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9" r:id="rId4"/>
    <p:sldId id="283" r:id="rId5"/>
    <p:sldId id="304" r:id="rId6"/>
    <p:sldId id="285" r:id="rId7"/>
    <p:sldId id="305" r:id="rId8"/>
    <p:sldId id="295" r:id="rId9"/>
    <p:sldId id="306" r:id="rId10"/>
    <p:sldId id="307" r:id="rId11"/>
    <p:sldId id="286" r:id="rId12"/>
    <p:sldId id="28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18" autoAdjust="0"/>
  </p:normalViewPr>
  <p:slideViewPr>
    <p:cSldViewPr>
      <p:cViewPr varScale="1">
        <p:scale>
          <a:sx n="68" d="100"/>
          <a:sy n="68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442AD5-013C-42E4-B9BF-EF500951E622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355E0D-3745-4CE0-8F61-913A52D913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1433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355E0D-3745-4CE0-8F61-913A52D9130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57316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355E0D-3745-4CE0-8F61-913A52D9130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5731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1279" y="3429000"/>
            <a:ext cx="58674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FINANČNÍ GRAMOTNOST</a:t>
            </a:r>
          </a:p>
          <a:p>
            <a:endParaRPr lang="cs-CZ" sz="28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Hospodaření domácnosti</a:t>
            </a: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		</a:t>
            </a:r>
            <a:endParaRPr lang="cs-CZ" sz="2800" b="1" dirty="0" smtClean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8638" y="90872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 ro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1097" y="404664"/>
            <a:ext cx="8161343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VI-2-19-06_Hospodaření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domácnosti - majetek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Ekonomika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30.01.2014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V="1">
            <a:off x="262817" y="4324538"/>
            <a:ext cx="8606049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313" y="2378281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068" y="5085184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77808" cy="172819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atin typeface="Arial Black" pitchFamily="34" charset="0"/>
              </a:rPr>
              <a:t>Hospodaření domácnosti</a:t>
            </a:r>
            <a:br>
              <a:rPr lang="cs-CZ" b="1" dirty="0" smtClean="0">
                <a:latin typeface="Arial Black" pitchFamily="34" charset="0"/>
              </a:rPr>
            </a:br>
            <a:r>
              <a:rPr lang="cs-CZ" b="1" dirty="0">
                <a:latin typeface="Arial Black" pitchFamily="34" charset="0"/>
              </a:rPr>
              <a:t>M</a:t>
            </a:r>
            <a:r>
              <a:rPr lang="cs-CZ" b="1" dirty="0" smtClean="0">
                <a:latin typeface="Arial Black" pitchFamily="34" charset="0"/>
              </a:rPr>
              <a:t>ajetek domácnosti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21802" y="5301208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5141" y="2199635"/>
            <a:ext cx="8048058" cy="1877437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Majetek movitý, majetek nemovitý, rodinný rozpočet, příjmy, výdaje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NB1\AppData\Local\Microsoft\Windows\Temporary Internet Files\Content.IE5\JMCJYE1R\MP9004140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70945"/>
            <a:ext cx="2860526" cy="286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931224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Základní pojmy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7787208" cy="46237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400" b="1" dirty="0"/>
              <a:t>Majetek </a:t>
            </a:r>
            <a:r>
              <a:rPr lang="cs-CZ" sz="2400" b="1" dirty="0" smtClean="0"/>
              <a:t>domácnosti:</a:t>
            </a:r>
            <a:endParaRPr lang="cs-CZ" sz="2400" b="1" dirty="0"/>
          </a:p>
          <a:p>
            <a:pPr marL="0" indent="0">
              <a:buNone/>
            </a:pPr>
            <a:r>
              <a:rPr lang="cs-CZ" sz="2400" dirty="0"/>
              <a:t>Každá domácnost má k dispozici určitý majetek, se kterým nakládá (užívá jej) a který případně dále rozšiřuje (pořizuje, kupuje).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b="1" dirty="0" smtClean="0"/>
              <a:t>Majetek movitý </a:t>
            </a:r>
            <a:r>
              <a:rPr lang="cs-CZ" sz="2400" dirty="0" smtClean="0"/>
              <a:t>(z lat. </a:t>
            </a:r>
            <a:r>
              <a:rPr lang="cs-CZ" sz="2400" i="1" dirty="0" err="1" smtClean="0"/>
              <a:t>movere</a:t>
            </a:r>
            <a:r>
              <a:rPr lang="cs-CZ" sz="2400" i="1" dirty="0" smtClean="0"/>
              <a:t>, </a:t>
            </a:r>
            <a:r>
              <a:rPr lang="cs-CZ" sz="2400" dirty="0" smtClean="0"/>
              <a:t>tedy hýbat) – např. auto, kuchyňské zařízení, elektronika…, ale také peníze, šperky, umělecké předměty)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b="1" dirty="0" smtClean="0"/>
              <a:t>Majetek nemovitý </a:t>
            </a:r>
            <a:r>
              <a:rPr lang="cs-CZ" sz="2400" dirty="0" smtClean="0"/>
              <a:t>(nehybný) – dům, byt, pozemky…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Samotné místo pro bydlení – byt, dům (nemovitý m.)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Vybavení domácnosti – např. nábytek, spotřebiče, elektronika, auto, kola, ošacení, umělecké předměty…. (movitý m.)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Finanční prostředky  domácnosti – příjmy (plat členů), úspory… (movitý m.)</a:t>
            </a:r>
          </a:p>
          <a:p>
            <a:pPr marL="0" indent="0">
              <a:buNone/>
            </a:pP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10115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931224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Základní pojmy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7787208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Majetek </a:t>
            </a:r>
            <a:r>
              <a:rPr lang="cs-CZ" sz="2400" b="1" dirty="0" smtClean="0"/>
              <a:t>domácnosti (</a:t>
            </a:r>
            <a:r>
              <a:rPr lang="cs-CZ" sz="2400" dirty="0" smtClean="0"/>
              <a:t>Jiná hlediska dělení):</a:t>
            </a:r>
          </a:p>
          <a:p>
            <a:pPr marL="0" indent="0">
              <a:buNone/>
            </a:pPr>
            <a:r>
              <a:rPr lang="cs-CZ" sz="2400" b="1" dirty="0" smtClean="0"/>
              <a:t>1. Hmotný majetek – </a:t>
            </a:r>
            <a:r>
              <a:rPr lang="cs-CZ" sz="2400" dirty="0" smtClean="0"/>
              <a:t>věci hmotné podstaty:</a:t>
            </a:r>
          </a:p>
          <a:p>
            <a:pPr marL="457200" indent="-457200">
              <a:buAutoNum type="alphaLcParenR"/>
            </a:pPr>
            <a:r>
              <a:rPr lang="cs-CZ" sz="2400" dirty="0" smtClean="0"/>
              <a:t>Movitý – auto, nábytek, počítač, mobil, lednice, obrazy…</a:t>
            </a:r>
          </a:p>
          <a:p>
            <a:pPr marL="457200" indent="-457200">
              <a:buAutoNum type="alphaLcParenR"/>
            </a:pPr>
            <a:r>
              <a:rPr lang="cs-CZ" sz="2400" dirty="0" smtClean="0"/>
              <a:t>Nemovitý – dům, byt zahrada, chata, chalupa, garáž…</a:t>
            </a:r>
          </a:p>
          <a:p>
            <a:pPr marL="0" indent="0">
              <a:buNone/>
            </a:pPr>
            <a:r>
              <a:rPr lang="cs-CZ" sz="2400" b="1" dirty="0" smtClean="0"/>
              <a:t>2. Nehmotný majetek – </a:t>
            </a:r>
            <a:r>
              <a:rPr lang="cs-CZ" sz="2400" dirty="0" smtClean="0"/>
              <a:t>patentovaný vynález, autorská práva, licence …</a:t>
            </a:r>
          </a:p>
          <a:p>
            <a:pPr marL="0" indent="0">
              <a:buNone/>
            </a:pPr>
            <a:r>
              <a:rPr lang="cs-CZ" sz="2400" b="1" dirty="0" smtClean="0"/>
              <a:t>3. Finanční majetek – </a:t>
            </a:r>
            <a:r>
              <a:rPr lang="cs-CZ" sz="2400" dirty="0" smtClean="0"/>
              <a:t>peníze, šperky, cenné papíry (rodinné investice do CP, spoření stavební, kapitálové, životní….)</a:t>
            </a:r>
          </a:p>
        </p:txBody>
      </p:sp>
    </p:spTree>
    <p:extLst>
      <p:ext uri="{BB962C8B-B14F-4D97-AF65-F5344CB8AC3E}">
        <p14:creationId xmlns:p14="http://schemas.microsoft.com/office/powerpoint/2010/main" val="326888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Samostatná práce</a:t>
            </a: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7571184" cy="438912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cs-CZ" sz="2400" dirty="0" smtClean="0"/>
              <a:t>Zkuste správně zařadit následující majetek. Určete, zda byste jej zařadili do majetku hmotného, nehmotného, finančního.</a:t>
            </a:r>
          </a:p>
          <a:p>
            <a:pPr marL="0" indent="0">
              <a:buNone/>
            </a:pPr>
            <a:r>
              <a:rPr lang="cs-CZ" sz="2400" dirty="0" smtClean="0"/>
              <a:t>? Movitý majetek:</a:t>
            </a:r>
          </a:p>
          <a:p>
            <a:pPr>
              <a:buFontTx/>
              <a:buChar char="-"/>
            </a:pPr>
            <a:r>
              <a:rPr lang="cs-CZ" sz="2400" dirty="0" smtClean="0"/>
              <a:t>Hmotný -……………………………………………………………………</a:t>
            </a:r>
          </a:p>
          <a:p>
            <a:pPr>
              <a:buFontTx/>
              <a:buChar char="-"/>
            </a:pPr>
            <a:r>
              <a:rPr lang="cs-CZ" sz="2400" dirty="0"/>
              <a:t>Nehmotný </a:t>
            </a:r>
            <a:r>
              <a:rPr lang="cs-CZ" sz="2400" dirty="0" smtClean="0"/>
              <a:t>-………………………………………………………………..</a:t>
            </a:r>
          </a:p>
          <a:p>
            <a:pPr>
              <a:buFontTx/>
              <a:buChar char="-"/>
            </a:pPr>
            <a:r>
              <a:rPr lang="cs-CZ" sz="2400" dirty="0" smtClean="0"/>
              <a:t>Finanční -…………………………………………………………………..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? Nemovitý majetek:</a:t>
            </a:r>
          </a:p>
          <a:p>
            <a:pPr lvl="0">
              <a:buClr>
                <a:srgbClr val="B5AE53"/>
              </a:buClr>
              <a:buFontTx/>
              <a:buChar char="-"/>
            </a:pPr>
            <a:r>
              <a:rPr lang="cs-CZ" sz="2400" dirty="0">
                <a:solidFill>
                  <a:prstClr val="black"/>
                </a:solidFill>
              </a:rPr>
              <a:t>Hmotný -……………………………………………………………………</a:t>
            </a:r>
          </a:p>
          <a:p>
            <a:pPr lvl="0">
              <a:buClr>
                <a:srgbClr val="B5AE53"/>
              </a:buClr>
              <a:buFontTx/>
              <a:buChar char="-"/>
            </a:pPr>
            <a:r>
              <a:rPr lang="cs-CZ" sz="2400" dirty="0">
                <a:solidFill>
                  <a:prstClr val="black"/>
                </a:solidFill>
              </a:rPr>
              <a:t>Nehmotný -………………………………………………………………..</a:t>
            </a:r>
          </a:p>
          <a:p>
            <a:pPr lvl="0">
              <a:buClr>
                <a:srgbClr val="B5AE53"/>
              </a:buClr>
              <a:buFontTx/>
              <a:buChar char="-"/>
            </a:pPr>
            <a:r>
              <a:rPr lang="cs-CZ" sz="2400" dirty="0">
                <a:solidFill>
                  <a:prstClr val="black"/>
                </a:solidFill>
              </a:rPr>
              <a:t>Finanční -…………………………………………………………………..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21209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Rodinný rozpočet</a:t>
            </a:r>
            <a:br>
              <a:rPr lang="cs-CZ" sz="2800" b="1" dirty="0" smtClean="0">
                <a:solidFill>
                  <a:schemeClr val="tx1"/>
                </a:solidFill>
                <a:latin typeface="+mn-lt"/>
              </a:rPr>
            </a:b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7488832" cy="489317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nástroj, pomocí kterého má domácnost své </a:t>
            </a:r>
            <a:r>
              <a:rPr lang="cs-CZ" b="1" dirty="0" smtClean="0"/>
              <a:t>příjmy a výdaje pod kontrolou</a:t>
            </a:r>
          </a:p>
          <a:p>
            <a:pPr marL="0" indent="0">
              <a:buNone/>
            </a:pPr>
            <a:endParaRPr lang="cs-CZ" b="1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při tvorbě rozpočtu je důležité si vymezit všechny </a:t>
            </a:r>
            <a:r>
              <a:rPr lang="cs-CZ" b="1" dirty="0" smtClean="0"/>
              <a:t>měsíční příjmy a výdaje</a:t>
            </a:r>
          </a:p>
          <a:p>
            <a:pPr marL="0" indent="0">
              <a:buNone/>
            </a:pP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395154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Co tvoří příjmy a výdaje domácnosti?</a:t>
            </a:r>
            <a:br>
              <a:rPr lang="cs-CZ" sz="2800" b="1" dirty="0" smtClean="0">
                <a:solidFill>
                  <a:schemeClr val="tx1"/>
                </a:solidFill>
                <a:latin typeface="+mn-lt"/>
              </a:rPr>
            </a:b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7488832" cy="489317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cs-CZ" b="1" dirty="0" smtClean="0"/>
              <a:t>Souhrnné příjmy měsíční: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mzdy, platy, </a:t>
            </a:r>
          </a:p>
          <a:p>
            <a:pPr>
              <a:buFontTx/>
              <a:buChar char="-"/>
            </a:pPr>
            <a:r>
              <a:rPr lang="cs-CZ" dirty="0" smtClean="0"/>
              <a:t>kapesné, </a:t>
            </a:r>
          </a:p>
          <a:p>
            <a:pPr>
              <a:buFontTx/>
              <a:buChar char="-"/>
            </a:pPr>
            <a:r>
              <a:rPr lang="cs-CZ" dirty="0" smtClean="0"/>
              <a:t>sociální dávky, </a:t>
            </a:r>
          </a:p>
          <a:p>
            <a:pPr>
              <a:buFontTx/>
              <a:buChar char="-"/>
            </a:pPr>
            <a:r>
              <a:rPr lang="cs-CZ" dirty="0" smtClean="0"/>
              <a:t>zisk z podnikání, </a:t>
            </a:r>
          </a:p>
          <a:p>
            <a:pPr>
              <a:buFontTx/>
              <a:buChar char="-"/>
            </a:pPr>
            <a:r>
              <a:rPr lang="cs-CZ" dirty="0" smtClean="0"/>
              <a:t>příjmy z pronájmů, </a:t>
            </a:r>
          </a:p>
          <a:p>
            <a:pPr>
              <a:buFontTx/>
              <a:buChar char="-"/>
            </a:pPr>
            <a:r>
              <a:rPr lang="cs-CZ" dirty="0" smtClean="0"/>
              <a:t>výživné na děti</a:t>
            </a:r>
            <a:endParaRPr lang="cs-CZ" b="1" dirty="0"/>
          </a:p>
          <a:p>
            <a:pPr>
              <a:buFont typeface="Wingdings" panose="05000000000000000000" pitchFamily="2" charset="2"/>
              <a:buChar char="q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88614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Co tvoří příjmy a výdaje domácnosti?</a:t>
            </a:r>
            <a:br>
              <a:rPr lang="cs-CZ" sz="2800" b="1" dirty="0" smtClean="0">
                <a:solidFill>
                  <a:schemeClr val="tx1"/>
                </a:solidFill>
                <a:latin typeface="+mn-lt"/>
              </a:rPr>
            </a:b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7488832" cy="489317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cs-CZ" b="1" dirty="0" smtClean="0"/>
              <a:t>Pravidelné výdaje měsíční: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Nájemné, doprava do školy a práce</a:t>
            </a:r>
          </a:p>
          <a:p>
            <a:pPr>
              <a:buFontTx/>
              <a:buChar char="-"/>
            </a:pPr>
            <a:r>
              <a:rPr lang="cs-CZ" dirty="0" smtClean="0"/>
              <a:t>Splátky úvěrů</a:t>
            </a:r>
          </a:p>
          <a:p>
            <a:pPr>
              <a:buFontTx/>
              <a:buChar char="-"/>
            </a:pPr>
            <a:r>
              <a:rPr lang="cs-CZ" dirty="0" smtClean="0"/>
              <a:t>Výdaje za elektřinu, plyn, vodu</a:t>
            </a:r>
          </a:p>
          <a:p>
            <a:pPr>
              <a:buFontTx/>
              <a:buChar char="-"/>
            </a:pPr>
            <a:r>
              <a:rPr lang="cs-CZ" dirty="0" smtClean="0"/>
              <a:t>Platba za rozhlas, </a:t>
            </a:r>
            <a:r>
              <a:rPr lang="cs-CZ" dirty="0" err="1" smtClean="0"/>
              <a:t>tv</a:t>
            </a:r>
            <a:r>
              <a:rPr lang="cs-CZ" dirty="0" smtClean="0"/>
              <a:t>, internet, pravidelně spořené částky</a:t>
            </a:r>
          </a:p>
          <a:p>
            <a:pPr>
              <a:buFontTx/>
              <a:buChar char="-"/>
            </a:pPr>
            <a:r>
              <a:rPr lang="cs-CZ" dirty="0" smtClean="0"/>
              <a:t>Běžné nákupy potravin, obědy…</a:t>
            </a: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04205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Co tvoří příjmy a výdaje domácnosti?</a:t>
            </a:r>
            <a:br>
              <a:rPr lang="cs-CZ" sz="2800" b="1" dirty="0" smtClean="0">
                <a:solidFill>
                  <a:schemeClr val="tx1"/>
                </a:solidFill>
                <a:latin typeface="+mn-lt"/>
              </a:rPr>
            </a:b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7488832" cy="489317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cs-CZ" b="1" dirty="0"/>
              <a:t>N</a:t>
            </a:r>
            <a:r>
              <a:rPr lang="cs-CZ" b="1" dirty="0" smtClean="0"/>
              <a:t>epravidelné výdaje měsíční: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ýdaje na vzdělání</a:t>
            </a:r>
          </a:p>
          <a:p>
            <a:pPr>
              <a:buFontTx/>
              <a:buChar char="-"/>
            </a:pPr>
            <a:r>
              <a:rPr lang="cs-CZ" dirty="0" smtClean="0"/>
              <a:t>na kulturu</a:t>
            </a:r>
          </a:p>
          <a:p>
            <a:pPr>
              <a:buFontTx/>
              <a:buChar char="-"/>
            </a:pPr>
            <a:r>
              <a:rPr lang="cs-CZ" dirty="0" smtClean="0"/>
              <a:t>návštěvy restaurace</a:t>
            </a:r>
          </a:p>
          <a:p>
            <a:pPr>
              <a:buFontTx/>
              <a:buChar char="-"/>
            </a:pPr>
            <a:r>
              <a:rPr lang="cs-CZ" dirty="0" smtClean="0"/>
              <a:t>za oblečení a obuv</a:t>
            </a:r>
          </a:p>
          <a:p>
            <a:pPr>
              <a:buFontTx/>
              <a:buChar char="-"/>
            </a:pPr>
            <a:r>
              <a:rPr lang="cs-CZ" dirty="0" smtClean="0"/>
              <a:t>na zájmovou činnost</a:t>
            </a:r>
          </a:p>
          <a:p>
            <a:pPr>
              <a:buFontTx/>
              <a:buChar char="-"/>
            </a:pPr>
            <a:r>
              <a:rPr lang="cs-CZ" dirty="0" smtClean="0"/>
              <a:t>na sport, atd. 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8679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Rodinný rozpočet</a:t>
            </a:r>
            <a:r>
              <a:rPr lang="cs-CZ" sz="3100" b="1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cs-CZ" sz="3100" b="1" dirty="0" smtClean="0">
                <a:solidFill>
                  <a:schemeClr val="tx1"/>
                </a:solidFill>
                <a:latin typeface="+mn-lt"/>
              </a:rPr>
            </a:br>
            <a:endParaRPr lang="cs-CZ" sz="40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7560840" cy="41010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Základním pravidlem rodinných financí je snažit se přizpůsobovat výdaje svým příjmům tak, aby nedocházelo k zadlužování!</a:t>
            </a:r>
            <a:endParaRPr lang="cs-CZ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800" dirty="0" smtClean="0"/>
              <a:t>Pokud toto pravidlo domácnost nedodržuje, bude poznamenána opakujícími se </a:t>
            </a:r>
            <a:r>
              <a:rPr lang="cs-CZ" sz="2800" dirty="0" smtClean="0">
                <a:solidFill>
                  <a:srgbClr val="FF0000"/>
                </a:solidFill>
              </a:rPr>
              <a:t>finančními potížemi.</a:t>
            </a:r>
          </a:p>
        </p:txBody>
      </p:sp>
    </p:spTree>
    <p:extLst>
      <p:ext uri="{BB962C8B-B14F-4D97-AF65-F5344CB8AC3E}">
        <p14:creationId xmlns:p14="http://schemas.microsoft.com/office/powerpoint/2010/main" val="37148419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7"/>
            <a:ext cx="79208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</a:t>
            </a:r>
          </a:p>
          <a:p>
            <a:r>
              <a:rPr lang="cs-CZ" dirty="0"/>
              <a:t>Prezentace obsahuje výklad </a:t>
            </a:r>
            <a:r>
              <a:rPr lang="cs-CZ" dirty="0" smtClean="0"/>
              <a:t>pojmů majetek domácnosti, movitý a nemovitý majetek, hmotný, nehmotný a finanční majetek, rodinný rozpočet. Žáci by si měli procvičit zařazování jednotlivých </a:t>
            </a:r>
            <a:r>
              <a:rPr lang="cs-CZ" smtClean="0"/>
              <a:t>druhů majetku </a:t>
            </a:r>
            <a:r>
              <a:rPr lang="cs-CZ" dirty="0" smtClean="0"/>
              <a:t>do obecného schématu. Určeno </a:t>
            </a:r>
            <a:r>
              <a:rPr lang="cs-CZ" dirty="0"/>
              <a:t>k výkladu do hodiny a k praktickému procvičení učiva.</a:t>
            </a:r>
          </a:p>
          <a:p>
            <a:r>
              <a:rPr lang="cs-CZ" dirty="0"/>
              <a:t> </a:t>
            </a:r>
          </a:p>
          <a:p>
            <a:endParaRPr lang="cs-CZ" b="1" dirty="0"/>
          </a:p>
          <a:p>
            <a:r>
              <a:rPr lang="cs-CZ" b="1" dirty="0"/>
              <a:t>Použité zdroje:</a:t>
            </a:r>
          </a:p>
          <a:p>
            <a:r>
              <a:rPr lang="cs-CZ" dirty="0"/>
              <a:t>PREISLEROVÁ, Ing. Dagmar. Ekonomika: Slovník ekonomických pojmů. Brno, </a:t>
            </a:r>
          </a:p>
          <a:p>
            <a:r>
              <a:rPr lang="cs-CZ" dirty="0"/>
              <a:t>NAVRÁTILOVÁ, Ing. Petra. </a:t>
            </a:r>
            <a:r>
              <a:rPr lang="cs-CZ" i="1" dirty="0"/>
              <a:t>Finanční gramotnost</a:t>
            </a:r>
            <a:r>
              <a:rPr lang="cs-CZ" dirty="0"/>
              <a:t>. první. Kralice na Hané: </a:t>
            </a:r>
            <a:r>
              <a:rPr lang="cs-CZ" dirty="0" err="1"/>
              <a:t>Computer</a:t>
            </a:r>
            <a:r>
              <a:rPr lang="cs-CZ" dirty="0"/>
              <a:t> Media, s. r. o., 2012. ISBN 978-80-7402-107-7.</a:t>
            </a:r>
          </a:p>
          <a:p>
            <a:endParaRPr lang="cs-CZ" dirty="0"/>
          </a:p>
          <a:p>
            <a:r>
              <a:rPr lang="cs-CZ" dirty="0"/>
              <a:t>Pokud není uvedeno jinak, použitý materiál je z vlastních zdrojů autora.</a:t>
            </a:r>
          </a:p>
        </p:txBody>
      </p:sp>
    </p:spTree>
    <p:extLst>
      <p:ext uri="{BB962C8B-B14F-4D97-AF65-F5344CB8AC3E}">
        <p14:creationId xmlns:p14="http://schemas.microsoft.com/office/powerpoint/2010/main" val="250371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Lékárna">
    <a:dk1>
      <a:sysClr val="windowText" lastClr="000000"/>
    </a:dk1>
    <a:lt1>
      <a:sysClr val="window" lastClr="FFFFFF"/>
    </a:lt1>
    <a:dk2>
      <a:srgbClr val="564B3C"/>
    </a:dk2>
    <a:lt2>
      <a:srgbClr val="ECEDD1"/>
    </a:lt2>
    <a:accent1>
      <a:srgbClr val="93A299"/>
    </a:accent1>
    <a:accent2>
      <a:srgbClr val="CF543F"/>
    </a:accent2>
    <a:accent3>
      <a:srgbClr val="B5AE53"/>
    </a:accent3>
    <a:accent4>
      <a:srgbClr val="848058"/>
    </a:accent4>
    <a:accent5>
      <a:srgbClr val="E8B54D"/>
    </a:accent5>
    <a:accent6>
      <a:srgbClr val="786C71"/>
    </a:accent6>
    <a:hlink>
      <a:srgbClr val="CCCC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4465</TotalTime>
  <Words>575</Words>
  <Application>Microsoft Office PowerPoint</Application>
  <PresentationFormat>Předvádění na obrazovce (4:3)</PresentationFormat>
  <Paragraphs>89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Prezentace aplikace PowerPoint</vt:lpstr>
      <vt:lpstr>Prezentace aplikace PowerPoint</vt:lpstr>
      <vt:lpstr>Hospodaření domácnosti Majetek domácnosti</vt:lpstr>
      <vt:lpstr>Základní pojmy</vt:lpstr>
      <vt:lpstr>Základní pojmy</vt:lpstr>
      <vt:lpstr>Samostatná práce</vt:lpstr>
      <vt:lpstr>Rodinný rozpočet </vt:lpstr>
      <vt:lpstr>Co tvoří příjmy a výdaje domácnosti? </vt:lpstr>
      <vt:lpstr>Co tvoří příjmy a výdaje domácnosti? </vt:lpstr>
      <vt:lpstr>Co tvoří příjmy a výdaje domácnosti? </vt:lpstr>
      <vt:lpstr>Rodinný rozpočet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NB1</cp:lastModifiedBy>
  <cp:revision>194</cp:revision>
  <dcterms:created xsi:type="dcterms:W3CDTF">2013-01-11T17:11:37Z</dcterms:created>
  <dcterms:modified xsi:type="dcterms:W3CDTF">2014-10-05T22:01:16Z</dcterms:modified>
</cp:coreProperties>
</file>