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85" r:id="rId6"/>
    <p:sldId id="295" r:id="rId7"/>
    <p:sldId id="286" r:id="rId8"/>
    <p:sldId id="304" r:id="rId9"/>
    <p:sldId id="303" r:id="rId10"/>
    <p:sldId id="302" r:id="rId11"/>
    <p:sldId id="28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68" d="100"/>
          <a:sy n="68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stránka podniku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2368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3177" y="404664"/>
            <a:ext cx="8161343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VI-2-19-09_Finanční stránka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podniku_Finanční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struktura podniku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10.02.2014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2322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Finanční stránka podniku</a:t>
            </a:r>
            <a:br>
              <a:rPr lang="cs-CZ" b="1" dirty="0" smtClean="0">
                <a:latin typeface="Arial Black" pitchFamily="34" charset="0"/>
              </a:rPr>
            </a:br>
            <a:r>
              <a:rPr lang="cs-CZ" sz="4900" b="1" dirty="0" smtClean="0">
                <a:latin typeface="Arial Black" pitchFamily="34" charset="0"/>
              </a:rPr>
              <a:t>Finanční struktura podniku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Financování podniku, finanční struktura podniku, vlastní kapitál, cizí kapitál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NB1\AppData\Local\Microsoft\Windows\Temporary Internet Files\Content.IE5\JMCJYE1R\MP9004337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49080"/>
            <a:ext cx="2768869" cy="207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Finanční struktura podniku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tržní ekonomice je veškerá hospodářská činnost podniku, od jeho vzniku až do zániku, spojena s penězi, s jeho </a:t>
            </a:r>
            <a:r>
              <a:rPr lang="cs-CZ" sz="2800" b="1" dirty="0" smtClean="0"/>
              <a:t>financováním.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Financování podniku </a:t>
            </a:r>
            <a:r>
              <a:rPr lang="cs-CZ" sz="2800" dirty="0" smtClean="0"/>
              <a:t>představuje takové činnosti, při kterých dochází k získávání, rozdělování a užití finančních prostředků za účelem dosažení hospodářských cílů podniku.</a:t>
            </a:r>
            <a:endParaRPr lang="cs-CZ" sz="2800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Finanční struktura podniku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Sledujeme-li, odkud získává podnik peněžní prostředky a další majetek ke své činnosti, jedná se o </a:t>
            </a:r>
            <a:r>
              <a:rPr lang="cs-CZ" b="1" dirty="0" smtClean="0"/>
              <a:t>finanční strukturu = kapitálovou strukturu podniku.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Finanční strukturou </a:t>
            </a:r>
            <a:r>
              <a:rPr lang="cs-CZ" dirty="0" smtClean="0"/>
              <a:t>podniku rozumíme původ nebo zdroj krytí, ze kterého vznikl majetek podniku.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2120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224136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Zdroje krytí majetku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488832" cy="4893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Kapitálovou strukturu = </a:t>
            </a:r>
            <a:r>
              <a:rPr lang="cs-CZ" b="1" dirty="0" smtClean="0"/>
              <a:t>zdroj krytí majetku </a:t>
            </a:r>
            <a:r>
              <a:rPr lang="cs-CZ" dirty="0" smtClean="0"/>
              <a:t>podniku tvoří: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b="1" dirty="0" smtClean="0"/>
              <a:t>Vlastní kapitál </a:t>
            </a:r>
            <a:r>
              <a:rPr lang="cs-CZ" dirty="0" smtClean="0"/>
              <a:t>(zdroje) – výše nároku podnikatele na majetek podniku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b="1" dirty="0" smtClean="0"/>
              <a:t>Cizí kapitál </a:t>
            </a:r>
            <a:r>
              <a:rPr lang="cs-CZ" dirty="0" smtClean="0"/>
              <a:t>(zdroje) – výše nároku jiných subjektů na majetek podniku = dluh – podnikatel ho musí v určité době svému věřiteli zaplatit</a:t>
            </a:r>
          </a:p>
        </p:txBody>
      </p:sp>
    </p:spTree>
    <p:extLst>
      <p:ext uri="{BB962C8B-B14F-4D97-AF65-F5344CB8AC3E}">
        <p14:creationId xmlns:p14="http://schemas.microsoft.com/office/powerpoint/2010/main" val="88614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Financování podniku z vlastních zdrojů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721114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a) Samofinancování – </a:t>
            </a:r>
            <a:r>
              <a:rPr lang="cs-CZ" sz="2800" dirty="0" smtClean="0"/>
              <a:t>jestliže firma použije vytvořený zisk ve formě:</a:t>
            </a:r>
          </a:p>
          <a:p>
            <a:pPr>
              <a:buFontTx/>
              <a:buChar char="-"/>
            </a:pPr>
            <a:r>
              <a:rPr lang="cs-CZ" sz="2800" dirty="0" smtClean="0"/>
              <a:t>nerozdělený zisk </a:t>
            </a:r>
          </a:p>
          <a:p>
            <a:pPr>
              <a:buFontTx/>
              <a:buChar char="-"/>
            </a:pPr>
            <a:r>
              <a:rPr lang="cs-CZ" sz="2800" dirty="0" smtClean="0"/>
              <a:t>vklad do rezervního fondu</a:t>
            </a:r>
          </a:p>
          <a:p>
            <a:pPr>
              <a:buFontTx/>
              <a:buChar char="-"/>
            </a:pPr>
            <a:r>
              <a:rPr lang="cs-CZ" sz="2800" dirty="0" smtClean="0"/>
              <a:t>zvýšení vlastního kapitálu</a:t>
            </a:r>
          </a:p>
          <a:p>
            <a:pPr>
              <a:buFontTx/>
              <a:buChar char="-"/>
            </a:pPr>
            <a:endParaRPr lang="cs-CZ" sz="2800" dirty="0"/>
          </a:p>
          <a:p>
            <a:pPr>
              <a:buFontTx/>
              <a:buChar char="-"/>
            </a:pPr>
            <a:r>
              <a:rPr lang="cs-CZ" sz="2800" dirty="0" smtClean="0"/>
              <a:t>Další zdroj samofinancování - odpisy</a:t>
            </a:r>
          </a:p>
        </p:txBody>
      </p:sp>
      <p:pic>
        <p:nvPicPr>
          <p:cNvPr id="4" name="Picture 2" descr="C:\Users\NB1\AppData\Local\Microsoft\Windows\Temporary Internet Files\Content.IE5\JMCJYE1R\MP9004337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192" y="2060848"/>
            <a:ext cx="2768869" cy="207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48419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Financování podniku z vlastních zdrojů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721114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b) Financování formou kapitálových vkladů</a:t>
            </a:r>
          </a:p>
          <a:p>
            <a:pPr marL="0" indent="0">
              <a:buNone/>
            </a:pPr>
            <a:r>
              <a:rPr lang="cs-CZ" sz="2800" dirty="0" smtClean="0"/>
              <a:t>Vlastník (společníci) vkládají do podniku další finanční prostředky, zvyšují vlastní kapitál podniku</a:t>
            </a:r>
            <a:endParaRPr lang="cs-CZ" sz="2800" dirty="0"/>
          </a:p>
        </p:txBody>
      </p:sp>
      <p:pic>
        <p:nvPicPr>
          <p:cNvPr id="5" name="Picture 2" descr="C:\Users\NB1\AppData\Local\Microsoft\Windows\Temporary Internet Files\Content.IE5\JMCJYE1R\MP9004337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49080"/>
            <a:ext cx="2768869" cy="207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69327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Financování podniku z cizích zdrojů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721114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Podle doby splatnosti rozlišujeme dva základní druhy cizích kapitálu: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b="1" dirty="0" smtClean="0"/>
              <a:t>Krátkodobý cizí kapitál – </a:t>
            </a:r>
            <a:r>
              <a:rPr lang="cs-CZ" sz="2800" dirty="0" smtClean="0"/>
              <a:t>splatný do 1 roku</a:t>
            </a:r>
          </a:p>
          <a:p>
            <a:pPr>
              <a:buFontTx/>
              <a:buChar char="-"/>
            </a:pPr>
            <a:r>
              <a:rPr lang="cs-CZ" sz="2800" b="1" dirty="0" smtClean="0"/>
              <a:t>Dlouhodobý cizí kapitál – </a:t>
            </a:r>
            <a:r>
              <a:rPr lang="cs-CZ" sz="2800" dirty="0" smtClean="0"/>
              <a:t>doba splatnosti delší než 1 rok</a:t>
            </a:r>
          </a:p>
          <a:p>
            <a:pPr marL="0" indent="0">
              <a:buNone/>
            </a:pPr>
            <a:endParaRPr lang="cs-CZ" sz="2800" b="1" dirty="0" smtClean="0"/>
          </a:p>
        </p:txBody>
      </p:sp>
      <p:pic>
        <p:nvPicPr>
          <p:cNvPr id="4" name="Picture 2" descr="C:\Users\NB1\AppData\Local\Microsoft\Windows\Temporary Internet Files\Content.IE5\ACCOOA1E\MP9004306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581128"/>
            <a:ext cx="1638746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8201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Samostatná práce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Vymezte pojem financování podniku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vyjadřuje finanční struktura podnik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Uveďte a stručně charakterizujte zdroje krytí majetku podniku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Rozčleňte z hlediska doby splatnosti cizí zdroje financování podniku</a:t>
            </a:r>
            <a:endParaRPr lang="cs-CZ" dirty="0"/>
          </a:p>
        </p:txBody>
      </p:sp>
      <p:pic>
        <p:nvPicPr>
          <p:cNvPr id="2050" name="Picture 2" descr="C:\Users\NB1\AppData\Local\Microsoft\Windows\Temporary Internet Files\Content.IE5\ACCOOA1E\MP900430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81128"/>
            <a:ext cx="1638746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926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pojmů financování podniku, finanční struktura, vlastní kapitál, cizí </a:t>
            </a:r>
            <a:r>
              <a:rPr lang="cs-CZ" dirty="0" err="1" smtClean="0"/>
              <a:t>kapitál.Jsou</a:t>
            </a:r>
            <a:r>
              <a:rPr lang="cs-CZ" dirty="0" smtClean="0"/>
              <a:t> předmětem každodenního zájmu podnikatelů.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PREISLEROVÁ, Ing. Dagmar. Ekonomika: Slovník ekonomických pojmů. Brno, Moldavská 11: MC nakladatelství, 1998</a:t>
            </a:r>
            <a:r>
              <a:rPr lang="cs-CZ" dirty="0" smtClean="0"/>
              <a:t>.</a:t>
            </a:r>
          </a:p>
          <a:p>
            <a:r>
              <a:rPr lang="cs-CZ" dirty="0"/>
              <a:t>ČISTÁ, Ing. </a:t>
            </a:r>
            <a:r>
              <a:rPr lang="cs-CZ" dirty="0" err="1"/>
              <a:t>Lydia</a:t>
            </a:r>
            <a:r>
              <a:rPr lang="cs-CZ" dirty="0"/>
              <a:t>. Ekonomika: pro střední odborná učiliště a veřejnost. 1. vyd. Praha: Fortuna, 2005. ISBN 80-7168-922-X</a:t>
            </a:r>
            <a:r>
              <a:rPr lang="cs-CZ" dirty="0" smtClean="0"/>
              <a:t>.</a:t>
            </a:r>
          </a:p>
          <a:p>
            <a:r>
              <a:rPr lang="cs-CZ" dirty="0"/>
              <a:t>MACH, CSC., Ing. Josef. Ekonomika: pro střední odborná učiliště. 3. díl. Praha: </a:t>
            </a:r>
            <a:r>
              <a:rPr lang="cs-CZ" dirty="0" err="1"/>
              <a:t>Fotruna</a:t>
            </a:r>
            <a:r>
              <a:rPr lang="cs-CZ" dirty="0"/>
              <a:t>, 2000. ISBN 80-7168-729-4.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ékárna">
    <a:dk1>
      <a:sysClr val="windowText" lastClr="000000"/>
    </a:dk1>
    <a:lt1>
      <a:sysClr val="window" lastClr="FFFFFF"/>
    </a:lt1>
    <a:dk2>
      <a:srgbClr val="564B3C"/>
    </a:dk2>
    <a:lt2>
      <a:srgbClr val="ECEDD1"/>
    </a:lt2>
    <a:accent1>
      <a:srgbClr val="93A299"/>
    </a:accent1>
    <a:accent2>
      <a:srgbClr val="CF543F"/>
    </a:accent2>
    <a:accent3>
      <a:srgbClr val="B5AE53"/>
    </a:accent3>
    <a:accent4>
      <a:srgbClr val="848058"/>
    </a:accent4>
    <a:accent5>
      <a:srgbClr val="E8B54D"/>
    </a:accent5>
    <a:accent6>
      <a:srgbClr val="786C71"/>
    </a:accent6>
    <a:hlink>
      <a:srgbClr val="CCCC00"/>
    </a:hlink>
    <a:folHlink>
      <a:srgbClr val="B2B2B2"/>
    </a:folHlink>
  </a:clrScheme>
</a:themeOverride>
</file>

<file path=ppt/theme/themeOverride2.xml><?xml version="1.0" encoding="utf-8"?>
<a:themeOverride xmlns:a="http://schemas.openxmlformats.org/drawingml/2006/main">
  <a:clrScheme name="Lékárna">
    <a:dk1>
      <a:sysClr val="windowText" lastClr="000000"/>
    </a:dk1>
    <a:lt1>
      <a:sysClr val="window" lastClr="FFFFFF"/>
    </a:lt1>
    <a:dk2>
      <a:srgbClr val="564B3C"/>
    </a:dk2>
    <a:lt2>
      <a:srgbClr val="ECEDD1"/>
    </a:lt2>
    <a:accent1>
      <a:srgbClr val="93A299"/>
    </a:accent1>
    <a:accent2>
      <a:srgbClr val="CF543F"/>
    </a:accent2>
    <a:accent3>
      <a:srgbClr val="B5AE53"/>
    </a:accent3>
    <a:accent4>
      <a:srgbClr val="848058"/>
    </a:accent4>
    <a:accent5>
      <a:srgbClr val="E8B54D"/>
    </a:accent5>
    <a:accent6>
      <a:srgbClr val="786C71"/>
    </a:accent6>
    <a:hlink>
      <a:srgbClr val="CCCC00"/>
    </a:hlink>
    <a:folHlink>
      <a:srgbClr val="B2B2B2"/>
    </a:folHlink>
  </a:clrScheme>
</a:themeOverride>
</file>

<file path=ppt/theme/themeOverride3.xml><?xml version="1.0" encoding="utf-8"?>
<a:themeOverride xmlns:a="http://schemas.openxmlformats.org/drawingml/2006/main">
  <a:clrScheme name="Lékárna">
    <a:dk1>
      <a:sysClr val="windowText" lastClr="000000"/>
    </a:dk1>
    <a:lt1>
      <a:sysClr val="window" lastClr="FFFFFF"/>
    </a:lt1>
    <a:dk2>
      <a:srgbClr val="564B3C"/>
    </a:dk2>
    <a:lt2>
      <a:srgbClr val="ECEDD1"/>
    </a:lt2>
    <a:accent1>
      <a:srgbClr val="93A299"/>
    </a:accent1>
    <a:accent2>
      <a:srgbClr val="CF543F"/>
    </a:accent2>
    <a:accent3>
      <a:srgbClr val="B5AE53"/>
    </a:accent3>
    <a:accent4>
      <a:srgbClr val="848058"/>
    </a:accent4>
    <a:accent5>
      <a:srgbClr val="E8B54D"/>
    </a:accent5>
    <a:accent6>
      <a:srgbClr val="786C71"/>
    </a:accent6>
    <a:hlink>
      <a:srgbClr val="CCCC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3508</TotalTime>
  <Words>481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Finanční stránka podniku Finanční struktura podniku</vt:lpstr>
      <vt:lpstr>Finanční struktura podniku</vt:lpstr>
      <vt:lpstr>Finanční struktura podniku</vt:lpstr>
      <vt:lpstr>Zdroje krytí majetku </vt:lpstr>
      <vt:lpstr>Financování podniku z vlastních zdrojů </vt:lpstr>
      <vt:lpstr>Financování podniku z vlastních zdrojů </vt:lpstr>
      <vt:lpstr>Financování podniku z cizích zdrojů </vt:lpstr>
      <vt:lpstr>Samostatná práce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184</cp:revision>
  <dcterms:created xsi:type="dcterms:W3CDTF">2013-01-11T17:11:37Z</dcterms:created>
  <dcterms:modified xsi:type="dcterms:W3CDTF">2014-10-05T22:02:59Z</dcterms:modified>
</cp:coreProperties>
</file>