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305" r:id="rId6"/>
    <p:sldId id="306" r:id="rId7"/>
    <p:sldId id="307" r:id="rId8"/>
    <p:sldId id="308" r:id="rId9"/>
    <p:sldId id="309" r:id="rId10"/>
    <p:sldId id="310" r:id="rId11"/>
    <p:sldId id="311" r:id="rId12"/>
    <p:sldId id="302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stránka podniku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3177" y="404664"/>
            <a:ext cx="8161343" cy="3947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VI-2-19-09_Finanční stránka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podniku_Formy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cizích zdrojů financování podniku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10.02.2014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Finanční stránka podniku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4000" b="1" dirty="0">
                <a:latin typeface="Arial Black" pitchFamily="34" charset="0"/>
              </a:rPr>
              <a:t>F</a:t>
            </a:r>
            <a:r>
              <a:rPr lang="cs-CZ" sz="4000" b="1" dirty="0" smtClean="0">
                <a:latin typeface="Arial Black" pitchFamily="34" charset="0"/>
              </a:rPr>
              <a:t>ormy cizích zdrojů financování podniku</a:t>
            </a:r>
            <a:endParaRPr lang="cs-CZ" sz="4400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30832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Financování podniku, finanční struktura podniku, obchodní úvěr, bankovní úvěr, emise, obligace, leasing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NB1\AppData\Local\Microsoft\Windows\Temporary Internet Files\Content.IE5\JMCJYE1R\MP900433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2768869" cy="207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Formy krátkodobých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b="1" dirty="0" smtClean="0"/>
              <a:t>Krátkodobé bankovní úvěry </a:t>
            </a:r>
            <a:r>
              <a:rPr lang="cs-CZ" dirty="0" smtClean="0"/>
              <a:t>– slouží ke krátkodobému překlenutí nedostatku financí 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b="1" dirty="0" smtClean="0"/>
              <a:t>Obchodní úvěr </a:t>
            </a:r>
            <a:r>
              <a:rPr lang="cs-CZ" dirty="0" smtClean="0"/>
              <a:t>– odběratel čerpá od dodavatele úvěr tím že mu za dodávky materiálu, zboží, prací a služeb platí až po uplynutí sjednané lhůty (14, 30, 60 dní, i déle)</a:t>
            </a:r>
          </a:p>
          <a:p>
            <a:pPr marL="0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Formy krátkodobých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787208" cy="462379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 startAt="3"/>
            </a:pPr>
            <a:r>
              <a:rPr lang="cs-CZ" b="1" dirty="0" smtClean="0"/>
              <a:t>Ostatní krátkodobé zdroje: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Tx/>
              <a:buChar char="-"/>
            </a:pPr>
            <a:r>
              <a:rPr lang="cs-CZ" i="1" dirty="0" smtClean="0"/>
              <a:t>Závazky vůči zaměstnancům </a:t>
            </a:r>
            <a:r>
              <a:rPr lang="cs-CZ" dirty="0" smtClean="0"/>
              <a:t>– vznikají časovým nesouladem mezi vykonanou prací  a výplatou mezd za tuto práci</a:t>
            </a:r>
          </a:p>
          <a:p>
            <a:pPr>
              <a:buFontTx/>
              <a:buChar char="-"/>
            </a:pPr>
            <a:r>
              <a:rPr lang="cs-CZ" i="1" dirty="0" smtClean="0"/>
              <a:t>Závazky vůči státu - </a:t>
            </a:r>
            <a:r>
              <a:rPr lang="cs-CZ" dirty="0"/>
              <a:t>vznikají časovým nesouladem mezi </a:t>
            </a:r>
            <a:r>
              <a:rPr lang="cs-CZ" dirty="0" smtClean="0"/>
              <a:t>vznikem a platbou do státního rozpočtu (daně, sociální a zdravotní pojistné)</a:t>
            </a:r>
          </a:p>
          <a:p>
            <a:pPr>
              <a:buFontTx/>
              <a:buChar char="-"/>
            </a:pPr>
            <a:r>
              <a:rPr lang="cs-CZ" i="1" dirty="0" smtClean="0"/>
              <a:t>Krátkodobé půjčky od jiných podniků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32008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Formy dlouhodobých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787208" cy="462379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b="1" dirty="0" smtClean="0"/>
              <a:t>Dlouhodobé bankovní úvěry - </a:t>
            </a:r>
            <a:r>
              <a:rPr lang="cs-CZ" dirty="0"/>
              <a:t>p</a:t>
            </a:r>
            <a:r>
              <a:rPr lang="cs-CZ" dirty="0" smtClean="0"/>
              <a:t>eněžní prostředky poskytnuté bankou na dobu delší než 1 rok</a:t>
            </a:r>
          </a:p>
          <a:p>
            <a:pPr marL="514350" indent="-514350">
              <a:buFont typeface="+mj-lt"/>
              <a:buAutoNum type="alphaUcPeriod" startAt="2"/>
            </a:pPr>
            <a:r>
              <a:rPr lang="cs-CZ" dirty="0" smtClean="0"/>
              <a:t>Emise akcií – forma financování u akciových společností – navyšování základního kapitálu, vydány další akcie</a:t>
            </a:r>
          </a:p>
          <a:p>
            <a:pPr marL="514350" indent="-514350">
              <a:buFont typeface="+mj-lt"/>
              <a:buAutoNum type="alphaUcPeriod" startAt="2"/>
            </a:pPr>
            <a:r>
              <a:rPr lang="cs-CZ" dirty="0" smtClean="0"/>
              <a:t>Emise obligací – podnik vydá na určitou dobu (5 – 10 let, i více) cenné papíry, při jejich prodeji získá potřebné finanční prostředky, po uplynutí doby odkupuje obligace zpět, emitent (vydavatel) platí věřiteli úrok</a:t>
            </a:r>
          </a:p>
        </p:txBody>
      </p:sp>
    </p:spTree>
    <p:extLst>
      <p:ext uri="{BB962C8B-B14F-4D97-AF65-F5344CB8AC3E}">
        <p14:creationId xmlns:p14="http://schemas.microsoft.com/office/powerpoint/2010/main" val="338269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Formy dlouhodobých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Obligace</a:t>
            </a:r>
          </a:p>
          <a:p>
            <a:pPr marL="0" indent="0">
              <a:buNone/>
            </a:pPr>
            <a:r>
              <a:rPr lang="cs-CZ" dirty="0" smtClean="0"/>
              <a:t> = cenný papír dlužního charakteru, na jehož základě má majitel právo požadovat splacení dlužné částky a vyplacení výnosů k určitému datu. </a:t>
            </a:r>
          </a:p>
          <a:p>
            <a:pPr marL="0" indent="0">
              <a:buNone/>
            </a:pPr>
            <a:r>
              <a:rPr lang="cs-CZ" dirty="0" smtClean="0"/>
              <a:t>Nemá však právo zasahovat do řízení podniku.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UcPeriod" startAt="4"/>
            </a:pPr>
            <a:r>
              <a:rPr lang="cs-CZ" b="1" dirty="0" smtClean="0"/>
              <a:t>Leasing</a:t>
            </a:r>
          </a:p>
          <a:p>
            <a:pPr marL="0" indent="0">
              <a:buNone/>
            </a:pPr>
            <a:r>
              <a:rPr lang="cs-CZ" dirty="0" smtClean="0"/>
              <a:t>= způsob financování podniku, založení na pronájmu různých částí majetku (strojů, budov) za určitých sjednaných podmínek.</a:t>
            </a:r>
          </a:p>
        </p:txBody>
      </p:sp>
    </p:spTree>
    <p:extLst>
      <p:ext uri="{BB962C8B-B14F-4D97-AF65-F5344CB8AC3E}">
        <p14:creationId xmlns:p14="http://schemas.microsoft.com/office/powerpoint/2010/main" val="1310325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Formy dlouhodobých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Výhody leasingu</a:t>
            </a:r>
          </a:p>
          <a:p>
            <a:pPr>
              <a:buFontTx/>
              <a:buChar char="-"/>
            </a:pPr>
            <a:r>
              <a:rPr lang="cs-CZ" dirty="0" smtClean="0"/>
              <a:t>Umožňuje pořízení majetku s využitím cizího kapitálu, vlastní kapitál firma použije na jiné účely</a:t>
            </a:r>
          </a:p>
          <a:p>
            <a:pPr>
              <a:buFontTx/>
              <a:buChar char="-"/>
            </a:pPr>
            <a:r>
              <a:rPr lang="cs-CZ" dirty="0" smtClean="0"/>
              <a:t>Platby leasingu jsou nákladem, snižují zisk i daňové zatížení</a:t>
            </a:r>
          </a:p>
          <a:p>
            <a:pPr>
              <a:buFontTx/>
              <a:buChar char="-"/>
            </a:pPr>
            <a:r>
              <a:rPr lang="cs-CZ" dirty="0" smtClean="0"/>
              <a:t>Snižuje riziko spojené s investováním</a:t>
            </a:r>
          </a:p>
        </p:txBody>
      </p:sp>
    </p:spTree>
    <p:extLst>
      <p:ext uri="{BB962C8B-B14F-4D97-AF65-F5344CB8AC3E}">
        <p14:creationId xmlns:p14="http://schemas.microsoft.com/office/powerpoint/2010/main" val="390155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Formy dlouhodobých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N</a:t>
            </a:r>
            <a:r>
              <a:rPr lang="cs-CZ" b="1" dirty="0" smtClean="0"/>
              <a:t>evýhody leasingu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Tx/>
              <a:buChar char="-"/>
            </a:pPr>
            <a:r>
              <a:rPr lang="cs-CZ" dirty="0" smtClean="0"/>
              <a:t>nájemné převyšuje pořizovací cenu investice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Picture 2" descr="C:\Users\NB1\AppData\Local\Microsoft\Windows\Temporary Internet Files\Content.IE5\JMCJYE1R\MP900433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191" y="3284984"/>
            <a:ext cx="2768869" cy="207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8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Formy dlouhodobých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Dva základní druhy leasingu:</a:t>
            </a:r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AutoNum type="alphaLcParenR"/>
            </a:pPr>
            <a:r>
              <a:rPr lang="cs-CZ" b="1" dirty="0" smtClean="0"/>
              <a:t>Provozní (operativní) leasing </a:t>
            </a:r>
            <a:r>
              <a:rPr lang="cs-CZ" dirty="0" smtClean="0"/>
              <a:t>– krátkodobý charakter, nájemní smlouva je obvykle dohodnuta na kratší dobu, než je doba životnosti zařízení, zařízení zůstává po celou dobu pronájmu majetkem leasingové společnosti</a:t>
            </a:r>
          </a:p>
        </p:txBody>
      </p:sp>
    </p:spTree>
    <p:extLst>
      <p:ext uri="{BB962C8B-B14F-4D97-AF65-F5344CB8AC3E}">
        <p14:creationId xmlns:p14="http://schemas.microsoft.com/office/powerpoint/2010/main" val="20259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114073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Formy dlouhodobých zdrojů financování</a:t>
            </a:r>
            <a: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Dva základní druhy leasingu:</a:t>
            </a:r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Font typeface="+mj-lt"/>
              <a:buAutoNum type="alphaLcParenR" startAt="2"/>
            </a:pPr>
            <a:r>
              <a:rPr lang="cs-CZ" b="1" dirty="0" smtClean="0"/>
              <a:t>Finanční leasing – </a:t>
            </a:r>
            <a:r>
              <a:rPr lang="cs-CZ" dirty="0" smtClean="0"/>
              <a:t>dlouhodobý pronájem, neposkytují se při něm servisní služby, pronajímatel na nájemce převádí všechna rizika i výnosy spojené s vlastnictvím kapitálu, již při podpisy smlouvy majetek přechází do vlastnictví nájemce</a:t>
            </a:r>
          </a:p>
        </p:txBody>
      </p:sp>
    </p:spTree>
    <p:extLst>
      <p:ext uri="{BB962C8B-B14F-4D97-AF65-F5344CB8AC3E}">
        <p14:creationId xmlns:p14="http://schemas.microsoft.com/office/powerpoint/2010/main" val="594303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Samostatná práce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Vymezte pojem financování podniku prostřednictvím – emise akcií, emise obligací (dluhopis), leasingu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formy financování podniku – z krátkodobých zdrojů, z dlouhodobých zdrojů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Charakterizujte podstatu obchodního úvěru</a:t>
            </a:r>
          </a:p>
        </p:txBody>
      </p:sp>
      <p:pic>
        <p:nvPicPr>
          <p:cNvPr id="2050" name="Picture 2" descr="C:\Users\NB1\AppData\Local\Microsoft\Windows\Temporary Internet Files\Content.IE5\ACCOOA1E\MP900430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81128"/>
            <a:ext cx="1638746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926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financování podniku, formy krátkodobých a dlouhodobých zdrojů financování. Jsou předmětem každodenního zájmu podnikatelů.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3586</TotalTime>
  <Words>632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Prezentace aplikace PowerPoint</vt:lpstr>
      <vt:lpstr>Finanční stránka podniku Formy cizích zdrojů financování podniku</vt:lpstr>
      <vt:lpstr>Formy krátkodobých zdrojů financování </vt:lpstr>
      <vt:lpstr>Formy krátkodobých zdrojů financování </vt:lpstr>
      <vt:lpstr>Formy dlouhodobých zdrojů financování </vt:lpstr>
      <vt:lpstr>Formy dlouhodobých zdrojů financování </vt:lpstr>
      <vt:lpstr>Formy dlouhodobých zdrojů financování </vt:lpstr>
      <vt:lpstr>Formy dlouhodobých zdrojů financování </vt:lpstr>
      <vt:lpstr>Formy dlouhodobých zdrojů financování </vt:lpstr>
      <vt:lpstr>Formy dlouhodobých zdrojů financování </vt:lpstr>
      <vt:lpstr>Samostatná práce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193</cp:revision>
  <dcterms:created xsi:type="dcterms:W3CDTF">2013-01-11T17:11:37Z</dcterms:created>
  <dcterms:modified xsi:type="dcterms:W3CDTF">2014-10-05T22:03:46Z</dcterms:modified>
</cp:coreProperties>
</file>