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312" r:id="rId5"/>
    <p:sldId id="313" r:id="rId6"/>
    <p:sldId id="314" r:id="rId7"/>
    <p:sldId id="315" r:id="rId8"/>
    <p:sldId id="316" r:id="rId9"/>
    <p:sldId id="317" r:id="rId10"/>
    <p:sldId id="318" r:id="rId11"/>
    <p:sldId id="305" r:id="rId12"/>
    <p:sldId id="302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97" d="100"/>
          <a:sy n="97" d="100"/>
        </p:scale>
        <p:origin x="-3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stránka podniku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4571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3177" y="404664"/>
            <a:ext cx="8161343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VI-2-19-11_Finanční stránka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podniku_Financování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činnosti podniku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10.02.2014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38300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Finanční stránka podniku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4000" b="1" dirty="0" smtClean="0">
                <a:latin typeface="Arial Black" pitchFamily="34" charset="0"/>
              </a:rPr>
              <a:t>Financování činnosti podniku</a:t>
            </a:r>
            <a:endParaRPr lang="cs-CZ" sz="4400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2308324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Financování podniku, finanční analýza, likvidita, rentabilita, zadluženost, optimální struktura zdrojů financování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NB1\AppData\Local\Microsoft\Windows\Temporary Internet Files\Content.IE5\JMCJYE1R\MP9004337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60660"/>
            <a:ext cx="2768869" cy="207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Finanční analýza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Úspěšné podnikání je podmíněno možnostmi a způsoby jeho financování.</a:t>
            </a:r>
          </a:p>
          <a:p>
            <a:pPr marL="0" indent="0">
              <a:buNone/>
            </a:pPr>
            <a:r>
              <a:rPr lang="cs-CZ" dirty="0" smtClean="0"/>
              <a:t>Financovat podnik z vlastních prostředků je téměř nemožné a ekonomicky zpravidla neefektivní. </a:t>
            </a:r>
          </a:p>
          <a:p>
            <a:pPr marL="0" indent="0">
              <a:buNone/>
            </a:pPr>
            <a:r>
              <a:rPr lang="cs-CZ" dirty="0" smtClean="0"/>
              <a:t>Cizí kapitál není poskytován zadarmo. </a:t>
            </a:r>
          </a:p>
          <a:p>
            <a:pPr marL="0" indent="0">
              <a:buNone/>
            </a:pPr>
            <a:r>
              <a:rPr lang="cs-CZ" dirty="0" smtClean="0"/>
              <a:t>Jeho </a:t>
            </a:r>
            <a:r>
              <a:rPr lang="cs-CZ" b="1" dirty="0" smtClean="0"/>
              <a:t>cenou jsou úroky </a:t>
            </a:r>
            <a:r>
              <a:rPr lang="cs-CZ" dirty="0" smtClean="0"/>
              <a:t>a ostatní výdaje spojené s jeho získáním (bankovní poplatky, provize,..)</a:t>
            </a:r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207653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Finanční analýza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Důvody pro použití cizího kapitálu:</a:t>
            </a:r>
          </a:p>
          <a:p>
            <a:pPr>
              <a:buFontTx/>
              <a:buChar char="-"/>
            </a:pPr>
            <a:r>
              <a:rPr lang="cs-CZ" dirty="0" smtClean="0"/>
              <a:t>Při zakládání podniku nemá podnikatel dostatek vlastního kapitálu</a:t>
            </a:r>
          </a:p>
          <a:p>
            <a:pPr>
              <a:buFontTx/>
              <a:buChar char="-"/>
            </a:pPr>
            <a:r>
              <a:rPr lang="cs-CZ" dirty="0" smtClean="0"/>
              <a:t>Přechodně chybí kapitál potřebný např. nákup strojů, surovin</a:t>
            </a:r>
          </a:p>
          <a:p>
            <a:pPr>
              <a:buFontTx/>
              <a:buChar char="-"/>
            </a:pPr>
            <a:r>
              <a:rPr lang="cs-CZ" dirty="0" smtClean="0"/>
              <a:t>Cizí </a:t>
            </a:r>
            <a:r>
              <a:rPr lang="cs-CZ" dirty="0"/>
              <a:t>kapitál je </a:t>
            </a:r>
            <a:r>
              <a:rPr lang="cs-CZ" dirty="0" smtClean="0"/>
              <a:t>všeobecně levnější než vlastní – úroky za poskytnutý cizí kapitál jsou součástí nákladů</a:t>
            </a:r>
          </a:p>
          <a:p>
            <a:pPr>
              <a:buFontTx/>
              <a:buChar char="-"/>
            </a:pPr>
            <a:r>
              <a:rPr lang="cs-CZ" dirty="0" smtClean="0"/>
              <a:t>Použití cizího kapitálu zvyšuje rentabilitu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30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Finanční analýza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Důvody proti použití cizího kapitálu:</a:t>
            </a:r>
          </a:p>
          <a:p>
            <a:pPr>
              <a:buFontTx/>
              <a:buChar char="-"/>
            </a:pPr>
            <a:r>
              <a:rPr lang="cs-CZ" dirty="0" smtClean="0"/>
              <a:t>Cizí kapitál zvyšuje zadluženost podniku a tím snižuje jeho finanční stabilitu – platební neschopnost, bankrot</a:t>
            </a:r>
          </a:p>
          <a:p>
            <a:pPr>
              <a:buFontTx/>
              <a:buChar char="-"/>
            </a:pPr>
            <a:r>
              <a:rPr lang="cs-CZ" dirty="0" smtClean="0"/>
              <a:t>Příliš zadluženým podnikům banky nejsou ochotni poskytovat další úvěry</a:t>
            </a:r>
          </a:p>
          <a:p>
            <a:pPr>
              <a:buFontTx/>
              <a:buChar char="-"/>
            </a:pPr>
            <a:r>
              <a:rPr lang="cs-CZ" dirty="0" smtClean="0"/>
              <a:t>Vysoký podíl cizího kapitálu vede o omezení pravomocí managementu podniku – musí se přizpůsobovat věřitelům</a:t>
            </a:r>
          </a:p>
        </p:txBody>
      </p:sp>
    </p:spTree>
    <p:extLst>
      <p:ext uri="{BB962C8B-B14F-4D97-AF65-F5344CB8AC3E}">
        <p14:creationId xmlns:p14="http://schemas.microsoft.com/office/powerpoint/2010/main" xmlns="" val="2362781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Finanční analýza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Ukazatelé finanční analýzy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Finanční analýza se používá k zhodnocení způsobu financování podniku.</a:t>
            </a:r>
          </a:p>
          <a:p>
            <a:pPr marL="0" indent="0">
              <a:buNone/>
            </a:pPr>
            <a:r>
              <a:rPr lang="cs-CZ" dirty="0" smtClean="0"/>
              <a:t>Podstatou je rozbor údajů o stavu podniku pomocí </a:t>
            </a:r>
            <a:r>
              <a:rPr lang="cs-CZ" b="1" dirty="0" smtClean="0"/>
              <a:t>poměrových ukazatelů, </a:t>
            </a:r>
            <a:r>
              <a:rPr lang="cs-CZ" dirty="0" smtClean="0"/>
              <a:t>zjištěných především z účetní dokumentace.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6374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Finanční analýza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Ukazatelé finanční analýzy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Ukazatele likvidity – </a:t>
            </a:r>
            <a:r>
              <a:rPr lang="cs-CZ" dirty="0" smtClean="0"/>
              <a:t>měří schopnost podniku dostát svým závazkům, vypočte se jako</a:t>
            </a:r>
            <a:r>
              <a:rPr lang="cs-CZ" b="1" dirty="0" smtClean="0"/>
              <a:t> </a:t>
            </a:r>
            <a:r>
              <a:rPr lang="cs-CZ" dirty="0" smtClean="0"/>
              <a:t>poměr oběžných aktiv ke krátkodobým závazkům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likvidita = oběžná aktiva/krátkodobé závazky</a:t>
            </a:r>
          </a:p>
          <a:p>
            <a:pPr marL="514350" indent="-514350">
              <a:buFont typeface="+mj-lt"/>
              <a:buAutoNum type="alphaLcParenR" startAt="2"/>
            </a:pPr>
            <a:r>
              <a:rPr lang="cs-CZ" b="1" dirty="0" smtClean="0"/>
              <a:t>Solventnost = nejlikvidnější prostředky (peníze v hotovosti a na účtu)/krátkodobé závazky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057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Finanční analýza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Ukazatelé finanční analýzy</a:t>
            </a:r>
          </a:p>
          <a:p>
            <a:pPr marL="514350" indent="-514350">
              <a:buFont typeface="+mj-lt"/>
              <a:buAutoNum type="alphaLcParenR" startAt="3"/>
            </a:pPr>
            <a:r>
              <a:rPr lang="cs-CZ" b="1" dirty="0" smtClean="0"/>
              <a:t>Ukazatele rentability (ziskovost) </a:t>
            </a:r>
            <a:r>
              <a:rPr lang="cs-CZ" dirty="0" smtClean="0"/>
              <a:t>– vyjadřuje účinnost podniku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rentabilita = zisk/např. tržby, náklady, výnosy</a:t>
            </a:r>
          </a:p>
          <a:p>
            <a:pPr marL="514350" indent="-514350">
              <a:buFont typeface="+mj-lt"/>
              <a:buAutoNum type="alphaLcParenR" startAt="4"/>
            </a:pPr>
            <a:r>
              <a:rPr lang="cs-CZ" b="1" dirty="0" smtClean="0"/>
              <a:t>Ukazatele zadluženosti </a:t>
            </a:r>
            <a:r>
              <a:rPr lang="cs-CZ" dirty="0" smtClean="0"/>
              <a:t>– hodnotí podnik z hlediska jeho financování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zadluženost = vlastní kapitál/cizí kapitál</a:t>
            </a:r>
          </a:p>
          <a:p>
            <a:pPr marL="514350" indent="-514350">
              <a:buFont typeface="+mj-lt"/>
              <a:buAutoNum type="alphaLcParenR" startAt="5"/>
            </a:pPr>
            <a:r>
              <a:rPr lang="cs-CZ" b="1" dirty="0" smtClean="0"/>
              <a:t>Ukazatele struktury </a:t>
            </a:r>
            <a:r>
              <a:rPr lang="cs-CZ" dirty="0" smtClean="0"/>
              <a:t>– posuzují schopnost podniku využívat své zdroje = obrat zásob, doba inkasa…</a:t>
            </a:r>
          </a:p>
        </p:txBody>
      </p:sp>
    </p:spTree>
    <p:extLst>
      <p:ext uri="{BB962C8B-B14F-4D97-AF65-F5344CB8AC3E}">
        <p14:creationId xmlns:p14="http://schemas.microsoft.com/office/powerpoint/2010/main" xmlns="" val="135903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Finanční analýza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Struktura finančních zdrojů ovlivňuje:</a:t>
            </a:r>
          </a:p>
          <a:p>
            <a:pPr>
              <a:buFontTx/>
              <a:buChar char="-"/>
            </a:pPr>
            <a:r>
              <a:rPr lang="cs-CZ" dirty="0" smtClean="0"/>
              <a:t>Ekonomickou efektivnost podniku</a:t>
            </a:r>
          </a:p>
          <a:p>
            <a:pPr>
              <a:buFontTx/>
              <a:buChar char="-"/>
            </a:pPr>
            <a:r>
              <a:rPr lang="cs-CZ" dirty="0" smtClean="0"/>
              <a:t>Finanční stabilitu podniku.</a:t>
            </a:r>
          </a:p>
          <a:p>
            <a:pPr marL="0" indent="0">
              <a:buNone/>
            </a:pPr>
            <a:r>
              <a:rPr lang="cs-CZ" dirty="0" smtClean="0"/>
              <a:t>Tyto ukazatele se projevují protichůdně. Ekonomická efektivnost při zvyšování cizího kapitálu roste, ale finanční stabilita klesá. Při poklesu cizího kapitálu je to opačné, ekonomická efektivnost klesá, finanční stabilita roste.</a:t>
            </a:r>
          </a:p>
          <a:p>
            <a:pPr marL="0" indent="0">
              <a:buNone/>
            </a:pPr>
            <a:r>
              <a:rPr lang="cs-CZ" dirty="0" smtClean="0"/>
              <a:t>Změny jsou </a:t>
            </a:r>
            <a:r>
              <a:rPr lang="cs-CZ" dirty="0" smtClean="0"/>
              <a:t>zapříčiněny </a:t>
            </a:r>
            <a:r>
              <a:rPr lang="cs-CZ" dirty="0" smtClean="0"/>
              <a:t>skutečnostmi:</a:t>
            </a:r>
          </a:p>
          <a:p>
            <a:pPr>
              <a:buFontTx/>
              <a:buChar char="-"/>
            </a:pPr>
            <a:r>
              <a:rPr lang="cs-CZ" dirty="0" smtClean="0"/>
              <a:t>Vlastní kapitál je dražší než cizí</a:t>
            </a:r>
          </a:p>
          <a:p>
            <a:pPr>
              <a:buFontTx/>
              <a:buChar char="-"/>
            </a:pPr>
            <a:r>
              <a:rPr lang="cs-CZ" dirty="0" smtClean="0"/>
              <a:t>Vyšší podíl cizího kapitálu vede k riziku, že podnik nebude schopen splácet úvěry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9269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Optimální struktura zdrojů financování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Poměr vlastního a cizího kapitálu se v jednotlivých podnicích liší, rozhoduje: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Odvětví</a:t>
            </a:r>
          </a:p>
          <a:p>
            <a:pPr>
              <a:buFontTx/>
              <a:buChar char="-"/>
            </a:pPr>
            <a:r>
              <a:rPr lang="cs-CZ" dirty="0" smtClean="0"/>
              <a:t>Struktura majetku podniku</a:t>
            </a:r>
          </a:p>
          <a:p>
            <a:pPr>
              <a:buFontTx/>
              <a:buChar char="-"/>
            </a:pPr>
            <a:r>
              <a:rPr lang="cs-CZ" dirty="0" smtClean="0"/>
              <a:t>Výše úroků</a:t>
            </a:r>
          </a:p>
          <a:p>
            <a:pPr>
              <a:buFontTx/>
              <a:buChar char="-"/>
            </a:pPr>
            <a:r>
              <a:rPr lang="cs-CZ" dirty="0" smtClean="0"/>
              <a:t>Výnosnost podniku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008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Samostatná práce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důvody pro a proti použití cizího kapitálu k financování podniku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Uveďte, co je podstatou finanční analýzy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Charakterizujte ukazatele finanční analýzy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ovlivňuje ekonomickou efektivnost a finanční stabilitu struktura finančních zdrojů podniku</a:t>
            </a:r>
          </a:p>
        </p:txBody>
      </p:sp>
      <p:pic>
        <p:nvPicPr>
          <p:cNvPr id="2050" name="Picture 2" descr="C:\Users\NB1\AppData\Local\Microsoft\Windows\Temporary Internet Files\Content.IE5\ACCOOA1E\MP900430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81128"/>
            <a:ext cx="1638746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52926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pojmů financování podniku, finanční analýza, likvidita, rentabilita, zadluženost, solventnost, ukazatel struktury, optimální struktura zdrojů financování. Jsou předmětem každodenního zájmu podnikatelů.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3704</TotalTime>
  <Words>585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Finanční stránka podniku Financování činnosti podniku</vt:lpstr>
      <vt:lpstr>Finanční analýza </vt:lpstr>
      <vt:lpstr>Finanční analýza </vt:lpstr>
      <vt:lpstr>Finanční analýza </vt:lpstr>
      <vt:lpstr>Finanční analýza </vt:lpstr>
      <vt:lpstr>Finanční analýza </vt:lpstr>
      <vt:lpstr>Finanční analýza </vt:lpstr>
      <vt:lpstr>Finanční analýza </vt:lpstr>
      <vt:lpstr>Optimální struktura zdrojů financování </vt:lpstr>
      <vt:lpstr>Samostatná práce 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204</cp:revision>
  <dcterms:created xsi:type="dcterms:W3CDTF">2013-01-11T17:11:37Z</dcterms:created>
  <dcterms:modified xsi:type="dcterms:W3CDTF">2014-11-06T13:11:57Z</dcterms:modified>
</cp:coreProperties>
</file>