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5" r:id="rId6"/>
    <p:sldId id="295" r:id="rId7"/>
    <p:sldId id="286" r:id="rId8"/>
    <p:sldId id="293" r:id="rId9"/>
    <p:sldId id="296" r:id="rId10"/>
    <p:sldId id="297" r:id="rId11"/>
    <p:sldId id="299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Hospodaření podniku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VI-2-19-12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_Hospodaření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podniku – Náklady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25.01.2014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Členění nákladů</a:t>
            </a:r>
            <a:br>
              <a:rPr lang="cs-CZ" b="1" dirty="0" smtClean="0">
                <a:latin typeface="Arial Black" pitchFamily="34" charset="0"/>
              </a:rPr>
            </a:b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F</a:t>
            </a:r>
            <a:r>
              <a:rPr lang="cs-CZ" sz="2800" dirty="0" smtClean="0">
                <a:solidFill>
                  <a:srgbClr val="FF0000"/>
                </a:solidFill>
              </a:rPr>
              <a:t>ixní náklady, variabilní náklady, jednicové náklady, režijní náklady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NB1\AppData\Local\Microsoft\Windows\Temporary Internet Files\Content.IE5\A2ZPU791\MC9004283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800" y="4048125"/>
            <a:ext cx="23368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Náklady podniku </a:t>
            </a:r>
          </a:p>
          <a:p>
            <a:pPr marL="0" indent="0">
              <a:buNone/>
            </a:pPr>
            <a:r>
              <a:rPr lang="cs-CZ" dirty="0" smtClean="0"/>
              <a:t>- představují </a:t>
            </a:r>
            <a:r>
              <a:rPr lang="cs-CZ" b="1" dirty="0" smtClean="0"/>
              <a:t>spotřebu </a:t>
            </a:r>
            <a:r>
              <a:rPr lang="cs-CZ" b="1" dirty="0"/>
              <a:t>věcných </a:t>
            </a:r>
            <a:r>
              <a:rPr lang="cs-CZ" b="1" dirty="0" smtClean="0"/>
              <a:t>prostředků, opotřebení </a:t>
            </a:r>
            <a:r>
              <a:rPr lang="cs-CZ" b="1" dirty="0"/>
              <a:t>výrobních </a:t>
            </a:r>
            <a:r>
              <a:rPr lang="cs-CZ" b="1" dirty="0" smtClean="0"/>
              <a:t>činitelů  a práce, která je vyjádřena v penězích.</a:t>
            </a:r>
          </a:p>
          <a:p>
            <a:pPr>
              <a:buFontTx/>
              <a:buChar char="-"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např. spotřeba materiálu, odpisy dlouhodobého majetku, spotřeba energie, cestovné, nájemné, náklady na reklamu, propagaci, mzdy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je to tedy </a:t>
            </a:r>
            <a:r>
              <a:rPr lang="cs-CZ" b="1" dirty="0" smtClean="0"/>
              <a:t>to, co utratíme</a:t>
            </a:r>
            <a:r>
              <a:rPr lang="cs-CZ" dirty="0" smtClean="0"/>
              <a:t>, abychom mohli vyrábět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Jak členíme náklady podniku z různých hledisek?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1) Podle druhů: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materiálové </a:t>
            </a:r>
            <a:r>
              <a:rPr lang="cs-CZ" dirty="0" smtClean="0"/>
              <a:t>(spotřeba energie, materiálu, paliv)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mzdové </a:t>
            </a:r>
            <a:r>
              <a:rPr lang="cs-CZ" dirty="0" smtClean="0"/>
              <a:t>(vyplacené mzdy)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nemateriálové</a:t>
            </a:r>
            <a:r>
              <a:rPr lang="cs-CZ" dirty="0" smtClean="0"/>
              <a:t> (cestovné, nájemné)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f</a:t>
            </a:r>
            <a:r>
              <a:rPr lang="cs-CZ" b="1" dirty="0" smtClean="0"/>
              <a:t>inanční </a:t>
            </a:r>
            <a:r>
              <a:rPr lang="cs-CZ" dirty="0" smtClean="0"/>
              <a:t>(pokuty, pojistné, placené úroky z úvěrů)</a:t>
            </a:r>
          </a:p>
        </p:txBody>
      </p:sp>
      <p:pic>
        <p:nvPicPr>
          <p:cNvPr id="3074" name="Picture 2" descr="C:\Users\NB1\AppData\Local\Microsoft\Windows\Temporary Internet Files\Content.IE5\A2ZPU791\MC9004283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37112"/>
            <a:ext cx="23368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Příklad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0405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/>
              <a:t>Na ušití 15 ks šatů podnik potřebuje:</a:t>
            </a:r>
          </a:p>
          <a:p>
            <a:pPr marL="0" indent="0">
              <a:buNone/>
            </a:pPr>
            <a:endParaRPr lang="cs-CZ" sz="1800" u="sng" dirty="0" smtClean="0"/>
          </a:p>
          <a:p>
            <a:pPr marL="0" indent="0">
              <a:buNone/>
            </a:pPr>
            <a:r>
              <a:rPr lang="cs-CZ" sz="1800" b="1" u="sng" dirty="0" smtClean="0"/>
              <a:t>Druh nákladu					</a:t>
            </a:r>
            <a:r>
              <a:rPr lang="cs-CZ" sz="1800" b="1" u="sng" dirty="0"/>
              <a:t>	</a:t>
            </a:r>
            <a:r>
              <a:rPr lang="cs-CZ" sz="1800" b="1" u="sng" dirty="0" smtClean="0"/>
              <a:t>Cena   </a:t>
            </a:r>
          </a:p>
          <a:p>
            <a:pPr marL="0" indent="0">
              <a:buNone/>
            </a:pPr>
            <a:r>
              <a:rPr lang="cs-CZ" sz="1800" dirty="0" smtClean="0"/>
              <a:t>1. Materiálové:		látka			Kč	8 000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nitě, knoflíky, zipy	Kč	   300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topení			Kč	 1 500</a:t>
            </a:r>
          </a:p>
          <a:p>
            <a:pPr marL="0" indent="0">
              <a:buNone/>
            </a:pPr>
            <a:r>
              <a:rPr lang="cs-CZ" sz="1800" dirty="0" smtClean="0"/>
              <a:t>2. Mzdové:		mzdy švadlen		Kč      	10 000	</a:t>
            </a:r>
          </a:p>
          <a:p>
            <a:pPr marL="2194560" lvl="8" indent="0">
              <a:buNone/>
            </a:pPr>
            <a:r>
              <a:rPr lang="cs-CZ" sz="1800" dirty="0" smtClean="0"/>
              <a:t>	mzdy uklízeček		Kč	2 000</a:t>
            </a:r>
          </a:p>
          <a:p>
            <a:pPr marL="2194560" lvl="8" indent="0">
              <a:buNone/>
            </a:pPr>
            <a:r>
              <a:rPr lang="cs-CZ" sz="1800" dirty="0" smtClean="0"/>
              <a:t>	práce přesčas		Kč	7 500</a:t>
            </a:r>
          </a:p>
          <a:p>
            <a:pPr marL="0" indent="0">
              <a:buNone/>
            </a:pPr>
            <a:r>
              <a:rPr lang="cs-CZ" sz="1800" dirty="0" smtClean="0"/>
              <a:t>3. </a:t>
            </a:r>
            <a:r>
              <a:rPr lang="cs-CZ" sz="1800" dirty="0"/>
              <a:t>N</a:t>
            </a:r>
            <a:r>
              <a:rPr lang="cs-CZ" sz="1800" dirty="0" smtClean="0"/>
              <a:t>emateriálové:		nájemné			Kč	2 000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odpisy DM		Kč	6 000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spotřeba energie		Kč	7 000</a:t>
            </a:r>
          </a:p>
          <a:p>
            <a:pPr marL="0" indent="0">
              <a:buNone/>
            </a:pPr>
            <a:r>
              <a:rPr lang="cs-CZ" sz="1800" dirty="0" smtClean="0"/>
              <a:t>4. Finanční:		pojištění dílny		Kč	   500</a:t>
            </a:r>
          </a:p>
          <a:p>
            <a:pPr marL="2194560" lvl="8" indent="0">
              <a:buNone/>
            </a:pPr>
            <a:r>
              <a:rPr lang="cs-CZ" sz="1800" dirty="0" smtClean="0"/>
              <a:t>	</a:t>
            </a:r>
          </a:p>
          <a:p>
            <a:pPr marL="0" indent="0">
              <a:buNone/>
            </a:pPr>
            <a:r>
              <a:rPr lang="cs-CZ" sz="1800" b="1" dirty="0" smtClean="0"/>
              <a:t>Celkem						Kč	44 800</a:t>
            </a:r>
          </a:p>
          <a:p>
            <a:pPr marL="2194560" lvl="8" indent="0">
              <a:buNone/>
            </a:pPr>
            <a:endParaRPr lang="cs-CZ" sz="1800" dirty="0" smtClean="0"/>
          </a:p>
          <a:p>
            <a:pPr marL="2194560" lvl="8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u="sng" dirty="0" smtClean="0"/>
              <a:t>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3600" b="1" dirty="0">
                <a:solidFill>
                  <a:prstClr val="black"/>
                </a:solidFill>
                <a:latin typeface="Constantia"/>
              </a:rPr>
              <a:t>Jak členíme náklady podniku z různých hledisek?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2) Ve vztahu ke změnám objemu výroby: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Náklady stálé – fixní – s objemem výroby se nemění, jsou stále stejné, např. odpisy jednou vypočtené se nemění, ať vyrábíme nebo ne, nájemné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Náklady proměnlivé – variabilní – s objemem výroby se mění např. spotřeba materiálu, úkolové mzdy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2050" name="Picture 2" descr="C:\Users\NB1\AppData\Local\Microsoft\Windows\Temporary Internet Files\Content.IE5\A2ZPU791\MC9004283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7112"/>
            <a:ext cx="23368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4841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3200" b="1" dirty="0">
                <a:solidFill>
                  <a:prstClr val="black"/>
                </a:solidFill>
                <a:latin typeface="Constantia"/>
              </a:rPr>
              <a:t>Jak členíme náklady podniku z různých hledisek?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Jestliže se tyto náklady mění stejnoměrně (proporcionálně), stejným tempem jako růst či pokles výroby </a:t>
            </a:r>
            <a:r>
              <a:rPr lang="cs-CZ" sz="2400" dirty="0" smtClean="0">
                <a:solidFill>
                  <a:prstClr val="black"/>
                </a:solidFill>
              </a:rPr>
              <a:t>=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proporcionální </a:t>
            </a:r>
            <a:r>
              <a:rPr lang="cs-CZ" sz="2400" b="1" dirty="0">
                <a:solidFill>
                  <a:prstClr val="black"/>
                </a:solidFill>
              </a:rPr>
              <a:t>náklady </a:t>
            </a:r>
            <a:r>
              <a:rPr lang="cs-CZ" sz="2400" dirty="0">
                <a:solidFill>
                  <a:prstClr val="black"/>
                </a:solidFill>
              </a:rPr>
              <a:t>(např. úkolové mzdy, spotřeba materiálu</a:t>
            </a:r>
            <a:r>
              <a:rPr lang="cs-CZ" sz="2400" dirty="0" smtClean="0">
                <a:solidFill>
                  <a:prstClr val="black"/>
                </a:solidFill>
              </a:rPr>
              <a:t>):</a:t>
            </a:r>
          </a:p>
          <a:p>
            <a:pPr>
              <a:buFontTx/>
              <a:buChar char="-"/>
            </a:pPr>
            <a:r>
              <a:rPr lang="cs-CZ" sz="2400" i="1" dirty="0" smtClean="0">
                <a:solidFill>
                  <a:prstClr val="black"/>
                </a:solidFill>
              </a:rPr>
              <a:t>Degresivní náklady </a:t>
            </a:r>
            <a:r>
              <a:rPr lang="cs-CZ" sz="2400" dirty="0" smtClean="0">
                <a:solidFill>
                  <a:prstClr val="black"/>
                </a:solidFill>
              </a:rPr>
              <a:t>stoupají pomaleji (spotřeba energie, doprava)</a:t>
            </a:r>
          </a:p>
          <a:p>
            <a:pPr>
              <a:buFontTx/>
              <a:buChar char="-"/>
            </a:pPr>
            <a:r>
              <a:rPr lang="cs-CZ" sz="2400" i="1" dirty="0" smtClean="0">
                <a:solidFill>
                  <a:prstClr val="black"/>
                </a:solidFill>
              </a:rPr>
              <a:t>Progresivní náklady </a:t>
            </a:r>
            <a:r>
              <a:rPr lang="cs-CZ" sz="2400" dirty="0" smtClean="0">
                <a:solidFill>
                  <a:prstClr val="black"/>
                </a:solidFill>
              </a:rPr>
              <a:t>stoupají rychleji než objem výroby (práce přesčas)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Celkové náklady firmy jsou tvořeny souhrnem nákladů fixních (měnit je může firma v delším časovém úseku) a variabilních (můžou se měnit v krátkém časovém období).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211144" cy="1143000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prstClr val="black"/>
                </a:solidFill>
                <a:latin typeface="Constantia"/>
              </a:rPr>
              <a:t>Jak členíme náklady podniku z různých hledisek?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3) Podle účelu – členění kalkulační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Náklady přímé neboli jednicové – </a:t>
            </a:r>
            <a:r>
              <a:rPr lang="cs-CZ" sz="2400" dirty="0" smtClean="0"/>
              <a:t>stanovují se přímo na kalkulační jednici čili např. na 1 výrobek, tunu oceli, pár bot, porce jídla (přímý výpočet spotřeby materiálu, mezd dělníků)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Náklady nepřímé – režijní – </a:t>
            </a:r>
            <a:r>
              <a:rPr lang="cs-CZ" sz="2400" dirty="0" smtClean="0"/>
              <a:t>musíme vypočítat jinými metodami (mzda ředitele, sekretářky, opravy strojů, úroky, náklady na výzkum, vývoj, propagace)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612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b="1" dirty="0">
                <a:solidFill>
                  <a:prstClr val="black"/>
                </a:solidFill>
                <a:latin typeface="Constantia"/>
              </a:rPr>
              <a:t>Jak členíme náklady podniku z různých hledisek</a:t>
            </a:r>
            <a:r>
              <a:rPr lang="cs-CZ" sz="3200" b="1" dirty="0" smtClean="0">
                <a:solidFill>
                  <a:prstClr val="black"/>
                </a:solidFill>
                <a:latin typeface="Constantia"/>
              </a:rPr>
              <a:t>?</a:t>
            </a:r>
            <a:br>
              <a:rPr lang="cs-CZ" sz="3200" b="1" dirty="0" smtClean="0">
                <a:solidFill>
                  <a:prstClr val="black"/>
                </a:solidFill>
                <a:latin typeface="Constantia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389120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4) Účetní: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Členění používáme v účetnictví, podnik sleduje svoje náklady takto: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Provozní – všechny běžné náklady – spotřeba materiálu, služby, energie…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Finanční – souvisí s finančními operacemi – cenné papíry, změny kursů, úroky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Mimořádné – manka a škody, změny ocenění majetku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NB1\AppData\Local\Microsoft\Windows\Temporary Internet Files\Content.IE5\A2ZPU791\MC9004283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48830"/>
            <a:ext cx="2192784" cy="2127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860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643192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7560840" cy="4389120"/>
          </a:xfrm>
        </p:spPr>
        <p:txBody>
          <a:bodyPr/>
          <a:lstStyle/>
          <a:p>
            <a:pPr marL="0" indent="0">
              <a:buNone/>
            </a:pPr>
            <a:endParaRPr lang="cs-CZ" sz="2000" dirty="0">
              <a:sym typeface="Wingdings 2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ym typeface="Wingdings 2"/>
              </a:rPr>
              <a:t>Které náklady budou fixní a které variabilní v restauraci? Omezují některé z nich kapacitu restaurace? Vyberte jinou firmu.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ym typeface="Wingdings 2"/>
              </a:rPr>
              <a:t>Kadeřnická provozovna má fixní náklady Kč 500 denně, bez ohledu na počet zákazníků. Jak se budou fixní náklady měnit, jestliže přijde denně 10 zákazníků nebo 50 zákazníků?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ym typeface="Wingdings 2"/>
              </a:rPr>
              <a:t>Jak se budou měnit v předcházejícím případě náklady variabilní a které to jsou?</a:t>
            </a:r>
          </a:p>
        </p:txBody>
      </p:sp>
      <p:pic>
        <p:nvPicPr>
          <p:cNvPr id="5122" name="Picture 2" descr="C:\Users\NB1\AppData\Local\Microsoft\Windows\Temporary Internet Files\Content.IE5\A2ZPU791\MC9004283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437112"/>
            <a:ext cx="23368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60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pojmu náklady jako nejsledovanější ukazatel při měření hospodárnosti podniku. Náklady jsou předmětem každodenního zájmu podnikatelů.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3492</TotalTime>
  <Words>664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Členění nákladů </vt:lpstr>
      <vt:lpstr>Základní pojmy</vt:lpstr>
      <vt:lpstr>Jak členíme náklady podniku z různých hledisek?</vt:lpstr>
      <vt:lpstr>     Příklad </vt:lpstr>
      <vt:lpstr>Jak členíme náklady podniku z různých hledisek?</vt:lpstr>
      <vt:lpstr>Jak členíme náklady podniku z různých hledisek?</vt:lpstr>
      <vt:lpstr>Jak členíme náklady podniku z různých hledisek?</vt:lpstr>
      <vt:lpstr>Jak členíme náklady podniku z různých hledisek? </vt:lpstr>
      <vt:lpstr>Praktické cvičení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180</cp:revision>
  <dcterms:created xsi:type="dcterms:W3CDTF">2013-01-11T17:11:37Z</dcterms:created>
  <dcterms:modified xsi:type="dcterms:W3CDTF">2014-10-05T22:05:21Z</dcterms:modified>
</cp:coreProperties>
</file>