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57" r:id="rId3"/>
    <p:sldId id="259" r:id="rId4"/>
    <p:sldId id="283" r:id="rId5"/>
    <p:sldId id="285" r:id="rId6"/>
    <p:sldId id="303" r:id="rId7"/>
    <p:sldId id="295" r:id="rId8"/>
    <p:sldId id="286" r:id="rId9"/>
    <p:sldId id="293" r:id="rId10"/>
    <p:sldId id="301" r:id="rId11"/>
    <p:sldId id="304" r:id="rId12"/>
    <p:sldId id="305" r:id="rId13"/>
    <p:sldId id="302" r:id="rId14"/>
    <p:sldId id="282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C473CD-1E14-4201-9D75-5C67CFAAF432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2142EB-539D-4940-B0C5-E3D2422EA3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6250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podniku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VI-2-19-13_Hospodaření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podniku – Kalkulace a ceny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25.12.2013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8300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Hospodaření podniku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b="1" dirty="0" smtClean="0">
                <a:latin typeface="Arial Black" pitchFamily="34" charset="0"/>
              </a:rPr>
              <a:t>Kalkulace a ceny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Kalkulační jednice, typový kalkulační vzorec, kalkulace ceny, rozvrhová základna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" name="Picture 3" descr="C:\Users\NB1\AppData\Local\Microsoft\Windows\Temporary Internet Files\Content.IE5\A2ZPU791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2087" y="4162096"/>
            <a:ext cx="1627031" cy="227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Kalkulace  ceny</a:t>
            </a:r>
          </a:p>
          <a:p>
            <a:pPr marL="0" indent="0">
              <a:buNone/>
            </a:pPr>
            <a:r>
              <a:rPr lang="cs-CZ" dirty="0" smtClean="0"/>
              <a:t>Obecně kalkulací rozumíme určitý </a:t>
            </a:r>
            <a:r>
              <a:rPr lang="cs-CZ" b="1" dirty="0" smtClean="0"/>
              <a:t>propočet.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j</a:t>
            </a:r>
            <a:r>
              <a:rPr lang="cs-CZ" dirty="0" smtClean="0"/>
              <a:t>e to nástroj rozhodování,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slouží pro potřebu oceňování,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srovnávání,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kontrolu.</a:t>
            </a:r>
          </a:p>
          <a:p>
            <a:pPr marL="0" indent="0">
              <a:buNone/>
            </a:pPr>
            <a:r>
              <a:rPr lang="cs-CZ" dirty="0" smtClean="0"/>
              <a:t>Nejdůležitější roli sehrává </a:t>
            </a:r>
            <a:r>
              <a:rPr lang="cs-CZ" b="1" dirty="0" smtClean="0"/>
              <a:t>kalkulace ceny výrobků, zboží a služeb.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Kalkulace ceny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Kalkulace ceny </a:t>
            </a:r>
            <a:r>
              <a:rPr lang="cs-CZ" sz="2400" dirty="0" smtClean="0"/>
              <a:t>je způsob, jakým se stanoví v penězích vlastní náklady na kalkulační jednice.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Kalkulační jednice </a:t>
            </a:r>
            <a:r>
              <a:rPr lang="cs-CZ" sz="2400" dirty="0" smtClean="0"/>
              <a:t>vyjadřuje jeden výrobek, službu (1 porce jídla, ubytování na 1 den…), ale i jinak ( 1 pár bot, 1 litr piva, 1 kg chleba…).</a:t>
            </a:r>
          </a:p>
          <a:p>
            <a:pPr marL="0" indent="0">
              <a:buNone/>
            </a:pPr>
            <a:r>
              <a:rPr lang="cs-CZ" sz="2400" b="1" dirty="0" smtClean="0"/>
              <a:t>Rozlišujeme: </a:t>
            </a:r>
            <a:r>
              <a:rPr lang="cs-CZ" sz="2400" dirty="0" smtClean="0"/>
              <a:t>zda vlastní náklady můžeme stanovit nebo zjistit přímo na kalkulační jednici:</a:t>
            </a:r>
          </a:p>
          <a:p>
            <a:pPr marL="0" indent="0">
              <a:buNone/>
            </a:pPr>
            <a:r>
              <a:rPr lang="cs-CZ" sz="2400" b="1" dirty="0" smtClean="0"/>
              <a:t>Náklady přímé</a:t>
            </a:r>
          </a:p>
          <a:p>
            <a:pPr marL="0" indent="0">
              <a:buNone/>
            </a:pPr>
            <a:r>
              <a:rPr lang="cs-CZ" sz="2400" b="1" dirty="0" smtClean="0"/>
              <a:t>Náklady nepřímé</a:t>
            </a:r>
          </a:p>
        </p:txBody>
      </p:sp>
      <p:pic>
        <p:nvPicPr>
          <p:cNvPr id="4" name="Picture 3" descr="C:\Users\NB1\AppData\Local\Microsoft\Windows\Temporary Internet Files\Content.IE5\A2ZPU791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886" y="4797152"/>
            <a:ext cx="162703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>
                <a:solidFill>
                  <a:prstClr val="black"/>
                </a:solidFill>
                <a:latin typeface="Constantia"/>
              </a:rPr>
              <a:t>Kalkulace </a:t>
            </a:r>
            <a:r>
              <a:rPr lang="cs-CZ" sz="3600" b="1" dirty="0" smtClean="0">
                <a:solidFill>
                  <a:prstClr val="black"/>
                </a:solidFill>
                <a:latin typeface="Constantia"/>
              </a:rPr>
              <a:t>ceny</a:t>
            </a:r>
            <a:br>
              <a:rPr lang="cs-CZ" sz="3600" b="1" dirty="0" smtClean="0">
                <a:solidFill>
                  <a:prstClr val="black"/>
                </a:solidFill>
                <a:latin typeface="Constantia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Účelem kalkulace cen je: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Vyčíslit náklady, které v podniku vznikají a tím získat přehled o svých nákladech</a:t>
            </a:r>
          </a:p>
          <a:p>
            <a:pPr>
              <a:buFontTx/>
              <a:buChar char="-"/>
            </a:pPr>
            <a:r>
              <a:rPr lang="cs-CZ" dirty="0" smtClean="0"/>
              <a:t>Zjistit své výhody či nevýhody vůči konkurenci</a:t>
            </a:r>
          </a:p>
          <a:p>
            <a:pPr>
              <a:buFontTx/>
              <a:buChar char="-"/>
            </a:pPr>
            <a:r>
              <a:rPr lang="cs-CZ" dirty="0" smtClean="0"/>
              <a:t>Při konkursech o určitou zakázku bývá požadována nabídka včetně kalkulace ceny.</a:t>
            </a:r>
            <a:endParaRPr lang="cs-CZ" dirty="0"/>
          </a:p>
        </p:txBody>
      </p:sp>
      <p:pic>
        <p:nvPicPr>
          <p:cNvPr id="4" name="Picture 3" descr="C:\Users\NB1\AppData\Local\Microsoft\Windows\Temporary Internet Files\Content.IE5\A2ZPU791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1627031" cy="227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203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3600" b="1" dirty="0">
                <a:solidFill>
                  <a:prstClr val="black"/>
                </a:solidFill>
                <a:latin typeface="Constantia"/>
              </a:rPr>
              <a:t>Kalkulace ceny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488832" cy="4893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Přímé náklady (jednicové)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Lze je určit přímo a přesně na kalkulační jednici</a:t>
            </a:r>
          </a:p>
          <a:p>
            <a:pPr marL="0" indent="0">
              <a:buNone/>
            </a:pPr>
            <a:r>
              <a:rPr lang="cs-CZ" dirty="0" smtClean="0"/>
              <a:t>Např. spotřeba materiálu (normy) na 1 ks, mzda dělníka (normy spotřeby času pracovníka na 1 kalkulační jednici).</a:t>
            </a:r>
          </a:p>
          <a:p>
            <a:pPr>
              <a:buFontTx/>
              <a:buChar char="-"/>
            </a:pPr>
            <a:r>
              <a:rPr lang="cs-CZ" dirty="0" smtClean="0"/>
              <a:t>Normované množství materiálu vynásobíme cenou za jednotku</a:t>
            </a:r>
          </a:p>
          <a:p>
            <a:pPr>
              <a:buFontTx/>
              <a:buChar char="-"/>
            </a:pPr>
            <a:r>
              <a:rPr lang="cs-CZ" dirty="0" smtClean="0"/>
              <a:t>Normovaný čas jednotlivých výrobních operací vynásobíme mzdovým tarifem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prstClr val="black"/>
                </a:solidFill>
                <a:latin typeface="Constantia"/>
              </a:rPr>
              <a:t>Kalkulace ceny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21114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N</a:t>
            </a:r>
            <a:r>
              <a:rPr lang="cs-CZ" sz="2800" b="1" dirty="0" smtClean="0"/>
              <a:t>epřímé náklady – režijní </a:t>
            </a:r>
          </a:p>
          <a:p>
            <a:pPr marL="0" indent="0">
              <a:buNone/>
            </a:pPr>
            <a:r>
              <a:rPr lang="cs-CZ" sz="2400" dirty="0" smtClean="0"/>
              <a:t>Nelze je určit přesně na kalkulační jednici </a:t>
            </a:r>
          </a:p>
          <a:p>
            <a:pPr marL="0" indent="0">
              <a:buNone/>
            </a:pPr>
            <a:r>
              <a:rPr lang="cs-CZ" sz="2400" dirty="0" smtClean="0"/>
              <a:t>Např. mzdy </a:t>
            </a:r>
            <a:r>
              <a:rPr lang="cs-CZ" sz="2400" dirty="0" err="1" smtClean="0"/>
              <a:t>technicko-hospodářských</a:t>
            </a:r>
            <a:r>
              <a:rPr lang="cs-CZ" sz="2400" dirty="0" smtClean="0"/>
              <a:t> pracovníků (THP), daně, propagace,…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Podíl jednotlivých nepřímých nákladů se stanoví pomocí </a:t>
            </a:r>
            <a:r>
              <a:rPr lang="cs-CZ" sz="2400" b="1" dirty="0" smtClean="0"/>
              <a:t>rozvrhové základny.</a:t>
            </a:r>
          </a:p>
        </p:txBody>
      </p:sp>
      <p:pic>
        <p:nvPicPr>
          <p:cNvPr id="2050" name="Picture 2" descr="C:\Users\NB1\AppData\Local\Microsoft\Windows\Temporary Internet Files\Content.IE5\JMCJYE1R\MP9004422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93096"/>
            <a:ext cx="3021407" cy="2008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prstClr val="black"/>
                </a:solidFill>
                <a:latin typeface="Constantia"/>
              </a:rPr>
              <a:t>Kalkulace ceny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Rozvrhová základna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výše vhodně vybraného přímého nákladu k stanovení výše nepřímého nákladu.</a:t>
            </a:r>
          </a:p>
          <a:p>
            <a:pPr marL="0" indent="0">
              <a:buNone/>
            </a:pPr>
            <a:r>
              <a:rPr lang="cs-CZ" dirty="0" smtClean="0"/>
              <a:t>Nejčastěji se používá jako rozvrhová základna </a:t>
            </a:r>
            <a:r>
              <a:rPr lang="cs-CZ" b="1" dirty="0" smtClean="0"/>
              <a:t>spotřeba</a:t>
            </a:r>
            <a:r>
              <a:rPr lang="cs-CZ" dirty="0" smtClean="0"/>
              <a:t> </a:t>
            </a:r>
            <a:r>
              <a:rPr lang="cs-CZ" b="1" dirty="0" smtClean="0"/>
              <a:t>přímého materiálu a nebo přímé mzdy.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3024188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>
                <a:solidFill>
                  <a:prstClr val="black"/>
                </a:solidFill>
                <a:latin typeface="Constantia"/>
              </a:rPr>
              <a:t>Kalkulace </a:t>
            </a:r>
            <a:r>
              <a:rPr lang="cs-CZ" sz="4000" b="1" dirty="0" smtClean="0">
                <a:solidFill>
                  <a:prstClr val="black"/>
                </a:solidFill>
                <a:latin typeface="Constantia"/>
              </a:rPr>
              <a:t>ceny</a:t>
            </a:r>
            <a:br>
              <a:rPr lang="cs-CZ" sz="4000" b="1" dirty="0" smtClean="0">
                <a:solidFill>
                  <a:prstClr val="black"/>
                </a:solidFill>
                <a:latin typeface="Constantia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stanovení nepřímých nákladů: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Stanoví se celkový objem režijních nákladů za určité období, z něhož se má stanovit podíl připadající na příslušnou kalkulační jednici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Zvolí se vhodná rozvrhová základna za stejné období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Vypočteme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koeficient režijní přirážky </a:t>
            </a:r>
            <a:r>
              <a:rPr lang="cs-CZ" dirty="0" smtClean="0"/>
              <a:t>=</a:t>
            </a:r>
            <a:r>
              <a:rPr lang="cs-CZ" dirty="0"/>
              <a:t> </a:t>
            </a:r>
            <a:r>
              <a:rPr lang="cs-CZ" dirty="0" smtClean="0"/>
              <a:t>režijní náklady/rozvrhová základna * 100  (kolik % představují režijní náklady z rozvrhové základny)</a:t>
            </a:r>
          </a:p>
          <a:p>
            <a:pPr marL="0" indent="0">
              <a:buNone/>
            </a:pPr>
            <a:r>
              <a:rPr lang="cs-CZ" dirty="0" smtClean="0"/>
              <a:t>4. Vynásobením koeficientu a přímého nákladu stanovíme výši nepřímého nákladu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05132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Constantia"/>
              </a:rPr>
              <a:t>Typový kalkulační vzorec</a:t>
            </a:r>
            <a:br>
              <a:rPr lang="cs-CZ" sz="3600" b="1" dirty="0" smtClean="0">
                <a:solidFill>
                  <a:prstClr val="black"/>
                </a:solidFill>
                <a:latin typeface="Constantia"/>
              </a:rPr>
            </a:br>
            <a:endParaRPr lang="cs-CZ" sz="3600" b="1" dirty="0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Aby byla zajištěna jednotnost při sestavování kalkulací, je stanoven směrnicí ministerstva financí </a:t>
            </a:r>
            <a:r>
              <a:rPr lang="cs-CZ" b="1" dirty="0" smtClean="0"/>
              <a:t>typový kalkulační vzorec, </a:t>
            </a:r>
            <a:r>
              <a:rPr lang="cs-CZ" dirty="0" smtClean="0"/>
              <a:t>který obsahuje jednotlivé nákladové položky a stanovuje jejich náplň.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939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 fontScale="90000"/>
          </a:bodyPr>
          <a:lstStyle/>
          <a:p>
            <a:r>
              <a:rPr lang="cs-CZ" sz="3200" b="1" dirty="0">
                <a:solidFill>
                  <a:prstClr val="black"/>
                </a:solidFill>
                <a:latin typeface="Constantia"/>
              </a:rPr>
              <a:t>Typový kalkulační </a:t>
            </a:r>
            <a:r>
              <a:rPr lang="cs-CZ" sz="3200" b="1" dirty="0" smtClean="0">
                <a:solidFill>
                  <a:prstClr val="black"/>
                </a:solidFill>
                <a:latin typeface="Constantia"/>
              </a:rPr>
              <a:t>vzorec</a:t>
            </a:r>
            <a:br>
              <a:rPr lang="cs-CZ" sz="3200" b="1" dirty="0" smtClean="0">
                <a:solidFill>
                  <a:prstClr val="black"/>
                </a:solidFill>
                <a:latin typeface="Constantia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Přímý materiál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Přímé mzdy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Ostatní přímé náklady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Výrobní režie</a:t>
            </a:r>
          </a:p>
          <a:p>
            <a:pPr marL="0" indent="0">
              <a:buNone/>
            </a:pPr>
            <a:r>
              <a:rPr lang="cs-CZ" sz="1800" dirty="0" smtClean="0"/>
              <a:t>	Vlastní náklady výroby</a:t>
            </a:r>
          </a:p>
          <a:p>
            <a:pPr marL="342900" indent="-342900">
              <a:buFont typeface="+mj-lt"/>
              <a:buAutoNum type="arabicPeriod" startAt="5"/>
            </a:pPr>
            <a:r>
              <a:rPr lang="cs-CZ" sz="1800" dirty="0" smtClean="0"/>
              <a:t>Správní režie</a:t>
            </a:r>
          </a:p>
          <a:p>
            <a:pPr marL="0" indent="0">
              <a:buNone/>
            </a:pPr>
            <a:r>
              <a:rPr lang="cs-CZ" sz="1800" dirty="0"/>
              <a:t>	V</a:t>
            </a:r>
            <a:r>
              <a:rPr lang="cs-CZ" sz="1800" dirty="0" smtClean="0"/>
              <a:t>lastní náklady výkonu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cs-CZ" sz="1800" dirty="0" smtClean="0"/>
              <a:t>Odbytové náklady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Úplné vlastní náklady výkonu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cs-CZ" sz="1800" dirty="0" smtClean="0"/>
              <a:t>Zisk</a:t>
            </a:r>
          </a:p>
          <a:p>
            <a:pPr marL="0" indent="0">
              <a:buNone/>
            </a:pPr>
            <a:r>
              <a:rPr lang="cs-CZ" sz="1800" dirty="0" smtClean="0"/>
              <a:t>	Výrobní cena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cs-CZ" sz="1800" dirty="0" smtClean="0"/>
              <a:t>Obchodní a odbytové přirážky a srážky (včetně DPH)</a:t>
            </a:r>
          </a:p>
          <a:p>
            <a:pPr marL="0" indent="0">
              <a:buNone/>
            </a:pPr>
            <a:r>
              <a:rPr lang="cs-CZ" sz="1800" dirty="0"/>
              <a:t>	P</a:t>
            </a:r>
            <a:r>
              <a:rPr lang="cs-CZ" sz="1800" dirty="0" smtClean="0"/>
              <a:t>rodejní cena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38305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vyjadřuje kalkulační jednice?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Definujte a na příkladech vysvětlete: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Přímé náklady</a:t>
            </a:r>
          </a:p>
          <a:p>
            <a:pPr marL="514350" indent="-514350">
              <a:buAutoNum type="alphaLcParenR"/>
            </a:pPr>
            <a:r>
              <a:rPr lang="cs-CZ" dirty="0" smtClean="0"/>
              <a:t>Nepřímé náklady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Co vyjadřuje rozvrhová základna?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Popište postup při stanovení nepřímých nákladů.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Vypočítejte cenu pro jeden výrobek pomocí kalkulace přímé, jestliže víte, že materiálové náklady jsou Kč 300, přímé mzdy Kč 600, režijní náklady Kč 200 a zisk počítáme ve výši 15 % z vlastních nákladů výroby.</a:t>
            </a:r>
          </a:p>
          <a:p>
            <a:pPr marL="514350" indent="-514350">
              <a:buFont typeface="+mj-lt"/>
              <a:buAutoNum type="arabicPeriod" startAt="4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8116" y="260647"/>
            <a:ext cx="2490160" cy="165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5292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kalkulace, kalkulační jednice, rozvrhová základna, náklady přímé, nepřímé náklady, typový </a:t>
            </a:r>
            <a:r>
              <a:rPr lang="cs-CZ" smtClean="0"/>
              <a:t>kalkulační </a:t>
            </a:r>
            <a:r>
              <a:rPr lang="cs-CZ" smtClean="0"/>
              <a:t>vzorec</a:t>
            </a:r>
            <a:r>
              <a:rPr lang="cs-CZ" dirty="0" smtClean="0"/>
              <a:t>. Jsou předmětem každodenního zájmu podnikatelů. Stanovení správné výše ceny je pro firmu rozhodující záležitost.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</a:t>
            </a:r>
            <a:r>
              <a:rPr lang="cs-CZ" dirty="0" smtClean="0"/>
              <a:t>80-7168-922-X.</a:t>
            </a:r>
          </a:p>
          <a:p>
            <a:r>
              <a:rPr lang="cs-CZ" dirty="0" smtClean="0"/>
              <a:t>MACH, CSC., Ing. Josef. Ekonomika: pro střední odborná učiliště. 2. díl. Praha: </a:t>
            </a:r>
            <a:r>
              <a:rPr lang="cs-CZ" dirty="0" err="1" smtClean="0"/>
              <a:t>Fotruna</a:t>
            </a:r>
            <a:r>
              <a:rPr lang="cs-CZ" dirty="0" smtClean="0"/>
              <a:t>, 1999. ISBN 80-7168-671-9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6550</TotalTime>
  <Words>644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Hospodaření podniku Kalkulace a ceny</vt:lpstr>
      <vt:lpstr>Základní pojmy</vt:lpstr>
      <vt:lpstr>Kalkulace ceny </vt:lpstr>
      <vt:lpstr>Kalkulace ceny </vt:lpstr>
      <vt:lpstr> Kalkulace ceny </vt:lpstr>
      <vt:lpstr>Kalkulace ceny </vt:lpstr>
      <vt:lpstr>Kalkulace ceny</vt:lpstr>
      <vt:lpstr> Kalkulace ceny </vt:lpstr>
      <vt:lpstr>Typový kalkulační vzorec </vt:lpstr>
      <vt:lpstr>Typový kalkulační vzorec </vt:lpstr>
      <vt:lpstr>Praktické cvičení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193</cp:revision>
  <cp:lastPrinted>2014-04-23T07:01:48Z</cp:lastPrinted>
  <dcterms:created xsi:type="dcterms:W3CDTF">2013-01-11T17:11:37Z</dcterms:created>
  <dcterms:modified xsi:type="dcterms:W3CDTF">2014-11-06T13:09:19Z</dcterms:modified>
</cp:coreProperties>
</file>