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5" r:id="rId5"/>
    <p:sldId id="303" r:id="rId6"/>
    <p:sldId id="304" r:id="rId7"/>
    <p:sldId id="306" r:id="rId8"/>
    <p:sldId id="305" r:id="rId9"/>
    <p:sldId id="307" r:id="rId10"/>
    <p:sldId id="293" r:id="rId11"/>
    <p:sldId id="301" r:id="rId12"/>
    <p:sldId id="309" r:id="rId13"/>
    <p:sldId id="302" r:id="rId14"/>
    <p:sldId id="28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9.10.2014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3429000"/>
            <a:ext cx="676875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Úvod do daňové problematiky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pPr algn="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Vlastnosti a funkce daní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4571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161343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VI-2-19-17_Úvod do daňové problematiky – Vlastnosti a funkce daní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07.04.2014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655" y="5229200"/>
            <a:ext cx="5864225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Vlastnosti a funkce daní</a:t>
            </a:r>
            <a:br>
              <a:rPr lang="cs-CZ" b="1" dirty="0" smtClean="0">
                <a:latin typeface="Arial Black" pitchFamily="34" charset="0"/>
              </a:rPr>
            </a:b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2308324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Daň, nenávratnost, neekvivalentnost, veřejný rozpočet, funkce daní, daňový výdaj, základní konstrukční prvky daně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Daň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Aby mohla být </a:t>
            </a:r>
            <a:r>
              <a:rPr lang="cs-CZ" dirty="0" smtClean="0">
                <a:solidFill>
                  <a:srgbClr val="FF0000"/>
                </a:solidFill>
              </a:rPr>
              <a:t>daň</a:t>
            </a:r>
            <a:r>
              <a:rPr lang="cs-CZ" dirty="0" smtClean="0"/>
              <a:t> vybírána, musí být jednoznačně vymezena. </a:t>
            </a:r>
          </a:p>
          <a:p>
            <a:pPr marL="0" indent="0">
              <a:buNone/>
            </a:pPr>
            <a:r>
              <a:rPr lang="cs-CZ" dirty="0" smtClean="0"/>
              <a:t>Musíme se zamyslet, co daň je, </a:t>
            </a:r>
          </a:p>
          <a:p>
            <a:pPr marL="0" indent="0">
              <a:buNone/>
            </a:pPr>
            <a:r>
              <a:rPr lang="cs-CZ" dirty="0" smtClean="0"/>
              <a:t>jaké má </a:t>
            </a:r>
            <a:r>
              <a:rPr lang="cs-CZ" dirty="0" smtClean="0">
                <a:solidFill>
                  <a:srgbClr val="FF0000"/>
                </a:solidFill>
              </a:rPr>
              <a:t>vlastnosti, </a:t>
            </a:r>
          </a:p>
          <a:p>
            <a:pPr marL="0" indent="0">
              <a:buNone/>
            </a:pPr>
            <a:r>
              <a:rPr lang="cs-CZ" dirty="0" smtClean="0"/>
              <a:t>jaké </a:t>
            </a:r>
            <a:r>
              <a:rPr lang="cs-CZ" dirty="0" smtClean="0">
                <a:solidFill>
                  <a:srgbClr val="FF0000"/>
                </a:solidFill>
              </a:rPr>
              <a:t>funkce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a podle jakých </a:t>
            </a:r>
            <a:r>
              <a:rPr lang="cs-CZ" dirty="0" smtClean="0">
                <a:solidFill>
                  <a:srgbClr val="FF0000"/>
                </a:solidFill>
              </a:rPr>
              <a:t>kritérii </a:t>
            </a:r>
            <a:r>
              <a:rPr lang="cs-CZ" dirty="0" smtClean="0"/>
              <a:t>daně třídíme.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12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Daň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Musíme se seznámit s </a:t>
            </a:r>
            <a:r>
              <a:rPr lang="cs-CZ" dirty="0" smtClean="0">
                <a:solidFill>
                  <a:srgbClr val="FF0000"/>
                </a:solidFill>
              </a:rPr>
              <a:t>daňovými subjekty </a:t>
            </a:r>
          </a:p>
          <a:p>
            <a:pPr marL="0" indent="0">
              <a:buNone/>
            </a:pPr>
            <a:r>
              <a:rPr lang="cs-CZ" dirty="0" smtClean="0"/>
              <a:t>a kde hledat </a:t>
            </a:r>
            <a:r>
              <a:rPr lang="cs-CZ" dirty="0" smtClean="0">
                <a:solidFill>
                  <a:srgbClr val="FF0000"/>
                </a:solidFill>
              </a:rPr>
              <a:t>předmět daně.</a:t>
            </a:r>
          </a:p>
        </p:txBody>
      </p:sp>
    </p:spTree>
    <p:extLst>
      <p:ext uri="{BB962C8B-B14F-4D97-AF65-F5344CB8AC3E}">
        <p14:creationId xmlns:p14="http://schemas.microsoft.com/office/powerpoint/2010/main" val="172655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Daň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To ale nestačí, je třeba odvodit </a:t>
            </a:r>
            <a:r>
              <a:rPr lang="cs-CZ" dirty="0" smtClean="0">
                <a:solidFill>
                  <a:srgbClr val="FF0000"/>
                </a:solidFill>
              </a:rPr>
              <a:t>základ daně, </a:t>
            </a:r>
            <a:r>
              <a:rPr lang="cs-CZ" dirty="0" smtClean="0"/>
              <a:t>případně stanovit pravidla pro jeho úpravu.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80142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Daň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Je třeba věnovat pozornost typologii </a:t>
            </a:r>
            <a:r>
              <a:rPr lang="cs-CZ" dirty="0" smtClean="0">
                <a:solidFill>
                  <a:srgbClr val="FF0000"/>
                </a:solidFill>
              </a:rPr>
              <a:t>daňových sazeb,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jak působí slevy na dani </a:t>
            </a:r>
            <a:r>
              <a:rPr lang="cs-CZ" dirty="0" smtClean="0"/>
              <a:t>a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ysvětlit  </a:t>
            </a:r>
            <a:r>
              <a:rPr lang="cs-CZ" dirty="0" smtClean="0">
                <a:solidFill>
                  <a:srgbClr val="FF0000"/>
                </a:solidFill>
              </a:rPr>
              <a:t>způsoby výběru </a:t>
            </a:r>
            <a:r>
              <a:rPr lang="cs-CZ" dirty="0" smtClean="0"/>
              <a:t>daní, </a:t>
            </a:r>
          </a:p>
          <a:p>
            <a:pPr marL="0" indent="0">
              <a:buNone/>
            </a:pPr>
            <a:r>
              <a:rPr lang="cs-CZ" dirty="0" smtClean="0"/>
              <a:t>jednat o </a:t>
            </a:r>
            <a:r>
              <a:rPr lang="cs-CZ" dirty="0" smtClean="0">
                <a:solidFill>
                  <a:srgbClr val="FF0000"/>
                </a:solidFill>
              </a:rPr>
              <a:t>minimalizaci daňové povinnosti.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2429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Vlastnosti a funkce daní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Daň lze definovat nejlépe podle vlastností, které musí mít:	</a:t>
            </a:r>
            <a:r>
              <a:rPr lang="cs-CZ" dirty="0" smtClean="0">
                <a:solidFill>
                  <a:srgbClr val="FF0000"/>
                </a:solidFill>
              </a:rPr>
              <a:t>Daň je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povinná,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zákonem uložená platba, která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plyne do veřejného rozpočtu. Je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nenávratná,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neekvivalentní 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pravidla neúčelová.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2994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Vlastnosti a funkce daní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Veřejně poskytované statky, které se financují především z daní, je nemožné někomu zabránit, aby je spotřebovával. </a:t>
            </a:r>
          </a:p>
          <a:p>
            <a:pPr marL="0" indent="0">
              <a:buNone/>
            </a:pPr>
            <a:r>
              <a:rPr lang="cs-CZ" dirty="0" smtClean="0"/>
              <a:t>Např. veřejné osvětlení, obrana státu, základní školství (tyto potřeby jsou společné, vznikají společnosti jako celku).</a:t>
            </a:r>
          </a:p>
          <a:p>
            <a:pPr marL="0" indent="0">
              <a:buNone/>
            </a:pPr>
            <a:r>
              <a:rPr lang="cs-CZ" dirty="0" smtClean="0"/>
              <a:t>Je nesprávné, aby se kdokoli vyhnul příspěvku na ně.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Povinnost</a:t>
            </a:r>
            <a:r>
              <a:rPr lang="cs-CZ" dirty="0" smtClean="0"/>
              <a:t> platit daň je dána všeobecně závaznou právní normou, </a:t>
            </a:r>
            <a:r>
              <a:rPr lang="cs-CZ" dirty="0" smtClean="0">
                <a:solidFill>
                  <a:srgbClr val="FF0000"/>
                </a:solidFill>
              </a:rPr>
              <a:t>zákonem.</a:t>
            </a:r>
          </a:p>
        </p:txBody>
      </p:sp>
    </p:spTree>
    <p:extLst>
      <p:ext uri="{BB962C8B-B14F-4D97-AF65-F5344CB8AC3E}">
        <p14:creationId xmlns:p14="http://schemas.microsoft.com/office/powerpoint/2010/main" val="233469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Vlastnosti a funkce daní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Daně jsou určeny ke hrazení společných potřeb. </a:t>
            </a:r>
          </a:p>
          <a:p>
            <a:pPr marL="0" indent="0">
              <a:buNone/>
            </a:pPr>
            <a:r>
              <a:rPr lang="cs-CZ" dirty="0" smtClean="0"/>
              <a:t>Je efektivnější je hradit ze společných zdrojů, proto daně plynou do </a:t>
            </a:r>
            <a:r>
              <a:rPr lang="cs-CZ" dirty="0" smtClean="0">
                <a:solidFill>
                  <a:srgbClr val="FF0000"/>
                </a:solidFill>
              </a:rPr>
              <a:t>veřejného rozpočtu, </a:t>
            </a:r>
            <a:r>
              <a:rPr lang="cs-CZ" dirty="0" smtClean="0"/>
              <a:t>ze kterého se hradí potřeby obce či státu, kraje nebo státního fondu pro rozpočet Evropské unie.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Vlastnosti a funkce daní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Nenávratnost</a:t>
            </a:r>
            <a:r>
              <a:rPr lang="cs-CZ" dirty="0" smtClean="0"/>
              <a:t> odlišuje daň především od půjčky (majetek se po určité době vrací zpět). Zaplacením daně nevzniká subjektu žádný konkrétní nárok. Je to cena za to, že spotřebovává veřejně poskytované služby.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Neekvivalentnost </a:t>
            </a:r>
            <a:r>
              <a:rPr lang="cs-CZ" dirty="0" smtClean="0"/>
              <a:t>spočívá v tom, že díl, jakým se jednotlivec podílí na společných příjmech, nemá žádný vztah k tomu, v jaké výši se bude podílet na výdajích veřejných rozpočtů nebo spotřebovávat veřejné statky.</a:t>
            </a:r>
          </a:p>
          <a:p>
            <a:pPr marL="0" indent="0">
              <a:buNone/>
            </a:pPr>
            <a:r>
              <a:rPr lang="cs-CZ" dirty="0"/>
              <a:t>Daň je zpravidla </a:t>
            </a:r>
            <a:r>
              <a:rPr lang="cs-CZ" dirty="0">
                <a:solidFill>
                  <a:srgbClr val="FF0000"/>
                </a:solidFill>
              </a:rPr>
              <a:t>neúčelová, </a:t>
            </a:r>
            <a:r>
              <a:rPr lang="cs-CZ" dirty="0"/>
              <a:t>nikdo neví, když daň platí, co bude z těchto prostředků financováno.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3285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Vlastnosti a funkce daní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Daně plní </a:t>
            </a:r>
            <a:r>
              <a:rPr lang="cs-CZ" dirty="0" smtClean="0">
                <a:solidFill>
                  <a:srgbClr val="FF0000"/>
                </a:solidFill>
              </a:rPr>
              <a:t>funkce: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>
                <a:solidFill>
                  <a:srgbClr val="FF0000"/>
                </a:solidFill>
              </a:rPr>
              <a:t>Fiskální </a:t>
            </a:r>
            <a:r>
              <a:rPr lang="cs-CZ" dirty="0" smtClean="0">
                <a:solidFill>
                  <a:srgbClr val="FF0000"/>
                </a:solidFill>
              </a:rPr>
              <a:t>– </a:t>
            </a:r>
            <a:r>
              <a:rPr lang="cs-CZ" dirty="0"/>
              <a:t>schopnost naplnit veřejný </a:t>
            </a:r>
            <a:r>
              <a:rPr lang="cs-CZ" dirty="0" smtClean="0"/>
              <a:t>rozpočet</a:t>
            </a:r>
            <a:r>
              <a:rPr lang="cs-CZ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Alokační – </a:t>
            </a:r>
            <a:r>
              <a:rPr lang="cs-CZ" dirty="0" smtClean="0"/>
              <a:t>vyplývá z toho, že na některých trzích efektivnost tržních mechanismů selhává, např. očkování jedince – jeho užitek se násobí s počtem osob, které jsou proti onemocnění imunní (čím více je osob očkováno, tím méně se s nákazou setká)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Redistribuční - </a:t>
            </a:r>
            <a:r>
              <a:rPr lang="cs-CZ" dirty="0" smtClean="0"/>
              <a:t>daně jsou vhodným nástrojem pro zmírnění rozdílů v důchodech (více se vybírají důchody od bohatších – zvyšování příjmů chudších)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Stimulační – </a:t>
            </a:r>
            <a:r>
              <a:rPr lang="cs-CZ" dirty="0" smtClean="0"/>
              <a:t>daně jsou subjekty vnímány jako újma, proto stát poskytuje různé daňové úspory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Stabilizační – </a:t>
            </a:r>
            <a:r>
              <a:rPr lang="cs-CZ" dirty="0" smtClean="0"/>
              <a:t>opatření ke zmírnění výkyvů ekonomického cyklu (v době konjunktury vyšší daně pomáhají vytvářet rezervy pro „horší časy“)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5144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Základní konstrukční prvky daně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Základní konstrukční prvky daně, </a:t>
            </a:r>
            <a:r>
              <a:rPr lang="cs-CZ" dirty="0" smtClean="0"/>
              <a:t>které rozhodují o tom, v jaké míře budou na jednotlivé subjekty daně dopadat, jsou: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Daňový subjekt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Předmět daně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Osvobození od daně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Základ daně a zdaňovací období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Odpočty od základu daně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Sazba daně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Slevy na dani.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9268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Prezentace obsahuje </a:t>
            </a:r>
            <a:r>
              <a:rPr lang="cs-CZ" dirty="0"/>
              <a:t>výklad </a:t>
            </a:r>
            <a:r>
              <a:rPr lang="cs-CZ" dirty="0" smtClean="0"/>
              <a:t>pojmů daň, její funkce a vlastnosti, jako nejsledovanější kategorie při řešení, jakým způsobem jsou daně vybírány, jaké množství a pracnost administrativních a evidenčních povinností jsou s výběrem daně spojené. Daně jsou předmětem každodenního zájmu podnikatelů. Prezentace je určena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80-7168-729-4.</a:t>
            </a:r>
          </a:p>
          <a:p>
            <a:r>
              <a:rPr lang="cs-CZ" dirty="0"/>
              <a:t>VANČUROVÁ, Alena, Lenka LÁCHOVÁ a Jana VÍTKOVÁ. </a:t>
            </a:r>
            <a:r>
              <a:rPr lang="cs-CZ" i="1" dirty="0"/>
              <a:t>Daňový systém ČR 2012</a:t>
            </a:r>
            <a:r>
              <a:rPr lang="cs-CZ" dirty="0"/>
              <a:t>. 11. </a:t>
            </a:r>
            <a:r>
              <a:rPr lang="cs-CZ" dirty="0" err="1"/>
              <a:t>aktualiz</a:t>
            </a:r>
            <a:r>
              <a:rPr lang="cs-CZ" dirty="0"/>
              <a:t>. vyd. Praha: 1. VOX, 2012, 368 s. Ekonomie (1. VOX). ISBN 978-80-87480-05-2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5611</TotalTime>
  <Words>738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Prezentace aplikace PowerPoint</vt:lpstr>
      <vt:lpstr>Vlastnosti a funkce daní </vt:lpstr>
      <vt:lpstr>Daň </vt:lpstr>
      <vt:lpstr>Daň </vt:lpstr>
      <vt:lpstr>Daň </vt:lpstr>
      <vt:lpstr>Daň </vt:lpstr>
      <vt:lpstr>Vlastnosti a funkce daní </vt:lpstr>
      <vt:lpstr>Vlastnosti a funkce daní </vt:lpstr>
      <vt:lpstr>Vlastnosti a funkce daní</vt:lpstr>
      <vt:lpstr>Vlastnosti a funkce daní </vt:lpstr>
      <vt:lpstr>Vlastnosti a funkce daní </vt:lpstr>
      <vt:lpstr>Základní konstrukční prvky daně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194</cp:revision>
  <dcterms:created xsi:type="dcterms:W3CDTF">2013-01-11T17:11:37Z</dcterms:created>
  <dcterms:modified xsi:type="dcterms:W3CDTF">2014-10-09T07:24:33Z</dcterms:modified>
</cp:coreProperties>
</file>