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5" r:id="rId5"/>
    <p:sldId id="283" r:id="rId6"/>
    <p:sldId id="303" r:id="rId7"/>
    <p:sldId id="295" r:id="rId8"/>
    <p:sldId id="286" r:id="rId9"/>
    <p:sldId id="293" r:id="rId10"/>
    <p:sldId id="301" r:id="rId11"/>
    <p:sldId id="302" r:id="rId12"/>
    <p:sldId id="304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3429000"/>
            <a:ext cx="691276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Úvod do daňové problematiky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K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onstrukční prvky daně I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4571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VI-2-19-17_Úvod do daňové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problematiky_Konstrukční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prvky daně I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08.04.2014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3689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Konstrukční prvky daně</a:t>
            </a:r>
            <a:br>
              <a:rPr lang="cs-CZ" b="1" dirty="0" smtClean="0">
                <a:latin typeface="Arial Black" pitchFamily="34" charset="0"/>
              </a:rPr>
            </a:b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3170099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Základní konstrukční prvky </a:t>
            </a:r>
            <a:r>
              <a:rPr lang="cs-CZ" sz="2800" dirty="0" smtClean="0">
                <a:solidFill>
                  <a:srgbClr val="FF0000"/>
                </a:solidFill>
              </a:rPr>
              <a:t>daně, </a:t>
            </a:r>
            <a:r>
              <a:rPr lang="cs-CZ" sz="2800" dirty="0">
                <a:solidFill>
                  <a:srgbClr val="FF0000"/>
                </a:solidFill>
              </a:rPr>
              <a:t>d</a:t>
            </a:r>
            <a:r>
              <a:rPr lang="cs-CZ" sz="2800" dirty="0" smtClean="0">
                <a:solidFill>
                  <a:srgbClr val="FF0000"/>
                </a:solidFill>
              </a:rPr>
              <a:t>aňový subjekt, předmět daně, osvobození </a:t>
            </a:r>
            <a:r>
              <a:rPr lang="cs-CZ" sz="2800" dirty="0">
                <a:solidFill>
                  <a:srgbClr val="FF0000"/>
                </a:solidFill>
              </a:rPr>
              <a:t>od </a:t>
            </a:r>
            <a:r>
              <a:rPr lang="cs-CZ" sz="2800" dirty="0" smtClean="0">
                <a:solidFill>
                  <a:srgbClr val="FF0000"/>
                </a:solidFill>
              </a:rPr>
              <a:t>daně, základ </a:t>
            </a:r>
            <a:r>
              <a:rPr lang="cs-CZ" sz="2800" dirty="0">
                <a:solidFill>
                  <a:srgbClr val="FF0000"/>
                </a:solidFill>
              </a:rPr>
              <a:t>daně a zdaňovací </a:t>
            </a:r>
            <a:r>
              <a:rPr lang="cs-CZ" sz="2800" dirty="0" smtClean="0">
                <a:solidFill>
                  <a:srgbClr val="FF0000"/>
                </a:solidFill>
              </a:rPr>
              <a:t>období, odpočty </a:t>
            </a:r>
            <a:r>
              <a:rPr lang="cs-CZ" sz="2800" dirty="0">
                <a:solidFill>
                  <a:srgbClr val="FF0000"/>
                </a:solidFill>
              </a:rPr>
              <a:t>od základu </a:t>
            </a:r>
            <a:r>
              <a:rPr lang="cs-CZ" sz="2800" dirty="0" smtClean="0">
                <a:solidFill>
                  <a:srgbClr val="FF0000"/>
                </a:solidFill>
              </a:rPr>
              <a:t>daně, sazba daně, slevy </a:t>
            </a:r>
            <a:r>
              <a:rPr lang="cs-CZ" sz="2800" dirty="0">
                <a:solidFill>
                  <a:srgbClr val="FF0000"/>
                </a:solidFill>
              </a:rPr>
              <a:t>na </a:t>
            </a:r>
            <a:r>
              <a:rPr lang="cs-CZ" sz="2800" dirty="0" smtClean="0">
                <a:solidFill>
                  <a:srgbClr val="FF0000"/>
                </a:solidFill>
              </a:rPr>
              <a:t>dani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Základní konstrukční prvky daně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147248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Základní konstrukční prvky daně, </a:t>
            </a:r>
            <a:r>
              <a:rPr lang="cs-CZ" dirty="0"/>
              <a:t>které rozhodují o tom, v jaké míře budou na jednotlivé subjekty daně dopadat, jsou: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Daňový subjekt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Předmět daně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Osvobození od daně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Základ daně a zdaňovací období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Odpočty od základu daně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Sazba daně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Slevy na dani.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Daňový subjekt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Daňový subjekt </a:t>
            </a:r>
            <a:r>
              <a:rPr lang="cs-CZ" dirty="0" smtClean="0"/>
              <a:t>je podle zákona osoba povinná strpět, odvádět nebo platit daň.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Poplatník daně – daňový subjekt, jehož předmět (zejména příjem nebo majetek) je dani podroben.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Plátce daně – daňový subjekt, který je ze zákona povinen odvést do veřejného rozpočtu daň vybranou od jiných subjektů nebo sraženou jiným poplatníkům pod svou majetkovou odpovědností.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Předmět daně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Předmětem zdanění rozumíme veličinu, ze které se daň vybírá. Předmětem (objektem) zdanění je: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Hlava – osoba (komunální odpad)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Majetek – většinou viditelný, např. nemovitosti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Důchod - příjmy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Spotřeba – clo, spotřeba zatěžuje životní prostředí, ekologické daně, daň z užívání – silniční daň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40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>
                <a:solidFill>
                  <a:schemeClr val="tx1"/>
                </a:solidFill>
                <a:latin typeface="+mn-lt"/>
              </a:rPr>
              <a:t>O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svobození od daně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488832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Osvobození od daně definuje část předmětu, ze které se daň nevybírá, resp. kterou daňový subjekt není povinen zahrnout do základu daně.</a:t>
            </a:r>
          </a:p>
          <a:p>
            <a:pPr marL="0" indent="0">
              <a:buNone/>
            </a:pPr>
            <a:r>
              <a:rPr lang="cs-CZ" dirty="0" smtClean="0"/>
              <a:t>Např. vyjmenované druhy příležitostných příjmů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1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Základ daně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21114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= předmět daně vyjádřený v měrných jednotkách a upravený podle zákonných pravidel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 smtClean="0"/>
              <a:t>Fyzikální jednotky – ks, t, hl,…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 smtClean="0"/>
              <a:t>Hodnotové jednotky - Kč</a:t>
            </a:r>
          </a:p>
        </p:txBody>
      </p:sp>
    </p:spTree>
    <p:extLst>
      <p:ext uri="{BB962C8B-B14F-4D97-AF65-F5344CB8AC3E}">
        <p14:creationId xmlns:p14="http://schemas.microsoft.com/office/powerpoint/2010/main" val="3714841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Zdaňovací období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= pravidelný časový interval, za který nebo na který se základ daně stanoví a daň vybírá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Odpočty od základu daně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Odpočty od základu daně snižují základ daně o předem stanovené pevné částky, jestliže daňový subjekt splní podmínky, na které se uplatnění odpočtu váže.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Např. invalidita zohledňuje sociální postavení poplatníka, dary na veřejně prospěšné účely, úroky z úvěrů na bytovou potřebu,…</a:t>
            </a:r>
          </a:p>
        </p:txBody>
      </p:sp>
    </p:spTree>
    <p:extLst>
      <p:ext uri="{BB962C8B-B14F-4D97-AF65-F5344CB8AC3E}">
        <p14:creationId xmlns:p14="http://schemas.microsoft.com/office/powerpoint/2010/main" val="3051328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Sazba daně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algoritmus, prostřednictvím kterého se ze základu daně (sníženého o odpočty) stanoví základní částka daně.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926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Slevy na dani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Slevy na dani = možnost snížení částky daně za stanovených podmínek, odečítají se od vypočtené daně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Např. sleva na poplatníka, sleva při zaměstnávání převahy osob se zdravotním postižením, daňový bonus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065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jednotlivých konstrukčních prvků daně. Daně </a:t>
            </a:r>
            <a:r>
              <a:rPr lang="cs-CZ" dirty="0"/>
              <a:t>jsou předmětem každodenního zájmu </a:t>
            </a:r>
            <a:r>
              <a:rPr lang="cs-CZ" dirty="0" smtClean="0"/>
              <a:t>podnikatelů, neboť při znalosti této problematiky je možné uplatňovat optimalizaci daňové povinnosti. Prezentace </a:t>
            </a:r>
            <a:r>
              <a:rPr lang="cs-CZ" dirty="0"/>
              <a:t>je určena k výkladu do hodiny a k praktickému procvičení učiva.</a:t>
            </a:r>
          </a:p>
          <a:p>
            <a:endParaRPr lang="cs-CZ" dirty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r>
              <a:rPr lang="cs-CZ" dirty="0"/>
              <a:t>VANČUROVÁ, Alena, Lenka LÁCHOVÁ a Jana VÍTKOVÁ. </a:t>
            </a:r>
            <a:r>
              <a:rPr lang="cs-CZ" i="1" dirty="0"/>
              <a:t>Daňový systém ČR 2012</a:t>
            </a:r>
            <a:r>
              <a:rPr lang="cs-CZ" dirty="0"/>
              <a:t>. 11. </a:t>
            </a:r>
            <a:r>
              <a:rPr lang="cs-CZ" dirty="0" err="1"/>
              <a:t>aktualiz</a:t>
            </a:r>
            <a:r>
              <a:rPr lang="cs-CZ" dirty="0"/>
              <a:t>. vyd. Praha: 1. VOX, 2012, 368 s. Ekonomie (1. VOX). ISBN 978-80-87480-05-2.</a:t>
            </a:r>
          </a:p>
          <a:p>
            <a:endParaRPr lang="cs-CZ" dirty="0"/>
          </a:p>
          <a:p>
            <a:r>
              <a:rPr lang="cs-CZ" dirty="0" smtClean="0"/>
              <a:t>Pokud </a:t>
            </a:r>
            <a:r>
              <a:rPr lang="cs-CZ" dirty="0"/>
              <a:t>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7552</TotalTime>
  <Words>600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Prezentace aplikace PowerPoint</vt:lpstr>
      <vt:lpstr>Konstrukční prvky daně </vt:lpstr>
      <vt:lpstr>Základní konstrukční prvky daně </vt:lpstr>
      <vt:lpstr>Daňový subjekt</vt:lpstr>
      <vt:lpstr>Předmět daně</vt:lpstr>
      <vt:lpstr>  Osvobození od daně</vt:lpstr>
      <vt:lpstr>Základ daně </vt:lpstr>
      <vt:lpstr>Zdaňovací období</vt:lpstr>
      <vt:lpstr>Odpočty od základu daně </vt:lpstr>
      <vt:lpstr>Sazba daně </vt:lpstr>
      <vt:lpstr>Slevy na dani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193</cp:revision>
  <dcterms:created xsi:type="dcterms:W3CDTF">2013-01-11T17:11:37Z</dcterms:created>
  <dcterms:modified xsi:type="dcterms:W3CDTF">2014-10-09T07:25:54Z</dcterms:modified>
</cp:coreProperties>
</file>