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301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429000"/>
            <a:ext cx="676780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Úvod do daňové problematiky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K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onstrukční prvky daně II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8289" y="404664"/>
            <a:ext cx="8264152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VI-2-19-17_Úvod do daňové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problematiky_Konstrukční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prvky daně II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10.04.2014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Konstrukční prvky daně</a:t>
            </a:r>
            <a:br>
              <a:rPr lang="cs-CZ" b="1" dirty="0" smtClean="0">
                <a:latin typeface="Arial Black" pitchFamily="34" charset="0"/>
              </a:rPr>
            </a:b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739211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Kritéria třídění daní, daně běžné, kapitálové, bez zdaňovacího období, s pravidelnou periodicitou, za zdaňovací období, na zdaňovací období, rovná daň, negativní daň, bonus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Kritéria třídění daní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35480"/>
            <a:ext cx="7488832" cy="438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Setkáváme se s rozličnými typy a druhy daní, můžeme je třídit podle různých kritérií.</a:t>
            </a:r>
          </a:p>
        </p:txBody>
      </p:sp>
    </p:spTree>
    <p:extLst>
      <p:ext uri="{BB962C8B-B14F-4D97-AF65-F5344CB8AC3E}">
        <p14:creationId xmlns:p14="http://schemas.microsoft.com/office/powerpoint/2010/main" val="3051328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A) Třídění daní podle použité jednotky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Daně můžeme členit </a:t>
            </a:r>
            <a:r>
              <a:rPr lang="cs-CZ" dirty="0">
                <a:solidFill>
                  <a:srgbClr val="FF0000"/>
                </a:solidFill>
              </a:rPr>
              <a:t>podle použité jednotky, </a:t>
            </a:r>
            <a:r>
              <a:rPr lang="cs-CZ" dirty="0"/>
              <a:t>kterou se měří základ daně na: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>
                <a:solidFill>
                  <a:srgbClr val="FF0000"/>
                </a:solidFill>
              </a:rPr>
              <a:t>Daně bez vztahu k velikosti základu daně, </a:t>
            </a:r>
            <a:r>
              <a:rPr lang="cs-CZ" dirty="0"/>
              <a:t>např. daň z hlavy – místní poplatek za komunální odpad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>
                <a:solidFill>
                  <a:srgbClr val="FF0000"/>
                </a:solidFill>
              </a:rPr>
              <a:t>Daně specifické, </a:t>
            </a:r>
            <a:r>
              <a:rPr lang="cs-CZ" dirty="0"/>
              <a:t>např. daň z čistého alkoholu nebo % extraktu mladiny u piva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>
                <a:solidFill>
                  <a:srgbClr val="FF0000"/>
                </a:solidFill>
              </a:rPr>
              <a:t>Daně hodnotové, </a:t>
            </a:r>
            <a:r>
              <a:rPr lang="cs-CZ" dirty="0"/>
              <a:t>např. daň ze spotřeby, důchodová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926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B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) Třídění daní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Daně můžeme členit </a:t>
            </a:r>
            <a:r>
              <a:rPr lang="cs-CZ" dirty="0" smtClean="0">
                <a:solidFill>
                  <a:srgbClr val="FF0000"/>
                </a:solidFill>
              </a:rPr>
              <a:t>na běžné a kapitálové.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Základem </a:t>
            </a:r>
            <a:r>
              <a:rPr lang="cs-CZ" dirty="0" smtClean="0">
                <a:solidFill>
                  <a:srgbClr val="FF0000"/>
                </a:solidFill>
              </a:rPr>
              <a:t>běžné daně </a:t>
            </a:r>
            <a:r>
              <a:rPr lang="cs-CZ" dirty="0" smtClean="0"/>
              <a:t>je</a:t>
            </a:r>
            <a:r>
              <a:rPr lang="cs-CZ" dirty="0" smtClean="0">
                <a:solidFill>
                  <a:srgbClr val="FF0000"/>
                </a:solidFill>
              </a:rPr>
              <a:t> toková veličina, </a:t>
            </a:r>
            <a:r>
              <a:rPr lang="cs-CZ" dirty="0" smtClean="0"/>
              <a:t>která se zpravidla načítá za zdaňovací období, např. daně z příjmů, DPH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Základem </a:t>
            </a:r>
            <a:r>
              <a:rPr lang="cs-CZ" dirty="0" smtClean="0">
                <a:solidFill>
                  <a:srgbClr val="FF0000"/>
                </a:solidFill>
              </a:rPr>
              <a:t>kapitálové daně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rgbClr val="FF0000"/>
                </a:solidFill>
              </a:rPr>
              <a:t>stavová veličina, </a:t>
            </a:r>
            <a:r>
              <a:rPr lang="cs-CZ" dirty="0" smtClean="0"/>
              <a:t>obvykle určitá složka majetku, zpravidla daně za zdaňovací období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4928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C) Třídění daní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vztahu ke zdaňovacímu období a jeho kvalitě můžeme daně </a:t>
            </a:r>
            <a:r>
              <a:rPr lang="cs-CZ" dirty="0"/>
              <a:t>členit </a:t>
            </a:r>
            <a:r>
              <a:rPr lang="cs-CZ" dirty="0" smtClean="0">
                <a:solidFill>
                  <a:srgbClr val="FF0000"/>
                </a:solidFill>
              </a:rPr>
              <a:t>na: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Daně </a:t>
            </a:r>
            <a:r>
              <a:rPr lang="cs-CZ" dirty="0" smtClean="0">
                <a:solidFill>
                  <a:srgbClr val="FF0000"/>
                </a:solidFill>
              </a:rPr>
              <a:t>bez zdaňovacího období – </a:t>
            </a:r>
            <a:r>
              <a:rPr lang="cs-CZ" dirty="0" smtClean="0"/>
              <a:t>ty, které se vybírají vždy, když nastane nějaká událost, např. daň dědická, darovací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Daně </a:t>
            </a:r>
            <a:r>
              <a:rPr lang="cs-CZ" dirty="0" smtClean="0">
                <a:solidFill>
                  <a:srgbClr val="FF0000"/>
                </a:solidFill>
              </a:rPr>
              <a:t>s pravidelnou periodicitou – </a:t>
            </a:r>
            <a:r>
              <a:rPr lang="cs-CZ" dirty="0" smtClean="0"/>
              <a:t>vždy mají stanovenou období, za které se vybírají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130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D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) Třídění daní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 hlediska výběru daně členíme  </a:t>
            </a:r>
            <a:r>
              <a:rPr lang="cs-CZ" dirty="0" smtClean="0">
                <a:solidFill>
                  <a:srgbClr val="FF0000"/>
                </a:solidFill>
              </a:rPr>
              <a:t>na daně za zdaňovací období a na zdaňovací období.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Daně </a:t>
            </a:r>
            <a:r>
              <a:rPr lang="cs-CZ" dirty="0" smtClean="0">
                <a:solidFill>
                  <a:srgbClr val="FF0000"/>
                </a:solidFill>
              </a:rPr>
              <a:t>za zdaňovací období </a:t>
            </a:r>
            <a:r>
              <a:rPr lang="cs-CZ" dirty="0" smtClean="0"/>
              <a:t>jsou takové – základ daně se za období načítá, lze je stanovit až po uplynutí zdaňovacího období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Daně </a:t>
            </a:r>
            <a:r>
              <a:rPr lang="cs-CZ" dirty="0" smtClean="0">
                <a:solidFill>
                  <a:srgbClr val="FF0000"/>
                </a:solidFill>
              </a:rPr>
              <a:t>na zdaňovací období </a:t>
            </a:r>
            <a:r>
              <a:rPr lang="cs-CZ" dirty="0" smtClean="0"/>
              <a:t>se stanoví zpravidla k jednomu datu v průběhu zdaňovacího období – daně kapitálové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3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E) Třídění daní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Politici a někdy i ekonomové používají termíny: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Rovná daň – v souvislosti s daňovou reformou veřejných financí u nás – především zahrnuje daně z příjmů, osobní sleva na dani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 negativní daň se označuje zahrnutí výběru daně i přidělení transferu pod správu jednoho subjektu (příslušná osoba se nikdy nedostane do tzv. pasti chudoby)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Daňové zvýhodnění – kombinace slevy na dani a daňového bonusu – poplatníkovi je vyplacena částka slevy na dani, kterou nemohl uplatnit při výpočtu daně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049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Způsob výběru daně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Způsob výběru daně = </a:t>
            </a:r>
            <a:r>
              <a:rPr lang="cs-CZ" dirty="0" smtClean="0"/>
              <a:t>cesta, kterou se daň dostane od daňového subjektu ke správci daně a od něho do příslušného veřejného rozpočtu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Daňový subjekt je povinen sdělit správci daně skutečnosti nutné pro vyměření daně prostřednictvím předepsaných formulářů – </a:t>
            </a:r>
            <a:r>
              <a:rPr lang="cs-CZ" dirty="0" smtClean="0">
                <a:solidFill>
                  <a:srgbClr val="FF0000"/>
                </a:solidFill>
              </a:rPr>
              <a:t>daňových přiznání </a:t>
            </a:r>
            <a:r>
              <a:rPr lang="cs-CZ" dirty="0" smtClean="0"/>
              <a:t>(hlášení, vyúčtování daně) v termínu stanoveném daňovým zákonem, podává se za každé (nebo na každé) zdaňovací období.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555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Způsob výběru daně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Záloha na daň</a:t>
            </a:r>
          </a:p>
          <a:p>
            <a:pPr marL="0" indent="0">
              <a:buNone/>
            </a:pPr>
            <a:r>
              <a:rPr lang="cs-CZ" dirty="0" smtClean="0"/>
              <a:t>Vyšší výběry daní se realizují formou postupného částečného plnění.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Záloha na daň </a:t>
            </a:r>
            <a:r>
              <a:rPr lang="cs-CZ" dirty="0" smtClean="0"/>
              <a:t>je platba, kterou je daňový subjekt povinen odvádět před vymřením daňové povinnosti za zdaňovací období. Po stanovení výše daně budou zálohy na její úhradu započítány.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6347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Způsob výběru daně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Splátka daně</a:t>
            </a:r>
          </a:p>
          <a:p>
            <a:pPr marL="0" indent="0">
              <a:buNone/>
            </a:pPr>
            <a:r>
              <a:rPr lang="cs-CZ" dirty="0" smtClean="0"/>
              <a:t>je postupné plnění již stanovené daňové povinnosti v průběhu zdaňovacího období, na které se daň vyměřuje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277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Způsob výběru daně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Srážka daně</a:t>
            </a:r>
          </a:p>
          <a:p>
            <a:pPr marL="0" indent="0">
              <a:buNone/>
            </a:pPr>
            <a:r>
              <a:rPr lang="cs-CZ" dirty="0" smtClean="0"/>
              <a:t>je výběr daně se dvěma daňovými subjekty – plátcem daně, který je přímým daňovým subjektem, daň vypočte a pod svou majetkovou odpovědností odvede, a poplatníkem, z jehož příjmu plátce daně srážku provede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1114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Optimalizace daňové povinnosti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Minimalizace daňové povinnosti </a:t>
            </a:r>
            <a:r>
              <a:rPr lang="cs-CZ" dirty="0" smtClean="0"/>
              <a:t>je racionálním ekonomickým chováním daňového subjektu.</a:t>
            </a:r>
          </a:p>
          <a:p>
            <a:pPr marL="0" indent="0">
              <a:buNone/>
            </a:pPr>
            <a:r>
              <a:rPr lang="cs-CZ" dirty="0" smtClean="0"/>
              <a:t>Vhodnější je </a:t>
            </a:r>
            <a:r>
              <a:rPr lang="cs-CZ" dirty="0" smtClean="0">
                <a:solidFill>
                  <a:srgbClr val="FF0000"/>
                </a:solidFill>
              </a:rPr>
              <a:t>optimalizace daňové povinnosti.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Daňová úspora </a:t>
            </a:r>
            <a:r>
              <a:rPr lang="cs-CZ" dirty="0" smtClean="0"/>
              <a:t>vzniká tím, že se využívá možnosti snížení základu daně a daně daných zákonem, a nebo snížením daňových výdajů, např. subjekt přestane kouřit – nebude platit spotřební daň v tabáku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Vyhnutí se dani – </a:t>
            </a:r>
            <a:r>
              <a:rPr lang="cs-CZ" dirty="0" smtClean="0"/>
              <a:t>minimalizace daně vyhledáváním ve skulinách stylizace zákonů (nedokonalá formulace zákona)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Daňový únik – </a:t>
            </a:r>
            <a:r>
              <a:rPr lang="cs-CZ" dirty="0" smtClean="0"/>
              <a:t>protiprávní jednání – vede k neoprávněnému krácení daně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8063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Prezentace </a:t>
            </a:r>
            <a:r>
              <a:rPr lang="cs-CZ" dirty="0"/>
              <a:t>obsahuje výklad jednotlivých konstrukčních prvků daně. Daně jsou předmětem každodenního zájmu podnikatelů, neboť při znalosti této problematiky je možné uplatňovat optimalizaci daňové povinnosti. Prezentace je určena k výkladu do hodiny a k praktickému procvičení učiva.</a:t>
            </a:r>
          </a:p>
          <a:p>
            <a:endParaRPr lang="cs-CZ" dirty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r>
              <a:rPr lang="cs-CZ" dirty="0"/>
              <a:t>VANČUROVÁ, Alena, Lenka LÁCHOVÁ a Jana VÍTKOVÁ. </a:t>
            </a:r>
            <a:r>
              <a:rPr lang="cs-CZ" i="1" dirty="0"/>
              <a:t>Daňový systém ČR 2012</a:t>
            </a:r>
            <a:r>
              <a:rPr lang="cs-CZ" dirty="0"/>
              <a:t>. 11. </a:t>
            </a:r>
            <a:r>
              <a:rPr lang="cs-CZ" dirty="0" err="1"/>
              <a:t>aktualiz</a:t>
            </a:r>
            <a:r>
              <a:rPr lang="cs-CZ" dirty="0"/>
              <a:t>. vyd. Praha: 1. VOX, 2012, 368 s. Ekonomie (1. VOX). ISBN 978-80-87480-05-2.</a:t>
            </a:r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3679</TotalTime>
  <Words>840</Words>
  <Application>Microsoft Office PowerPoint</Application>
  <PresentationFormat>Předvádění na obrazovce (4:3)</PresentationFormat>
  <Paragraphs>74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Prezentace aplikace PowerPoint</vt:lpstr>
      <vt:lpstr>Konstrukční prvky daně </vt:lpstr>
      <vt:lpstr>Kritéria třídění daní </vt:lpstr>
      <vt:lpstr>A) Třídění daní podle použité jednotky </vt:lpstr>
      <vt:lpstr>B) Třídění daní </vt:lpstr>
      <vt:lpstr>C) Třídění daní </vt:lpstr>
      <vt:lpstr>D) Třídění daní </vt:lpstr>
      <vt:lpstr>E) Třídění daní </vt:lpstr>
      <vt:lpstr>Způsob výběru daně </vt:lpstr>
      <vt:lpstr>Způsob výběru daně </vt:lpstr>
      <vt:lpstr>Způsob výběru daně </vt:lpstr>
      <vt:lpstr>Způsob výběru daně </vt:lpstr>
      <vt:lpstr>Optimalizace daňové povinnosti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189</cp:revision>
  <dcterms:created xsi:type="dcterms:W3CDTF">2013-01-11T17:11:37Z</dcterms:created>
  <dcterms:modified xsi:type="dcterms:W3CDTF">2014-10-09T07:27:10Z</dcterms:modified>
</cp:coreProperties>
</file>