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0" r:id="rId2"/>
    <p:sldId id="256" r:id="rId3"/>
    <p:sldId id="264" r:id="rId4"/>
    <p:sldId id="265" r:id="rId5"/>
    <p:sldId id="266" r:id="rId6"/>
    <p:sldId id="257" r:id="rId7"/>
    <p:sldId id="258" r:id="rId8"/>
    <p:sldId id="260" r:id="rId9"/>
    <p:sldId id="261" r:id="rId10"/>
    <p:sldId id="262" r:id="rId11"/>
    <p:sldId id="263" r:id="rId12"/>
    <p:sldId id="259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E896B8A8-C33C-4DE1-825F-6AD6E8C8107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B6BCC8-0476-4E63-B038-C0BA5733202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12E12F-93CC-4EBE-86CB-6C1483C44B7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4FA91B-8710-4F5E-93B2-8D85D50BF23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8DFD69-A833-4C63-9F0C-069E40DC515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492B03-865C-4B78-A65F-E5DE2AE8949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3EAFA4-A31B-4447-8C64-65167711752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3D0E33-0AF1-48E0-BBEE-30D83ABB0AF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81F293-8FC2-4727-9312-7A018CF902D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9C3BC4-4A08-4872-ABC7-8E2214DE0D8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11D288-CA66-422D-9264-56B3CAA1E84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3438" y="1752600"/>
            <a:ext cx="3924300" cy="205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3438" y="3962400"/>
            <a:ext cx="3924300" cy="205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BE0179-E6C1-4BD5-8A4E-6ED1C6873D0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8001000" cy="205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6738" y="3962400"/>
            <a:ext cx="8001000" cy="205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1EBBCA-B4DF-49C0-BAF4-EE943ABDC97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F415987-4A7F-4A81-B82F-5BFFACC1E98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3/39/Brozik%2C_Vaclav_-_Jan_Hus_souzen_na_snemu_Kostnickem_r._1415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Jan_Vil%C3%ADmek_-_Franti%C5%A1ek_Palack%C3%BD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harles_VI-John_Ocko_votive_picure-framgnet.jp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ohan_amos_comenius_1592-1671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Franti%C5%A1ek_Palack%C3%BD" TargetMode="External"/><Relationship Id="rId3" Type="http://schemas.openxmlformats.org/officeDocument/2006/relationships/hyperlink" Target="http://cs.wikipedia.org/wiki/N%C3%A1rodn%C3%AD_divadlo" TargetMode="External"/><Relationship Id="rId7" Type="http://schemas.openxmlformats.org/officeDocument/2006/relationships/hyperlink" Target="http://cs.wikipedia.org/wiki/Jan_Hus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20090819_Roman_Serble.jpg" TargetMode="External"/><Relationship Id="rId5" Type="http://schemas.openxmlformats.org/officeDocument/2006/relationships/hyperlink" Target="http://commons.wikimedia.org/wiki/File:Prof._Ing._RTDr._Otto_Wichterle.jpg" TargetMode="External"/><Relationship Id="rId10" Type="http://schemas.openxmlformats.org/officeDocument/2006/relationships/hyperlink" Target="http://cs.wikipedia.org/wiki/Tom%C3%A1%C5%A1_Garrigue_Masaryk" TargetMode="External"/><Relationship Id="rId4" Type="http://schemas.openxmlformats.org/officeDocument/2006/relationships/hyperlink" Target="http://upload.wikimedia.org/wikipedia/commons/0/0c/Jan_Palach_foto_z_pr%C5%AFkazu.JPG" TargetMode="External"/><Relationship Id="rId9" Type="http://schemas.openxmlformats.org/officeDocument/2006/relationships/hyperlink" Target="http://cs.wikipedia.org/wiki/Karel_IV.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rel_Havl%C3%AD%C4%8Dek_Borovsk%C3%BD" TargetMode="External"/><Relationship Id="rId2" Type="http://schemas.openxmlformats.org/officeDocument/2006/relationships/hyperlink" Target="http://cs.wikipedia.org/wiki/Jan_Amos_Komensk%C3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Ema_Destinnov%C3%A1" TargetMode="External"/><Relationship Id="rId4" Type="http://schemas.openxmlformats.org/officeDocument/2006/relationships/hyperlink" Target="http://cs.wikipedia.org/wiki/Ji%C5%99%C3%AD_Menz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404813"/>
            <a:ext cx="57626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Obdélník 4"/>
          <p:cNvSpPr>
            <a:spLocks noChangeArrowheads="1"/>
          </p:cNvSpPr>
          <p:nvPr/>
        </p:nvSpPr>
        <p:spPr bwMode="auto">
          <a:xfrm>
            <a:off x="1547813" y="1773238"/>
            <a:ext cx="4572000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Datum: 4. 12. 2013 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Projekt: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Kvalitní výuka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Registrační číslo: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CZ.1.07/1.5.00/34.0731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Číslo DUM: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VY_32_INOVACE_046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	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Jméno autora: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Blanka Zbožínková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Název práce: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Vlastenectví</a:t>
            </a: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Předmět</a:t>
            </a:r>
            <a:r>
              <a:rPr lang="cs-CZ" altLang="cs-CZ" sz="1200" i="1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 Občanská nauka 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Ročník: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2.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Časová dotace</a:t>
            </a:r>
            <a:r>
              <a:rPr lang="cs-CZ" altLang="cs-CZ" sz="1200" i="1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 20 minut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Vzdělávací cíl</a:t>
            </a:r>
            <a:r>
              <a:rPr lang="cs-CZ" altLang="cs-CZ" sz="1200" i="1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 Posilování vztahu mladé generace k vlasti</a:t>
            </a:r>
          </a:p>
          <a:p>
            <a:pPr eaLnBrk="1" hangingPunct="1"/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lang="cs-CZ" altLang="cs-CZ" sz="12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Pomůcky</a:t>
            </a:r>
            <a:r>
              <a:rPr lang="cs-CZ" altLang="cs-CZ" sz="1200" i="1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 Učebnice, sešit, psací potřeby</a:t>
            </a:r>
          </a:p>
          <a:p>
            <a:pPr eaLnBrk="1" hangingPunct="1"/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Poznámka: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 Materiál je součástí tematického celku “Stát, občan, práva“</a:t>
            </a:r>
          </a:p>
          <a:p>
            <a:pPr eaLnBrk="1" hangingPunct="1"/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</a:p>
          <a:p>
            <a:pPr eaLnBrk="1" hangingPunct="1"/>
            <a:r>
              <a:rPr lang="cs-CZ" altLang="cs-CZ" sz="1200" b="1" i="1">
                <a:solidFill>
                  <a:srgbClr val="000000"/>
                </a:solidFill>
                <a:latin typeface="Arial" charset="0"/>
                <a:cs typeface="Arial" charset="0"/>
              </a:rPr>
              <a:t>Inovace:</a:t>
            </a:r>
            <a:r>
              <a:rPr lang="cs-CZ" altLang="cs-CZ" sz="12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200">
                <a:solidFill>
                  <a:srgbClr val="000000"/>
                </a:solidFill>
                <a:latin typeface="Arial" charset="0"/>
                <a:cs typeface="Arial" charset="0"/>
              </a:rPr>
              <a:t>Mezipředmětové vztahy, zapojení audiovizuální techniky do výuky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 Vlastenectví			DUM 46</a:t>
            </a:r>
          </a:p>
        </p:txBody>
      </p:sp>
      <p:pic>
        <p:nvPicPr>
          <p:cNvPr id="4099" name="Picture 5" descr="MCj0233244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588125" y="1916113"/>
            <a:ext cx="2063750" cy="2708275"/>
          </a:xfrm>
        </p:spPr>
      </p:pic>
      <p:pic>
        <p:nvPicPr>
          <p:cNvPr id="4100" name="Picture 7" descr="MCj03494230000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16238" y="2852738"/>
            <a:ext cx="4751387" cy="2873375"/>
          </a:xfrm>
        </p:spPr>
      </p:pic>
      <p:pic>
        <p:nvPicPr>
          <p:cNvPr id="4101" name="Picture 9" descr="MCFL00121_0000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755650" y="2060575"/>
            <a:ext cx="3168650" cy="2057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Vlastenectví je když …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altLang="cs-CZ" sz="2600" smtClean="0"/>
              <a:t>Kladný vztah člověka ke své zemi, k historii, tradicím, kultuře, národu, udržování národních tradic, čistoty jazyka, národní hrdost</a:t>
            </a:r>
          </a:p>
        </p:txBody>
      </p:sp>
      <p:pic>
        <p:nvPicPr>
          <p:cNvPr id="5124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35375" y="2924175"/>
            <a:ext cx="3959225" cy="2970213"/>
          </a:xfrm>
        </p:spPr>
      </p:pic>
      <p:sp>
        <p:nvSpPr>
          <p:cNvPr id="5125" name="Rectangle 14"/>
          <p:cNvSpPr>
            <a:spLocks noChangeArrowheads="1"/>
          </p:cNvSpPr>
          <p:nvPr/>
        </p:nvSpPr>
        <p:spPr bwMode="auto">
          <a:xfrm>
            <a:off x="5292725" y="5445125"/>
            <a:ext cx="3024188" cy="863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 sz="2400"/>
              <a:t>1868/1881/1883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a) </a:t>
            </a:r>
            <a:r>
              <a:rPr lang="cs-CZ" altLang="cs-CZ" b="1" u="sng" smtClean="0"/>
              <a:t>Vlastenectví a historie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Významné osobnosti našich dějin (Přemyslovci, Karel IV., národní obrození, mistr J. Hus, Komenský, TGM,2. světová válka, 1968,1989)</a:t>
            </a:r>
          </a:p>
          <a:p>
            <a:pPr eaLnBrk="1" hangingPunct="1"/>
            <a:r>
              <a:rPr lang="cs-CZ" altLang="cs-CZ" smtClean="0"/>
              <a:t>Kdo z Čechů získal Nobelovu cenu?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400" dirty="0" smtClean="0"/>
              <a:t>b) </a:t>
            </a:r>
            <a:r>
              <a:rPr lang="cs-CZ" altLang="cs-CZ" sz="2400" b="1" u="sng" dirty="0" smtClean="0"/>
              <a:t>Vlastenectví a současnost</a:t>
            </a:r>
            <a:r>
              <a:rPr lang="cs-CZ" altLang="cs-CZ" sz="2400" b="1" dirty="0" smtClean="0"/>
              <a:t> </a:t>
            </a:r>
            <a:r>
              <a:rPr lang="cs-CZ" altLang="cs-CZ" sz="2400" dirty="0" smtClean="0"/>
              <a:t>- doplň dvě jména osobností, které znáš a vážíš si </a:t>
            </a:r>
            <a:r>
              <a:rPr lang="cs-CZ" altLang="cs-CZ" sz="2400" dirty="0" smtClean="0"/>
              <a:t>jich, </a:t>
            </a:r>
            <a:r>
              <a:rPr lang="cs-CZ" altLang="cs-CZ" sz="2400" dirty="0" smtClean="0"/>
              <a:t>např.: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Literatura – F. Nepil, O. Pavel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Film – J. Svěrák, J. Menzel, J. Hrušínský, K. Fialová, I. Trojan, E. Balzerová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Umění – A. Mucha, M. Braun, E. Destinnová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Folklór – národní písně, tance, Hradišťan, Strážnice, Vysočan, Zuzana Lapčíková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Sport – atleti, hokejisté, basketbalistky, J. Váňa, cyklisté, M. Sáblíková, …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Svátky, tradice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Věda – O. Wichterle, Křižík, Švejnar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Poznáš je?</a:t>
            </a:r>
          </a:p>
        </p:txBody>
      </p:sp>
      <p:pic>
        <p:nvPicPr>
          <p:cNvPr id="8195" name="Picture 8" descr="Soubor:Brozik, Vaclav - Jan Hus souzen na snemu Kostnickem r. 141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1844675"/>
            <a:ext cx="260032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12" descr="180px-Jan_Vil%C3%ADmek_-_Franti%C5%A1ek_Palack%C3%BD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2420938"/>
            <a:ext cx="22193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3" descr="180px-Jan_Vil%C3%ADmek_-_Franti%C5%A1ek_Palack%C3%BD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063" y="2420938"/>
            <a:ext cx="22193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Oval 15"/>
          <p:cNvSpPr>
            <a:spLocks noChangeArrowheads="1"/>
          </p:cNvSpPr>
          <p:nvPr/>
        </p:nvSpPr>
        <p:spPr bwMode="auto">
          <a:xfrm>
            <a:off x="755650" y="5013325"/>
            <a:ext cx="1727200" cy="5762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Kostnice</a:t>
            </a:r>
          </a:p>
        </p:txBody>
      </p:sp>
      <p:sp>
        <p:nvSpPr>
          <p:cNvPr id="8199" name="Oval 16"/>
          <p:cNvSpPr>
            <a:spLocks noChangeArrowheads="1"/>
          </p:cNvSpPr>
          <p:nvPr/>
        </p:nvSpPr>
        <p:spPr bwMode="auto">
          <a:xfrm>
            <a:off x="5927725" y="5048250"/>
            <a:ext cx="1871663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Otec národa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219700" y="1752600"/>
            <a:ext cx="3924300" cy="4267200"/>
          </a:xfrm>
        </p:spPr>
        <p:txBody>
          <a:bodyPr/>
          <a:lstStyle/>
          <a:p>
            <a:pPr eaLnBrk="1" hangingPunct="1"/>
            <a:r>
              <a:rPr lang="cs-CZ" altLang="cs-CZ" sz="2600" b="1" i="1" smtClean="0"/>
              <a:t>„Člověk musí bojovat proti tomu zlu,</a:t>
            </a:r>
            <a:br>
              <a:rPr lang="cs-CZ" altLang="cs-CZ" sz="2600" b="1" i="1" smtClean="0"/>
            </a:br>
            <a:r>
              <a:rPr lang="cs-CZ" altLang="cs-CZ" sz="2600" b="1" i="1" smtClean="0"/>
              <a:t>na které právě stačí.</a:t>
            </a:r>
            <a:r>
              <a:rPr lang="cs-CZ" altLang="cs-CZ" sz="2600" i="1" smtClean="0"/>
              <a:t>“</a:t>
            </a:r>
          </a:p>
        </p:txBody>
      </p:sp>
      <p:sp>
        <p:nvSpPr>
          <p:cNvPr id="9219" name="Oval 9"/>
          <p:cNvSpPr>
            <a:spLocks noChangeArrowheads="1"/>
          </p:cNvSpPr>
          <p:nvPr/>
        </p:nvSpPr>
        <p:spPr bwMode="auto">
          <a:xfrm>
            <a:off x="4716463" y="4652963"/>
            <a:ext cx="3887787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1968/1969</a:t>
            </a:r>
          </a:p>
        </p:txBody>
      </p:sp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060575"/>
            <a:ext cx="2916237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Otto Wichter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2060575"/>
            <a:ext cx="231457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Oval 11"/>
          <p:cNvSpPr>
            <a:spLocks noChangeArrowheads="1"/>
          </p:cNvSpPr>
          <p:nvPr/>
        </p:nvSpPr>
        <p:spPr bwMode="auto">
          <a:xfrm>
            <a:off x="900113" y="4724400"/>
            <a:ext cx="2087562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Desetibojař</a:t>
            </a:r>
          </a:p>
        </p:txBody>
      </p:sp>
      <p:sp>
        <p:nvSpPr>
          <p:cNvPr id="10244" name="Oval 12"/>
          <p:cNvSpPr>
            <a:spLocks noChangeArrowheads="1"/>
          </p:cNvSpPr>
          <p:nvPr/>
        </p:nvSpPr>
        <p:spPr bwMode="auto">
          <a:xfrm>
            <a:off x="5219700" y="5084763"/>
            <a:ext cx="2665413" cy="6492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Kontaktní čočky</a:t>
            </a:r>
          </a:p>
        </p:txBody>
      </p:sp>
      <p:pic>
        <p:nvPicPr>
          <p:cNvPr id="1024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831975"/>
            <a:ext cx="40227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593725"/>
            <a:ext cx="3829050" cy="542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10" descr="Charles VI-John Ocko votive picure-framgne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2060575"/>
            <a:ext cx="2365375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Oval 11"/>
          <p:cNvSpPr>
            <a:spLocks noChangeArrowheads="1"/>
          </p:cNvSpPr>
          <p:nvPr/>
        </p:nvSpPr>
        <p:spPr bwMode="auto">
          <a:xfrm>
            <a:off x="755650" y="5084763"/>
            <a:ext cx="3384550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Tatíček…, Ach synku…</a:t>
            </a:r>
          </a:p>
        </p:txBody>
      </p:sp>
      <p:sp>
        <p:nvSpPr>
          <p:cNvPr id="11269" name="Oval 12"/>
          <p:cNvSpPr>
            <a:spLocks noChangeArrowheads="1"/>
          </p:cNvSpPr>
          <p:nvPr/>
        </p:nvSpPr>
        <p:spPr bwMode="auto">
          <a:xfrm>
            <a:off x="5724525" y="5157788"/>
            <a:ext cx="2735263" cy="719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Otec vlasti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cs-CZ" altLang="cs-CZ" sz="2600" smtClean="0"/>
          </a:p>
        </p:txBody>
      </p:sp>
      <p:pic>
        <p:nvPicPr>
          <p:cNvPr id="1229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058863"/>
            <a:ext cx="37338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cs-CZ" altLang="cs-CZ" sz="2600" smtClean="0"/>
          </a:p>
        </p:txBody>
      </p:sp>
      <p:pic>
        <p:nvPicPr>
          <p:cNvPr id="12294" name="Picture 8" descr="Komenský">
            <a:hlinkClick r:id="rId3" tooltip="Komenský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941513"/>
            <a:ext cx="2901950" cy="328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Oval 11"/>
          <p:cNvSpPr>
            <a:spLocks noChangeArrowheads="1"/>
          </p:cNvSpPr>
          <p:nvPr/>
        </p:nvSpPr>
        <p:spPr bwMode="auto">
          <a:xfrm>
            <a:off x="684213" y="4581525"/>
            <a:ext cx="2447925" cy="10080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Orbis pictus, Lešno</a:t>
            </a:r>
          </a:p>
        </p:txBody>
      </p:sp>
      <p:sp>
        <p:nvSpPr>
          <p:cNvPr id="12296" name="Oval 12"/>
          <p:cNvSpPr>
            <a:spLocks noChangeArrowheads="1"/>
          </p:cNvSpPr>
          <p:nvPr/>
        </p:nvSpPr>
        <p:spPr bwMode="auto">
          <a:xfrm>
            <a:off x="5076825" y="5013325"/>
            <a:ext cx="2590800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Brixen, Král Lávra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13315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5200" y="885825"/>
            <a:ext cx="30353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cs-CZ" altLang="cs-CZ" sz="2600" smtClean="0"/>
          </a:p>
        </p:txBody>
      </p:sp>
      <p:pic>
        <p:nvPicPr>
          <p:cNvPr id="1331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582738"/>
            <a:ext cx="2838450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cs-CZ" altLang="cs-CZ" sz="2600" smtClean="0"/>
          </a:p>
        </p:txBody>
      </p:sp>
      <p:sp>
        <p:nvSpPr>
          <p:cNvPr id="13319" name="Oval 12"/>
          <p:cNvSpPr>
            <a:spLocks noChangeArrowheads="1"/>
          </p:cNvSpPr>
          <p:nvPr/>
        </p:nvSpPr>
        <p:spPr bwMode="auto">
          <a:xfrm>
            <a:off x="4787900" y="5157788"/>
            <a:ext cx="3671888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/>
              <a:t>Operní pěvkyně, Stráž n. Než.</a:t>
            </a:r>
          </a:p>
        </p:txBody>
      </p:sp>
      <p:sp>
        <p:nvSpPr>
          <p:cNvPr id="13320" name="Oval 13"/>
          <p:cNvSpPr>
            <a:spLocks noChangeArrowheads="1"/>
          </p:cNvSpPr>
          <p:nvPr/>
        </p:nvSpPr>
        <p:spPr bwMode="auto">
          <a:xfrm>
            <a:off x="468313" y="476250"/>
            <a:ext cx="5688012" cy="5762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cs-CZ" altLang="cs-CZ" sz="1600"/>
              <a:t>Režisér, Postřižiny, Vesničko má středisková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Poznáš naše velikány?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A) Mistr Jan Hus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B) Otec národa František Palacký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C) Jan Palach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D) Roman Šebrle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E) Otto Wichterle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F) Prezident osvoboditel - TGM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G) Otec vlasti – Karel IV.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H) Učitel národů – J.A.K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i) K. H. Borovský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J) Jiří Menzel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K) Ema Destinnová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4" y="304800"/>
            <a:ext cx="8173789" cy="1216025"/>
          </a:xfrm>
        </p:spPr>
        <p:txBody>
          <a:bodyPr/>
          <a:lstStyle/>
          <a:p>
            <a:pPr eaLnBrk="1" hangingPunct="1"/>
            <a:r>
              <a:rPr lang="cs-CZ" altLang="cs-CZ" sz="3400" dirty="0" smtClean="0"/>
              <a:t>Rozšifruj, </a:t>
            </a:r>
            <a:r>
              <a:rPr lang="cs-CZ" altLang="cs-CZ" sz="3400" dirty="0" smtClean="0"/>
              <a:t>co je KOSMOPOLITISMUS: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A) světoobčanství –nemá vyhraněný vztah k rodné zemi, je všude doma</a:t>
            </a:r>
          </a:p>
          <a:p>
            <a:pPr eaLnBrk="1" hangingPunct="1"/>
            <a:r>
              <a:rPr lang="cs-CZ" altLang="cs-CZ" smtClean="0"/>
              <a:t>B) Občan má velmi osobitý, radikální vztah ke své zemi, nesnáší míchání ras, kultur, víry</a:t>
            </a:r>
          </a:p>
          <a:p>
            <a:pPr eaLnBrk="1" hangingPunct="1"/>
            <a:r>
              <a:rPr lang="cs-CZ" altLang="cs-CZ" smtClean="0"/>
              <a:t>C) využívání tématu k volebním kampaním, v politice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Ano!!!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altLang="cs-CZ" sz="2600" smtClean="0"/>
              <a:t>A) je správně. Kosmopolita se cítí doma kdekoliv.</a:t>
            </a:r>
          </a:p>
        </p:txBody>
      </p:sp>
      <p:pic>
        <p:nvPicPr>
          <p:cNvPr id="16388" name="Picture 5" descr="MCj0438062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3438" y="2708275"/>
            <a:ext cx="3240087" cy="32400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Zdroje:</a:t>
            </a:r>
          </a:p>
        </p:txBody>
      </p:sp>
      <p:sp>
        <p:nvSpPr>
          <p:cNvPr id="17411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altLang="cs-CZ" sz="1400" dirty="0" smtClean="0"/>
          </a:p>
          <a:p>
            <a:pPr>
              <a:defRPr/>
            </a:pPr>
            <a:r>
              <a:rPr lang="cs-CZ" sz="1400" u="sng" dirty="0" smtClean="0">
                <a:hlinkClick r:id="rId2"/>
              </a:rPr>
              <a:t>www.office.microsoft.com</a:t>
            </a:r>
            <a:endParaRPr lang="cs-CZ" sz="1400" u="sng" dirty="0" smtClean="0"/>
          </a:p>
          <a:p>
            <a:pPr>
              <a:defRPr/>
            </a:pP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cs.wikipedia.org/wiki/N%C3%A1rodn%C3%AD_divadlo#mediaviewer/File:Praha_2005-09-20_n%C3%A1rodn%C3%AD_divadlo.jpg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upload.wikimedia.org/wikipedia/commons/0/0c/Jan_Palach_foto_z_pr%C5%AFkazu.JPG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5"/>
              </a:rPr>
              <a:t>http://commons.wikimedia.org/wiki/File:Prof._Ing._RTDr._</a:t>
            </a:r>
            <a:r>
              <a:rPr lang="cs-CZ" sz="1400" dirty="0" smtClean="0">
                <a:hlinkClick r:id="rId5"/>
              </a:rPr>
              <a:t>Otto_Wichterle.jpg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commons.wikimedia.org/wiki/File:20090819_Roman_Serble.jpg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7"/>
              </a:rPr>
              <a:t>http://cs.wikipedia.org/wiki/Jan_Hus#mediaviewer/File:Brozik,_Vaclav_-_Jan_Hus_souzen_na_snemu_Kostnickem_r._</a:t>
            </a:r>
            <a:r>
              <a:rPr lang="cs-CZ" sz="1400" dirty="0" smtClean="0">
                <a:hlinkClick r:id="rId7"/>
              </a:rPr>
              <a:t>1415.jpg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8"/>
              </a:rPr>
              <a:t>http://cs.wikipedia.org/wiki/Franti%C5%A1ek_Palack%C3%BD#mediaviewer/File:Jan_Vil%C3%ADmek_-_</a:t>
            </a:r>
            <a:r>
              <a:rPr lang="cs-CZ" sz="1400" dirty="0" smtClean="0">
                <a:hlinkClick r:id="rId8"/>
              </a:rPr>
              <a:t>Franti%C5%A1ek_Palack%C3%BD.jpg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9"/>
              </a:rPr>
              <a:t>http://cs.wikipedia.org/wiki/Karel_IV.#</a:t>
            </a:r>
            <a:r>
              <a:rPr lang="cs-CZ" sz="1400" dirty="0" smtClean="0">
                <a:hlinkClick r:id="rId9"/>
              </a:rPr>
              <a:t>mediaviewer/File:Charles_IV-John_Ocko_votive_picture-fragment.jpg</a:t>
            </a:r>
            <a:endParaRPr lang="cs-CZ" sz="1400" dirty="0" smtClean="0"/>
          </a:p>
          <a:p>
            <a:pPr>
              <a:defRPr/>
            </a:pP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cs.wikipedia.org/wiki/Tom%C3%A1%C5%A1_Garrigue_Masaryk#mediaviewer/File:Tom%C3%A1%C5%A1_Garrigue_Masaryk_1925.PNG</a:t>
            </a:r>
            <a:endParaRPr lang="cs-CZ" sz="1400" dirty="0" smtClean="0"/>
          </a:p>
          <a:p>
            <a:pPr>
              <a:defRPr/>
            </a:pPr>
            <a:endParaRPr lang="cs-CZ" sz="1400" dirty="0" smtClean="0"/>
          </a:p>
          <a:p>
            <a:pPr>
              <a:defRPr/>
            </a:pPr>
            <a:endParaRPr lang="cs-CZ" sz="1400" dirty="0" smtClean="0"/>
          </a:p>
          <a:p>
            <a:pPr>
              <a:defRPr/>
            </a:pPr>
            <a:endParaRPr lang="cs-CZ" sz="1400" dirty="0" smtClean="0"/>
          </a:p>
          <a:p>
            <a:pPr>
              <a:defRPr/>
            </a:pPr>
            <a:endParaRPr lang="cs-CZ" sz="1600" dirty="0" smtClean="0"/>
          </a:p>
          <a:p>
            <a:pPr>
              <a:defRPr/>
            </a:pPr>
            <a:endParaRPr lang="cs-CZ" sz="1600" dirty="0" smtClean="0"/>
          </a:p>
          <a:p>
            <a:pPr>
              <a:defRPr/>
            </a:pPr>
            <a:endParaRPr lang="cs-CZ" sz="1600" dirty="0" smtClean="0"/>
          </a:p>
          <a:p>
            <a:pPr>
              <a:defRPr/>
            </a:pPr>
            <a:endParaRPr lang="cs-CZ" sz="1600" dirty="0" smtClean="0"/>
          </a:p>
          <a:p>
            <a:pPr>
              <a:defRPr/>
            </a:pPr>
            <a:endParaRPr lang="cs-CZ" sz="1600" dirty="0" smtClean="0"/>
          </a:p>
          <a:p>
            <a:pPr>
              <a:defRPr/>
            </a:pPr>
            <a:endParaRPr lang="cs-CZ" sz="1600" dirty="0"/>
          </a:p>
          <a:p>
            <a:pPr>
              <a:defRPr/>
            </a:pPr>
            <a:endParaRPr lang="cs-CZ" altLang="cs-CZ" sz="16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altLang="cs-CZ" sz="1600" dirty="0" smtClean="0"/>
          </a:p>
          <a:p>
            <a:pPr>
              <a:defRPr/>
            </a:pPr>
            <a:endParaRPr lang="cs-CZ" altLang="cs-CZ" sz="1600" dirty="0" smtClean="0"/>
          </a:p>
          <a:p>
            <a:pPr>
              <a:defRPr/>
            </a:pPr>
            <a:endParaRPr lang="cs-CZ" altLang="cs-CZ" sz="24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>
                <a:hlinkClick r:id="rId2"/>
              </a:rPr>
              <a:t>http://cs.wikipedia.org/wiki/Jan_Amos_Komensk%C3%BD#mediaviewer/File:Johan_amos_comenius_1592-1671.jpg</a:t>
            </a:r>
            <a:endParaRPr lang="cs-CZ" sz="1600" smtClean="0"/>
          </a:p>
          <a:p>
            <a:r>
              <a:rPr lang="cs-CZ" sz="1600" smtClean="0">
                <a:hlinkClick r:id="rId3"/>
              </a:rPr>
              <a:t>http://cs.wikipedia.org/wiki/Karel_Havl%C3%AD%C4%8Dek_Borovsk%C3%BD#mediaviewer/File:Jan_Vil%C3%ADmek_-_Karel_Havl%C3%AD%C4%8Dek_Borovsk%C3%BD.jpg</a:t>
            </a:r>
            <a:endParaRPr lang="cs-CZ" sz="1600" smtClean="0"/>
          </a:p>
          <a:p>
            <a:r>
              <a:rPr lang="cs-CZ" sz="1600" smtClean="0">
                <a:hlinkClick r:id="rId4"/>
              </a:rPr>
              <a:t>http://cs.wikipedia.org/wiki/Ji%C5%99%C3%AD_Menzel#mediaviewer/File:Ji%C5%99%C3%AD_Menzel_Odessa_International_Film_Festival.jpg</a:t>
            </a:r>
            <a:endParaRPr lang="cs-CZ" sz="1600" smtClean="0"/>
          </a:p>
          <a:p>
            <a:r>
              <a:rPr lang="cs-CZ" sz="1600" smtClean="0">
                <a:hlinkClick r:id="rId5"/>
              </a:rPr>
              <a:t>http://cs.wikipedia.org/wiki/Ema_Destinnov%C3%A1#mediaviewer/File:Emmy_Destinn.jpg</a:t>
            </a:r>
            <a:endParaRPr lang="cs-CZ" sz="1600" smtClean="0"/>
          </a:p>
          <a:p>
            <a:endParaRPr lang="cs-CZ" sz="1600" smtClean="0"/>
          </a:p>
          <a:p>
            <a:endParaRPr lang="cs-CZ" sz="1600" smtClean="0"/>
          </a:p>
          <a:p>
            <a:endParaRPr lang="cs-CZ" sz="1600" smtClean="0"/>
          </a:p>
          <a:p>
            <a:endParaRPr lang="cs-CZ" sz="16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">
  <a:themeElements>
    <a:clrScheme name="Pro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257</TotalTime>
  <Words>421</Words>
  <Application>Microsoft Office PowerPoint</Application>
  <PresentationFormat>Předvádění na obrazovce (4:3)</PresentationFormat>
  <Paragraphs>98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Verdana</vt:lpstr>
      <vt:lpstr>Arial</vt:lpstr>
      <vt:lpstr>Wingdings</vt:lpstr>
      <vt:lpstr>Calibri</vt:lpstr>
      <vt:lpstr>Profil</vt:lpstr>
      <vt:lpstr>Snímek 1</vt:lpstr>
      <vt:lpstr> Vlastenectví   DUM 46</vt:lpstr>
      <vt:lpstr>Vlastenectví je když …</vt:lpstr>
      <vt:lpstr>a) Vlastenectví a historie</vt:lpstr>
      <vt:lpstr>b) Vlastenectví a současnost - doplň dvě jména osobností, které znáš a vážíš si jich, např.:</vt:lpstr>
      <vt:lpstr>Poznáš je?</vt:lpstr>
      <vt:lpstr>Snímek 7</vt:lpstr>
      <vt:lpstr>Snímek 8</vt:lpstr>
      <vt:lpstr>Snímek 9</vt:lpstr>
      <vt:lpstr>Snímek 10</vt:lpstr>
      <vt:lpstr>Snímek 11</vt:lpstr>
      <vt:lpstr>Poznáš naše velikány?</vt:lpstr>
      <vt:lpstr>Rozšifruj, co je KOSMOPOLITISMUS:</vt:lpstr>
      <vt:lpstr>Ano!!!</vt:lpstr>
      <vt:lpstr>Zdroje:</vt:lpstr>
      <vt:lpstr>Snímek 16</vt:lpstr>
    </vt:vector>
  </TitlesOfParts>
  <Company>SPŠT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Vlastenectví</dc:title>
  <dc:creator>v.lauermanova</dc:creator>
  <cp:lastModifiedBy>Dum</cp:lastModifiedBy>
  <cp:revision>25</cp:revision>
  <dcterms:created xsi:type="dcterms:W3CDTF">2009-10-05T08:32:57Z</dcterms:created>
  <dcterms:modified xsi:type="dcterms:W3CDTF">2014-11-07T11:31:02Z</dcterms:modified>
</cp:coreProperties>
</file>