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82" r:id="rId2"/>
    <p:sldId id="256" r:id="rId3"/>
    <p:sldId id="272" r:id="rId4"/>
    <p:sldId id="274" r:id="rId5"/>
    <p:sldId id="280" r:id="rId6"/>
    <p:sldId id="276" r:id="rId7"/>
    <p:sldId id="278" r:id="rId8"/>
    <p:sldId id="273" r:id="rId9"/>
    <p:sldId id="279" r:id="rId10"/>
    <p:sldId id="275" r:id="rId11"/>
    <p:sldId id="281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30274-B71C-4297-A899-15923A9B3891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1AC0C-A002-4B03-A9FB-9028D5D60D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058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Německý jazyk – Cvičení na podporu konverzace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Im</a:t>
            </a:r>
            <a:r>
              <a:rPr lang="cs-CZ" sz="3200" b="1" dirty="0" smtClean="0">
                <a:solidFill>
                  <a:schemeClr val="tx1"/>
                </a:solidFill>
              </a:rPr>
              <a:t> Restaurant - konverzační cvičení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VY_32_INOVACE_02-27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232289"/>
              </p:ext>
            </p:extLst>
          </p:nvPr>
        </p:nvGraphicFramePr>
        <p:xfrm>
          <a:off x="1691680" y="2348880"/>
          <a:ext cx="6208395" cy="2116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9.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Im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Restaurant – konverzační cvičení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25. 4. 2011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věnovaný tématu „V restauraci“ – slovní zásoba, důležité fráze,  tvorba dialogu mezi hostem a číšníkem, řešení problémových situací, popis tematických obrázků.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20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Im</a:t>
            </a:r>
            <a:r>
              <a:rPr lang="cs-CZ" dirty="0" smtClean="0"/>
              <a:t> Restaurant – konverzační cvičení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25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Wörter</a:t>
            </a:r>
            <a:r>
              <a:rPr lang="cs-CZ" dirty="0" smtClean="0"/>
              <a:t> </a:t>
            </a:r>
            <a:r>
              <a:rPr lang="cs-CZ" dirty="0" err="1" smtClean="0"/>
              <a:t>gehören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dem </a:t>
            </a:r>
            <a:r>
              <a:rPr lang="cs-CZ" dirty="0" err="1" smtClean="0"/>
              <a:t>Thema</a:t>
            </a:r>
            <a:r>
              <a:rPr lang="cs-CZ" dirty="0" smtClean="0"/>
              <a:t> „</a:t>
            </a:r>
            <a:r>
              <a:rPr lang="cs-CZ" dirty="0" err="1" smtClean="0"/>
              <a:t>Im</a:t>
            </a:r>
            <a:r>
              <a:rPr lang="cs-CZ" dirty="0" smtClean="0"/>
              <a:t> Restaurant“?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856984" cy="5229200"/>
          </a:xfrm>
        </p:spPr>
        <p:txBody>
          <a:bodyPr>
            <a:normAutofit/>
          </a:bodyPr>
          <a:lstStyle/>
          <a:p>
            <a:pPr indent="0">
              <a:buNone/>
            </a:pPr>
            <a:endParaRPr lang="cs-CZ" dirty="0" smtClean="0"/>
          </a:p>
          <a:p>
            <a:pPr indent="0" algn="just">
              <a:lnSpc>
                <a:spcPct val="150000"/>
              </a:lnSpc>
              <a:buNone/>
            </a:pPr>
            <a:r>
              <a:rPr lang="cs-CZ" sz="3200" dirty="0" err="1" smtClean="0"/>
              <a:t>bestellen</a:t>
            </a:r>
            <a:r>
              <a:rPr lang="cs-CZ" sz="3200" dirty="0" smtClean="0"/>
              <a:t>, </a:t>
            </a:r>
            <a:r>
              <a:rPr lang="cs-CZ" sz="3200" dirty="0" err="1" smtClean="0"/>
              <a:t>kaufen</a:t>
            </a:r>
            <a:r>
              <a:rPr lang="cs-CZ" sz="3200" dirty="0" smtClean="0"/>
              <a:t>, </a:t>
            </a:r>
            <a:r>
              <a:rPr lang="cs-CZ" sz="3200" dirty="0" err="1" smtClean="0"/>
              <a:t>kommen</a:t>
            </a:r>
            <a:r>
              <a:rPr lang="cs-CZ" sz="3200" dirty="0" smtClean="0"/>
              <a:t>, </a:t>
            </a:r>
            <a:r>
              <a:rPr lang="cs-CZ" sz="3200" dirty="0" err="1" smtClean="0"/>
              <a:t>kochen</a:t>
            </a:r>
            <a:r>
              <a:rPr lang="cs-CZ" sz="3200" dirty="0" smtClean="0"/>
              <a:t>, </a:t>
            </a:r>
            <a:r>
              <a:rPr lang="cs-CZ" sz="3200" dirty="0" err="1" smtClean="0"/>
              <a:t>servieren</a:t>
            </a:r>
            <a:r>
              <a:rPr lang="cs-CZ" sz="3200" dirty="0" smtClean="0"/>
              <a:t>, 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cs-CZ" sz="3200" dirty="0" err="1" smtClean="0"/>
              <a:t>die</a:t>
            </a:r>
            <a:r>
              <a:rPr lang="cs-CZ" sz="3200" dirty="0" smtClean="0"/>
              <a:t> </a:t>
            </a:r>
            <a:r>
              <a:rPr lang="cs-CZ" sz="3200" dirty="0" err="1" smtClean="0"/>
              <a:t>Speisekarte</a:t>
            </a:r>
            <a:r>
              <a:rPr lang="cs-CZ" sz="3200" dirty="0" smtClean="0"/>
              <a:t>, </a:t>
            </a:r>
            <a:r>
              <a:rPr lang="cs-CZ" sz="3200" dirty="0" err="1" smtClean="0"/>
              <a:t>Schlafen</a:t>
            </a:r>
            <a:r>
              <a:rPr lang="cs-CZ" sz="3200" dirty="0" smtClean="0"/>
              <a:t>, der Rock, </a:t>
            </a:r>
            <a:r>
              <a:rPr lang="cs-CZ" sz="3200" dirty="0" err="1" smtClean="0"/>
              <a:t>zusammen</a:t>
            </a:r>
            <a:r>
              <a:rPr lang="cs-CZ" sz="3200" dirty="0" smtClean="0"/>
              <a:t>,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cs-CZ" sz="3200" dirty="0" err="1" smtClean="0"/>
              <a:t>bezahlen</a:t>
            </a:r>
            <a:r>
              <a:rPr lang="cs-CZ" sz="3200" dirty="0" smtClean="0"/>
              <a:t>, </a:t>
            </a:r>
            <a:r>
              <a:rPr lang="cs-CZ" sz="3200" dirty="0" err="1" smtClean="0"/>
              <a:t>getrennt</a:t>
            </a:r>
            <a:r>
              <a:rPr lang="cs-CZ" sz="3200" dirty="0" smtClean="0"/>
              <a:t>, </a:t>
            </a:r>
            <a:r>
              <a:rPr lang="cs-CZ" sz="3200" dirty="0" err="1" smtClean="0"/>
              <a:t>empfehlen</a:t>
            </a:r>
            <a:r>
              <a:rPr lang="cs-CZ" sz="3200" dirty="0" smtClean="0"/>
              <a:t>, </a:t>
            </a:r>
            <a:r>
              <a:rPr lang="cs-CZ" sz="3200" dirty="0" err="1" smtClean="0"/>
              <a:t>lernen</a:t>
            </a:r>
            <a:r>
              <a:rPr lang="cs-CZ" sz="3200" dirty="0" smtClean="0"/>
              <a:t>, </a:t>
            </a:r>
            <a:r>
              <a:rPr lang="cs-CZ" sz="3200" dirty="0" err="1" smtClean="0"/>
              <a:t>einsteigen</a:t>
            </a:r>
            <a:r>
              <a:rPr lang="cs-CZ" sz="3200" dirty="0" smtClean="0"/>
              <a:t>,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cs-CZ" sz="3200" dirty="0" err="1" smtClean="0"/>
              <a:t>wünschen</a:t>
            </a:r>
            <a:r>
              <a:rPr lang="cs-CZ" sz="3200" dirty="0" smtClean="0"/>
              <a:t>, </a:t>
            </a:r>
            <a:r>
              <a:rPr lang="cs-CZ" sz="3200" dirty="0" err="1" smtClean="0"/>
              <a:t>schmecken</a:t>
            </a:r>
            <a:r>
              <a:rPr lang="cs-CZ" sz="3200" dirty="0" smtClean="0"/>
              <a:t>, </a:t>
            </a:r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Hauptgericht</a:t>
            </a:r>
            <a:r>
              <a:rPr lang="cs-CZ" sz="3200" dirty="0" smtClean="0"/>
              <a:t>, </a:t>
            </a:r>
            <a:r>
              <a:rPr lang="cs-CZ" sz="3200" dirty="0" err="1" smtClean="0"/>
              <a:t>hören</a:t>
            </a:r>
            <a:r>
              <a:rPr lang="cs-CZ" sz="3200" dirty="0" smtClean="0"/>
              <a:t>,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cs-CZ" sz="3200" dirty="0" err="1" smtClean="0"/>
              <a:t>sich</a:t>
            </a:r>
            <a:r>
              <a:rPr lang="cs-CZ" sz="3200" dirty="0" smtClean="0"/>
              <a:t> </a:t>
            </a:r>
            <a:r>
              <a:rPr lang="cs-CZ" sz="3200" dirty="0" err="1" smtClean="0"/>
              <a:t>anziehen</a:t>
            </a:r>
            <a:r>
              <a:rPr lang="cs-CZ" sz="3200" dirty="0" smtClean="0"/>
              <a:t>, </a:t>
            </a:r>
            <a:r>
              <a:rPr lang="cs-CZ" sz="3200" dirty="0" err="1" smtClean="0"/>
              <a:t>trinken</a:t>
            </a:r>
            <a:r>
              <a:rPr lang="cs-CZ" sz="3200" dirty="0" smtClean="0"/>
              <a:t>, der Ober, </a:t>
            </a:r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Glas</a:t>
            </a:r>
            <a:r>
              <a:rPr lang="cs-CZ" sz="3200" dirty="0" smtClean="0"/>
              <a:t>.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500" b="1" kern="1200" dirty="0" err="1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Wählen</a:t>
            </a:r>
            <a:r>
              <a:rPr lang="cs-CZ" sz="3500" b="1" kern="1200" dirty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 </a:t>
            </a:r>
            <a:r>
              <a:rPr lang="cs-CZ" sz="3500" b="1" kern="1200" dirty="0" err="1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Sie</a:t>
            </a:r>
            <a:r>
              <a:rPr lang="cs-CZ" sz="3500" b="1" kern="1200" dirty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 5 </a:t>
            </a:r>
            <a:r>
              <a:rPr lang="cs-CZ" sz="3500" b="1" kern="1200" dirty="0" err="1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Wörter</a:t>
            </a:r>
            <a:r>
              <a:rPr lang="cs-CZ" sz="3500" b="1" kern="1200" dirty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 </a:t>
            </a:r>
            <a:r>
              <a:rPr lang="cs-CZ" sz="3500" b="1" kern="1200" dirty="0" err="1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und</a:t>
            </a:r>
            <a:r>
              <a:rPr lang="cs-CZ" sz="3500" b="1" kern="1200" dirty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 </a:t>
            </a:r>
            <a:r>
              <a:rPr lang="cs-CZ" sz="3500" b="1" kern="1200" dirty="0" err="1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bilden</a:t>
            </a:r>
            <a:r>
              <a:rPr lang="cs-CZ" sz="3500" b="1" kern="1200" dirty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 </a:t>
            </a:r>
            <a:r>
              <a:rPr lang="cs-CZ" sz="3500" b="1" kern="1200" dirty="0" err="1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Sie</a:t>
            </a:r>
            <a:r>
              <a:rPr lang="cs-CZ" sz="3500" b="1" kern="1200" dirty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 </a:t>
            </a:r>
            <a:r>
              <a:rPr lang="cs-CZ" sz="3500" b="1" kern="1200" dirty="0" err="1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Sätze</a:t>
            </a:r>
            <a:r>
              <a:rPr lang="cs-CZ" sz="3500" b="1" kern="1200" dirty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72207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Kombinieren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indent="0">
              <a:buNone/>
            </a:pPr>
            <a:endParaRPr lang="cs-CZ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Rechnung</a:t>
            </a:r>
            <a:r>
              <a:rPr lang="cs-CZ" sz="3200" dirty="0" smtClean="0"/>
              <a:t>			</a:t>
            </a:r>
            <a:r>
              <a:rPr lang="cs-CZ" sz="3200" dirty="0" err="1" smtClean="0"/>
              <a:t>wählen</a:t>
            </a:r>
            <a:endParaRPr lang="cs-CZ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Geld</a:t>
            </a:r>
            <a:r>
              <a:rPr lang="cs-CZ" sz="3200" dirty="0" smtClean="0"/>
              <a:t>				</a:t>
            </a:r>
            <a:r>
              <a:rPr lang="cs-CZ" sz="3200" dirty="0" err="1" smtClean="0"/>
              <a:t>essen</a:t>
            </a:r>
            <a:endParaRPr lang="cs-CZ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Bier</a:t>
            </a:r>
            <a:r>
              <a:rPr lang="cs-CZ" sz="3200" dirty="0" smtClean="0"/>
              <a:t>				</a:t>
            </a:r>
            <a:r>
              <a:rPr lang="cs-CZ" sz="3200" dirty="0" err="1" smtClean="0"/>
              <a:t>sparen</a:t>
            </a:r>
            <a:endParaRPr lang="cs-CZ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Schnitzel</a:t>
            </a:r>
            <a:r>
              <a:rPr lang="cs-CZ" sz="3200" dirty="0" smtClean="0"/>
              <a:t>			</a:t>
            </a:r>
            <a:r>
              <a:rPr lang="cs-CZ" sz="3200" dirty="0" err="1" smtClean="0"/>
              <a:t>trinken</a:t>
            </a:r>
            <a:endParaRPr lang="cs-CZ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Vorspeise</a:t>
            </a:r>
            <a:r>
              <a:rPr lang="cs-CZ" sz="3200" dirty="0" smtClean="0"/>
              <a:t>			</a:t>
            </a:r>
            <a:r>
              <a:rPr lang="cs-CZ" sz="3200" dirty="0" err="1" smtClean="0"/>
              <a:t>zahlen</a:t>
            </a:r>
            <a:endParaRPr lang="cs-CZ" sz="32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500" b="1" kern="1200" dirty="0" err="1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Bilden</a:t>
            </a:r>
            <a:r>
              <a:rPr lang="cs-CZ" sz="3500" b="1" kern="120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 </a:t>
            </a:r>
            <a:r>
              <a:rPr lang="cs-CZ" sz="3500" b="1" kern="1200" dirty="0" err="1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Sie</a:t>
            </a:r>
            <a:r>
              <a:rPr lang="cs-CZ" sz="3500" b="1" kern="120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 </a:t>
            </a:r>
            <a:r>
              <a:rPr lang="cs-CZ" sz="3500" b="1" kern="1200" dirty="0" err="1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Sätze</a:t>
            </a:r>
            <a:r>
              <a:rPr lang="cs-CZ" sz="3500" b="1" kern="120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rPr>
              <a:t>...</a:t>
            </a:r>
            <a:endParaRPr lang="cs-CZ" sz="3500" b="1" kern="1200" dirty="0">
              <a:solidFill>
                <a:schemeClr val="tx2">
                  <a:shade val="85000"/>
                  <a:satMod val="150000"/>
                </a:schemeClr>
              </a:solidFill>
              <a:effectLst>
                <a:outerShdw blurRad="63500" dist="38100" dir="822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lt"/>
              <a:cs typeface="+mj-lt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2771800" y="2564904"/>
            <a:ext cx="2232248" cy="2808312"/>
          </a:xfrm>
          <a:prstGeom prst="line">
            <a:avLst/>
          </a:prstGeom>
          <a:ln w="254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835696" y="3212976"/>
            <a:ext cx="3096344" cy="756084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835696" y="3969060"/>
            <a:ext cx="3168352" cy="75608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771800" y="3356992"/>
            <a:ext cx="2160240" cy="1368152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2771800" y="2708920"/>
            <a:ext cx="2160240" cy="26642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82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indent="0">
              <a:lnSpc>
                <a:spcPct val="150000"/>
              </a:lnSpc>
              <a:buNone/>
            </a:pPr>
            <a:endParaRPr lang="cs-CZ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Preis</a:t>
            </a:r>
            <a:r>
              <a:rPr lang="cs-CZ" sz="3200" dirty="0" smtClean="0"/>
              <a:t>			</a:t>
            </a:r>
            <a:r>
              <a:rPr lang="cs-CZ" sz="3200" dirty="0" err="1" smtClean="0"/>
              <a:t>gemütlich</a:t>
            </a:r>
            <a:endParaRPr lang="cs-CZ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Wein</a:t>
            </a:r>
            <a:r>
              <a:rPr lang="cs-CZ" sz="3200" dirty="0" smtClean="0"/>
              <a:t>			</a:t>
            </a:r>
            <a:r>
              <a:rPr lang="cs-CZ" sz="3200" dirty="0" err="1" smtClean="0"/>
              <a:t>müde</a:t>
            </a:r>
            <a:endParaRPr lang="cs-CZ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Gaststäte</a:t>
            </a:r>
            <a:r>
              <a:rPr lang="cs-CZ" sz="3200" dirty="0" smtClean="0"/>
              <a:t>		hoch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err="1" smtClean="0"/>
              <a:t>Tisch</a:t>
            </a:r>
            <a:r>
              <a:rPr lang="cs-CZ" sz="3200" dirty="0" smtClean="0"/>
              <a:t>			</a:t>
            </a:r>
            <a:r>
              <a:rPr lang="cs-CZ" sz="3200" dirty="0" err="1" smtClean="0"/>
              <a:t>trocken</a:t>
            </a:r>
            <a:endParaRPr lang="cs-CZ" sz="32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3200" dirty="0" smtClean="0"/>
              <a:t>Ober			</a:t>
            </a:r>
            <a:r>
              <a:rPr lang="cs-CZ" sz="3200" dirty="0" err="1" smtClean="0"/>
              <a:t>frei</a:t>
            </a:r>
            <a:endParaRPr lang="cs-CZ" sz="3200" dirty="0" smtClean="0"/>
          </a:p>
          <a:p>
            <a:pPr indent="0">
              <a:lnSpc>
                <a:spcPct val="150000"/>
              </a:lnSpc>
              <a:buNone/>
            </a:pPr>
            <a:endParaRPr lang="cs-CZ" sz="3200" dirty="0"/>
          </a:p>
          <a:p>
            <a:pPr indent="0">
              <a:lnSpc>
                <a:spcPct val="150000"/>
              </a:lnSpc>
              <a:buNone/>
            </a:pPr>
            <a:r>
              <a:rPr lang="cs-CZ" sz="3200" b="1" dirty="0" err="1" smtClean="0">
                <a:solidFill>
                  <a:schemeClr val="accent5">
                    <a:lumMod val="50000"/>
                  </a:schemeClr>
                </a:solidFill>
              </a:rPr>
              <a:t>Bilden</a:t>
            </a: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5">
                    <a:lumMod val="50000"/>
                  </a:schemeClr>
                </a:solidFill>
              </a:rPr>
              <a:t>Sie</a:t>
            </a: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5">
                    <a:lumMod val="50000"/>
                  </a:schemeClr>
                </a:solidFill>
              </a:rPr>
              <a:t>Sätze</a:t>
            </a:r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...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979712" y="1628800"/>
            <a:ext cx="2088232" cy="12241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979712" y="2240868"/>
            <a:ext cx="2160240" cy="1332148"/>
          </a:xfrm>
          <a:prstGeom prst="line">
            <a:avLst/>
          </a:prstGeom>
          <a:ln w="254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2699792" y="1772816"/>
            <a:ext cx="1368152" cy="129614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979712" y="3717032"/>
            <a:ext cx="2088232" cy="576064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2051720" y="2420888"/>
            <a:ext cx="2016224" cy="1872208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299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indent="0">
              <a:buNone/>
            </a:pPr>
            <a:r>
              <a:rPr lang="cs-CZ" b="1" u="sng" dirty="0" err="1" smtClean="0"/>
              <a:t>Nennen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Sie</a:t>
            </a:r>
            <a:r>
              <a:rPr lang="cs-CZ" b="1" u="sng" dirty="0" smtClean="0"/>
              <a:t> 3 </a:t>
            </a:r>
            <a:r>
              <a:rPr lang="cs-CZ" b="1" u="sng" dirty="0" err="1" smtClean="0"/>
              <a:t>Vorspeisen</a:t>
            </a:r>
            <a:r>
              <a:rPr lang="cs-CZ" b="1" u="sng" dirty="0" smtClean="0"/>
              <a:t>:</a:t>
            </a:r>
          </a:p>
          <a:p>
            <a:pPr indent="0">
              <a:buNone/>
            </a:pPr>
            <a:endParaRPr lang="cs-CZ" dirty="0" smtClean="0">
              <a:latin typeface="+mj-lt"/>
            </a:endParaRPr>
          </a:p>
          <a:p>
            <a:pPr indent="0">
              <a:buNone/>
            </a:pPr>
            <a:r>
              <a:rPr lang="cs-CZ" dirty="0" smtClean="0">
                <a:latin typeface="+mj-lt"/>
              </a:rPr>
              <a:t>.................................................................</a:t>
            </a:r>
          </a:p>
          <a:p>
            <a:pPr indent="0">
              <a:buNone/>
            </a:pPr>
            <a:r>
              <a:rPr lang="cs-CZ" dirty="0" smtClean="0">
                <a:latin typeface="+mj-lt"/>
              </a:rPr>
              <a:t>.................................................................</a:t>
            </a:r>
            <a:endParaRPr lang="cs-CZ" dirty="0">
              <a:latin typeface="+mj-lt"/>
            </a:endParaRPr>
          </a:p>
          <a:p>
            <a:pPr indent="0">
              <a:buNone/>
            </a:pPr>
            <a:r>
              <a:rPr lang="cs-CZ" dirty="0" smtClean="0">
                <a:latin typeface="+mj-lt"/>
              </a:rPr>
              <a:t>..................................................................</a:t>
            </a:r>
          </a:p>
          <a:p>
            <a:pPr indent="0">
              <a:buNone/>
            </a:pPr>
            <a:endParaRPr lang="cs-CZ" dirty="0">
              <a:latin typeface="+mj-lt"/>
            </a:endParaRPr>
          </a:p>
          <a:p>
            <a:pPr indent="0">
              <a:buNone/>
            </a:pPr>
            <a:endParaRPr lang="cs-CZ" b="1" u="sng" dirty="0" smtClean="0">
              <a:latin typeface="+mj-lt"/>
            </a:endParaRPr>
          </a:p>
          <a:p>
            <a:pPr indent="0">
              <a:buNone/>
            </a:pPr>
            <a:r>
              <a:rPr lang="cs-CZ" b="1" u="sng" dirty="0" err="1" smtClean="0">
                <a:latin typeface="+mj-lt"/>
              </a:rPr>
              <a:t>Nennen</a:t>
            </a:r>
            <a:r>
              <a:rPr lang="cs-CZ" b="1" u="sng" dirty="0" smtClean="0">
                <a:latin typeface="+mj-lt"/>
              </a:rPr>
              <a:t> </a:t>
            </a:r>
            <a:r>
              <a:rPr lang="cs-CZ" b="1" u="sng" dirty="0" err="1" smtClean="0">
                <a:latin typeface="+mj-lt"/>
              </a:rPr>
              <a:t>Sie</a:t>
            </a:r>
            <a:r>
              <a:rPr lang="cs-CZ" b="1" u="sng" dirty="0" smtClean="0">
                <a:latin typeface="+mj-lt"/>
              </a:rPr>
              <a:t> 3 </a:t>
            </a:r>
            <a:r>
              <a:rPr lang="cs-CZ" b="1" u="sng" dirty="0" err="1" smtClean="0">
                <a:latin typeface="+mj-lt"/>
              </a:rPr>
              <a:t>Suppen</a:t>
            </a:r>
            <a:r>
              <a:rPr lang="cs-CZ" b="1" u="sng" dirty="0" smtClean="0">
                <a:latin typeface="+mj-lt"/>
              </a:rPr>
              <a:t>:</a:t>
            </a:r>
          </a:p>
          <a:p>
            <a:pPr indent="0">
              <a:buNone/>
            </a:pPr>
            <a:endParaRPr lang="cs-CZ" b="1" u="sng" dirty="0">
              <a:latin typeface="+mj-lt"/>
            </a:endParaRPr>
          </a:p>
          <a:p>
            <a:pPr indent="0">
              <a:buNone/>
            </a:pPr>
            <a:r>
              <a:rPr lang="cs-CZ" dirty="0"/>
              <a:t>.................................................................</a:t>
            </a:r>
          </a:p>
          <a:p>
            <a:pPr indent="0">
              <a:buNone/>
            </a:pPr>
            <a:r>
              <a:rPr lang="cs-CZ" dirty="0"/>
              <a:t>.................................................................</a:t>
            </a:r>
          </a:p>
          <a:p>
            <a:pPr indent="0">
              <a:buNone/>
            </a:pPr>
            <a:r>
              <a:rPr lang="cs-CZ" dirty="0"/>
              <a:t>..................................................................</a:t>
            </a:r>
          </a:p>
          <a:p>
            <a:pPr indent="0">
              <a:buNone/>
            </a:pPr>
            <a:endParaRPr lang="cs-CZ" b="1" u="sng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005" y="692696"/>
            <a:ext cx="1763837" cy="176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004" y="3429000"/>
            <a:ext cx="1763837" cy="1979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173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indent="0">
              <a:buNone/>
            </a:pPr>
            <a:r>
              <a:rPr lang="cs-CZ" b="1" u="sng" dirty="0" err="1" smtClean="0"/>
              <a:t>Nennen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Sie</a:t>
            </a:r>
            <a:r>
              <a:rPr lang="cs-CZ" b="1" u="sng" dirty="0" smtClean="0"/>
              <a:t> 5 </a:t>
            </a:r>
            <a:r>
              <a:rPr lang="cs-CZ" b="1" u="sng" dirty="0" err="1" smtClean="0"/>
              <a:t>Hauptgerichte</a:t>
            </a:r>
            <a:r>
              <a:rPr lang="cs-CZ" b="1" u="sng" dirty="0" smtClean="0"/>
              <a:t>:</a:t>
            </a:r>
          </a:p>
          <a:p>
            <a:pPr indent="0">
              <a:buNone/>
            </a:pPr>
            <a:endParaRPr lang="cs-CZ" dirty="0" smtClean="0">
              <a:latin typeface="+mj-lt"/>
            </a:endParaRPr>
          </a:p>
          <a:p>
            <a:pPr indent="0">
              <a:buNone/>
            </a:pPr>
            <a:r>
              <a:rPr lang="cs-CZ" dirty="0" smtClean="0">
                <a:latin typeface="+mj-lt"/>
              </a:rPr>
              <a:t>.................................................................</a:t>
            </a:r>
          </a:p>
          <a:p>
            <a:pPr indent="0">
              <a:buNone/>
            </a:pPr>
            <a:r>
              <a:rPr lang="cs-CZ" dirty="0" smtClean="0">
                <a:latin typeface="+mj-lt"/>
              </a:rPr>
              <a:t>.................................................................</a:t>
            </a:r>
            <a:endParaRPr lang="cs-CZ" dirty="0">
              <a:latin typeface="+mj-lt"/>
            </a:endParaRPr>
          </a:p>
          <a:p>
            <a:pPr indent="0">
              <a:buNone/>
            </a:pPr>
            <a:r>
              <a:rPr lang="cs-CZ" dirty="0" smtClean="0">
                <a:latin typeface="+mj-lt"/>
              </a:rPr>
              <a:t>..................................................................</a:t>
            </a:r>
          </a:p>
          <a:p>
            <a:pPr indent="0">
              <a:buNone/>
            </a:pPr>
            <a:r>
              <a:rPr lang="cs-CZ" dirty="0" smtClean="0">
                <a:latin typeface="+mj-lt"/>
              </a:rPr>
              <a:t>.................................................................</a:t>
            </a:r>
          </a:p>
          <a:p>
            <a:pPr indent="0">
              <a:buNone/>
            </a:pPr>
            <a:endParaRPr lang="cs-CZ" dirty="0">
              <a:latin typeface="+mj-lt"/>
            </a:endParaRPr>
          </a:p>
          <a:p>
            <a:pPr indent="0">
              <a:buNone/>
            </a:pPr>
            <a:endParaRPr lang="cs-CZ" b="1" u="sng" dirty="0" smtClean="0">
              <a:latin typeface="+mj-lt"/>
            </a:endParaRPr>
          </a:p>
          <a:p>
            <a:pPr indent="0">
              <a:buNone/>
            </a:pPr>
            <a:r>
              <a:rPr lang="cs-CZ" b="1" u="sng" dirty="0" err="1" smtClean="0">
                <a:latin typeface="+mj-lt"/>
              </a:rPr>
              <a:t>Nennen</a:t>
            </a:r>
            <a:r>
              <a:rPr lang="cs-CZ" b="1" u="sng" dirty="0" smtClean="0">
                <a:latin typeface="+mj-lt"/>
              </a:rPr>
              <a:t> </a:t>
            </a:r>
            <a:r>
              <a:rPr lang="cs-CZ" b="1" u="sng" dirty="0" err="1" smtClean="0">
                <a:latin typeface="+mj-lt"/>
              </a:rPr>
              <a:t>Sie</a:t>
            </a:r>
            <a:r>
              <a:rPr lang="cs-CZ" b="1" u="sng" dirty="0" smtClean="0">
                <a:latin typeface="+mj-lt"/>
              </a:rPr>
              <a:t> 3 </a:t>
            </a:r>
            <a:r>
              <a:rPr lang="cs-CZ" b="1" u="sng" dirty="0" err="1" smtClean="0">
                <a:latin typeface="+mj-lt"/>
              </a:rPr>
              <a:t>Nachspeisen</a:t>
            </a:r>
            <a:r>
              <a:rPr lang="cs-CZ" b="1" u="sng" dirty="0" smtClean="0">
                <a:latin typeface="+mj-lt"/>
              </a:rPr>
              <a:t>:</a:t>
            </a:r>
          </a:p>
          <a:p>
            <a:pPr indent="0">
              <a:buNone/>
            </a:pPr>
            <a:endParaRPr lang="cs-CZ" b="1" u="sng" dirty="0">
              <a:latin typeface="+mj-lt"/>
            </a:endParaRPr>
          </a:p>
          <a:p>
            <a:pPr indent="0">
              <a:buNone/>
            </a:pPr>
            <a:r>
              <a:rPr lang="cs-CZ" dirty="0"/>
              <a:t>.................................................................</a:t>
            </a:r>
          </a:p>
          <a:p>
            <a:pPr indent="0">
              <a:buNone/>
            </a:pPr>
            <a:r>
              <a:rPr lang="cs-CZ" dirty="0"/>
              <a:t>.................................................................</a:t>
            </a:r>
          </a:p>
          <a:p>
            <a:pPr indent="0">
              <a:buNone/>
            </a:pPr>
            <a:r>
              <a:rPr lang="cs-CZ" dirty="0"/>
              <a:t>..................................................................</a:t>
            </a:r>
          </a:p>
          <a:p>
            <a:pPr indent="0">
              <a:buNone/>
            </a:pPr>
            <a:endParaRPr lang="cs-CZ" b="1" u="sng" dirty="0"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89040"/>
            <a:ext cx="2051869" cy="2051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764704"/>
            <a:ext cx="2195885" cy="219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907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53191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Určete, kdo co říká a reagujte: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9036496" cy="5616624"/>
          </a:xfrm>
        </p:spPr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Guten</a:t>
            </a:r>
            <a:r>
              <a:rPr lang="cs-CZ" sz="3200" dirty="0" smtClean="0"/>
              <a:t> </a:t>
            </a:r>
            <a:r>
              <a:rPr lang="cs-CZ" sz="3200" dirty="0" err="1" smtClean="0"/>
              <a:t>Abend</a:t>
            </a:r>
            <a:r>
              <a:rPr lang="cs-CZ" sz="3200" dirty="0" smtClean="0"/>
              <a:t>.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wünschen</a:t>
            </a:r>
            <a:r>
              <a:rPr lang="cs-CZ" sz="3200" dirty="0" smtClean="0"/>
              <a:t>, </a:t>
            </a:r>
            <a:r>
              <a:rPr lang="cs-CZ" sz="3200" dirty="0" err="1" smtClean="0"/>
              <a:t>bitte</a:t>
            </a:r>
            <a:r>
              <a:rPr lang="cs-CZ" sz="3200" dirty="0" smtClean="0"/>
              <a:t>?		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Möchten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auch</a:t>
            </a:r>
            <a:r>
              <a:rPr lang="cs-CZ" sz="3200" dirty="0" smtClean="0"/>
              <a:t> </a:t>
            </a:r>
            <a:r>
              <a:rPr lang="cs-CZ" sz="3200" dirty="0" err="1" smtClean="0"/>
              <a:t>etwas</a:t>
            </a:r>
            <a:r>
              <a:rPr lang="cs-CZ" sz="3200" dirty="0" smtClean="0"/>
              <a:t> </a:t>
            </a:r>
            <a:r>
              <a:rPr lang="cs-CZ" sz="3200" dirty="0" err="1" smtClean="0"/>
              <a:t>zum</a:t>
            </a:r>
            <a:r>
              <a:rPr lang="cs-CZ" sz="3200" dirty="0" smtClean="0"/>
              <a:t> </a:t>
            </a:r>
            <a:r>
              <a:rPr lang="cs-CZ" sz="3200" dirty="0" err="1" smtClean="0"/>
              <a:t>Trinken</a:t>
            </a:r>
            <a:r>
              <a:rPr lang="cs-CZ" sz="3200" dirty="0" smtClean="0"/>
              <a:t>?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Wie</a:t>
            </a:r>
            <a:r>
              <a:rPr lang="cs-CZ" sz="3200" dirty="0" smtClean="0"/>
              <a:t> </a:t>
            </a:r>
            <a:r>
              <a:rPr lang="cs-CZ" sz="3200" dirty="0" err="1" smtClean="0"/>
              <a:t>schmeckt</a:t>
            </a:r>
            <a:r>
              <a:rPr lang="cs-CZ" sz="3200" dirty="0" smtClean="0"/>
              <a:t> es </a:t>
            </a:r>
            <a:r>
              <a:rPr lang="cs-CZ" sz="3200" dirty="0" err="1" smtClean="0"/>
              <a:t>Ihnen</a:t>
            </a:r>
            <a:r>
              <a:rPr lang="cs-CZ" sz="3200" dirty="0" smtClean="0"/>
              <a:t>?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können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uns</a:t>
            </a:r>
            <a:r>
              <a:rPr lang="cs-CZ" sz="3200" dirty="0" smtClean="0"/>
              <a:t> </a:t>
            </a:r>
            <a:r>
              <a:rPr lang="cs-CZ" sz="3200" dirty="0" err="1" smtClean="0"/>
              <a:t>empfehlen</a:t>
            </a:r>
            <a:r>
              <a:rPr lang="cs-CZ" sz="3200" dirty="0" smtClean="0"/>
              <a:t>?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Wir</a:t>
            </a:r>
            <a:r>
              <a:rPr lang="cs-CZ" sz="3200" dirty="0" smtClean="0"/>
              <a:t> </a:t>
            </a:r>
            <a:r>
              <a:rPr lang="cs-CZ" sz="3200" dirty="0" err="1" smtClean="0"/>
              <a:t>möchten</a:t>
            </a:r>
            <a:r>
              <a:rPr lang="cs-CZ" sz="3200" dirty="0" smtClean="0"/>
              <a:t> </a:t>
            </a:r>
            <a:r>
              <a:rPr lang="cs-CZ" sz="3200" dirty="0" err="1" smtClean="0"/>
              <a:t>bezahlen</a:t>
            </a:r>
            <a:r>
              <a:rPr lang="cs-CZ" sz="3200" dirty="0" smtClean="0"/>
              <a:t>.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Zusammen</a:t>
            </a:r>
            <a:r>
              <a:rPr lang="cs-CZ" sz="3200" dirty="0" smtClean="0"/>
              <a:t> oder </a:t>
            </a:r>
            <a:r>
              <a:rPr lang="cs-CZ" sz="3200" dirty="0" err="1" smtClean="0"/>
              <a:t>getrennt</a:t>
            </a:r>
            <a:r>
              <a:rPr lang="cs-CZ" sz="3200" dirty="0" smtClean="0"/>
              <a:t>?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Haben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bitte</a:t>
            </a:r>
            <a:r>
              <a:rPr lang="cs-CZ" sz="3200" dirty="0" smtClean="0"/>
              <a:t> </a:t>
            </a:r>
            <a:r>
              <a:rPr lang="cs-CZ" sz="3200" dirty="0" err="1" smtClean="0"/>
              <a:t>noch</a:t>
            </a:r>
            <a:r>
              <a:rPr lang="cs-CZ" sz="3200" dirty="0" smtClean="0"/>
              <a:t> </a:t>
            </a:r>
            <a:r>
              <a:rPr lang="cs-CZ" sz="3200" dirty="0" err="1" smtClean="0"/>
              <a:t>zwei</a:t>
            </a:r>
            <a:r>
              <a:rPr lang="cs-CZ" sz="3200" dirty="0" smtClean="0"/>
              <a:t> </a:t>
            </a:r>
            <a:r>
              <a:rPr lang="cs-CZ" sz="3200" dirty="0" err="1" smtClean="0"/>
              <a:t>Plätze</a:t>
            </a:r>
            <a:r>
              <a:rPr lang="cs-CZ" sz="3200" dirty="0" smtClean="0"/>
              <a:t> </a:t>
            </a:r>
            <a:r>
              <a:rPr lang="cs-CZ" sz="3200" dirty="0" err="1" smtClean="0"/>
              <a:t>frei</a:t>
            </a:r>
            <a:r>
              <a:rPr lang="cs-CZ" sz="3200" dirty="0" smtClean="0"/>
              <a:t>?</a:t>
            </a:r>
          </a:p>
          <a:p>
            <a:pPr indent="0">
              <a:lnSpc>
                <a:spcPct val="150000"/>
              </a:lnSpc>
              <a:buNone/>
            </a:pPr>
            <a:endParaRPr lang="cs-CZ" sz="3200" dirty="0" smtClean="0"/>
          </a:p>
          <a:p>
            <a:pPr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159949" y="1124744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Kellner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7174286" y="2004686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Kellner</a:t>
            </a:r>
            <a:endParaRPr lang="cs-CZ" b="1" dirty="0"/>
          </a:p>
        </p:txBody>
      </p:sp>
      <p:sp>
        <p:nvSpPr>
          <p:cNvPr id="8" name="Obdélník 7"/>
          <p:cNvSpPr/>
          <p:nvPr/>
        </p:nvSpPr>
        <p:spPr>
          <a:xfrm>
            <a:off x="7180584" y="2708920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Kellner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7180584" y="3429000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Gast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7159949" y="4221088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Gast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7159949" y="4927879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Kellner</a:t>
            </a:r>
            <a:endParaRPr lang="cs-CZ" b="1" dirty="0"/>
          </a:p>
        </p:txBody>
      </p:sp>
      <p:sp>
        <p:nvSpPr>
          <p:cNvPr id="12" name="Obdélník 11"/>
          <p:cNvSpPr/>
          <p:nvPr/>
        </p:nvSpPr>
        <p:spPr>
          <a:xfrm>
            <a:off x="7180584" y="5661248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Gast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7550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Reagujte podle vzoru: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cs-CZ" dirty="0" smtClean="0"/>
              <a:t>A: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esse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</a:t>
            </a:r>
            <a:r>
              <a:rPr lang="cs-CZ" dirty="0" err="1" smtClean="0"/>
              <a:t>gegrillte</a:t>
            </a:r>
            <a:r>
              <a:rPr lang="cs-CZ" dirty="0" smtClean="0"/>
              <a:t> </a:t>
            </a:r>
            <a:r>
              <a:rPr lang="cs-CZ" dirty="0" err="1" smtClean="0"/>
              <a:t>Forelle</a:t>
            </a:r>
            <a:endParaRPr lang="cs-CZ" dirty="0" smtClean="0"/>
          </a:p>
          <a:p>
            <a:pPr indent="0">
              <a:buNone/>
            </a:pPr>
            <a:r>
              <a:rPr lang="cs-CZ" dirty="0" smtClean="0"/>
              <a:t>B: Mir </a:t>
            </a:r>
            <a:r>
              <a:rPr lang="cs-CZ" dirty="0" err="1" smtClean="0"/>
              <a:t>schmeckt</a:t>
            </a:r>
            <a:r>
              <a:rPr lang="cs-CZ" dirty="0" smtClean="0"/>
              <a:t> </a:t>
            </a:r>
            <a:r>
              <a:rPr lang="cs-CZ" dirty="0" err="1" smtClean="0"/>
              <a:t>gegrillte</a:t>
            </a:r>
            <a:r>
              <a:rPr lang="cs-CZ" dirty="0" smtClean="0"/>
              <a:t> </a:t>
            </a:r>
            <a:r>
              <a:rPr lang="cs-CZ" dirty="0" err="1" smtClean="0"/>
              <a:t>Forelle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.</a:t>
            </a: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996952"/>
            <a:ext cx="4104456" cy="1728192"/>
          </a:xfrm>
          <a:prstGeom prst="rect">
            <a:avLst/>
          </a:prstGeom>
          <a:solidFill>
            <a:srgbClr val="92D050">
              <a:alpha val="5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cs-CZ" sz="2400" b="1" dirty="0" err="1" smtClean="0">
                <a:solidFill>
                  <a:schemeClr val="tx1"/>
                </a:solidFill>
              </a:rPr>
              <a:t>französisch</a:t>
            </a:r>
            <a:r>
              <a:rPr lang="cs-CZ" sz="2400" b="1" dirty="0" smtClean="0">
                <a:solidFill>
                  <a:schemeClr val="tx1"/>
                </a:solidFill>
              </a:rPr>
              <a:t>	</a:t>
            </a:r>
            <a:r>
              <a:rPr lang="cs-CZ" sz="2400" b="1" dirty="0" err="1" smtClean="0">
                <a:solidFill>
                  <a:schemeClr val="tx1"/>
                </a:solidFill>
              </a:rPr>
              <a:t>kalt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400" b="1" dirty="0" err="1" smtClean="0">
                <a:solidFill>
                  <a:schemeClr val="tx1"/>
                </a:solidFill>
              </a:rPr>
              <a:t>gemischt</a:t>
            </a:r>
            <a:r>
              <a:rPr lang="cs-CZ" sz="2400" b="1" dirty="0" smtClean="0">
                <a:solidFill>
                  <a:schemeClr val="tx1"/>
                </a:solidFill>
              </a:rPr>
              <a:t>	</a:t>
            </a:r>
            <a:r>
              <a:rPr lang="cs-CZ" sz="2400" b="1" dirty="0" err="1" smtClean="0">
                <a:solidFill>
                  <a:schemeClr val="tx1"/>
                </a:solidFill>
              </a:rPr>
              <a:t>trocken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400" b="1" dirty="0" err="1" smtClean="0">
                <a:solidFill>
                  <a:schemeClr val="tx1"/>
                </a:solidFill>
              </a:rPr>
              <a:t>gegrillt</a:t>
            </a:r>
            <a:r>
              <a:rPr lang="cs-CZ" sz="2400" b="1" dirty="0" smtClean="0">
                <a:solidFill>
                  <a:schemeClr val="tx1"/>
                </a:solidFill>
              </a:rPr>
              <a:t>	</a:t>
            </a:r>
            <a:r>
              <a:rPr lang="cs-CZ" sz="2400" b="1" dirty="0" err="1" smtClean="0">
                <a:solidFill>
                  <a:schemeClr val="tx1"/>
                </a:solidFill>
              </a:rPr>
              <a:t>deutsch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4048" y="4149080"/>
            <a:ext cx="3888432" cy="252028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cs-CZ" sz="2400" b="1" dirty="0" err="1" smtClean="0">
                <a:solidFill>
                  <a:schemeClr val="tx1"/>
                </a:solidFill>
              </a:rPr>
              <a:t>Fleisch</a:t>
            </a:r>
            <a:r>
              <a:rPr lang="cs-CZ" sz="2400" b="1" dirty="0" smtClean="0">
                <a:solidFill>
                  <a:schemeClr val="tx1"/>
                </a:solidFill>
              </a:rPr>
              <a:t>		</a:t>
            </a:r>
            <a:r>
              <a:rPr lang="cs-CZ" sz="2400" b="1" dirty="0" err="1" smtClean="0">
                <a:solidFill>
                  <a:schemeClr val="tx1"/>
                </a:solidFill>
              </a:rPr>
              <a:t>Wei</a:t>
            </a:r>
            <a:r>
              <a:rPr lang="de-DE" sz="2400" b="1" dirty="0" err="1" smtClean="0">
                <a:solidFill>
                  <a:schemeClr val="tx1"/>
                </a:solidFill>
              </a:rPr>
              <a:t>ßwein</a:t>
            </a:r>
            <a:endParaRPr lang="de-DE" sz="2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de-DE" sz="2400" b="1" dirty="0" smtClean="0">
                <a:solidFill>
                  <a:schemeClr val="tx1"/>
                </a:solidFill>
              </a:rPr>
              <a:t>Forelle		K</a:t>
            </a:r>
            <a:r>
              <a:rPr lang="cs-CZ" sz="2400" b="1" dirty="0" err="1" smtClean="0">
                <a:solidFill>
                  <a:schemeClr val="tx1"/>
                </a:solidFill>
              </a:rPr>
              <a:t>äse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400" b="1" dirty="0" err="1" smtClean="0">
                <a:solidFill>
                  <a:schemeClr val="tx1"/>
                </a:solidFill>
              </a:rPr>
              <a:t>Kognak</a:t>
            </a:r>
            <a:r>
              <a:rPr lang="cs-CZ" sz="2400" b="1" dirty="0" smtClean="0">
                <a:solidFill>
                  <a:schemeClr val="tx1"/>
                </a:solidFill>
              </a:rPr>
              <a:t>	</a:t>
            </a:r>
            <a:r>
              <a:rPr lang="cs-CZ" sz="2400" b="1" dirty="0" err="1" smtClean="0">
                <a:solidFill>
                  <a:schemeClr val="tx1"/>
                </a:solidFill>
              </a:rPr>
              <a:t>Rotwein</a:t>
            </a:r>
            <a:endParaRPr lang="cs-CZ" sz="2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400" b="1" dirty="0" err="1" smtClean="0">
                <a:solidFill>
                  <a:schemeClr val="tx1"/>
                </a:solidFill>
              </a:rPr>
              <a:t>Bier</a:t>
            </a:r>
            <a:r>
              <a:rPr lang="cs-CZ" sz="2400" b="1" dirty="0" smtClean="0">
                <a:solidFill>
                  <a:schemeClr val="tx1"/>
                </a:solidFill>
              </a:rPr>
              <a:t>		</a:t>
            </a:r>
            <a:r>
              <a:rPr lang="cs-CZ" sz="2400" b="1" dirty="0" err="1" smtClean="0">
                <a:solidFill>
                  <a:schemeClr val="tx1"/>
                </a:solidFill>
              </a:rPr>
              <a:t>Salat</a:t>
            </a:r>
            <a:endParaRPr lang="de-DE" sz="2400" b="1" dirty="0">
              <a:solidFill>
                <a:schemeClr val="tx1"/>
              </a:solidFill>
            </a:endParaRPr>
          </a:p>
        </p:txBody>
      </p:sp>
      <p:cxnSp>
        <p:nvCxnSpPr>
          <p:cNvPr id="8" name="Pravoúhlá spojnice 7"/>
          <p:cNvCxnSpPr/>
          <p:nvPr/>
        </p:nvCxnSpPr>
        <p:spPr>
          <a:xfrm>
            <a:off x="1115616" y="4725144"/>
            <a:ext cx="3888432" cy="360040"/>
          </a:xfrm>
          <a:prstGeom prst="bentConnector3">
            <a:avLst>
              <a:gd name="adj1" fmla="val 474"/>
            </a:avLst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03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Problemsituationen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691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bist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Restaurant,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möchtest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Schnitzel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endParaRPr lang="cs-CZ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Kartoffelsalat</a:t>
            </a:r>
            <a:r>
              <a:rPr lang="cs-CZ" dirty="0" smtClean="0"/>
              <a:t>. Der Kellner </a:t>
            </a:r>
            <a:r>
              <a:rPr lang="cs-CZ" dirty="0" err="1" smtClean="0"/>
              <a:t>bringt</a:t>
            </a:r>
            <a:r>
              <a:rPr lang="cs-CZ" dirty="0" smtClean="0"/>
              <a:t> </a:t>
            </a:r>
            <a:r>
              <a:rPr lang="cs-CZ" dirty="0" err="1" smtClean="0"/>
              <a:t>dir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anderes</a:t>
            </a:r>
            <a:r>
              <a:rPr lang="cs-CZ" dirty="0" smtClean="0"/>
              <a:t> Essen.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</a:p>
          <a:p>
            <a:pPr indent="0">
              <a:lnSpc>
                <a:spcPct val="150000"/>
              </a:lnSpc>
              <a:buNone/>
            </a:pPr>
            <a:endParaRPr lang="cs-CZ" dirty="0"/>
          </a:p>
          <a:p>
            <a:pPr marL="457200" indent="-457200">
              <a:lnSpc>
                <a:spcPct val="150000"/>
              </a:lnSpc>
            </a:pP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hast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Restaurant </a:t>
            </a:r>
            <a:r>
              <a:rPr lang="cs-CZ" dirty="0" err="1" smtClean="0"/>
              <a:t>ein</a:t>
            </a:r>
            <a:r>
              <a:rPr lang="cs-CZ" dirty="0" smtClean="0"/>
              <a:t> Essen </a:t>
            </a:r>
            <a:r>
              <a:rPr lang="cs-CZ" dirty="0" err="1" smtClean="0"/>
              <a:t>bestellt</a:t>
            </a:r>
            <a:r>
              <a:rPr lang="cs-CZ" dirty="0" smtClean="0"/>
              <a:t>, </a:t>
            </a:r>
            <a:r>
              <a:rPr lang="cs-CZ" dirty="0" err="1" smtClean="0"/>
              <a:t>aber</a:t>
            </a:r>
            <a:r>
              <a:rPr lang="cs-CZ" dirty="0" smtClean="0"/>
              <a:t> es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err="1" smtClean="0"/>
              <a:t>schmeckt</a:t>
            </a:r>
            <a:r>
              <a:rPr lang="cs-CZ" dirty="0" smtClean="0"/>
              <a:t> </a:t>
            </a:r>
            <a:r>
              <a:rPr lang="cs-CZ" dirty="0" err="1" smtClean="0"/>
              <a:t>überhaupt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gut.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möchtest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endParaRPr lang="cs-CZ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      </a:t>
            </a:r>
            <a:r>
              <a:rPr lang="cs-CZ" dirty="0" err="1" smtClean="0"/>
              <a:t>anderes</a:t>
            </a:r>
            <a:r>
              <a:rPr lang="cs-CZ" dirty="0" smtClean="0"/>
              <a:t> </a:t>
            </a:r>
            <a:r>
              <a:rPr lang="cs-CZ" dirty="0" err="1" smtClean="0"/>
              <a:t>Gericht</a:t>
            </a:r>
            <a:r>
              <a:rPr lang="cs-CZ" dirty="0" smtClean="0"/>
              <a:t> </a:t>
            </a:r>
            <a:r>
              <a:rPr lang="cs-CZ" dirty="0" err="1" smtClean="0"/>
              <a:t>bestellen</a:t>
            </a:r>
            <a:r>
              <a:rPr lang="cs-CZ" dirty="0" smtClean="0"/>
              <a:t>.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sagst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dem Kellner?</a:t>
            </a: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672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seht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den </a:t>
            </a:r>
            <a:r>
              <a:rPr lang="cs-CZ" dirty="0" err="1" smtClean="0"/>
              <a:t>Bildern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579296" cy="5069160"/>
          </a:xfrm>
        </p:spPr>
        <p:txBody>
          <a:bodyPr/>
          <a:lstStyle/>
          <a:p>
            <a:pPr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4212109" cy="4212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6"/>
            <a:ext cx="4212109" cy="4212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709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Obrázky 1 – 6</a:t>
            </a:r>
            <a:r>
              <a:rPr lang="cs-CZ" sz="1800" dirty="0" smtClean="0"/>
              <a:t> </a:t>
            </a:r>
            <a:r>
              <a:rPr lang="cs-CZ" sz="1800" dirty="0"/>
              <a:t>použity z </a:t>
            </a:r>
            <a:r>
              <a:rPr lang="it-IT" sz="1800" dirty="0"/>
              <a:t>www.office.microsoft.com [online]. c2011 [cit. </a:t>
            </a:r>
            <a:r>
              <a:rPr lang="it-IT" sz="1800" dirty="0" smtClean="0"/>
              <a:t>2011-04-</a:t>
            </a:r>
            <a:r>
              <a:rPr lang="cs-CZ" sz="1800" dirty="0" smtClean="0"/>
              <a:t>25</a:t>
            </a:r>
            <a:r>
              <a:rPr lang="it-IT" sz="1800" dirty="0" smtClean="0"/>
              <a:t>]. </a:t>
            </a:r>
            <a:endParaRPr lang="it-IT" sz="1800" dirty="0"/>
          </a:p>
        </p:txBody>
      </p:sp>
    </p:spTree>
    <p:extLst>
      <p:ext uri="{BB962C8B-B14F-4D97-AF65-F5344CB8AC3E}">
        <p14:creationId xmlns:p14="http://schemas.microsoft.com/office/powerpoint/2010/main" val="347678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369</TotalTime>
  <Words>331</Words>
  <Application>Microsoft Office PowerPoint</Application>
  <PresentationFormat>Předvádění na obrazovce (4:3)</PresentationFormat>
  <Paragraphs>106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Human</vt:lpstr>
      <vt:lpstr>Německý jazyk – Cvičení na podporu konverzace </vt:lpstr>
      <vt:lpstr>Im Restaurant – konverzační cvičení</vt:lpstr>
      <vt:lpstr>Welche Wörter gehören zu dem Thema „Im Restaurant“?</vt:lpstr>
      <vt:lpstr>Kombinieren Sie:</vt:lpstr>
      <vt:lpstr>Prezentace aplikace PowerPoint</vt:lpstr>
      <vt:lpstr>Prezentace aplikace PowerPoint</vt:lpstr>
      <vt:lpstr>Prezentace aplikace PowerPoint</vt:lpstr>
      <vt:lpstr>Určete, kdo co říká a reagujte:</vt:lpstr>
      <vt:lpstr>Reagujte podle vzoru:</vt:lpstr>
      <vt:lpstr>Problemsituationen:</vt:lpstr>
      <vt:lpstr>Was seht ihr auf den Bildern?</vt:lpstr>
      <vt:lpstr>Přehled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BERLIN</dc:title>
  <dc:creator>Petr Kozlovský</dc:creator>
  <cp:lastModifiedBy>Petr Chvojka</cp:lastModifiedBy>
  <cp:revision>43</cp:revision>
  <dcterms:created xsi:type="dcterms:W3CDTF">2011-11-03T18:30:26Z</dcterms:created>
  <dcterms:modified xsi:type="dcterms:W3CDTF">2012-04-15T18:51:52Z</dcterms:modified>
</cp:coreProperties>
</file>