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9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/>
            </a:lvl1pPr>
          </a:lstStyle>
          <a:p>
            <a:fld id="{FDAFF0AD-5AE6-4164-ADD1-8B38F8EA724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BE8F1F-5CBF-4801-8FE9-5C3F7BB7FB0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8D5F5C-F088-4AC5-84D1-DEDD4223C3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7AA41385-F342-4AC8-8381-0B2D461C56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9796BAD-810B-4BE2-AB6B-0E351A444D7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E124BC-85AB-4F1B-ACD0-3C4A744C64B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6B0142-4BAD-482A-8DD3-AC2D94D70DA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fld id="{D03B778E-7EAF-40C7-B1D0-7CA3CD482BD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fld id="{0A724D3C-4E80-4071-90CC-A3BCA2FE81C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7186ED-120E-4C47-842E-C41094AD3E9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2A0DD6-F765-4B8C-AD61-B12F6CA1547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2"/>
                </a:solidFill>
                <a:latin typeface="Rage Italic"/>
              </a:defRPr>
            </a:lvl1pPr>
          </a:lstStyle>
          <a:p>
            <a:fld id="{88950202-7F96-4CF7-8092-C8C320A3C8A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6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7" r:id="rId8"/>
    <p:sldLayoutId id="2147484148" r:id="rId9"/>
    <p:sldLayoutId id="2147484144" r:id="rId10"/>
    <p:sldLayoutId id="214748414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484313"/>
            <a:ext cx="43211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Obdélník 1"/>
          <p:cNvSpPr>
            <a:spLocks noChangeArrowheads="1"/>
          </p:cNvSpPr>
          <p:nvPr/>
        </p:nvSpPr>
        <p:spPr bwMode="auto">
          <a:xfrm>
            <a:off x="2465388" y="2619375"/>
            <a:ext cx="4375150" cy="362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Datum: </a:t>
            </a:r>
            <a:r>
              <a:rPr lang="cs-CZ" altLang="cs-CZ" sz="900" b="1" i="1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3. 2. 2014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Projekt: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Kvalitní výuka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Registrační číslo: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CZ.1.07/1.5.00/34.0731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Číslo DUM: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VY_32_INOVACE_054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	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Jméno autora: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Blanka Zbožínková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Název práce: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Politika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Předmět</a:t>
            </a:r>
            <a:r>
              <a:rPr lang="cs-CZ" altLang="cs-CZ" sz="9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 Občanská nauka 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Ročník: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2.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Časová dotace</a:t>
            </a:r>
            <a:r>
              <a:rPr lang="cs-CZ" altLang="cs-CZ" sz="9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20 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minut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Vzdělávací cíl</a:t>
            </a:r>
            <a:r>
              <a:rPr lang="cs-CZ" altLang="cs-CZ" sz="9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r>
              <a:rPr lang="cs-CZ" altLang="cs-CZ" sz="9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Pojem politika, druhy a její úkoly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Pomůcky</a:t>
            </a:r>
            <a:r>
              <a:rPr lang="cs-CZ" altLang="cs-CZ" sz="9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 Učebnice,  psací </a:t>
            </a:r>
            <a:r>
              <a:rPr lang="cs-CZ" altLang="cs-CZ" sz="9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potřeby, sešit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Poznámka:</a:t>
            </a: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 Materiál je součástí tematického celku “Politický systém ČR“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9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Inovace:</a:t>
            </a:r>
            <a:r>
              <a:rPr lang="cs-CZ" altLang="cs-CZ" sz="9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9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cs-CZ" altLang="cs-CZ" sz="900" dirty="0" smtClean="0">
                <a:cs typeface="Arial" panose="020B0604020202020204" pitchFamily="34" charset="0"/>
              </a:rPr>
              <a:t>Využití audiovizuální techniky, PC</a:t>
            </a:r>
            <a:endParaRPr lang="cs-CZ" altLang="cs-CZ" sz="900" dirty="0"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9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altLang="cs-CZ" sz="9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altLang="cs-CZ" sz="1350" dirty="0">
              <a:solidFill>
                <a:srgbClr val="0033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 rot="21540000">
            <a:off x="1109663" y="2019300"/>
            <a:ext cx="3063875" cy="1503363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Politika</a:t>
            </a:r>
          </a:p>
        </p:txBody>
      </p:sp>
      <p:pic>
        <p:nvPicPr>
          <p:cNvPr id="6147" name="Picture 5" descr="MCj03974500000[1]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18000" contrast="-12000"/>
          </a:blip>
          <a:srcRect/>
          <a:stretch>
            <a:fillRect/>
          </a:stretch>
        </p:blipFill>
        <p:spPr>
          <a:xfrm rot="60000">
            <a:off x="5413375" y="2513013"/>
            <a:ext cx="1903413" cy="1901825"/>
          </a:xfrm>
        </p:spPr>
      </p:pic>
      <p:sp>
        <p:nvSpPr>
          <p:cNvPr id="6148" name="Zástupný symbol pro text 1"/>
          <p:cNvSpPr>
            <a:spLocks noGrp="1"/>
          </p:cNvSpPr>
          <p:nvPr>
            <p:ph type="body" sz="half" idx="2"/>
          </p:nvPr>
        </p:nvSpPr>
        <p:spPr>
          <a:xfrm rot="21540000">
            <a:off x="1147763" y="3624263"/>
            <a:ext cx="3049587" cy="2100262"/>
          </a:xfrm>
        </p:spPr>
        <p:txBody>
          <a:bodyPr/>
          <a:lstStyle/>
          <a:p>
            <a:pPr eaLnBrk="1" hangingPunct="1"/>
            <a:endParaRPr lang="cs-CZ" altLang="cs-CZ" sz="4000" smtClean="0"/>
          </a:p>
        </p:txBody>
      </p:sp>
      <p:sp>
        <p:nvSpPr>
          <p:cNvPr id="6149" name="Obdélník 1"/>
          <p:cNvSpPr>
            <a:spLocks noChangeArrowheads="1"/>
          </p:cNvSpPr>
          <p:nvPr/>
        </p:nvSpPr>
        <p:spPr bwMode="auto">
          <a:xfrm rot="224097">
            <a:off x="5292725" y="1190625"/>
            <a:ext cx="20653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>
              <a:spcBef>
                <a:spcPct val="20000"/>
              </a:spcBef>
              <a:buClr>
                <a:srgbClr val="AA2B1E"/>
              </a:buClr>
              <a:buSzPct val="85000"/>
            </a:pPr>
            <a:r>
              <a:rPr lang="cs-CZ" altLang="cs-CZ" sz="4000">
                <a:solidFill>
                  <a:srgbClr val="000000"/>
                </a:solidFill>
                <a:latin typeface="Franklin Gothic Book"/>
              </a:rPr>
              <a:t>DUM 54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dirty="0">
                <a:solidFill>
                  <a:schemeClr val="folHlink"/>
                </a:solidFill>
              </a:rPr>
              <a:t>Politikou</a:t>
            </a:r>
            <a:r>
              <a:rPr lang="cs-CZ" sz="4000" dirty="0"/>
              <a:t> rozumíme 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řízení státu, společnosti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Lidé s odlišnými názory, stanovisky, popř. členové různých polit. stran se snaží dosáhnout </a:t>
            </a:r>
            <a:r>
              <a:rPr lang="cs-CZ" altLang="cs-CZ" smtClean="0">
                <a:solidFill>
                  <a:srgbClr val="FF66CC"/>
                </a:solidFill>
              </a:rPr>
              <a:t>konsenzu</a:t>
            </a:r>
            <a:r>
              <a:rPr lang="cs-CZ" altLang="cs-CZ" smtClean="0"/>
              <a:t> – už víme, co je konsenzus? (K = dohoda, shoda, domluva)</a:t>
            </a:r>
          </a:p>
          <a:p>
            <a:pPr eaLnBrk="1" hangingPunct="1"/>
            <a:r>
              <a:rPr lang="cs-CZ" altLang="cs-CZ" smtClean="0"/>
              <a:t>Systém činností, kterými se lidé snaží zapojit do řízení a organizace záležitostí státu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 řízení se podílí více subjektů (PS, pol. hnutí, odbory, občanská sdružení, st. správa, právní systém, zájmové org., mezinárodní org.) a to všechno nazýváme jak?</a:t>
            </a:r>
          </a:p>
          <a:p>
            <a:pPr eaLnBrk="1" hangingPunct="1"/>
            <a:r>
              <a:rPr lang="cs-CZ" altLang="cs-CZ" smtClean="0"/>
              <a:t>Přece </a:t>
            </a:r>
            <a:r>
              <a:rPr lang="cs-CZ" altLang="cs-CZ" smtClean="0">
                <a:solidFill>
                  <a:srgbClr val="FF66CC"/>
                </a:solidFill>
              </a:rPr>
              <a:t>politický pluralismus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mtClean="0"/>
              <a:t>Jaké druhy politiky rozlišujeme?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Vnitřní = ?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Vnější =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/>
              <a:t>Kromě vnitřní a vnější politiky rozlišujeme dále: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folHlink"/>
                </a:solidFill>
              </a:rPr>
              <a:t>P. pragmatická</a:t>
            </a:r>
            <a:r>
              <a:rPr lang="cs-CZ" altLang="cs-CZ" smtClean="0"/>
              <a:t> – uplatňuje zásadu užitečnosti</a:t>
            </a:r>
          </a:p>
          <a:p>
            <a:pPr eaLnBrk="1" hangingPunct="1"/>
            <a:r>
              <a:rPr lang="cs-CZ" altLang="cs-CZ" smtClean="0">
                <a:solidFill>
                  <a:schemeClr val="folHlink"/>
                </a:solidFill>
              </a:rPr>
              <a:t>P. fundamentalistická</a:t>
            </a:r>
            <a:r>
              <a:rPr lang="cs-CZ" altLang="cs-CZ" smtClean="0"/>
              <a:t> – slepě se řídí zásadami urč. ideologie. Nepřizpůsobuje se poměrům, změnám ve společnosti</a:t>
            </a:r>
          </a:p>
          <a:p>
            <a:pPr eaLnBrk="1" hangingPunct="1"/>
            <a:r>
              <a:rPr lang="cs-CZ" altLang="cs-CZ" smtClean="0">
                <a:solidFill>
                  <a:schemeClr val="folHlink"/>
                </a:solidFill>
              </a:rPr>
              <a:t>P. negativistická</a:t>
            </a:r>
            <a:r>
              <a:rPr lang="cs-CZ" altLang="cs-CZ" smtClean="0"/>
              <a:t> – jediným cílem je moc</a:t>
            </a:r>
          </a:p>
          <a:p>
            <a:pPr eaLnBrk="1" hangingPunct="1"/>
            <a:r>
              <a:rPr lang="cs-CZ" altLang="cs-CZ" smtClean="0">
                <a:solidFill>
                  <a:schemeClr val="folHlink"/>
                </a:solidFill>
              </a:rPr>
              <a:t>P. nepolitická</a:t>
            </a:r>
            <a:r>
              <a:rPr lang="cs-CZ" altLang="cs-CZ" smtClean="0"/>
              <a:t> – staví na první místo morální hodnoty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Vysvětlete, </a:t>
            </a:r>
            <a:r>
              <a:rPr lang="cs-CZ" altLang="cs-CZ" dirty="0" smtClean="0"/>
              <a:t>co je: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Politická strana - učebnice str. 26</a:t>
            </a:r>
          </a:p>
          <a:p>
            <a:pPr eaLnBrk="1" hangingPunct="1"/>
            <a:r>
              <a:rPr lang="cs-CZ" altLang="cs-CZ" smtClean="0"/>
              <a:t>Politický program</a:t>
            </a:r>
          </a:p>
          <a:p>
            <a:pPr eaLnBrk="1" hangingPunct="1"/>
            <a:r>
              <a:rPr lang="cs-CZ" altLang="cs-CZ" smtClean="0"/>
              <a:t>Politická soutěž</a:t>
            </a:r>
          </a:p>
          <a:p>
            <a:pPr eaLnBrk="1" hangingPunct="1"/>
            <a:r>
              <a:rPr lang="cs-CZ" altLang="cs-CZ" smtClean="0"/>
              <a:t>Politická kultura – učebnice str. 25</a:t>
            </a:r>
          </a:p>
          <a:p>
            <a:pPr eaLnBrk="1" hangingPunct="1"/>
            <a:r>
              <a:rPr lang="cs-CZ" altLang="cs-CZ" smtClean="0"/>
              <a:t>Politická participace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 rot="21540000">
            <a:off x="1066800" y="881063"/>
            <a:ext cx="3097213" cy="26416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Uskupení lidí, které spojuje společná ideologie, názor na svět, ekonomiku, společnost, řešení problémů</a:t>
            </a:r>
            <a:br>
              <a:rPr lang="cs-CZ" dirty="0"/>
            </a:b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 rot="60000">
            <a:off x="4972050" y="935038"/>
            <a:ext cx="3055938" cy="4624387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2" name="Zástupný symbol pro text 3"/>
          <p:cNvSpPr>
            <a:spLocks noGrp="1"/>
          </p:cNvSpPr>
          <p:nvPr>
            <p:ph type="body" sz="half" idx="2"/>
          </p:nvPr>
        </p:nvSpPr>
        <p:spPr>
          <a:xfrm rot="21540000">
            <a:off x="1198563" y="4483100"/>
            <a:ext cx="3006725" cy="1239838"/>
          </a:xfrm>
        </p:spPr>
        <p:txBody>
          <a:bodyPr/>
          <a:lstStyle/>
          <a:p>
            <a:pPr eaLnBrk="1" hangingPunct="1"/>
            <a:r>
              <a:rPr lang="cs-CZ" altLang="cs-CZ" sz="2000" smtClean="0">
                <a:solidFill>
                  <a:srgbClr val="FF66CC"/>
                </a:solidFill>
              </a:rPr>
              <a:t>Politická strana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3357563"/>
            <a:ext cx="3024187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92D050"/>
                </a:solidFill>
              </a:rPr>
              <a:t>Politický program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Hl. směry, způsoby rozvoje státu, co je cílem politiky – čeho chtějí dosáhnout</a:t>
            </a:r>
          </a:p>
          <a:p>
            <a:pPr eaLnBrk="1" hangingPunct="1"/>
            <a:r>
              <a:rPr lang="cs-CZ" altLang="cs-CZ" smtClean="0"/>
              <a:t>Jak chtějí dosáhnout těchto cílů. K tomu je třeba umět argumentovat, komunikovat, obhájit svůj názor, získat voliče a uchopit státní moc!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 rot="21540000">
            <a:off x="1109663" y="2019300"/>
            <a:ext cx="3063875" cy="1503363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B0F0"/>
                </a:solidFill>
              </a:rPr>
              <a:t>Politická soutěž</a:t>
            </a:r>
          </a:p>
        </p:txBody>
      </p:sp>
      <p:pic>
        <p:nvPicPr>
          <p:cNvPr id="14339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 rot="177401">
            <a:off x="4876800" y="2425700"/>
            <a:ext cx="2506663" cy="1738313"/>
          </a:xfrm>
        </p:spPr>
      </p:pic>
      <p:sp>
        <p:nvSpPr>
          <p:cNvPr id="14340" name="Zástupný symbol pro text 3"/>
          <p:cNvSpPr>
            <a:spLocks noGrp="1"/>
          </p:cNvSpPr>
          <p:nvPr>
            <p:ph type="body" sz="half" idx="2"/>
          </p:nvPr>
        </p:nvSpPr>
        <p:spPr>
          <a:xfrm rot="21540000">
            <a:off x="1147763" y="3624263"/>
            <a:ext cx="3049587" cy="2100262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boj politických stran o moc, vítězství ve volbách, o prosazení svých cílů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4"/>
          <p:cNvSpPr>
            <a:spLocks noGrp="1"/>
          </p:cNvSpPr>
          <p:nvPr>
            <p:ph type="title"/>
          </p:nvPr>
        </p:nvSpPr>
        <p:spPr>
          <a:xfrm>
            <a:off x="900113" y="836613"/>
            <a:ext cx="6964362" cy="1201737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Učebnice str. 25:</a:t>
            </a:r>
          </a:p>
        </p:txBody>
      </p:sp>
      <p:sp>
        <p:nvSpPr>
          <p:cNvPr id="15363" name="Zástupný symbol pro text 5"/>
          <p:cNvSpPr>
            <a:spLocks noGrp="1"/>
          </p:cNvSpPr>
          <p:nvPr>
            <p:ph type="body" idx="1"/>
          </p:nvPr>
        </p:nvSpPr>
        <p:spPr>
          <a:xfrm>
            <a:off x="1557338" y="2122488"/>
            <a:ext cx="2940050" cy="820737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B050"/>
                </a:solidFill>
              </a:rPr>
              <a:t>Politická kultura</a:t>
            </a:r>
          </a:p>
        </p:txBody>
      </p:sp>
      <p:sp>
        <p:nvSpPr>
          <p:cNvPr id="15364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910138" y="2122488"/>
            <a:ext cx="2944812" cy="822325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B050"/>
                </a:solidFill>
              </a:rPr>
              <a:t>Politická participace</a:t>
            </a:r>
          </a:p>
        </p:txBody>
      </p:sp>
      <p:sp>
        <p:nvSpPr>
          <p:cNvPr id="15365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298575" y="2944813"/>
            <a:ext cx="3227388" cy="2779712"/>
          </a:xfrm>
        </p:spPr>
        <p:txBody>
          <a:bodyPr/>
          <a:lstStyle/>
          <a:p>
            <a:pPr eaLnBrk="1" hangingPunct="1"/>
            <a:r>
              <a:rPr lang="cs-CZ" altLang="cs-CZ" sz="2000" dirty="0" smtClean="0"/>
              <a:t>Férové, slušné, kultivované a civilizované jednání a chování v politice</a:t>
            </a:r>
          </a:p>
          <a:p>
            <a:pPr eaLnBrk="1" hangingPunct="1"/>
            <a:r>
              <a:rPr lang="cs-CZ" altLang="cs-CZ" sz="2000" dirty="0" smtClean="0">
                <a:solidFill>
                  <a:srgbClr val="FF0000"/>
                </a:solidFill>
              </a:rPr>
              <a:t>Mravní zásady!!!</a:t>
            </a:r>
          </a:p>
          <a:p>
            <a:pPr eaLnBrk="1" hangingPunct="1"/>
            <a:r>
              <a:rPr lang="cs-CZ" altLang="cs-CZ" sz="2000" dirty="0" smtClean="0">
                <a:solidFill>
                  <a:srgbClr val="FF0000"/>
                </a:solidFill>
              </a:rPr>
              <a:t>Co není </a:t>
            </a:r>
            <a:r>
              <a:rPr lang="cs-CZ" altLang="cs-CZ" sz="2000" dirty="0" smtClean="0">
                <a:solidFill>
                  <a:srgbClr val="FF0000"/>
                </a:solidFill>
              </a:rPr>
              <a:t>zakázáno, </a:t>
            </a:r>
            <a:r>
              <a:rPr lang="cs-CZ" altLang="cs-CZ" sz="2000" dirty="0" smtClean="0">
                <a:solidFill>
                  <a:srgbClr val="FF0000"/>
                </a:solidFill>
              </a:rPr>
              <a:t>je dovoleno?</a:t>
            </a:r>
          </a:p>
          <a:p>
            <a:pPr eaLnBrk="1" hangingPunct="1"/>
            <a:r>
              <a:rPr lang="cs-CZ" altLang="cs-CZ" sz="2000" dirty="0" smtClean="0">
                <a:solidFill>
                  <a:srgbClr val="FF0000"/>
                </a:solidFill>
              </a:rPr>
              <a:t>Účel světí prostředky?</a:t>
            </a:r>
          </a:p>
        </p:txBody>
      </p:sp>
      <p:sp>
        <p:nvSpPr>
          <p:cNvPr id="15366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5025" y="2944813"/>
            <a:ext cx="3227388" cy="2779712"/>
          </a:xfrm>
        </p:spPr>
        <p:txBody>
          <a:bodyPr/>
          <a:lstStyle/>
          <a:p>
            <a:pPr eaLnBrk="1" hangingPunct="1"/>
            <a:r>
              <a:rPr lang="cs-CZ" altLang="cs-CZ" smtClean="0"/>
              <a:t>Účast stran, jednotlivců i občanů na řízení státu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Zdroje:</a:t>
            </a:r>
          </a:p>
        </p:txBody>
      </p:sp>
      <p:sp>
        <p:nvSpPr>
          <p:cNvPr id="16387" name="Obdélník 4"/>
          <p:cNvSpPr>
            <a:spLocks noChangeArrowheads="1"/>
          </p:cNvSpPr>
          <p:nvPr/>
        </p:nvSpPr>
        <p:spPr bwMode="auto">
          <a:xfrm>
            <a:off x="1116013" y="1384300"/>
            <a:ext cx="5741987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i="1">
                <a:latin typeface="Arial" pitchFamily="34" charset="0"/>
                <a:ea typeface="Calibri" pitchFamily="34" charset="0"/>
                <a:cs typeface="Times New Roman" pitchFamily="18" charset="0"/>
              </a:rPr>
              <a:t> </a:t>
            </a:r>
            <a:endParaRPr lang="cs-CZ" alt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i="1">
                <a:latin typeface="Arial" pitchFamily="34" charset="0"/>
                <a:ea typeface="Calibri" pitchFamily="34" charset="0"/>
                <a:cs typeface="Times New Roman" pitchFamily="18" charset="0"/>
              </a:rPr>
              <a:t>Emmert, F., Katrňák, T., Krausová, M., Mužíková, O., Sojka, M., Ševela, M., Švandová, B., Tarábková, M., Valach, M., Vonková, E.: Odmaturuj ze společenských věd. 1. vyd., Brno, 2004. ISBN 80-86285-68-5.</a:t>
            </a:r>
          </a:p>
          <a:p>
            <a:pPr eaLnBrk="1" hangingPunct="1">
              <a:lnSpc>
                <a:spcPct val="115000"/>
              </a:lnSpc>
              <a:spcAft>
                <a:spcPts val="1000"/>
              </a:spcAft>
              <a:buFont typeface="Brush Script MT" pitchFamily="66" charset="0"/>
              <a:buNone/>
            </a:pPr>
            <a:r>
              <a:rPr lang="cs-CZ" sz="1100" u="sng">
                <a:latin typeface="Franklin Gothic Book"/>
                <a:ea typeface="Calibri" pitchFamily="34" charset="0"/>
                <a:cs typeface="Times New Roman" pitchFamily="18" charset="0"/>
                <a:hlinkClick r:id="rId2"/>
              </a:rPr>
              <a:t>www.office.microsoft.com</a:t>
            </a:r>
            <a:endParaRPr lang="cs-CZ" sz="1100">
              <a:latin typeface="Franklin Gothic Book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 i="1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 i="1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 i="1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 i="1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Verdana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Verdana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Verdana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Verdana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endParaRPr lang="cs-CZ" alt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413</TotalTime>
  <Words>319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Tahoma</vt:lpstr>
      <vt:lpstr>Arial</vt:lpstr>
      <vt:lpstr>Constantia</vt:lpstr>
      <vt:lpstr>Franklin Gothic Book</vt:lpstr>
      <vt:lpstr>Brush Script MT</vt:lpstr>
      <vt:lpstr>Calibri</vt:lpstr>
      <vt:lpstr>Rage Italic</vt:lpstr>
      <vt:lpstr>Times New Roman</vt:lpstr>
      <vt:lpstr>Wingdings</vt:lpstr>
      <vt:lpstr>Verdana</vt:lpstr>
      <vt:lpstr>Špendlík</vt:lpstr>
      <vt:lpstr>Snímek 1</vt:lpstr>
      <vt:lpstr>Politika</vt:lpstr>
      <vt:lpstr>Politikou rozumíme řízení státu, společnosti</vt:lpstr>
      <vt:lpstr>Snímek 4</vt:lpstr>
      <vt:lpstr>Jaké druhy politiky rozlišujeme?</vt:lpstr>
      <vt:lpstr>Kromě vnitřní a vnější politiky rozlišujeme dále:</vt:lpstr>
      <vt:lpstr>Vysvětlete, co je:</vt:lpstr>
      <vt:lpstr>Uskupení lidí, které spojuje společná ideologie, názor na svět, ekonomiku, společnost, řešení problémů </vt:lpstr>
      <vt:lpstr>Politický program</vt:lpstr>
      <vt:lpstr>Politická soutěž</vt:lpstr>
      <vt:lpstr>Učebnice str. 25:</vt:lpstr>
      <vt:lpstr>Zdroje:</vt:lpstr>
    </vt:vector>
  </TitlesOfParts>
  <Company>spst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Občanské dovednosti a ctnosti:</dc:title>
  <dc:creator>zbozinkova</dc:creator>
  <cp:lastModifiedBy>Dum</cp:lastModifiedBy>
  <cp:revision>23</cp:revision>
  <dcterms:created xsi:type="dcterms:W3CDTF">2007-04-17T13:49:52Z</dcterms:created>
  <dcterms:modified xsi:type="dcterms:W3CDTF">2014-11-07T13:48:53Z</dcterms:modified>
</cp:coreProperties>
</file>