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5" r:id="rId8"/>
    <p:sldId id="260" r:id="rId9"/>
    <p:sldId id="262" r:id="rId10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00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cs-CZ" altLang="en-US" noProof="0" smtClean="0"/>
              <a:t>Klepnutím lze upravit styl předlohy nadpisů.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3200"/>
            </a:lvl1pPr>
          </a:lstStyle>
          <a:p>
            <a:pPr lvl="0"/>
            <a:r>
              <a:rPr lang="cs-CZ" altLang="en-US" noProof="0" smtClean="0"/>
              <a:t>Klepnutím lze upravit styl předlohy podnadpisů.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E2D42530-D994-40BA-B891-DEF7C19F8DEA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04A9C3-0536-4F0F-9562-F619A1125BD0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9B671A-861A-4A36-B335-3847ACEC9AC9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645DF4-11A5-456A-8A7F-EC214A20FF6F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50A046-1046-4212-AB5B-A3D57169103C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F91D5E-B273-404E-8FA6-066B24BA111E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5FA1F9-09E0-4947-937D-7E766C9B9849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7B4A1B-97B0-425A-8A11-12E0CBD222DB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E435A-76CD-4CDA-8EDC-37DF4BC10E45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7C6D72-76C5-4B7F-9636-876FE5B9713E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9FF2BE-CDB7-4A59-BA44-3282B0F507EB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719263"/>
            <a:ext cx="8229600" cy="4411662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A05386-3601-4E79-8879-1F31862BB223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2E76C8-E1A9-4AB9-A6F9-94063E385290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A7D0D6-70CE-47F5-BFAF-579245D4100B}" type="slidenum">
              <a:rPr lang="cs-CZ" altLang="en-US"/>
              <a:pPr/>
              <a:t>‹#›</a:t>
            </a:fld>
            <a:endParaRPr lang="cs-CZ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 předlohy nadpisů.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Klepnutím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cs-CZ" altLang="en-US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EA6FE02B-27B6-4A27-B0B2-C5B04C5FB437}" type="slidenum">
              <a:rPr lang="cs-CZ" altLang="en-US"/>
              <a:pPr/>
              <a:t>‹#›</a:t>
            </a:fld>
            <a:endParaRPr lang="cs-CZ" altLang="en-US"/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36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39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3" cy="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40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41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3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42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43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3" cy="7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45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46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48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49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52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3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53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54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55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56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57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3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58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59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60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61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3" cy="75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62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  <p:sp>
          <p:nvSpPr>
            <p:cNvPr id="1063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3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cs-CZ" smtClean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  <p:sldLayoutId id="2147483822" r:id="rId13"/>
    <p:sldLayoutId id="2147483823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eznam_politick%C3%BDch_stran_a_hnut%C3%AD_v_%C4%8Cesku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eznam_politick%C3%BDch_stran_a_hnut%C3%AD_v_%C4%8Cesku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484313"/>
            <a:ext cx="43211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Obdélník 1"/>
          <p:cNvSpPr>
            <a:spLocks noChangeArrowheads="1"/>
          </p:cNvSpPr>
          <p:nvPr/>
        </p:nvSpPr>
        <p:spPr bwMode="auto">
          <a:xfrm>
            <a:off x="2465388" y="2619375"/>
            <a:ext cx="4375150" cy="362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Datum: </a:t>
            </a:r>
            <a:r>
              <a:rPr lang="cs-CZ" altLang="cs-CZ" sz="900" b="1" i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5. 2. 2014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Projekt: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Kvalitní výuka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Registrační číslo: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CZ.1.07/1.5.00/34.0731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Číslo DUM: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VY_32_INOVACE_056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	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Jméno autora: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Blanka Zbožínková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Název práce: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Politické strany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Předmět</a:t>
            </a:r>
            <a:r>
              <a:rPr lang="cs-CZ" altLang="cs-CZ" sz="900" i="1" dirty="0">
                <a:solidFill>
                  <a:srgbClr val="000000"/>
                </a:solidFill>
                <a:cs typeface="Times New Roman" panose="02020603050405020304" pitchFamily="18" charset="0"/>
              </a:rPr>
              <a:t>: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 Občanská nauka 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Ročník: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2.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Časová dotace</a:t>
            </a:r>
            <a:r>
              <a:rPr lang="cs-CZ" altLang="cs-CZ" sz="900" i="1" dirty="0">
                <a:solidFill>
                  <a:srgbClr val="000000"/>
                </a:solidFill>
                <a:cs typeface="Times New Roman" panose="02020603050405020304" pitchFamily="18" charset="0"/>
              </a:rPr>
              <a:t>: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25 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minut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Vzdělávací cíl</a:t>
            </a:r>
            <a:r>
              <a:rPr lang="cs-CZ" altLang="cs-CZ" sz="900" i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: Co je politická strana, úkoly, dělení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Pomůcky</a:t>
            </a:r>
            <a:r>
              <a:rPr lang="cs-CZ" altLang="cs-CZ" sz="900" i="1" dirty="0">
                <a:solidFill>
                  <a:srgbClr val="000000"/>
                </a:solidFill>
                <a:cs typeface="Times New Roman" panose="02020603050405020304" pitchFamily="18" charset="0"/>
              </a:rPr>
              <a:t>: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 Učebnice,  psací potřeby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Poznámka:</a:t>
            </a: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 Materiál je součástí tematického celku “Politický systém ČR“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dirty="0">
                <a:solidFill>
                  <a:srgbClr val="000000"/>
                </a:solidFill>
                <a:cs typeface="Times New Roman" panose="02020603050405020304" pitchFamily="18" charset="0"/>
              </a:rPr>
              <a:t> </a:t>
            </a:r>
            <a:endParaRPr lang="cs-CZ" altLang="cs-CZ" sz="9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b="1" i="1" dirty="0">
                <a:solidFill>
                  <a:srgbClr val="000000"/>
                </a:solidFill>
                <a:cs typeface="Times New Roman" panose="02020603050405020304" pitchFamily="18" charset="0"/>
              </a:rPr>
              <a:t>Inovace:</a:t>
            </a:r>
            <a:r>
              <a:rPr lang="cs-CZ" altLang="cs-CZ" sz="900" b="1" dirty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cs-CZ" altLang="cs-CZ" sz="9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cs-CZ" altLang="cs-CZ" sz="900" dirty="0" smtClean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Zapojení audiovizuální techniky</a:t>
            </a:r>
            <a:endParaRPr lang="cs-CZ" altLang="cs-CZ" sz="900" dirty="0">
              <a:solidFill>
                <a:srgbClr val="000000"/>
              </a:solidFill>
              <a:latin typeface="+mj-lt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cs-CZ" altLang="cs-CZ" sz="9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cs-CZ" altLang="cs-CZ" sz="9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altLang="cs-CZ" sz="1350" dirty="0">
              <a:solidFill>
                <a:srgbClr val="003366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ctrTitle"/>
          </p:nvPr>
        </p:nvSpPr>
        <p:spPr>
          <a:xfrm>
            <a:off x="250825" y="476250"/>
            <a:ext cx="6781800" cy="2133600"/>
          </a:xfrm>
        </p:spPr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C000"/>
                </a:solidFill>
              </a:rPr>
              <a:t>Politické strany</a:t>
            </a:r>
          </a:p>
        </p:txBody>
      </p:sp>
      <p:sp>
        <p:nvSpPr>
          <p:cNvPr id="4099" name="Podnadpis 2"/>
          <p:cNvSpPr>
            <a:spLocks noGrp="1"/>
          </p:cNvSpPr>
          <p:nvPr>
            <p:ph type="subTitle" idx="1"/>
          </p:nvPr>
        </p:nvSpPr>
        <p:spPr>
          <a:xfrm>
            <a:off x="827088" y="2781300"/>
            <a:ext cx="6248400" cy="2362200"/>
          </a:xfrm>
        </p:spPr>
        <p:txBody>
          <a:bodyPr/>
          <a:lstStyle/>
          <a:p>
            <a:pPr eaLnBrk="1" hangingPunct="1"/>
            <a:r>
              <a:rPr lang="cs-CZ" altLang="cs-CZ" smtClean="0"/>
              <a:t>DUM 56</a:t>
            </a:r>
          </a:p>
        </p:txBody>
      </p:sp>
      <p:pic>
        <p:nvPicPr>
          <p:cNvPr id="4100" name="Obrázek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3046413"/>
            <a:ext cx="2447925" cy="374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Politické strany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/>
              <a:t>Seskupení lidí zastávající stejný </a:t>
            </a:r>
            <a:r>
              <a:rPr lang="cs-CZ" altLang="cs-CZ" dirty="0" smtClean="0"/>
              <a:t>názor (</a:t>
            </a:r>
            <a:r>
              <a:rPr lang="cs-CZ" altLang="cs-CZ" dirty="0" smtClean="0"/>
              <a:t>postoj, ideologii) na řízení státu, společnosti, řešení problémů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Členem PS osoba starší 18 let</a:t>
            </a:r>
          </a:p>
          <a:p>
            <a:pPr eaLnBrk="1" hangingPunct="1"/>
            <a:r>
              <a:rPr lang="cs-CZ" altLang="cs-CZ" smtClean="0"/>
              <a:t>Společný politický program = náplň činnosti, cíle, řešení problémů ve státě, hl. směry rozvoje státu</a:t>
            </a:r>
          </a:p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Politické hnutí </a:t>
            </a:r>
            <a:r>
              <a:rPr lang="cs-CZ" altLang="cs-CZ" smtClean="0"/>
              <a:t>= volné uskupení, řeší určité konkrétní problémy</a:t>
            </a:r>
          </a:p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Občanské sdružení </a:t>
            </a:r>
            <a:r>
              <a:rPr lang="cs-CZ" altLang="cs-CZ" smtClean="0"/>
              <a:t>= kluby, asociace, spolky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Typy politických stran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A)</a:t>
            </a:r>
            <a:r>
              <a:rPr lang="cs-CZ" altLang="cs-CZ" smtClean="0"/>
              <a:t> </a:t>
            </a:r>
            <a:r>
              <a:rPr lang="cs-CZ" altLang="cs-CZ" u="sng" smtClean="0">
                <a:solidFill>
                  <a:srgbClr val="0000FF"/>
                </a:solidFill>
              </a:rPr>
              <a:t>podle ideologie</a:t>
            </a:r>
            <a:r>
              <a:rPr lang="cs-CZ" altLang="cs-CZ" smtClean="0"/>
              <a:t> (komunisté, liberálové, ekologové, soc. - dem. aj.)</a:t>
            </a:r>
          </a:p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B)</a:t>
            </a:r>
            <a:r>
              <a:rPr lang="cs-CZ" altLang="cs-CZ" smtClean="0"/>
              <a:t> </a:t>
            </a:r>
            <a:r>
              <a:rPr lang="cs-CZ" altLang="cs-CZ" u="sng" smtClean="0">
                <a:solidFill>
                  <a:srgbClr val="0000FF"/>
                </a:solidFill>
              </a:rPr>
              <a:t>podle politického</a:t>
            </a:r>
            <a:r>
              <a:rPr lang="cs-CZ" altLang="cs-CZ" u="sng" smtClean="0"/>
              <a:t> </a:t>
            </a:r>
            <a:r>
              <a:rPr lang="cs-CZ" altLang="cs-CZ" u="sng" smtClean="0">
                <a:solidFill>
                  <a:srgbClr val="0000FF"/>
                </a:solidFill>
              </a:rPr>
              <a:t>spektra</a:t>
            </a:r>
            <a:r>
              <a:rPr lang="cs-CZ" altLang="cs-CZ" smtClean="0"/>
              <a:t> (pravice – levice)</a:t>
            </a:r>
          </a:p>
          <a:p>
            <a:pPr eaLnBrk="1" hangingPunct="1">
              <a:buFont typeface="Wingdings" pitchFamily="2" charset="2"/>
              <a:buNone/>
            </a:pPr>
            <a:endParaRPr lang="cs-CZ" altLang="cs-CZ" smtClean="0">
              <a:solidFill>
                <a:srgbClr val="0000FF"/>
              </a:solidFill>
            </a:endParaRPr>
          </a:p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C)</a:t>
            </a:r>
            <a:r>
              <a:rPr lang="cs-CZ" altLang="cs-CZ" smtClean="0"/>
              <a:t> </a:t>
            </a:r>
            <a:r>
              <a:rPr lang="cs-CZ" altLang="cs-CZ" u="sng" smtClean="0">
                <a:solidFill>
                  <a:srgbClr val="0000FF"/>
                </a:solidFill>
              </a:rPr>
              <a:t>vládní, opoziční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6696075" cy="936625"/>
          </a:xfrm>
        </p:spPr>
        <p:txBody>
          <a:bodyPr/>
          <a:lstStyle/>
          <a:p>
            <a:pPr eaLnBrk="1" hangingPunct="1"/>
            <a:r>
              <a:rPr lang="cs-CZ" altLang="cs-CZ" sz="2400" smtClean="0"/>
              <a:t>Rozdíl mezi levicovými a pravicovými  stranami – str. 26</a:t>
            </a:r>
          </a:p>
        </p:txBody>
      </p:sp>
      <p:graphicFrame>
        <p:nvGraphicFramePr>
          <p:cNvPr id="17478" name="Group 70"/>
          <p:cNvGraphicFramePr>
            <a:graphicFrameLocks noGrp="1"/>
          </p:cNvGraphicFramePr>
          <p:nvPr>
            <p:ph type="tbl" idx="1"/>
          </p:nvPr>
        </p:nvGraphicFramePr>
        <p:xfrm>
          <a:off x="468313" y="1196975"/>
          <a:ext cx="7848600" cy="5057778"/>
        </p:xfrm>
        <a:graphic>
          <a:graphicData uri="http://schemas.openxmlformats.org/drawingml/2006/table">
            <a:tbl>
              <a:tblPr/>
              <a:tblGrid>
                <a:gridCol w="2617787"/>
                <a:gridCol w="2613025"/>
                <a:gridCol w="2617788"/>
              </a:tblGrid>
              <a:tr h="35235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cs-CZ" sz="1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</a:rPr>
                        <a:t>Levice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Pravice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2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</a:rPr>
                        <a:t>Priority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Sociální politika, soc. jistoty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Výroba, umožnění podnikatelských aktivit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2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</a:rPr>
                        <a:t>Stát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Sociálně zodpovědný silný stát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Minimalizace kompetencí státu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35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</a:rPr>
                        <a:t>Spravedlnost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rozdělovací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vyrovnávací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35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</a:rPr>
                        <a:t>Rovnost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výsledků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příležitostí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7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</a:rPr>
                        <a:t>Svoboda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reálná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formální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2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</a:rPr>
                        <a:t>Demokracie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Zastupitelská, důraz na přímou demokracii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zastupitelská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35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</a:rPr>
                        <a:t>Člověk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kolektiv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jedinec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35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</a:rPr>
                        <a:t>Stát a společnost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splynutí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důsledné dělení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76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</a:rPr>
                        <a:t>Společenský vývoj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Revoluce, reforma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evoluce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2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</a:rPr>
                        <a:t>Stát a ekonomie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Státní ochranářství, regulace trhu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Liberalizace, deregulace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97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</a:rPr>
                        <a:t>Ekonomické priority</a:t>
                      </a:r>
                    </a:p>
                  </a:txBody>
                  <a:tcPr marT="45711" marB="4571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Snížení nezaměstnanosti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6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344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693738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989013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2827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1739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1971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26543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1115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Snížení inflace</a:t>
                      </a:r>
                    </a:p>
                  </a:txBody>
                  <a:tcPr marT="45711" marB="4571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Roztřiď strany na levicové a pravicové:</a:t>
            </a:r>
          </a:p>
        </p:txBody>
      </p:sp>
      <p:sp>
        <p:nvSpPr>
          <p:cNvPr id="9219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TOP 09, KDU ČSL, ODS, ANO, ČSSD, Úsvit, KSČM, Strana zelených, LEV 21</a:t>
            </a:r>
          </a:p>
          <a:p>
            <a:endParaRPr lang="cs-CZ" smtClean="0"/>
          </a:p>
          <a:p>
            <a:r>
              <a:rPr lang="cs-CZ" smtClean="0">
                <a:hlinkClick r:id="rId2"/>
              </a:rPr>
              <a:t>http://cs.wikipedia.org/wiki/Seznam_politick%C3%BDch_stran_a_hnut%C3%AD_v_%C4%8Cesku</a:t>
            </a:r>
            <a:endParaRPr lang="cs-CZ" smtClean="0"/>
          </a:p>
          <a:p>
            <a:r>
              <a:rPr lang="cs-CZ" smtClean="0"/>
              <a:t>Mrkni na politický program …. </a:t>
            </a:r>
            <a:r>
              <a:rPr lang="cs-CZ" smtClean="0">
                <a:sym typeface="Wingdings" pitchFamily="2" charset="2"/>
              </a:rPr>
              <a:t></a:t>
            </a:r>
            <a:endParaRPr 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Prostředky politického působení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19263"/>
            <a:ext cx="4546600" cy="4411662"/>
          </a:xfrm>
        </p:spPr>
        <p:txBody>
          <a:bodyPr/>
          <a:lstStyle/>
          <a:p>
            <a:pPr eaLnBrk="1" hangingPunct="1"/>
            <a:r>
              <a:rPr lang="cs-CZ" altLang="cs-CZ" sz="2200" smtClean="0"/>
              <a:t>Politický program</a:t>
            </a:r>
          </a:p>
          <a:p>
            <a:pPr eaLnBrk="1" hangingPunct="1"/>
            <a:r>
              <a:rPr lang="cs-CZ" altLang="cs-CZ" sz="2200" smtClean="0"/>
              <a:t>Politická soutěž = soupeření PS o přízeň voličů, o moc, o pozice ve vládě, parlamentu</a:t>
            </a:r>
          </a:p>
          <a:p>
            <a:pPr eaLnBrk="1" hangingPunct="1"/>
            <a:r>
              <a:rPr lang="cs-CZ" altLang="cs-CZ" sz="2200" smtClean="0"/>
              <a:t>Polit. kultura – etika projevu, vystupování, chování</a:t>
            </a:r>
          </a:p>
          <a:p>
            <a:pPr eaLnBrk="1" hangingPunct="1"/>
            <a:r>
              <a:rPr lang="cs-CZ" altLang="cs-CZ" sz="2200" smtClean="0"/>
              <a:t>Média</a:t>
            </a:r>
          </a:p>
          <a:p>
            <a:pPr eaLnBrk="1" hangingPunct="1"/>
            <a:r>
              <a:rPr lang="cs-CZ" altLang="cs-CZ" sz="2200" smtClean="0"/>
              <a:t>Volby</a:t>
            </a:r>
          </a:p>
          <a:p>
            <a:pPr eaLnBrk="1" hangingPunct="1"/>
            <a:r>
              <a:rPr lang="cs-CZ" altLang="cs-CZ" sz="2200" smtClean="0"/>
              <a:t>Svoboda projevu, tisku, vyznání x cenzura </a:t>
            </a:r>
          </a:p>
        </p:txBody>
      </p:sp>
      <p:pic>
        <p:nvPicPr>
          <p:cNvPr id="10244" name="Zástupný symbol pro obsah 2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35600" y="2060575"/>
            <a:ext cx="3384550" cy="287178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8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2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39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9900"/>
                            </p:stCondLst>
                            <p:childTnLst>
                              <p:par>
                                <p:cTn id="46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Zdroje:</a:t>
            </a:r>
          </a:p>
        </p:txBody>
      </p:sp>
      <p:sp>
        <p:nvSpPr>
          <p:cNvPr id="11267" name="Obdélník 4"/>
          <p:cNvSpPr>
            <a:spLocks noChangeArrowheads="1"/>
          </p:cNvSpPr>
          <p:nvPr/>
        </p:nvSpPr>
        <p:spPr bwMode="auto">
          <a:xfrm>
            <a:off x="1116013" y="1384300"/>
            <a:ext cx="5741987" cy="636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r>
              <a:rPr lang="cs-CZ" altLang="cs-CZ" sz="1100" i="1">
                <a:ea typeface="Calibri" pitchFamily="34" charset="0"/>
                <a:cs typeface="Times New Roman" pitchFamily="18" charset="0"/>
              </a:rPr>
              <a:t> </a:t>
            </a:r>
            <a:endParaRPr lang="cs-CZ" altLang="cs-CZ" sz="11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r>
              <a:rPr lang="cs-CZ" altLang="cs-CZ" sz="1100" i="1">
                <a:ea typeface="Calibri" pitchFamily="34" charset="0"/>
                <a:cs typeface="Times New Roman" pitchFamily="18" charset="0"/>
              </a:rPr>
              <a:t>Emmert, F., Katrňák, T., Krausová, M., Mužíková, O., Sojka, M., Ševela, M., Švandová, B., Tarábková, M., Valach, M., Vonková, E.: Odmaturuj ze společenských věd. 1. vyd., Brno, 2004. ISBN 80-86285-68-5.</a:t>
            </a:r>
          </a:p>
          <a:p>
            <a:pPr eaLnBrk="1" hangingPunct="1">
              <a:lnSpc>
                <a:spcPct val="115000"/>
              </a:lnSpc>
              <a:spcAft>
                <a:spcPts val="1000"/>
              </a:spcAft>
              <a:buFont typeface="Wingdings" pitchFamily="2" charset="2"/>
              <a:buNone/>
            </a:pPr>
            <a:r>
              <a:rPr lang="cs-CZ" sz="1100" u="sng">
                <a:ea typeface="Calibri" pitchFamily="34" charset="0"/>
                <a:cs typeface="Times New Roman" pitchFamily="18" charset="0"/>
                <a:hlinkClick r:id="rId2"/>
              </a:rPr>
              <a:t>www.office.microsoft.com</a:t>
            </a:r>
            <a:endParaRPr lang="cs-CZ" sz="1100" u="sng"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  <a:buFont typeface="Wingdings" pitchFamily="2" charset="2"/>
              <a:buNone/>
            </a:pPr>
            <a:r>
              <a:rPr lang="cs-CZ" sz="1100">
                <a:ea typeface="Calibri" pitchFamily="34" charset="0"/>
                <a:cs typeface="Times New Roman" pitchFamily="18" charset="0"/>
                <a:hlinkClick r:id="rId3"/>
              </a:rPr>
              <a:t>http://cs.wikipedia.org/wiki/Seznam_politick%C3%BDch_stran_a_hnut%C3%AD_v_%C4%8Cesku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  <a:buFont typeface="Wingdings" pitchFamily="2" charset="2"/>
              <a:buNone/>
            </a:pP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 i="1"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 i="1"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 i="1"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 i="1"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 i="1"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 i="1"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>
              <a:latin typeface="Verdana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endParaRPr lang="cs-CZ" altLang="cs-CZ" sz="110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115000"/>
              </a:lnSpc>
              <a:spcAft>
                <a:spcPts val="1000"/>
              </a:spcAft>
            </a:pPr>
            <a:r>
              <a:rPr lang="cs-CZ" altLang="cs-CZ" sz="1100">
                <a:latin typeface="Calibri" pitchFamily="34" charset="0"/>
                <a:ea typeface="Calibri" pitchFamily="34" charset="0"/>
                <a:cs typeface="Times New Roman" pitchFamily="18" charset="0"/>
              </a:rPr>
              <a:t> 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íť">
  <a:themeElements>
    <a:clrScheme name="Síť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Síť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íť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íť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íť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290</TotalTime>
  <Words>275</Words>
  <Application>Microsoft Office PowerPoint</Application>
  <PresentationFormat>Předvádění na obrazovce (4:3)</PresentationFormat>
  <Paragraphs>103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Wingdings</vt:lpstr>
      <vt:lpstr>Calibri</vt:lpstr>
      <vt:lpstr>Times New Roman</vt:lpstr>
      <vt:lpstr>Verdana</vt:lpstr>
      <vt:lpstr>Síť</vt:lpstr>
      <vt:lpstr>Snímek 1</vt:lpstr>
      <vt:lpstr>Politické strany</vt:lpstr>
      <vt:lpstr>Politické strany</vt:lpstr>
      <vt:lpstr>Snímek 4</vt:lpstr>
      <vt:lpstr>Typy politických stran</vt:lpstr>
      <vt:lpstr>Rozdíl mezi levicovými a pravicovými  stranami – str. 26</vt:lpstr>
      <vt:lpstr>Roztřiď strany na levicové a pravicové:</vt:lpstr>
      <vt:lpstr>Prostředky politického působení</vt:lpstr>
      <vt:lpstr>Zdroje:</vt:lpstr>
    </vt:vector>
  </TitlesOfParts>
  <Company>spst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Politické strany</dc:title>
  <dc:creator>zbozinkova</dc:creator>
  <cp:lastModifiedBy>Dum</cp:lastModifiedBy>
  <cp:revision>24</cp:revision>
  <dcterms:created xsi:type="dcterms:W3CDTF">2007-02-12T15:33:55Z</dcterms:created>
  <dcterms:modified xsi:type="dcterms:W3CDTF">2014-11-07T13:39:21Z</dcterms:modified>
</cp:coreProperties>
</file>