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8AFEDAD-36C3-4F75-9F5A-C563D70B25A5}" type="datetimeFigureOut">
              <a:rPr lang="cs-CZ" smtClean="0"/>
              <a:t>18.4.2012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E5417E6-5354-45A5-BD03-47D298148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Německý jazyk – Cvičení na podporu konverzace 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</a:rPr>
              <a:t>Berlin</a:t>
            </a:r>
            <a:r>
              <a:rPr lang="cs-CZ" sz="3200" b="1" dirty="0" smtClean="0">
                <a:solidFill>
                  <a:schemeClr val="tx1"/>
                </a:solidFill>
              </a:rPr>
              <a:t> - </a:t>
            </a:r>
            <a:r>
              <a:rPr lang="cs-CZ" sz="3200" b="1" dirty="0" err="1" smtClean="0">
                <a:solidFill>
                  <a:schemeClr val="tx1"/>
                </a:solidFill>
              </a:rPr>
              <a:t>Quiz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VY_32_INOVACE_02-28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3445538"/>
              </p:ext>
            </p:extLst>
          </p:nvPr>
        </p:nvGraphicFramePr>
        <p:xfrm>
          <a:off x="1691680" y="2348880"/>
          <a:ext cx="6208395" cy="211683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Jazyk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Cvičení na podporu konverzace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Berlin</a:t>
                      </a: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  - </a:t>
                      </a:r>
                      <a:r>
                        <a:rPr lang="cs-CZ" sz="1200" kern="50" dirty="0" err="1" smtClean="0">
                          <a:effectLst/>
                          <a:latin typeface="Times New Roman"/>
                          <a:ea typeface="Times New Roman"/>
                        </a:rPr>
                        <a:t>Quiz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Mgr.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9. 6. 2011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Materiál je určen pro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seznámení žáků s reáliemi hlavního města Německa. Soustředí se na důležité pamětihodnosti.  Teoretická část je doplněna kvízem – žáci vyhledávají správné odpovědi na internetu.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6586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BERLIN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553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Berlin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algn="ctr"/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r>
              <a:rPr lang="cs-CZ" dirty="0" smtClean="0"/>
              <a:t> von </a:t>
            </a:r>
            <a:r>
              <a:rPr lang="cs-CZ" dirty="0" err="1" smtClean="0"/>
              <a:t>Deutschland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00808"/>
            <a:ext cx="3420021" cy="34200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67314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Wichtige</a:t>
            </a:r>
            <a:r>
              <a:rPr lang="cs-CZ" dirty="0" smtClean="0"/>
              <a:t> </a:t>
            </a:r>
            <a:r>
              <a:rPr lang="cs-CZ" dirty="0" err="1" smtClean="0"/>
              <a:t>Informationen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dirty="0" smtClean="0"/>
              <a:t>Berlin ist ein Stadtstaat und eine </a:t>
            </a:r>
            <a:r>
              <a:rPr lang="cs-CZ" dirty="0" smtClean="0"/>
              <a:t>von den Bundesländern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3 450 000 </a:t>
            </a:r>
            <a:r>
              <a:rPr lang="cs-CZ" dirty="0" err="1" smtClean="0"/>
              <a:t>Einwohner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Die </a:t>
            </a:r>
            <a:r>
              <a:rPr lang="cs-CZ" dirty="0" err="1" smtClean="0"/>
              <a:t>Fläche</a:t>
            </a:r>
            <a:r>
              <a:rPr lang="cs-CZ" dirty="0" smtClean="0"/>
              <a:t> der </a:t>
            </a:r>
            <a:r>
              <a:rPr lang="cs-CZ" dirty="0" err="1" smtClean="0"/>
              <a:t>Stadt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892 Km</a:t>
            </a:r>
            <a:r>
              <a:rPr lang="cs-CZ" dirty="0" smtClean="0">
                <a:latin typeface="Calibri"/>
                <a:cs typeface="Calibri"/>
              </a:rPr>
              <a:t>².</a:t>
            </a:r>
          </a:p>
          <a:p>
            <a:endParaRPr lang="cs-CZ" dirty="0">
              <a:latin typeface="Calibri"/>
              <a:cs typeface="Calibri"/>
            </a:endParaRPr>
          </a:p>
          <a:p>
            <a:r>
              <a:rPr lang="cs-CZ" dirty="0" err="1" smtClean="0">
                <a:latin typeface="Calibri"/>
                <a:cs typeface="Calibri"/>
              </a:rPr>
              <a:t>Berlin</a:t>
            </a:r>
            <a:r>
              <a:rPr lang="cs-CZ" dirty="0" smtClean="0">
                <a:latin typeface="Calibri"/>
                <a:cs typeface="Calibri"/>
              </a:rPr>
              <a:t> </a:t>
            </a:r>
            <a:r>
              <a:rPr lang="cs-CZ" dirty="0" err="1" smtClean="0">
                <a:latin typeface="Calibri"/>
                <a:cs typeface="Calibri"/>
              </a:rPr>
              <a:t>hat</a:t>
            </a:r>
            <a:r>
              <a:rPr lang="cs-CZ" dirty="0" smtClean="0">
                <a:latin typeface="Calibri"/>
                <a:cs typeface="Calibri"/>
              </a:rPr>
              <a:t> 12 </a:t>
            </a:r>
            <a:r>
              <a:rPr lang="cs-CZ" dirty="0" err="1" smtClean="0">
                <a:latin typeface="Calibri"/>
                <a:cs typeface="Calibri"/>
              </a:rPr>
              <a:t>Bezirke</a:t>
            </a:r>
            <a:r>
              <a:rPr lang="cs-CZ" dirty="0" smtClean="0">
                <a:latin typeface="Calibri"/>
                <a:cs typeface="Calibri"/>
              </a:rPr>
              <a:t>.</a:t>
            </a:r>
          </a:p>
          <a:p>
            <a:endParaRPr lang="cs-CZ" dirty="0">
              <a:latin typeface="Calibri"/>
              <a:cs typeface="Calibri"/>
            </a:endParaRPr>
          </a:p>
          <a:p>
            <a:r>
              <a:rPr lang="cs-CZ" dirty="0" err="1" smtClean="0">
                <a:latin typeface="Calibri"/>
                <a:cs typeface="Calibri"/>
              </a:rPr>
              <a:t>Berlin</a:t>
            </a:r>
            <a:r>
              <a:rPr lang="cs-CZ" dirty="0" smtClean="0">
                <a:latin typeface="Calibri"/>
                <a:cs typeface="Calibri"/>
              </a:rPr>
              <a:t> </a:t>
            </a:r>
            <a:r>
              <a:rPr lang="cs-CZ" dirty="0" err="1" smtClean="0">
                <a:latin typeface="Calibri"/>
                <a:cs typeface="Calibri"/>
              </a:rPr>
              <a:t>hat</a:t>
            </a:r>
            <a:r>
              <a:rPr lang="cs-CZ" dirty="0" smtClean="0">
                <a:latin typeface="Calibri"/>
                <a:cs typeface="Calibri"/>
              </a:rPr>
              <a:t> 3 </a:t>
            </a:r>
            <a:r>
              <a:rPr lang="cs-CZ" dirty="0" err="1" smtClean="0">
                <a:latin typeface="Calibri"/>
                <a:cs typeface="Calibri"/>
              </a:rPr>
              <a:t>Opern</a:t>
            </a:r>
            <a:r>
              <a:rPr lang="cs-CZ" dirty="0" smtClean="0">
                <a:latin typeface="Calibri"/>
                <a:cs typeface="Calibri"/>
              </a:rPr>
              <a:t>, </a:t>
            </a:r>
            <a:r>
              <a:rPr lang="cs-CZ" dirty="0" err="1" smtClean="0">
                <a:latin typeface="Calibri"/>
                <a:cs typeface="Calibri"/>
              </a:rPr>
              <a:t>viele</a:t>
            </a:r>
            <a:r>
              <a:rPr lang="cs-CZ" dirty="0" smtClean="0">
                <a:latin typeface="Calibri"/>
                <a:cs typeface="Calibri"/>
              </a:rPr>
              <a:t> </a:t>
            </a:r>
            <a:r>
              <a:rPr lang="cs-CZ" dirty="0" err="1" smtClean="0">
                <a:latin typeface="Calibri"/>
                <a:cs typeface="Calibri"/>
              </a:rPr>
              <a:t>Theaterszenen</a:t>
            </a:r>
            <a:r>
              <a:rPr lang="cs-CZ" dirty="0" smtClean="0">
                <a:latin typeface="Calibri"/>
                <a:cs typeface="Calibri"/>
              </a:rPr>
              <a:t>, 2 </a:t>
            </a:r>
            <a:r>
              <a:rPr lang="cs-CZ" dirty="0" err="1" smtClean="0">
                <a:latin typeface="Calibri"/>
                <a:cs typeface="Calibri"/>
              </a:rPr>
              <a:t>ZOOs</a:t>
            </a:r>
            <a:r>
              <a:rPr lang="cs-CZ" dirty="0" smtClean="0">
                <a:latin typeface="Calibri"/>
                <a:cs typeface="Calibri"/>
              </a:rPr>
              <a:t>...</a:t>
            </a:r>
          </a:p>
          <a:p>
            <a:endParaRPr lang="cs-CZ" dirty="0">
              <a:latin typeface="Calibri"/>
              <a:cs typeface="Calibri"/>
            </a:endParaRPr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378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57" y="1700808"/>
            <a:ext cx="3780061" cy="3780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Sehenswürdigkeiten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/>
          <a:lstStyle/>
          <a:p>
            <a:pPr indent="0">
              <a:buNone/>
            </a:pPr>
            <a:r>
              <a:rPr lang="cs-CZ" dirty="0" smtClean="0"/>
              <a:t>				   </a:t>
            </a:r>
            <a:r>
              <a:rPr lang="cs-CZ" b="1" u="sng" dirty="0" smtClean="0"/>
              <a:t>Der </a:t>
            </a:r>
            <a:r>
              <a:rPr lang="cs-CZ" b="1" u="sng" dirty="0" err="1" smtClean="0"/>
              <a:t>Fernsehturm</a:t>
            </a:r>
            <a:endParaRPr lang="cs-CZ" b="1" u="sng" dirty="0" smtClean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 - 368 m hoch</a:t>
            </a:r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   -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höchste</a:t>
            </a:r>
            <a:r>
              <a:rPr lang="cs-CZ" dirty="0" smtClean="0"/>
              <a:t> </a:t>
            </a:r>
            <a:r>
              <a:rPr lang="cs-CZ" dirty="0" err="1" smtClean="0"/>
              <a:t>Bauwerk</a:t>
            </a:r>
            <a:r>
              <a:rPr lang="cs-CZ" dirty="0" smtClean="0"/>
              <a:t> 					     </a:t>
            </a:r>
            <a:r>
              <a:rPr lang="cs-CZ" dirty="0" err="1" smtClean="0"/>
              <a:t>Deutschlands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 - </a:t>
            </a:r>
            <a:r>
              <a:rPr lang="cs-CZ" dirty="0" err="1" smtClean="0"/>
              <a:t>mit</a:t>
            </a:r>
            <a:r>
              <a:rPr lang="cs-CZ" dirty="0" smtClean="0"/>
              <a:t> Restaurant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Telecafé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   - </a:t>
            </a:r>
            <a:r>
              <a:rPr lang="cs-CZ" dirty="0" err="1" smtClean="0"/>
              <a:t>jährlich</a:t>
            </a:r>
            <a:r>
              <a:rPr lang="cs-CZ" dirty="0" smtClean="0"/>
              <a:t> 1 </a:t>
            </a:r>
            <a:r>
              <a:rPr lang="cs-CZ" dirty="0" err="1" smtClean="0"/>
              <a:t>Million</a:t>
            </a:r>
            <a:r>
              <a:rPr lang="cs-CZ" dirty="0" smtClean="0"/>
              <a:t> </a:t>
            </a:r>
            <a:r>
              <a:rPr lang="cs-CZ" dirty="0" err="1" smtClean="0"/>
              <a:t>Besucher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35392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352839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507288" cy="6048672"/>
          </a:xfrm>
        </p:spPr>
        <p:txBody>
          <a:bodyPr>
            <a:normAutofit lnSpcReduction="10000"/>
          </a:bodyPr>
          <a:lstStyle/>
          <a:p>
            <a:pPr indent="0">
              <a:buNone/>
            </a:pPr>
            <a:r>
              <a:rPr lang="cs-CZ" dirty="0" smtClean="0"/>
              <a:t>	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 </a:t>
            </a:r>
          </a:p>
          <a:p>
            <a:pPr indent="0">
              <a:buNone/>
            </a:pPr>
            <a:r>
              <a:rPr lang="cs-CZ" b="1" dirty="0" smtClean="0"/>
              <a:t>				   </a:t>
            </a:r>
            <a:r>
              <a:rPr lang="cs-CZ" b="1" u="sng" dirty="0" err="1" smtClean="0"/>
              <a:t>Brandenburger</a:t>
            </a:r>
            <a:r>
              <a:rPr lang="cs-CZ" b="1" u="sng" dirty="0" smtClean="0"/>
              <a:t> Tor</a:t>
            </a:r>
          </a:p>
          <a:p>
            <a:pPr indent="0">
              <a:buNone/>
            </a:pPr>
            <a:endParaRPr lang="cs-CZ" b="1" u="sng" dirty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 - </a:t>
            </a:r>
            <a:r>
              <a:rPr lang="cs-CZ" dirty="0" err="1" smtClean="0"/>
              <a:t>eine</a:t>
            </a:r>
            <a:r>
              <a:rPr lang="cs-CZ" dirty="0" smtClean="0"/>
              <a:t> der </a:t>
            </a:r>
            <a:r>
              <a:rPr lang="cs-CZ" dirty="0" err="1" smtClean="0"/>
              <a:t>Dominanten</a:t>
            </a:r>
            <a:r>
              <a:rPr lang="cs-CZ" dirty="0" smtClean="0"/>
              <a:t> </a:t>
            </a:r>
            <a:r>
              <a:rPr lang="cs-CZ" dirty="0" err="1" smtClean="0"/>
              <a:t>Berlins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   -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Grenze</a:t>
            </a:r>
            <a:r>
              <a:rPr lang="cs-CZ" dirty="0" smtClean="0"/>
              <a:t> </a:t>
            </a:r>
            <a:r>
              <a:rPr lang="cs-CZ" dirty="0" err="1" smtClean="0"/>
              <a:t>zwischen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   </a:t>
            </a:r>
            <a:r>
              <a:rPr lang="cs-CZ" dirty="0" err="1" smtClean="0"/>
              <a:t>Ost</a:t>
            </a:r>
            <a:r>
              <a:rPr lang="cs-CZ" dirty="0" smtClean="0"/>
              <a:t>-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West</a:t>
            </a:r>
            <a:r>
              <a:rPr lang="cs-CZ" dirty="0" smtClean="0"/>
              <a:t>- </a:t>
            </a:r>
            <a:r>
              <a:rPr lang="cs-CZ" dirty="0" err="1" smtClean="0"/>
              <a:t>Berlin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   - Symbol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   der </a:t>
            </a:r>
            <a:r>
              <a:rPr lang="cs-CZ" dirty="0" err="1" smtClean="0"/>
              <a:t>Wiedervereinigung</a:t>
            </a:r>
            <a:endParaRPr lang="cs-CZ" dirty="0" smtClean="0"/>
          </a:p>
          <a:p>
            <a:pPr indent="0">
              <a:buNone/>
            </a:pPr>
            <a:r>
              <a:rPr lang="cs-CZ" dirty="0" smtClean="0"/>
              <a:t>				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 </a:t>
            </a:r>
            <a:endParaRPr lang="cs-CZ" dirty="0"/>
          </a:p>
          <a:p>
            <a:pPr indent="0">
              <a:buNone/>
            </a:pPr>
            <a:r>
              <a:rPr lang="cs-CZ" dirty="0" smtClean="0"/>
              <a:t>				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97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txBody>
          <a:bodyPr/>
          <a:lstStyle/>
          <a:p>
            <a:pPr indent="0" algn="r"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</a:p>
          <a:p>
            <a:pPr indent="0" algn="r">
              <a:buNone/>
            </a:pPr>
            <a:r>
              <a:rPr lang="cs-CZ" b="1" u="sng" dirty="0" smtClean="0"/>
              <a:t>Kaiser-Wilhelm-</a:t>
            </a:r>
            <a:r>
              <a:rPr lang="cs-CZ" b="1" u="sng" dirty="0" err="1" smtClean="0"/>
              <a:t>Gedächtniskirche</a:t>
            </a:r>
            <a:endParaRPr lang="cs-CZ" b="1" u="sng" dirty="0" smtClean="0"/>
          </a:p>
          <a:p>
            <a:pPr indent="0">
              <a:buNone/>
            </a:pPr>
            <a:endParaRPr lang="cs-CZ" b="1" u="sng" dirty="0" smtClean="0"/>
          </a:p>
          <a:p>
            <a:pPr indent="0">
              <a:buNone/>
            </a:pPr>
            <a:r>
              <a:rPr lang="cs-CZ" b="1" dirty="0"/>
              <a:t>	</a:t>
            </a:r>
            <a:r>
              <a:rPr lang="cs-CZ" b="1" dirty="0" smtClean="0"/>
              <a:t>			</a:t>
            </a:r>
            <a:r>
              <a:rPr lang="cs-CZ" dirty="0" smtClean="0"/>
              <a:t>-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1943 </a:t>
            </a:r>
            <a:r>
              <a:rPr lang="cs-CZ" dirty="0" err="1" smtClean="0"/>
              <a:t>zerstört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- nach dem </a:t>
            </a:r>
            <a:r>
              <a:rPr lang="cs-CZ" dirty="0" err="1" smtClean="0"/>
              <a:t>Krieg</a:t>
            </a:r>
            <a:r>
              <a:rPr lang="cs-CZ" dirty="0" smtClean="0"/>
              <a:t> </a:t>
            </a:r>
            <a:r>
              <a:rPr lang="cs-CZ" dirty="0" err="1" smtClean="0"/>
              <a:t>teilweise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</a:t>
            </a:r>
            <a:r>
              <a:rPr lang="cs-CZ" dirty="0" err="1" smtClean="0"/>
              <a:t>rekosntruiert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				- 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Memento </a:t>
            </a:r>
          </a:p>
          <a:p>
            <a:pPr indent="0">
              <a:buNone/>
            </a:pPr>
            <a:r>
              <a:rPr lang="cs-CZ" dirty="0"/>
              <a:t>	</a:t>
            </a:r>
            <a:r>
              <a:rPr lang="cs-CZ" dirty="0" smtClean="0"/>
              <a:t>			  der </a:t>
            </a:r>
            <a:r>
              <a:rPr lang="cs-CZ" dirty="0" err="1" smtClean="0"/>
              <a:t>Kriegszeit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78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808312" cy="4163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1088136" lvl="4" indent="0">
              <a:buNone/>
            </a:pPr>
            <a:r>
              <a:rPr lang="cs-CZ" dirty="0" smtClean="0"/>
              <a:t>			</a:t>
            </a:r>
            <a:r>
              <a:rPr lang="cs-CZ" sz="2800" b="1" u="sng" dirty="0" err="1" smtClean="0"/>
              <a:t>Berliner</a:t>
            </a:r>
            <a:r>
              <a:rPr lang="cs-CZ" sz="2800" b="1" u="sng" dirty="0" smtClean="0"/>
              <a:t> Mauer</a:t>
            </a:r>
          </a:p>
          <a:p>
            <a:pPr marL="1088136" lvl="4" indent="0">
              <a:buNone/>
            </a:pPr>
            <a:endParaRPr lang="cs-CZ" sz="2800" b="1" u="sng" dirty="0"/>
          </a:p>
          <a:p>
            <a:pPr marL="1088136" lvl="4" indent="0">
              <a:buNone/>
            </a:pPr>
            <a:r>
              <a:rPr lang="cs-CZ" sz="2800" dirty="0" smtClean="0"/>
              <a:t>			- Es </a:t>
            </a:r>
            <a:r>
              <a:rPr lang="cs-CZ" sz="2800" dirty="0" err="1" smtClean="0"/>
              <a:t>war</a:t>
            </a:r>
            <a:r>
              <a:rPr lang="cs-CZ" sz="2800" dirty="0" smtClean="0"/>
              <a:t> </a:t>
            </a:r>
            <a:r>
              <a:rPr lang="cs-CZ" sz="2800" dirty="0" err="1" smtClean="0"/>
              <a:t>Grenze</a:t>
            </a:r>
            <a:r>
              <a:rPr lang="cs-CZ" sz="2800" dirty="0" smtClean="0"/>
              <a:t> </a:t>
            </a:r>
            <a:r>
              <a:rPr lang="cs-CZ" sz="2800" dirty="0" err="1" smtClean="0"/>
              <a:t>zwischen</a:t>
            </a:r>
            <a:endParaRPr lang="cs-CZ" sz="2800" dirty="0" smtClean="0"/>
          </a:p>
          <a:p>
            <a:pPr marL="1088136" lvl="4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  </a:t>
            </a:r>
            <a:r>
              <a:rPr lang="cs-CZ" sz="2800" dirty="0" err="1" smtClean="0"/>
              <a:t>Ost</a:t>
            </a:r>
            <a:r>
              <a:rPr lang="cs-CZ" sz="2800" dirty="0" smtClean="0"/>
              <a:t>- </a:t>
            </a:r>
            <a:r>
              <a:rPr lang="cs-CZ" sz="2800" dirty="0" err="1" smtClean="0"/>
              <a:t>und</a:t>
            </a:r>
            <a:r>
              <a:rPr lang="cs-CZ" sz="2800" dirty="0" smtClean="0"/>
              <a:t> </a:t>
            </a:r>
            <a:r>
              <a:rPr lang="cs-CZ" sz="2800" dirty="0" err="1" smtClean="0"/>
              <a:t>West</a:t>
            </a:r>
            <a:r>
              <a:rPr lang="cs-CZ" sz="2800" dirty="0" smtClean="0"/>
              <a:t>- </a:t>
            </a:r>
            <a:r>
              <a:rPr lang="cs-CZ" sz="2800" dirty="0" err="1" smtClean="0"/>
              <a:t>Berlin</a:t>
            </a:r>
            <a:endParaRPr lang="cs-CZ" sz="2800" dirty="0" smtClean="0"/>
          </a:p>
          <a:p>
            <a:pPr marL="1088136" lvl="4" indent="0">
              <a:buNone/>
            </a:pPr>
            <a:endParaRPr lang="cs-CZ" sz="2800" dirty="0"/>
          </a:p>
          <a:p>
            <a:pPr marL="1088136" lvl="4" indent="0">
              <a:buNone/>
            </a:pPr>
            <a:r>
              <a:rPr lang="cs-CZ" sz="2800" dirty="0" smtClean="0"/>
              <a:t>			- 168 Km </a:t>
            </a:r>
            <a:r>
              <a:rPr lang="cs-CZ" sz="2800" dirty="0" err="1" smtClean="0"/>
              <a:t>lang</a:t>
            </a:r>
            <a:endParaRPr lang="cs-CZ" sz="2800" dirty="0" smtClean="0"/>
          </a:p>
          <a:p>
            <a:pPr marL="1088136" lvl="4" indent="0">
              <a:buNone/>
            </a:pPr>
            <a:endParaRPr lang="cs-CZ" sz="2800" dirty="0"/>
          </a:p>
          <a:p>
            <a:pPr marL="1088136" lvl="4" indent="0">
              <a:buNone/>
            </a:pPr>
            <a:r>
              <a:rPr lang="cs-CZ" sz="2800" dirty="0" smtClean="0"/>
              <a:t>			- 11500 </a:t>
            </a:r>
            <a:r>
              <a:rPr lang="cs-CZ" sz="2800" dirty="0" err="1" smtClean="0"/>
              <a:t>Soldaten</a:t>
            </a:r>
            <a:r>
              <a:rPr lang="cs-CZ" sz="2800" dirty="0" smtClean="0"/>
              <a:t> </a:t>
            </a:r>
            <a:r>
              <a:rPr lang="cs-CZ" sz="2800" dirty="0" err="1" smtClean="0"/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			</a:t>
            </a:r>
            <a:r>
              <a:rPr lang="cs-CZ" sz="2800" dirty="0" err="1" smtClean="0"/>
              <a:t>Grenze</a:t>
            </a:r>
            <a:r>
              <a:rPr lang="cs-CZ" sz="2800" dirty="0" smtClean="0"/>
              <a:t> in </a:t>
            </a:r>
            <a:r>
              <a:rPr lang="cs-CZ" sz="2800" dirty="0" err="1" smtClean="0"/>
              <a:t>Berlin</a:t>
            </a:r>
            <a:r>
              <a:rPr lang="cs-CZ" sz="2800" dirty="0" smtClean="0"/>
              <a:t> </a:t>
            </a:r>
            <a:r>
              <a:rPr lang="cs-CZ" sz="2800" dirty="0" err="1" smtClean="0"/>
              <a:t>beobachtet</a:t>
            </a:r>
            <a:r>
              <a:rPr lang="cs-CZ" sz="2800" dirty="0" smtClean="0"/>
              <a:t> </a:t>
            </a:r>
          </a:p>
          <a:p>
            <a:pPr marL="1088136" lvl="4" indent="0">
              <a:buNone/>
            </a:pPr>
            <a:endParaRPr lang="cs-CZ" sz="2800" dirty="0"/>
          </a:p>
          <a:p>
            <a:pPr marL="1088136" lvl="4" indent="0">
              <a:buNone/>
            </a:pPr>
            <a:r>
              <a:rPr lang="cs-CZ" sz="2800" dirty="0" smtClean="0"/>
              <a:t>			- </a:t>
            </a:r>
            <a:r>
              <a:rPr lang="cs-CZ" sz="2800" dirty="0" err="1" smtClean="0"/>
              <a:t>hat</a:t>
            </a:r>
            <a:r>
              <a:rPr lang="cs-CZ" sz="2800" dirty="0" smtClean="0"/>
              <a:t> von 1961 bis 1990 				  </a:t>
            </a:r>
            <a:r>
              <a:rPr lang="cs-CZ" sz="2800" dirty="0" err="1" smtClean="0"/>
              <a:t>existiert</a:t>
            </a:r>
            <a:endParaRPr lang="cs-CZ" sz="2800" dirty="0"/>
          </a:p>
          <a:p>
            <a:pPr marL="1088136" lvl="4" indent="0">
              <a:buNone/>
            </a:pP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279456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txBody>
          <a:bodyPr/>
          <a:lstStyle/>
          <a:p>
            <a:pPr indent="0">
              <a:buNone/>
            </a:pPr>
            <a:endParaRPr lang="cs-CZ" b="1" u="sng" dirty="0" smtClean="0"/>
          </a:p>
          <a:p>
            <a:pPr indent="0">
              <a:buNone/>
            </a:pPr>
            <a:endParaRPr lang="cs-CZ" b="1" u="sng" dirty="0"/>
          </a:p>
          <a:p>
            <a:pPr indent="0">
              <a:buNone/>
            </a:pPr>
            <a:endParaRPr lang="cs-CZ" b="1" u="sng" dirty="0" smtClean="0"/>
          </a:p>
          <a:p>
            <a:pPr indent="0">
              <a:buNone/>
            </a:pPr>
            <a:endParaRPr lang="cs-CZ" b="1" u="sng" dirty="0"/>
          </a:p>
          <a:p>
            <a:pPr indent="0">
              <a:buNone/>
            </a:pPr>
            <a:endParaRPr lang="cs-CZ" b="1" u="sng" dirty="0" smtClean="0"/>
          </a:p>
          <a:p>
            <a:pPr indent="0">
              <a:buNone/>
            </a:pPr>
            <a:endParaRPr lang="cs-CZ" b="1" u="sng" dirty="0"/>
          </a:p>
          <a:p>
            <a:pPr indent="0">
              <a:buNone/>
            </a:pPr>
            <a:r>
              <a:rPr lang="cs-CZ" b="1" u="sng" dirty="0" smtClean="0"/>
              <a:t>Sony Center</a:t>
            </a:r>
          </a:p>
          <a:p>
            <a:pPr indent="0">
              <a:buNone/>
            </a:pPr>
            <a:endParaRPr lang="cs-CZ" b="1" u="sng" dirty="0" smtClean="0"/>
          </a:p>
          <a:p>
            <a:pPr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Platz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Wohnen</a:t>
            </a:r>
            <a:r>
              <a:rPr lang="cs-CZ" dirty="0" smtClean="0"/>
              <a:t>, </a:t>
            </a:r>
            <a:r>
              <a:rPr lang="cs-CZ" dirty="0" err="1" smtClean="0"/>
              <a:t>Arbeiten</a:t>
            </a:r>
            <a:r>
              <a:rPr lang="cs-CZ" dirty="0" smtClean="0"/>
              <a:t>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Unterhaltung</a:t>
            </a:r>
            <a:endParaRPr lang="cs-CZ" dirty="0" smtClean="0"/>
          </a:p>
          <a:p>
            <a:pPr indent="0">
              <a:buNone/>
            </a:pPr>
            <a:endParaRPr lang="cs-CZ" dirty="0"/>
          </a:p>
          <a:p>
            <a:pPr indent="0">
              <a:buNone/>
            </a:pPr>
            <a:r>
              <a:rPr lang="cs-CZ" dirty="0" smtClean="0"/>
              <a:t>- </a:t>
            </a:r>
            <a:r>
              <a:rPr lang="cs-CZ" dirty="0" err="1" smtClean="0"/>
              <a:t>Hier</a:t>
            </a:r>
            <a:r>
              <a:rPr lang="cs-CZ" dirty="0" smtClean="0"/>
              <a:t> </a:t>
            </a:r>
            <a:r>
              <a:rPr lang="cs-CZ" dirty="0" err="1" smtClean="0"/>
              <a:t>gibt</a:t>
            </a:r>
            <a:r>
              <a:rPr lang="cs-CZ" dirty="0" smtClean="0"/>
              <a:t> es </a:t>
            </a:r>
            <a:r>
              <a:rPr lang="cs-CZ" dirty="0" err="1" smtClean="0"/>
              <a:t>Restaurants</a:t>
            </a:r>
            <a:r>
              <a:rPr lang="cs-CZ" dirty="0" smtClean="0"/>
              <a:t>, </a:t>
            </a:r>
            <a:r>
              <a:rPr lang="cs-CZ" dirty="0" err="1" smtClean="0"/>
              <a:t>Kinos</a:t>
            </a:r>
            <a:r>
              <a:rPr lang="cs-CZ" dirty="0" smtClean="0"/>
              <a:t>, </a:t>
            </a:r>
            <a:r>
              <a:rPr lang="cs-CZ" dirty="0" err="1" smtClean="0"/>
              <a:t>Geschäfte</a:t>
            </a:r>
            <a:r>
              <a:rPr lang="cs-CZ" dirty="0" smtClean="0"/>
              <a:t>, </a:t>
            </a:r>
            <a:r>
              <a:rPr lang="cs-CZ" dirty="0" err="1" smtClean="0"/>
              <a:t>Firmen</a:t>
            </a:r>
            <a:endParaRPr lang="cs-CZ" dirty="0"/>
          </a:p>
          <a:p>
            <a:pPr indent="0">
              <a:buNone/>
            </a:pPr>
            <a:endParaRPr lang="cs-CZ" b="1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853" y="548680"/>
            <a:ext cx="7610475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3293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Das</a:t>
            </a:r>
            <a:r>
              <a:rPr lang="cs-CZ" dirty="0" smtClean="0"/>
              <a:t> Internet-</a:t>
            </a:r>
            <a:r>
              <a:rPr lang="cs-CZ" dirty="0" err="1"/>
              <a:t>Q</a:t>
            </a:r>
            <a:r>
              <a:rPr lang="cs-CZ" dirty="0" err="1" smtClean="0"/>
              <a:t>iuz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/>
              <a:t>1. </a:t>
            </a:r>
            <a:r>
              <a:rPr lang="cs-CZ" b="1" dirty="0" err="1"/>
              <a:t>Wie</a:t>
            </a:r>
            <a:r>
              <a:rPr lang="cs-CZ" b="1" dirty="0"/>
              <a:t> </a:t>
            </a:r>
            <a:r>
              <a:rPr lang="cs-CZ" b="1" dirty="0" err="1"/>
              <a:t>ist</a:t>
            </a:r>
            <a:r>
              <a:rPr lang="cs-CZ" b="1" dirty="0"/>
              <a:t> </a:t>
            </a:r>
            <a:r>
              <a:rPr lang="cs-CZ" b="1" dirty="0" err="1"/>
              <a:t>die</a:t>
            </a:r>
            <a:r>
              <a:rPr lang="cs-CZ" b="1" dirty="0"/>
              <a:t> </a:t>
            </a:r>
            <a:r>
              <a:rPr lang="cs-CZ" b="1" dirty="0" err="1"/>
              <a:t>Adresse</a:t>
            </a:r>
            <a:r>
              <a:rPr lang="cs-CZ" b="1" dirty="0"/>
              <a:t> von ZOO </a:t>
            </a:r>
            <a:r>
              <a:rPr lang="cs-CZ" b="1" dirty="0" err="1"/>
              <a:t>Berlin</a:t>
            </a:r>
            <a:r>
              <a:rPr lang="cs-CZ" b="1" dirty="0"/>
              <a:t>?</a:t>
            </a:r>
          </a:p>
          <a:p>
            <a:endParaRPr lang="cs-CZ" b="1" dirty="0"/>
          </a:p>
          <a:p>
            <a:r>
              <a:rPr lang="cs-CZ" b="1" dirty="0"/>
              <a:t>2. Wieviel kostet die Tageskarte für Erwachsene  </a:t>
            </a:r>
            <a:r>
              <a:rPr lang="cs-CZ" b="1" dirty="0" smtClean="0"/>
              <a:t>im </a:t>
            </a:r>
            <a:r>
              <a:rPr lang="cs-CZ" b="1" dirty="0" smtClean="0"/>
              <a:t>ZOO  und Aquarium Berlin?</a:t>
            </a:r>
          </a:p>
          <a:p>
            <a:pPr indent="0">
              <a:buNone/>
            </a:pPr>
            <a:endParaRPr lang="cs-CZ" b="1" dirty="0" smtClean="0"/>
          </a:p>
          <a:p>
            <a:r>
              <a:rPr lang="cs-CZ" b="1" dirty="0" smtClean="0"/>
              <a:t>3</a:t>
            </a:r>
            <a:r>
              <a:rPr lang="cs-CZ" b="1" dirty="0"/>
              <a:t>. </a:t>
            </a:r>
            <a:r>
              <a:rPr lang="cs-CZ" b="1" dirty="0" err="1"/>
              <a:t>Wieviel</a:t>
            </a:r>
            <a:r>
              <a:rPr lang="cs-CZ" b="1" dirty="0"/>
              <a:t> </a:t>
            </a:r>
            <a:r>
              <a:rPr lang="cs-CZ" b="1" dirty="0" err="1"/>
              <a:t>Fische</a:t>
            </a:r>
            <a:r>
              <a:rPr lang="cs-CZ" b="1" dirty="0"/>
              <a:t> </a:t>
            </a:r>
            <a:r>
              <a:rPr lang="cs-CZ" b="1" dirty="0" err="1"/>
              <a:t>waren</a:t>
            </a:r>
            <a:r>
              <a:rPr lang="cs-CZ" b="1" dirty="0"/>
              <a:t> </a:t>
            </a:r>
            <a:r>
              <a:rPr lang="cs-CZ" b="1" dirty="0" err="1"/>
              <a:t>im</a:t>
            </a:r>
            <a:r>
              <a:rPr lang="cs-CZ" b="1" dirty="0"/>
              <a:t> </a:t>
            </a:r>
            <a:r>
              <a:rPr lang="cs-CZ" b="1" dirty="0" err="1"/>
              <a:t>Jahr</a:t>
            </a:r>
            <a:r>
              <a:rPr lang="cs-CZ" b="1" dirty="0"/>
              <a:t> 2010 </a:t>
            </a:r>
            <a:r>
              <a:rPr lang="cs-CZ" b="1" dirty="0" err="1"/>
              <a:t>im</a:t>
            </a:r>
            <a:r>
              <a:rPr lang="cs-CZ" b="1" dirty="0"/>
              <a:t> ZOO </a:t>
            </a:r>
            <a:r>
              <a:rPr lang="cs-CZ" b="1" dirty="0" err="1"/>
              <a:t>Berlin</a:t>
            </a:r>
            <a:r>
              <a:rPr lang="cs-CZ" b="1" dirty="0"/>
              <a:t>?</a:t>
            </a:r>
          </a:p>
          <a:p>
            <a:pPr indent="0">
              <a:buNone/>
            </a:pPr>
            <a:r>
              <a:rPr lang="cs-CZ" b="1" dirty="0"/>
              <a:t> </a:t>
            </a:r>
          </a:p>
          <a:p>
            <a:r>
              <a:rPr lang="cs-CZ" b="1" dirty="0"/>
              <a:t>4. </a:t>
            </a:r>
            <a:r>
              <a:rPr lang="cs-CZ" b="1" dirty="0" err="1"/>
              <a:t>Wieviele</a:t>
            </a:r>
            <a:r>
              <a:rPr lang="cs-CZ" b="1" dirty="0"/>
              <a:t> </a:t>
            </a:r>
            <a:r>
              <a:rPr lang="cs-CZ" b="1" dirty="0" err="1"/>
              <a:t>Plätze</a:t>
            </a:r>
            <a:r>
              <a:rPr lang="cs-CZ" b="1" dirty="0"/>
              <a:t> </a:t>
            </a:r>
            <a:r>
              <a:rPr lang="cs-CZ" b="1" dirty="0" err="1"/>
              <a:t>sind</a:t>
            </a:r>
            <a:r>
              <a:rPr lang="cs-CZ" b="1" dirty="0"/>
              <a:t> </a:t>
            </a:r>
            <a:r>
              <a:rPr lang="cs-CZ" b="1" dirty="0" err="1"/>
              <a:t>im</a:t>
            </a:r>
            <a:r>
              <a:rPr lang="cs-CZ" b="1" dirty="0"/>
              <a:t> </a:t>
            </a:r>
            <a:r>
              <a:rPr lang="cs-CZ" b="1" dirty="0" err="1"/>
              <a:t>Hauptrestaurant</a:t>
            </a:r>
            <a:r>
              <a:rPr lang="cs-CZ" b="1" dirty="0"/>
              <a:t> </a:t>
            </a:r>
            <a:r>
              <a:rPr lang="cs-CZ" b="1" dirty="0" err="1"/>
              <a:t>im</a:t>
            </a:r>
            <a:r>
              <a:rPr lang="cs-CZ" b="1" dirty="0"/>
              <a:t> ZOO </a:t>
            </a:r>
            <a:r>
              <a:rPr lang="cs-CZ" b="1" dirty="0" err="1"/>
              <a:t>Berlin</a:t>
            </a:r>
            <a:r>
              <a:rPr lang="cs-CZ" b="1" dirty="0"/>
              <a:t> (</a:t>
            </a:r>
            <a:r>
              <a:rPr lang="cs-CZ" b="1" dirty="0" err="1"/>
              <a:t>Innenplätze</a:t>
            </a:r>
            <a:r>
              <a:rPr lang="cs-CZ" b="1" dirty="0"/>
              <a:t>; Au</a:t>
            </a:r>
            <a:r>
              <a:rPr lang="de-DE" b="1" dirty="0" err="1"/>
              <a:t>ßenplätze</a:t>
            </a:r>
            <a:r>
              <a:rPr lang="cs-CZ" b="1" dirty="0"/>
              <a:t>)?</a:t>
            </a:r>
          </a:p>
          <a:p>
            <a:pPr indent="0">
              <a:buNone/>
            </a:pPr>
            <a:r>
              <a:rPr lang="cs-CZ" b="1" dirty="0"/>
              <a:t> </a:t>
            </a:r>
          </a:p>
          <a:p>
            <a:r>
              <a:rPr lang="cs-CZ" b="1" dirty="0"/>
              <a:t>5. </a:t>
            </a:r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ist</a:t>
            </a:r>
            <a:r>
              <a:rPr lang="cs-CZ" b="1" dirty="0"/>
              <a:t> </a:t>
            </a:r>
            <a:r>
              <a:rPr lang="cs-CZ" b="1" dirty="0" err="1"/>
              <a:t>Kurfürstendamm</a:t>
            </a:r>
            <a:r>
              <a:rPr lang="cs-CZ" b="1" dirty="0"/>
              <a:t> in </a:t>
            </a:r>
            <a:r>
              <a:rPr lang="cs-CZ" b="1" dirty="0" err="1"/>
              <a:t>Berlin</a:t>
            </a:r>
            <a:r>
              <a:rPr lang="cs-CZ" b="1" dirty="0"/>
              <a:t>?</a:t>
            </a:r>
          </a:p>
          <a:p>
            <a:pPr indent="0">
              <a:buNone/>
            </a:pPr>
            <a:endParaRPr lang="cs-CZ" b="1" dirty="0"/>
          </a:p>
          <a:p>
            <a:r>
              <a:rPr lang="cs-CZ" b="1" dirty="0"/>
              <a:t>6. </a:t>
            </a:r>
            <a:r>
              <a:rPr lang="cs-CZ" b="1" dirty="0" err="1"/>
              <a:t>Was</a:t>
            </a:r>
            <a:r>
              <a:rPr lang="cs-CZ" b="1" dirty="0"/>
              <a:t> </a:t>
            </a:r>
            <a:r>
              <a:rPr lang="cs-CZ" b="1" dirty="0" err="1"/>
              <a:t>ist</a:t>
            </a:r>
            <a:r>
              <a:rPr lang="cs-CZ" b="1" dirty="0"/>
              <a:t> </a:t>
            </a:r>
            <a:r>
              <a:rPr lang="cs-CZ" b="1" dirty="0" err="1"/>
              <a:t>KaDeWe</a:t>
            </a:r>
            <a:r>
              <a:rPr lang="cs-CZ" b="1" dirty="0"/>
              <a:t>?</a:t>
            </a:r>
          </a:p>
          <a:p>
            <a:pPr indent="0">
              <a:buNone/>
            </a:pPr>
            <a:endParaRPr lang="cs-CZ" b="1" dirty="0"/>
          </a:p>
          <a:p>
            <a:r>
              <a:rPr lang="cs-CZ" b="1" dirty="0"/>
              <a:t>7. </a:t>
            </a:r>
            <a:r>
              <a:rPr lang="cs-CZ" b="1" dirty="0" err="1"/>
              <a:t>Wann</a:t>
            </a:r>
            <a:r>
              <a:rPr lang="cs-CZ" b="1" dirty="0"/>
              <a:t> </a:t>
            </a:r>
            <a:r>
              <a:rPr lang="cs-CZ" b="1" dirty="0" err="1"/>
              <a:t>wurde</a:t>
            </a:r>
            <a:r>
              <a:rPr lang="cs-CZ" b="1" dirty="0"/>
              <a:t> </a:t>
            </a:r>
            <a:r>
              <a:rPr lang="cs-CZ" b="1" dirty="0" err="1"/>
              <a:t>KaDeWe</a:t>
            </a:r>
            <a:r>
              <a:rPr lang="cs-CZ" b="1" dirty="0"/>
              <a:t> </a:t>
            </a:r>
            <a:r>
              <a:rPr lang="cs-CZ" b="1" dirty="0" err="1"/>
              <a:t>geöffnet</a:t>
            </a:r>
            <a:r>
              <a:rPr lang="cs-CZ" b="1" dirty="0"/>
              <a:t>?</a:t>
            </a:r>
          </a:p>
          <a:p>
            <a:pPr indent="0">
              <a:buNone/>
            </a:pPr>
            <a:endParaRPr lang="cs-CZ" b="1" dirty="0"/>
          </a:p>
          <a:p>
            <a:r>
              <a:rPr lang="cs-CZ" b="1" dirty="0"/>
              <a:t>8. </a:t>
            </a:r>
            <a:r>
              <a:rPr lang="cs-CZ" b="1" dirty="0" err="1"/>
              <a:t>Wie</a:t>
            </a:r>
            <a:r>
              <a:rPr lang="cs-CZ" b="1" dirty="0"/>
              <a:t> </a:t>
            </a:r>
            <a:r>
              <a:rPr lang="cs-CZ" b="1" dirty="0" err="1"/>
              <a:t>sind</a:t>
            </a:r>
            <a:r>
              <a:rPr lang="cs-CZ" b="1" dirty="0"/>
              <a:t> </a:t>
            </a:r>
            <a:r>
              <a:rPr lang="cs-CZ" b="1" dirty="0" err="1"/>
              <a:t>die</a:t>
            </a:r>
            <a:r>
              <a:rPr lang="cs-CZ" b="1" dirty="0"/>
              <a:t> </a:t>
            </a:r>
            <a:r>
              <a:rPr lang="cs-CZ" b="1" dirty="0" err="1"/>
              <a:t>Telefonnumer</a:t>
            </a:r>
            <a:r>
              <a:rPr lang="cs-CZ" b="1" dirty="0"/>
              <a:t> des </a:t>
            </a:r>
            <a:r>
              <a:rPr lang="cs-CZ" b="1" dirty="0" err="1"/>
              <a:t>KaDeWes</a:t>
            </a:r>
            <a:r>
              <a:rPr lang="cs-CZ" b="1" dirty="0"/>
              <a:t> </a:t>
            </a:r>
            <a:r>
              <a:rPr lang="cs-CZ" b="1" dirty="0" err="1"/>
              <a:t>Berlin</a:t>
            </a:r>
            <a:r>
              <a:rPr lang="cs-CZ" b="1" dirty="0"/>
              <a:t> </a:t>
            </a:r>
            <a:r>
              <a:rPr lang="cs-CZ" b="1" dirty="0" smtClean="0"/>
              <a:t>?</a:t>
            </a:r>
            <a:r>
              <a:rPr lang="cs-CZ" b="1" dirty="0"/>
              <a:t> </a:t>
            </a:r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545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Richtige</a:t>
            </a:r>
            <a:r>
              <a:rPr lang="cs-CZ" dirty="0" smtClean="0"/>
              <a:t> </a:t>
            </a:r>
            <a:r>
              <a:rPr lang="cs-CZ" dirty="0" err="1" smtClean="0"/>
              <a:t>Antworten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Die </a:t>
            </a:r>
            <a:r>
              <a:rPr lang="cs-CZ" dirty="0" err="1" smtClean="0"/>
              <a:t>Adresse</a:t>
            </a:r>
            <a:r>
              <a:rPr lang="cs-CZ" dirty="0" smtClean="0"/>
              <a:t> von ZOO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:</a:t>
            </a:r>
          </a:p>
          <a:p>
            <a:pPr indent="0">
              <a:buNone/>
            </a:pPr>
            <a:r>
              <a:rPr lang="cs-CZ" dirty="0"/>
              <a:t> 	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	</a:t>
            </a:r>
            <a:r>
              <a:rPr lang="cs-CZ" b="1" dirty="0" err="1" smtClean="0"/>
              <a:t>Hardenberg</a:t>
            </a:r>
            <a:r>
              <a:rPr lang="cs-CZ" b="1" dirty="0" smtClean="0"/>
              <a:t> </a:t>
            </a:r>
            <a:r>
              <a:rPr lang="cs-CZ" b="1" dirty="0" err="1" smtClean="0"/>
              <a:t>Platz</a:t>
            </a:r>
            <a:r>
              <a:rPr lang="cs-CZ" b="1" dirty="0" smtClean="0"/>
              <a:t> 8</a:t>
            </a:r>
          </a:p>
          <a:p>
            <a:pPr indent="0">
              <a:buNone/>
            </a:pPr>
            <a:r>
              <a:rPr lang="cs-CZ" b="1" dirty="0"/>
              <a:t>	</a:t>
            </a:r>
            <a:r>
              <a:rPr lang="cs-CZ" b="1" dirty="0" smtClean="0"/>
              <a:t>107 87 </a:t>
            </a:r>
            <a:r>
              <a:rPr lang="cs-CZ" b="1" dirty="0" err="1" smtClean="0"/>
              <a:t>Berlin</a:t>
            </a:r>
            <a:endParaRPr lang="cs-CZ" b="1" dirty="0" smtClean="0"/>
          </a:p>
          <a:p>
            <a:pPr indent="0">
              <a:buNone/>
            </a:pPr>
            <a:endParaRPr lang="cs-CZ" dirty="0"/>
          </a:p>
          <a:p>
            <a:pPr marL="514350" indent="-514350">
              <a:buFont typeface="+mj-lt"/>
              <a:buAutoNum type="arabicPeriod" startAt="2"/>
            </a:pPr>
            <a:r>
              <a:rPr lang="cs-CZ" dirty="0" smtClean="0"/>
              <a:t>Die </a:t>
            </a:r>
            <a:r>
              <a:rPr lang="cs-CZ" dirty="0" err="1" smtClean="0"/>
              <a:t>Tageskarte</a:t>
            </a:r>
            <a:r>
              <a:rPr lang="cs-CZ" dirty="0" smtClean="0"/>
              <a:t> </a:t>
            </a:r>
            <a:r>
              <a:rPr lang="cs-CZ" dirty="0" err="1" smtClean="0"/>
              <a:t>für</a:t>
            </a:r>
            <a:r>
              <a:rPr lang="cs-CZ" dirty="0" smtClean="0"/>
              <a:t> </a:t>
            </a:r>
            <a:r>
              <a:rPr lang="cs-CZ" dirty="0" err="1" smtClean="0"/>
              <a:t>Erwachsene</a:t>
            </a:r>
            <a:r>
              <a:rPr lang="cs-CZ" dirty="0" smtClean="0"/>
              <a:t> in den ZOO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Aquarium</a:t>
            </a:r>
            <a:r>
              <a:rPr lang="cs-CZ" dirty="0" smtClean="0"/>
              <a:t> </a:t>
            </a:r>
            <a:r>
              <a:rPr lang="cs-CZ" dirty="0" err="1" smtClean="0"/>
              <a:t>kostet</a:t>
            </a:r>
            <a:r>
              <a:rPr lang="cs-CZ" dirty="0" smtClean="0"/>
              <a:t>  </a:t>
            </a:r>
            <a:r>
              <a:rPr lang="cs-CZ" b="1" dirty="0" smtClean="0"/>
              <a:t>20 Euro.	</a:t>
            </a:r>
          </a:p>
          <a:p>
            <a:pPr marL="514350" indent="-514350">
              <a:buFont typeface="+mj-lt"/>
              <a:buAutoNum type="arabicPeriod" startAt="2"/>
            </a:pPr>
            <a:endParaRPr lang="cs-CZ" b="1" dirty="0"/>
          </a:p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Jahr</a:t>
            </a:r>
            <a:r>
              <a:rPr lang="cs-CZ" dirty="0" smtClean="0"/>
              <a:t> 2010 </a:t>
            </a:r>
            <a:r>
              <a:rPr lang="cs-CZ" dirty="0" err="1" smtClean="0"/>
              <a:t>waren</a:t>
            </a:r>
            <a:r>
              <a:rPr lang="cs-CZ" dirty="0" smtClean="0"/>
              <a:t> </a:t>
            </a:r>
            <a:r>
              <a:rPr lang="cs-CZ" dirty="0" err="1" smtClean="0"/>
              <a:t>im</a:t>
            </a:r>
            <a:r>
              <a:rPr lang="cs-CZ" dirty="0" smtClean="0"/>
              <a:t> ZOO </a:t>
            </a:r>
            <a:r>
              <a:rPr lang="cs-CZ" b="1" dirty="0" smtClean="0"/>
              <a:t>6006 </a:t>
            </a:r>
            <a:r>
              <a:rPr lang="cs-CZ" b="1" dirty="0" err="1" smtClean="0"/>
              <a:t>Fische</a:t>
            </a:r>
            <a:r>
              <a:rPr lang="cs-CZ" b="1" dirty="0" smtClean="0"/>
              <a:t> in 586 </a:t>
            </a:r>
            <a:r>
              <a:rPr lang="cs-CZ" b="1" dirty="0" err="1" smtClean="0"/>
              <a:t>Formen</a:t>
            </a:r>
            <a:endParaRPr lang="cs-CZ" b="1" dirty="0" smtClean="0"/>
          </a:p>
          <a:p>
            <a:pPr marL="514350" indent="-514350">
              <a:buFont typeface="+mj-lt"/>
              <a:buAutoNum type="arabicPeriod" startAt="2"/>
            </a:pPr>
            <a:endParaRPr lang="cs-CZ" b="1" dirty="0"/>
          </a:p>
          <a:p>
            <a:pPr marL="514350" indent="-514350">
              <a:buFont typeface="+mj-lt"/>
              <a:buAutoNum type="arabicPeriod" startAt="2"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031565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Hauptrestaurant</a:t>
            </a:r>
            <a:r>
              <a:rPr lang="cs-CZ" dirty="0" smtClean="0"/>
              <a:t> des ZOO </a:t>
            </a:r>
            <a:r>
              <a:rPr lang="cs-CZ" dirty="0" err="1" smtClean="0"/>
              <a:t>Berlin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</a:p>
          <a:p>
            <a:pPr indent="0">
              <a:buNone/>
            </a:pPr>
            <a:r>
              <a:rPr lang="cs-CZ" b="1" dirty="0" smtClean="0"/>
              <a:t>       200 </a:t>
            </a:r>
            <a:r>
              <a:rPr lang="cs-CZ" b="1" dirty="0" err="1" smtClean="0"/>
              <a:t>Innen</a:t>
            </a:r>
            <a:r>
              <a:rPr lang="cs-CZ" b="1" dirty="0" smtClean="0"/>
              <a:t>- </a:t>
            </a:r>
            <a:r>
              <a:rPr lang="cs-CZ" b="1" dirty="0" err="1" smtClean="0"/>
              <a:t>und</a:t>
            </a:r>
            <a:r>
              <a:rPr lang="cs-CZ" b="1" dirty="0" smtClean="0"/>
              <a:t> 300 Au</a:t>
            </a:r>
            <a:r>
              <a:rPr lang="de-DE" b="1" dirty="0" err="1" smtClean="0"/>
              <a:t>ßenplätze</a:t>
            </a:r>
            <a:r>
              <a:rPr lang="de-DE" dirty="0" smtClean="0"/>
              <a:t>.</a:t>
            </a:r>
          </a:p>
          <a:p>
            <a:pPr indent="0">
              <a:buNone/>
            </a:pPr>
            <a:endParaRPr lang="de-DE" dirty="0"/>
          </a:p>
          <a:p>
            <a:pPr marL="514350" indent="-514350">
              <a:buFont typeface="+mj-lt"/>
              <a:buAutoNum type="arabicPeriod" startAt="5"/>
            </a:pPr>
            <a:r>
              <a:rPr lang="de-DE" dirty="0" smtClean="0"/>
              <a:t>Kurfürstendamm ist </a:t>
            </a:r>
            <a:r>
              <a:rPr lang="de-DE" b="1" dirty="0" smtClean="0"/>
              <a:t>eine </a:t>
            </a:r>
            <a:r>
              <a:rPr lang="de-DE" b="1" dirty="0" err="1" smtClean="0"/>
              <a:t>Hauptverkehrstraße</a:t>
            </a:r>
            <a:r>
              <a:rPr lang="de-DE" b="1" dirty="0" smtClean="0"/>
              <a:t> in</a:t>
            </a:r>
          </a:p>
          <a:p>
            <a:pPr indent="0">
              <a:buNone/>
            </a:pPr>
            <a:r>
              <a:rPr lang="de-DE" b="1" dirty="0"/>
              <a:t> </a:t>
            </a:r>
            <a:r>
              <a:rPr lang="de-DE" b="1" dirty="0" smtClean="0"/>
              <a:t>      </a:t>
            </a:r>
            <a:r>
              <a:rPr lang="de-DE" b="1" dirty="0" smtClean="0"/>
              <a:t>Berlin</a:t>
            </a:r>
            <a:r>
              <a:rPr lang="cs-CZ" b="1" dirty="0" smtClean="0"/>
              <a:t>.</a:t>
            </a:r>
            <a:endParaRPr lang="de-DE" b="1" dirty="0" smtClean="0"/>
          </a:p>
          <a:p>
            <a:pPr indent="0">
              <a:buNone/>
            </a:pPr>
            <a:endParaRPr lang="de-DE" b="1" dirty="0"/>
          </a:p>
          <a:p>
            <a:pPr marL="514350" indent="-514350">
              <a:buFont typeface="+mj-lt"/>
              <a:buAutoNum type="arabicPeriod" startAt="6"/>
            </a:pPr>
            <a:r>
              <a:rPr lang="de-DE" dirty="0" err="1" smtClean="0"/>
              <a:t>KaDeWe</a:t>
            </a:r>
            <a:r>
              <a:rPr lang="de-DE" dirty="0" smtClean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Kaufhaus</a:t>
            </a:r>
            <a:r>
              <a:rPr lang="cs-CZ" dirty="0" smtClean="0"/>
              <a:t> des </a:t>
            </a:r>
            <a:r>
              <a:rPr lang="cs-CZ" dirty="0" err="1" smtClean="0"/>
              <a:t>Westens</a:t>
            </a:r>
            <a:r>
              <a:rPr lang="cs-CZ" dirty="0" smtClean="0"/>
              <a:t>) </a:t>
            </a:r>
            <a:r>
              <a:rPr lang="de-DE" dirty="0" smtClean="0"/>
              <a:t>ist </a:t>
            </a:r>
            <a:r>
              <a:rPr lang="de-DE" b="1" dirty="0" smtClean="0"/>
              <a:t>ein Kaufhaus in Berlin</a:t>
            </a:r>
            <a:r>
              <a:rPr lang="cs-CZ" b="1" dirty="0" smtClean="0"/>
              <a:t>.</a:t>
            </a:r>
          </a:p>
          <a:p>
            <a:pPr marL="514350" indent="-514350">
              <a:buFont typeface="+mj-lt"/>
              <a:buAutoNum type="arabicPeriod" startAt="6"/>
            </a:pPr>
            <a:endParaRPr lang="cs-CZ" b="1" dirty="0"/>
          </a:p>
          <a:p>
            <a:pPr marL="514350" indent="-514350">
              <a:buFont typeface="+mj-lt"/>
              <a:buAutoNum type="arabicPeriod" startAt="6"/>
            </a:pPr>
            <a:r>
              <a:rPr lang="cs-CZ" dirty="0" err="1" smtClean="0"/>
              <a:t>KaDeWe</a:t>
            </a:r>
            <a:r>
              <a:rPr lang="cs-CZ" dirty="0" smtClean="0"/>
              <a:t> </a:t>
            </a:r>
            <a:r>
              <a:rPr lang="cs-CZ" dirty="0" err="1" smtClean="0"/>
              <a:t>wurde</a:t>
            </a:r>
            <a:r>
              <a:rPr lang="cs-CZ" dirty="0" smtClean="0"/>
              <a:t> </a:t>
            </a:r>
            <a:r>
              <a:rPr lang="cs-CZ" b="1" dirty="0" err="1" smtClean="0"/>
              <a:t>am</a:t>
            </a:r>
            <a:r>
              <a:rPr lang="cs-CZ" b="1" dirty="0" smtClean="0"/>
              <a:t> 27. </a:t>
            </a:r>
            <a:r>
              <a:rPr lang="cs-CZ" b="1" dirty="0" err="1" smtClean="0"/>
              <a:t>März</a:t>
            </a:r>
            <a:r>
              <a:rPr lang="cs-CZ" b="1" dirty="0" smtClean="0"/>
              <a:t> 1907 </a:t>
            </a:r>
            <a:r>
              <a:rPr lang="cs-CZ" b="1" dirty="0" err="1" smtClean="0"/>
              <a:t>geöffnet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 startAt="6"/>
            </a:pPr>
            <a:endParaRPr lang="cs-CZ" dirty="0"/>
          </a:p>
          <a:p>
            <a:pPr marL="514350" indent="-514350">
              <a:buFont typeface="+mj-lt"/>
              <a:buAutoNum type="arabicPeriod" startAt="6"/>
            </a:pPr>
            <a:r>
              <a:rPr lang="cs-CZ" dirty="0" smtClean="0"/>
              <a:t>Die </a:t>
            </a:r>
            <a:r>
              <a:rPr lang="cs-CZ" dirty="0" err="1" smtClean="0"/>
              <a:t>Telefonnummer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b="1" dirty="0" smtClean="0"/>
              <a:t>+49 30 21 21 0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8354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/>
            <a:r>
              <a:rPr lang="cs-CZ" sz="1800" dirty="0" smtClean="0"/>
              <a:t>Obrázky 1 – 4  použity z </a:t>
            </a:r>
            <a:r>
              <a:rPr lang="it-IT" sz="1800" dirty="0"/>
              <a:t>www.office.microsoft.com [online]. c2011 [cit. </a:t>
            </a:r>
            <a:r>
              <a:rPr lang="it-IT" sz="1800" dirty="0" smtClean="0"/>
              <a:t>2011-0</a:t>
            </a:r>
            <a:r>
              <a:rPr lang="cs-CZ" sz="1800" dirty="0" smtClean="0"/>
              <a:t>6</a:t>
            </a:r>
            <a:r>
              <a:rPr lang="it-IT" sz="1800" dirty="0" smtClean="0"/>
              <a:t>-</a:t>
            </a:r>
            <a:r>
              <a:rPr lang="cs-CZ" sz="1800" smtClean="0"/>
              <a:t>09</a:t>
            </a:r>
            <a:r>
              <a:rPr lang="it-IT" sz="1800" smtClean="0"/>
              <a:t>]. </a:t>
            </a:r>
            <a:endParaRPr lang="it-IT" sz="1800" dirty="0"/>
          </a:p>
          <a:p>
            <a:pPr marL="285750" indent="-285750"/>
            <a:endParaRPr lang="cs-CZ" sz="1800" dirty="0" smtClean="0"/>
          </a:p>
          <a:p>
            <a:pPr marL="285750" indent="-285750"/>
            <a:r>
              <a:rPr lang="cs-CZ" sz="1800" dirty="0" smtClean="0"/>
              <a:t>Obrázek 5: </a:t>
            </a:r>
            <a:r>
              <a:rPr lang="cs-CZ" sz="1200" i="1" dirty="0" smtClean="0"/>
              <a:t>Commons.wikimedia.org</a:t>
            </a:r>
            <a:r>
              <a:rPr lang="cs-CZ" sz="1200" dirty="0" smtClean="0"/>
              <a:t> </a:t>
            </a:r>
            <a:r>
              <a:rPr lang="cs-CZ" sz="1200" dirty="0"/>
              <a:t>[online]. 2010, 29.10.2010 [cit. 2011-02-03]. File:Juggling on </a:t>
            </a:r>
            <a:r>
              <a:rPr lang="cs-CZ" sz="1200" dirty="0" err="1"/>
              <a:t>the</a:t>
            </a:r>
            <a:r>
              <a:rPr lang="cs-CZ" sz="1200" dirty="0"/>
              <a:t> </a:t>
            </a:r>
            <a:r>
              <a:rPr lang="cs-CZ" sz="1200" dirty="0" err="1"/>
              <a:t>Berlin</a:t>
            </a:r>
            <a:r>
              <a:rPr lang="cs-CZ" sz="1200" dirty="0"/>
              <a:t> Wall.jpg. Dostupné z WWW: &lt;http://commons.wikimedia.org/wiki/</a:t>
            </a:r>
            <a:r>
              <a:rPr lang="cs-CZ" sz="1200" dirty="0" err="1"/>
              <a:t>File:Juggling_on_the_Berlin_Wall.jpg</a:t>
            </a:r>
            <a:r>
              <a:rPr lang="cs-CZ" sz="1800" dirty="0" smtClean="0"/>
              <a:t>&gt;.</a:t>
            </a:r>
          </a:p>
          <a:p>
            <a:pPr marL="285750" indent="-285750"/>
            <a:endParaRPr lang="cs-CZ" sz="1800" dirty="0" smtClean="0"/>
          </a:p>
          <a:p>
            <a:pPr marL="285750" indent="-285750"/>
            <a:r>
              <a:rPr lang="cs-CZ" sz="1800" dirty="0"/>
              <a:t>Obrázek 6:</a:t>
            </a:r>
            <a:r>
              <a:rPr lang="cs-CZ" sz="2400" dirty="0"/>
              <a:t> </a:t>
            </a:r>
            <a:r>
              <a:rPr lang="cs-CZ" sz="1200" dirty="0"/>
              <a:t>Commons.wikimedia.org [online]. 29. 12. 2008, 3.8.2009 [cit. 2011-02-03]. File:Berlin-Sony-pano-360-   	gp.jpg. Dostupné z WWW: &lt;http://commons.wikimedia.org/wiki/File:Berlin-Sony-pano-360-gp.jpg&gt;.</a:t>
            </a:r>
          </a:p>
          <a:p>
            <a:pPr indent="0">
              <a:buNone/>
            </a:pPr>
            <a:endParaRPr lang="cs-CZ" sz="1800" dirty="0"/>
          </a:p>
          <a:p>
            <a:pPr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97961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96</TotalTime>
  <Words>338</Words>
  <Application>Microsoft Office PowerPoint</Application>
  <PresentationFormat>On-screen Show (4:3)</PresentationFormat>
  <Paragraphs>138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Human</vt:lpstr>
      <vt:lpstr>Německý jazyk – Cvičení na podporu konverzace </vt:lpstr>
      <vt:lpstr>BERLIN</vt:lpstr>
      <vt:lpstr>Berlin</vt:lpstr>
      <vt:lpstr>Wichtige Informationen:</vt:lpstr>
      <vt:lpstr>Sehenswürdigkeiten:</vt:lpstr>
      <vt:lpstr>PowerPoint Presentation</vt:lpstr>
      <vt:lpstr>PowerPoint Presentation</vt:lpstr>
      <vt:lpstr>PowerPoint Presentation</vt:lpstr>
      <vt:lpstr>PowerPoint Presentation</vt:lpstr>
      <vt:lpstr>Das Internet-Qiuz</vt:lpstr>
      <vt:lpstr>Richtige Antworten:</vt:lpstr>
      <vt:lpstr>PowerPoint Presentation</vt:lpstr>
      <vt:lpstr>Přehled zdrojů: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BERLIN</dc:title>
  <dc:creator>Petr Kozlovský</dc:creator>
  <cp:lastModifiedBy>Valued Acer Customer</cp:lastModifiedBy>
  <cp:revision>13</cp:revision>
  <dcterms:created xsi:type="dcterms:W3CDTF">2011-11-03T18:30:26Z</dcterms:created>
  <dcterms:modified xsi:type="dcterms:W3CDTF">2012-04-18T17:37:19Z</dcterms:modified>
</cp:coreProperties>
</file>