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4215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8445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5314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1586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84655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4776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7652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3645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5123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7613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3466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22B66-7426-405B-B565-2BD54BCFA5E8}" type="datetimeFigureOut">
              <a:rPr lang="cs-CZ" smtClean="0"/>
              <a:pPr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1725C-6395-4315-B963-7CC92D8CB7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4705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6858000"/>
            <a:ext cx="5637010" cy="882119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31260528"/>
              </p:ext>
            </p:extLst>
          </p:nvPr>
        </p:nvGraphicFramePr>
        <p:xfrm>
          <a:off x="899592" y="1640745"/>
          <a:ext cx="7569200" cy="420651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Obchod 1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VY_32_INOVACE_3_10_M_Obchod 1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8. 11.2014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Slovní úlohy  pro 1. stupeň, žáci nakupují potraviny, s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názorným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příkladem počítají kolik zaplatí dohromady a kolik jim u pokladny vrátí.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267" y="34534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7841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Obchod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Rohlík …. 2 Kč</a:t>
            </a:r>
          </a:p>
          <a:p>
            <a:pPr marL="0" indent="0">
              <a:buNone/>
            </a:pPr>
            <a:r>
              <a:rPr lang="cs-CZ" sz="4000" b="1" dirty="0" err="1" smtClean="0"/>
              <a:t>Tiktak</a:t>
            </a:r>
            <a:r>
              <a:rPr lang="cs-CZ" sz="4000" b="1" dirty="0" smtClean="0"/>
              <a:t> … 10 Kč</a:t>
            </a:r>
          </a:p>
          <a:p>
            <a:pPr marL="0" indent="0">
              <a:buNone/>
            </a:pPr>
            <a:r>
              <a:rPr lang="cs-CZ" sz="4000" b="1" dirty="0" smtClean="0"/>
              <a:t>Sýr …. 7 Kč</a:t>
            </a:r>
          </a:p>
          <a:p>
            <a:pPr marL="0" indent="0">
              <a:buNone/>
            </a:pPr>
            <a:r>
              <a:rPr lang="cs-CZ" sz="4000" b="1" dirty="0" smtClean="0"/>
              <a:t>Jogurt … 6 Kč</a:t>
            </a:r>
          </a:p>
          <a:p>
            <a:pPr marL="0" indent="0">
              <a:buNone/>
            </a:pPr>
            <a:r>
              <a:rPr lang="cs-CZ" sz="4000" b="1" dirty="0" smtClean="0"/>
              <a:t>Šunka … 12 Kč</a:t>
            </a:r>
          </a:p>
          <a:p>
            <a:pPr marL="0" indent="0">
              <a:buNone/>
            </a:pPr>
            <a:r>
              <a:rPr lang="cs-CZ" sz="4000" b="1" dirty="0" smtClean="0"/>
              <a:t>Lentilky … 8 Kč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6" name="Picture 2" descr="C:\Users\Ema\AppData\Local\Microsoft\Windows\Temporary Internet Files\Content.IE5\WJ65NQTH\MP900177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123656"/>
            <a:ext cx="2318556" cy="1545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ma\AppData\Local\Microsoft\Windows\Temporary Internet Files\Content.IE5\UGGZ0R6R\MC900058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3502" y="1268760"/>
            <a:ext cx="1668172" cy="1569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ma\AppData\Local\Microsoft\Windows\Temporary Internet Files\Content.IE5\A78I5KDE\MC900232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1228" y="1633396"/>
            <a:ext cx="2373517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ma\AppData\Local\Microsoft\Windows\Temporary Internet Files\Content.IE5\6OYDRTCC\MC9003470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3502" y="2810831"/>
            <a:ext cx="1506017" cy="185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ma\AppData\Local\Microsoft\Windows\Temporary Internet Files\Content.IE5\WJ65NQTH\MC9004418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4022" y="3861023"/>
            <a:ext cx="18192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7509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Košík 1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2 rohlíky …</a:t>
            </a:r>
          </a:p>
          <a:p>
            <a:pPr marL="0" indent="0">
              <a:buNone/>
            </a:pPr>
            <a:r>
              <a:rPr lang="cs-CZ" b="1" dirty="0" smtClean="0"/>
              <a:t>1 jogurt …</a:t>
            </a:r>
          </a:p>
          <a:p>
            <a:pPr marL="0" indent="0">
              <a:buNone/>
            </a:pPr>
            <a:r>
              <a:rPr lang="cs-CZ" b="1" dirty="0" smtClean="0"/>
              <a:t>1 lentilky </a:t>
            </a:r>
            <a:r>
              <a:rPr lang="cs-CZ" dirty="0" smtClean="0"/>
              <a:t>…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11151" y="1530118"/>
            <a:ext cx="4320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3203848" y="1530118"/>
            <a:ext cx="4320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51920" y="1530118"/>
            <a:ext cx="5040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1530118"/>
            <a:ext cx="79208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5724128" y="1530118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2331435" y="2204864"/>
            <a:ext cx="559431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2611151" y="2924944"/>
            <a:ext cx="808721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</a:t>
            </a:r>
            <a:endParaRPr lang="cs-CZ" sz="4000" dirty="0"/>
          </a:p>
        </p:txBody>
      </p:sp>
      <p:pic>
        <p:nvPicPr>
          <p:cNvPr id="2052" name="Picture 4" descr="C:\Users\Ema\AppData\Local\Microsoft\Windows\Temporary Internet Files\Content.IE5\TP26XMVT\MP9004337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3717032"/>
            <a:ext cx="864096" cy="788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2865" y="3719717"/>
            <a:ext cx="865187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8458" y="3733006"/>
            <a:ext cx="865187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6733" y="3733006"/>
            <a:ext cx="865187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382" y="3719717"/>
            <a:ext cx="865187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3502" y="3495228"/>
            <a:ext cx="865187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7338" y="3495227"/>
            <a:ext cx="865187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8286" y="3495228"/>
            <a:ext cx="865187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53473" y="3495226"/>
            <a:ext cx="734951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vál 11"/>
          <p:cNvSpPr/>
          <p:nvPr/>
        </p:nvSpPr>
        <p:spPr>
          <a:xfrm>
            <a:off x="7812360" y="4869160"/>
            <a:ext cx="57606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3" name="Ovál 12"/>
          <p:cNvSpPr/>
          <p:nvPr/>
        </p:nvSpPr>
        <p:spPr>
          <a:xfrm>
            <a:off x="6049899" y="4545997"/>
            <a:ext cx="1476773" cy="14968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8</a:t>
            </a:r>
            <a:endParaRPr lang="cs-CZ" sz="5400" b="1" dirty="0">
              <a:solidFill>
                <a:schemeClr val="tx1"/>
              </a:solidFill>
            </a:endParaRPr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37676" y="3492726"/>
            <a:ext cx="738187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 descr="C:\Users\Ema\AppData\Local\Microsoft\Windows\Temporary Internet Files\Content.IE5\YQ9JGPH9\MC9004415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3893" y="4663526"/>
            <a:ext cx="2457134" cy="2194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Ema\AppData\Local\Microsoft\Windows\Temporary Internet Files\Content.IE5\YQ9JGPH9\MC900440387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-141785"/>
            <a:ext cx="3102023" cy="3102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169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Pokladna</a:t>
            </a:r>
            <a:endParaRPr lang="cs-CZ" sz="6000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56792"/>
            <a:ext cx="5066215" cy="1457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6300192" y="2996952"/>
            <a:ext cx="2448272" cy="24482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18 Kč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3076" name="Picture 4" descr="C:\Users\Ema\AppData\Local\Microsoft\Windows\Temporary Internet Files\Content.IE5\Q9P1SBI1\MP9003826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96952"/>
            <a:ext cx="5400600" cy="3857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6029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b="1" dirty="0" smtClean="0"/>
              <a:t>Zaplatím dvacetikorunou</a:t>
            </a:r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r>
              <a:rPr lang="cs-CZ" sz="4400" b="1" dirty="0" smtClean="0"/>
              <a:t>Kolik </a:t>
            </a:r>
            <a:r>
              <a:rPr lang="cs-CZ" sz="4400" b="1" dirty="0" smtClean="0"/>
              <a:t>korun mi pokladní vrátí?</a:t>
            </a:r>
          </a:p>
          <a:p>
            <a:pPr marL="0" indent="0">
              <a:buNone/>
            </a:pPr>
            <a:endParaRPr lang="cs-CZ" sz="4400" b="1" dirty="0"/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4400" b="1" dirty="0" smtClean="0"/>
              <a:t>Pokladní mi vrátí 2 Kč.</a:t>
            </a:r>
            <a:endParaRPr lang="cs-CZ" sz="4400" b="1" dirty="0"/>
          </a:p>
        </p:txBody>
      </p:sp>
      <p:sp>
        <p:nvSpPr>
          <p:cNvPr id="4" name="Ovál 3"/>
          <p:cNvSpPr/>
          <p:nvPr/>
        </p:nvSpPr>
        <p:spPr>
          <a:xfrm>
            <a:off x="6372200" y="1268760"/>
            <a:ext cx="1872208" cy="151216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20 Kč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619672" y="4149080"/>
            <a:ext cx="5112568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20 – 18 = 2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Ema\AppData\Local\Microsoft\Windows\Temporary Internet Files\Content.IE5\DDN7X588\MP9003826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5038" y="4941168"/>
            <a:ext cx="2343505" cy="167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023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Košík 2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err="1" smtClean="0"/>
              <a:t>Tiktak</a:t>
            </a:r>
            <a:r>
              <a:rPr lang="cs-CZ" sz="4400" b="1" dirty="0" smtClean="0"/>
              <a:t> …</a:t>
            </a:r>
          </a:p>
          <a:p>
            <a:pPr marL="0" indent="0">
              <a:buNone/>
            </a:pPr>
            <a:r>
              <a:rPr lang="cs-CZ" sz="4400" b="1" dirty="0" smtClean="0"/>
              <a:t>Lentilky … </a:t>
            </a:r>
            <a:endParaRPr lang="cs-CZ" sz="4400" b="1" dirty="0"/>
          </a:p>
        </p:txBody>
      </p:sp>
      <p:pic>
        <p:nvPicPr>
          <p:cNvPr id="5122" name="Picture 2" descr="C:\Users\Ema\AppData\Local\Microsoft\Windows\Temporary Internet Files\Content.IE5\YQ9JGPH9\MC90044038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4493" y="-2434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699792" y="1517340"/>
            <a:ext cx="1080120" cy="6549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095836" y="2276872"/>
            <a:ext cx="1368152" cy="10012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8</a:t>
            </a:r>
            <a:endParaRPr lang="cs-CZ" sz="4400" b="1" dirty="0"/>
          </a:p>
        </p:txBody>
      </p:sp>
      <p:sp>
        <p:nvSpPr>
          <p:cNvPr id="6" name="Ovál 5"/>
          <p:cNvSpPr/>
          <p:nvPr/>
        </p:nvSpPr>
        <p:spPr>
          <a:xfrm>
            <a:off x="539552" y="4653136"/>
            <a:ext cx="5112568" cy="1584176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10 + 8 = 18</a:t>
            </a:r>
            <a:endParaRPr lang="cs-CZ" sz="4800" dirty="0">
              <a:solidFill>
                <a:schemeClr val="tx1"/>
              </a:solidFill>
            </a:endParaRPr>
          </a:p>
        </p:txBody>
      </p:sp>
      <p:pic>
        <p:nvPicPr>
          <p:cNvPr id="5124" name="Picture 4" descr="C:\Users\Ema\AppData\Local\Microsoft\Windows\Temporary Internet Files\Content.IE5\QJXWUCBX\MP9004023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7544" y="220958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4447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Košík 3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400" b="1" dirty="0" smtClean="0"/>
              <a:t>Sýr …</a:t>
            </a:r>
          </a:p>
          <a:p>
            <a:pPr marL="0" indent="0">
              <a:buNone/>
            </a:pPr>
            <a:r>
              <a:rPr lang="cs-CZ" sz="4400" b="1" dirty="0" smtClean="0"/>
              <a:t>Šunka 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91628" y="1736812"/>
            <a:ext cx="792088" cy="6480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7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80977" y="2384884"/>
            <a:ext cx="756084" cy="864096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12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1456" y="3835627"/>
            <a:ext cx="817563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764982"/>
            <a:ext cx="1017587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47864" y="3933056"/>
            <a:ext cx="5040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+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69507" y="3933056"/>
            <a:ext cx="998637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56176" y="3835627"/>
            <a:ext cx="1080120" cy="85883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19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851919" y="5013176"/>
            <a:ext cx="2844317" cy="1584176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19 Kč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7819" y="262211"/>
            <a:ext cx="2371725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5694" y="1197118"/>
            <a:ext cx="2110482" cy="2090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6818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Pokladna</a:t>
            </a:r>
            <a:br>
              <a:rPr lang="cs-CZ" sz="5400" b="1" dirty="0" smtClean="0"/>
            </a:br>
            <a:r>
              <a:rPr lang="cs-CZ" sz="5400" b="1" dirty="0" smtClean="0"/>
              <a:t>Zaplatím-li dvacetikorunou, kolik mi u pokladny vrátí? </a:t>
            </a:r>
            <a:br>
              <a:rPr lang="cs-CZ" sz="5400" b="1" dirty="0" smtClean="0"/>
            </a:b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5400" b="1" dirty="0" smtClean="0"/>
              <a:t>U pokladny mi vrátí </a:t>
            </a:r>
            <a:br>
              <a:rPr lang="cs-CZ" sz="5400" b="1" dirty="0" smtClean="0"/>
            </a:br>
            <a:r>
              <a:rPr lang="cs-CZ" sz="5400" b="1" dirty="0"/>
              <a:t/>
            </a:r>
            <a:br>
              <a:rPr lang="cs-CZ" sz="5400" b="1" dirty="0"/>
            </a:br>
            <a:endParaRPr lang="cs-CZ" sz="5400" b="1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8714" y="20283"/>
            <a:ext cx="2865368" cy="1725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1979712" y="2939956"/>
            <a:ext cx="5616624" cy="93610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20 – 19 = 1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779912" y="4869160"/>
            <a:ext cx="2088232" cy="151216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 Kč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452320" y="3717032"/>
            <a:ext cx="1547664" cy="9931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1 Kč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458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spcBef>
                <a:spcPts val="600"/>
              </a:spcBef>
              <a:spcAft>
                <a:spcPts val="300"/>
              </a:spcAft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400" dirty="0">
                <a:solidFill>
                  <a:prstClr val="black"/>
                </a:solidFill>
                <a:latin typeface="Century Schoolbook"/>
              </a:rPr>
              <a:t>Galerie Klipart MS Office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754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199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Obchod</vt:lpstr>
      <vt:lpstr>Košík 1</vt:lpstr>
      <vt:lpstr>Pokladna</vt:lpstr>
      <vt:lpstr>Snímek 5</vt:lpstr>
      <vt:lpstr>Košík 2</vt:lpstr>
      <vt:lpstr>Košík 3</vt:lpstr>
      <vt:lpstr>Pokladna Zaplatím-li dvacetikorunou, kolik mi u pokladny vrátí?   U pokladny mi vrátí   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14</cp:revision>
  <dcterms:created xsi:type="dcterms:W3CDTF">2014-11-08T18:15:32Z</dcterms:created>
  <dcterms:modified xsi:type="dcterms:W3CDTF">2014-11-10T21:11:00Z</dcterms:modified>
</cp:coreProperties>
</file>