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57"/>
  </p:notesMasterIdLst>
  <p:sldIdLst>
    <p:sldId id="368" r:id="rId2"/>
    <p:sldId id="256" r:id="rId3"/>
    <p:sldId id="271" r:id="rId4"/>
    <p:sldId id="272" r:id="rId5"/>
    <p:sldId id="317" r:id="rId6"/>
    <p:sldId id="318" r:id="rId7"/>
    <p:sldId id="319" r:id="rId8"/>
    <p:sldId id="320" r:id="rId9"/>
    <p:sldId id="321" r:id="rId10"/>
    <p:sldId id="322" r:id="rId11"/>
    <p:sldId id="323" r:id="rId12"/>
    <p:sldId id="324" r:id="rId13"/>
    <p:sldId id="325" r:id="rId14"/>
    <p:sldId id="326" r:id="rId15"/>
    <p:sldId id="327" r:id="rId16"/>
    <p:sldId id="328" r:id="rId17"/>
    <p:sldId id="329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37" r:id="rId26"/>
    <p:sldId id="338" r:id="rId27"/>
    <p:sldId id="339" r:id="rId28"/>
    <p:sldId id="340" r:id="rId29"/>
    <p:sldId id="341" r:id="rId30"/>
    <p:sldId id="342" r:id="rId31"/>
    <p:sldId id="343" r:id="rId32"/>
    <p:sldId id="344" r:id="rId33"/>
    <p:sldId id="345" r:id="rId34"/>
    <p:sldId id="346" r:id="rId35"/>
    <p:sldId id="347" r:id="rId36"/>
    <p:sldId id="348" r:id="rId37"/>
    <p:sldId id="349" r:id="rId38"/>
    <p:sldId id="350" r:id="rId39"/>
    <p:sldId id="351" r:id="rId40"/>
    <p:sldId id="352" r:id="rId41"/>
    <p:sldId id="353" r:id="rId42"/>
    <p:sldId id="354" r:id="rId43"/>
    <p:sldId id="355" r:id="rId44"/>
    <p:sldId id="356" r:id="rId45"/>
    <p:sldId id="357" r:id="rId46"/>
    <p:sldId id="358" r:id="rId47"/>
    <p:sldId id="359" r:id="rId48"/>
    <p:sldId id="360" r:id="rId49"/>
    <p:sldId id="361" r:id="rId50"/>
    <p:sldId id="362" r:id="rId51"/>
    <p:sldId id="363" r:id="rId52"/>
    <p:sldId id="364" r:id="rId53"/>
    <p:sldId id="365" r:id="rId54"/>
    <p:sldId id="366" r:id="rId55"/>
    <p:sldId id="367" r:id="rId5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05C717F-A22C-4C9C-93AE-20A1E1D7AD0E}">
          <p14:sldIdLst>
            <p14:sldId id="368"/>
            <p14:sldId id="256"/>
            <p14:sldId id="271"/>
            <p14:sldId id="272"/>
            <p14:sldId id="317"/>
            <p14:sldId id="318"/>
            <p14:sldId id="319"/>
            <p14:sldId id="320"/>
            <p14:sldId id="321"/>
            <p14:sldId id="322"/>
            <p14:sldId id="323"/>
            <p14:sldId id="324"/>
            <p14:sldId id="325"/>
            <p14:sldId id="326"/>
            <p14:sldId id="327"/>
            <p14:sldId id="328"/>
            <p14:sldId id="329"/>
            <p14:sldId id="330"/>
            <p14:sldId id="331"/>
            <p14:sldId id="332"/>
            <p14:sldId id="333"/>
            <p14:sldId id="334"/>
            <p14:sldId id="335"/>
            <p14:sldId id="336"/>
            <p14:sldId id="337"/>
            <p14:sldId id="338"/>
            <p14:sldId id="339"/>
            <p14:sldId id="340"/>
            <p14:sldId id="341"/>
            <p14:sldId id="342"/>
            <p14:sldId id="343"/>
            <p14:sldId id="344"/>
            <p14:sldId id="345"/>
            <p14:sldId id="346"/>
            <p14:sldId id="347"/>
            <p14:sldId id="348"/>
            <p14:sldId id="349"/>
            <p14:sldId id="350"/>
            <p14:sldId id="351"/>
            <p14:sldId id="352"/>
            <p14:sldId id="353"/>
            <p14:sldId id="354"/>
            <p14:sldId id="355"/>
            <p14:sldId id="356"/>
            <p14:sldId id="357"/>
            <p14:sldId id="358"/>
            <p14:sldId id="359"/>
            <p14:sldId id="360"/>
            <p14:sldId id="361"/>
            <p14:sldId id="362"/>
            <p14:sldId id="363"/>
            <p14:sldId id="364"/>
            <p14:sldId id="365"/>
            <p14:sldId id="366"/>
            <p14:sldId id="367"/>
          </p14:sldIdLst>
        </p14:section>
        <p14:section name="Oddíl bez názvu" id="{00F2422A-B968-4B5B-83EA-AAB2E4B2275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30274-B71C-4297-A899-15923A9B3891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1AC0C-A002-4B03-A9FB-9028D5D60D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05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Sprachspiel</a:t>
            </a:r>
            <a:r>
              <a:rPr lang="cs-CZ" sz="3200" b="1" dirty="0" smtClean="0">
                <a:solidFill>
                  <a:schemeClr val="tx1"/>
                </a:solidFill>
              </a:rPr>
              <a:t> II - </a:t>
            </a:r>
            <a:r>
              <a:rPr lang="cs-CZ" sz="3200" b="1" dirty="0" err="1" smtClean="0">
                <a:solidFill>
                  <a:schemeClr val="tx1"/>
                </a:solidFill>
              </a:rPr>
              <a:t>Bilder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VY_32_INOVACE_02-32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7432361"/>
              </p:ext>
            </p:extLst>
          </p:nvPr>
        </p:nvGraphicFramePr>
        <p:xfrm>
          <a:off x="1691680" y="2348880"/>
          <a:ext cx="6208395" cy="2116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Sprachspiel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II -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Bilder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8. 6. 2011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Aktivita na procvičení slovní zásoby., motivační aktivita. 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Žáci jsou rozděleni do týmů, vidí na monitoru obrázky a musí říci jejich německou podobu. Vítězí tým, který správně určí nejvíce zobrazených slov.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Sprachspiel</a:t>
            </a:r>
            <a:r>
              <a:rPr lang="cs-CZ" dirty="0" smtClean="0"/>
              <a:t> II.</a:t>
            </a:r>
            <a:br>
              <a:rPr lang="cs-CZ" dirty="0" smtClean="0"/>
            </a:br>
            <a:r>
              <a:rPr lang="cs-CZ" dirty="0" err="1" smtClean="0"/>
              <a:t>Bilder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5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Skupina se rozdělí na 2 týmy.</a:t>
            </a:r>
          </a:p>
          <a:p>
            <a:r>
              <a:rPr lang="cs-CZ" dirty="0"/>
              <a:t>Z každého týmu se v úvodu vybere jeden člen, </a:t>
            </a:r>
          </a:p>
          <a:p>
            <a:pPr marL="109728" indent="0">
              <a:buNone/>
            </a:pPr>
            <a:r>
              <a:rPr lang="cs-CZ" dirty="0"/>
              <a:t>   který bude </a:t>
            </a:r>
            <a:r>
              <a:rPr lang="cs-CZ" dirty="0" smtClean="0"/>
              <a:t>týmovým mluvčím.</a:t>
            </a:r>
            <a:endParaRPr lang="cs-CZ" dirty="0"/>
          </a:p>
          <a:p>
            <a:r>
              <a:rPr lang="cs-CZ" dirty="0" smtClean="0"/>
              <a:t>Obě skupiny uvidí na monitoru obrázek a musí co      nejrychleji prostřednictvím týmového mluvčího sdělit jeho německou podobu. Která ze skupin řekne správný německý výraz, získává bod. </a:t>
            </a:r>
            <a:endParaRPr lang="cs-CZ" dirty="0"/>
          </a:p>
          <a:p>
            <a:pPr algn="just"/>
            <a:r>
              <a:rPr lang="cs-CZ" dirty="0" smtClean="0"/>
              <a:t>Na uhádnutí každého slova mají obě skupiny pouze po jednom pokusu. Pokud slovo neuhodnou, může hádat skupina, která byla pomalejší.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80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marL="457200" indent="-457200" algn="just"/>
            <a:r>
              <a:rPr lang="cs-CZ" dirty="0" smtClean="0"/>
              <a:t>Hraje se bez časového limitu. K dispozici je celkem </a:t>
            </a:r>
          </a:p>
          <a:p>
            <a:pPr indent="0" algn="just">
              <a:buNone/>
            </a:pPr>
            <a:r>
              <a:rPr lang="cs-CZ" dirty="0" smtClean="0"/>
              <a:t>      </a:t>
            </a:r>
            <a:r>
              <a:rPr lang="de-DE" dirty="0" smtClean="0"/>
              <a:t>25</a:t>
            </a:r>
            <a:r>
              <a:rPr lang="cs-CZ" dirty="0" smtClean="0"/>
              <a:t> slov.</a:t>
            </a:r>
            <a:r>
              <a:rPr lang="de-DE" dirty="0" smtClean="0"/>
              <a:t> Po </a:t>
            </a:r>
            <a:r>
              <a:rPr lang="cs-CZ" dirty="0" smtClean="0"/>
              <a:t>každém obrázku vždy následuje </a:t>
            </a:r>
          </a:p>
          <a:p>
            <a:pPr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kontrola – napsané slovíčko.</a:t>
            </a:r>
          </a:p>
          <a:p>
            <a:pPr indent="0" algn="just">
              <a:buNone/>
            </a:pPr>
            <a:endParaRPr lang="cs-CZ" dirty="0"/>
          </a:p>
          <a:p>
            <a:pPr marL="457200" indent="-457200" algn="just"/>
            <a:r>
              <a:rPr lang="cs-CZ" dirty="0" smtClean="0"/>
              <a:t>Moderátor může skupině pomoci s označením slovních druhů (např. podstatné jméno, sloveso...).</a:t>
            </a:r>
          </a:p>
          <a:p>
            <a:pPr marL="457200" indent="-457200" algn="just"/>
            <a:endParaRPr lang="cs-CZ" dirty="0"/>
          </a:p>
          <a:p>
            <a:pPr marL="457200" indent="-457200" algn="just"/>
            <a:r>
              <a:rPr lang="cs-CZ" dirty="0" smtClean="0"/>
              <a:t>Vyhrává skupina, která získá v průběhu hry nejvíce bodů.</a:t>
            </a:r>
          </a:p>
          <a:p>
            <a:pPr marL="457200" indent="-457200" algn="just"/>
            <a:endParaRPr lang="cs-CZ" dirty="0"/>
          </a:p>
          <a:p>
            <a:pPr marL="457200" indent="-457200" algn="just"/>
            <a:r>
              <a:rPr lang="cs-CZ" dirty="0" smtClean="0"/>
              <a:t>Pravidla lze libovolně obměňovat. Za špatnou odpověď lze např. ubírat body apod.</a:t>
            </a:r>
            <a:endParaRPr lang="cs-CZ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59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24744"/>
            <a:ext cx="4536504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921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indent="0" algn="ctr">
              <a:buNone/>
            </a:pPr>
            <a:endParaRPr lang="cs-CZ" dirty="0" smtClean="0"/>
          </a:p>
          <a:p>
            <a:pPr indent="0" algn="ctr">
              <a:buNone/>
            </a:pPr>
            <a:endParaRPr lang="cs-CZ" dirty="0"/>
          </a:p>
          <a:p>
            <a:pPr indent="0" algn="ctr">
              <a:buNone/>
            </a:pPr>
            <a:endParaRPr lang="cs-CZ" dirty="0" smtClean="0"/>
          </a:p>
          <a:p>
            <a:pPr indent="0" algn="ctr">
              <a:buNone/>
            </a:pPr>
            <a:endParaRPr lang="cs-CZ" dirty="0"/>
          </a:p>
          <a:p>
            <a:pPr indent="0" algn="ctr">
              <a:buNone/>
            </a:pPr>
            <a:endParaRPr lang="cs-CZ" dirty="0" smtClean="0"/>
          </a:p>
          <a:p>
            <a:pPr indent="0" algn="ctr">
              <a:buNone/>
            </a:pPr>
            <a:r>
              <a:rPr lang="cs-CZ" sz="8800" dirty="0" smtClean="0"/>
              <a:t>der </a:t>
            </a:r>
            <a:r>
              <a:rPr lang="cs-CZ" sz="8800" dirty="0" err="1" smtClean="0"/>
              <a:t>Apfel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40567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908720"/>
            <a:ext cx="460851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796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die</a:t>
            </a:r>
            <a:r>
              <a:rPr lang="cs-CZ" sz="8800" dirty="0" smtClean="0"/>
              <a:t> </a:t>
            </a:r>
            <a:r>
              <a:rPr lang="cs-CZ" sz="8800" dirty="0" err="1" smtClean="0"/>
              <a:t>Sonne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935566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908720"/>
            <a:ext cx="482453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7100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smtClean="0"/>
              <a:t>der </a:t>
            </a:r>
            <a:r>
              <a:rPr lang="cs-CZ" sz="8800" dirty="0" err="1" smtClean="0"/>
              <a:t>Schneemann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51053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836712"/>
            <a:ext cx="4896544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872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die</a:t>
            </a:r>
            <a:r>
              <a:rPr lang="cs-CZ" sz="8800" dirty="0" smtClean="0"/>
              <a:t> </a:t>
            </a:r>
            <a:r>
              <a:rPr lang="cs-CZ" sz="8800" dirty="0" err="1" smtClean="0"/>
              <a:t>Stadt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415745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908720"/>
            <a:ext cx="4752528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971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smtClean="0"/>
              <a:t>der </a:t>
            </a:r>
            <a:r>
              <a:rPr lang="cs-CZ" sz="8800" dirty="0" err="1" smtClean="0"/>
              <a:t>Käse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8874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764704"/>
            <a:ext cx="5040560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6133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smtClean="0"/>
              <a:t>der </a:t>
            </a:r>
            <a:r>
              <a:rPr lang="cs-CZ" sz="8800" dirty="0" err="1" smtClean="0"/>
              <a:t>Kuchen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77104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80728"/>
            <a:ext cx="468052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7906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das</a:t>
            </a:r>
            <a:r>
              <a:rPr lang="cs-CZ" sz="8800" dirty="0" smtClean="0"/>
              <a:t> </a:t>
            </a:r>
            <a:r>
              <a:rPr lang="cs-CZ" sz="8800" dirty="0" err="1" smtClean="0"/>
              <a:t>Badezimmer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735030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48680"/>
            <a:ext cx="4968552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2849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die</a:t>
            </a:r>
            <a:r>
              <a:rPr lang="cs-CZ" sz="8800" dirty="0" smtClean="0"/>
              <a:t> </a:t>
            </a:r>
            <a:r>
              <a:rPr lang="cs-CZ" sz="8800" dirty="0" err="1" smtClean="0"/>
              <a:t>Gans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12198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908720"/>
            <a:ext cx="4536504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534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das</a:t>
            </a:r>
            <a:r>
              <a:rPr lang="cs-CZ" sz="8800" dirty="0" smtClean="0"/>
              <a:t> Baby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19214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52736"/>
            <a:ext cx="460851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1672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das</a:t>
            </a:r>
            <a:r>
              <a:rPr lang="cs-CZ" sz="8800" dirty="0" smtClean="0"/>
              <a:t> </a:t>
            </a:r>
            <a:r>
              <a:rPr lang="cs-CZ" sz="8800" dirty="0" err="1" smtClean="0"/>
              <a:t>Brötchen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242322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836712"/>
            <a:ext cx="460851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336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aufstehen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159381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764704"/>
            <a:ext cx="482453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2502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lernen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49787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80728"/>
            <a:ext cx="482453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7650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indent="0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unterrichten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748921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80728"/>
            <a:ext cx="482453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970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Im</a:t>
            </a:r>
            <a:r>
              <a:rPr lang="cs-CZ" sz="8800" dirty="0" smtClean="0"/>
              <a:t> </a:t>
            </a:r>
            <a:r>
              <a:rPr lang="cs-CZ" sz="8800" dirty="0" err="1" smtClean="0"/>
              <a:t>Garten</a:t>
            </a:r>
            <a:r>
              <a:rPr lang="cs-CZ" sz="8800" dirty="0" smtClean="0"/>
              <a:t> </a:t>
            </a:r>
            <a:r>
              <a:rPr lang="cs-CZ" sz="8800" dirty="0" err="1" smtClean="0"/>
              <a:t>arbeiten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204160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340768"/>
            <a:ext cx="4104456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6798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Zähne</a:t>
            </a:r>
            <a:r>
              <a:rPr lang="cs-CZ" sz="8800" dirty="0" smtClean="0"/>
              <a:t> </a:t>
            </a:r>
            <a:r>
              <a:rPr lang="cs-CZ" sz="8800" dirty="0" err="1" smtClean="0"/>
              <a:t>putzen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55213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764704"/>
            <a:ext cx="4968552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063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sich</a:t>
            </a:r>
            <a:r>
              <a:rPr lang="cs-CZ" sz="8800" dirty="0" smtClean="0"/>
              <a:t> </a:t>
            </a:r>
            <a:r>
              <a:rPr lang="cs-CZ" sz="8800" dirty="0" err="1" smtClean="0"/>
              <a:t>rasieren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94976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196752"/>
            <a:ext cx="432048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79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einkaufen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364581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68760"/>
            <a:ext cx="432048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3787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sparen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63497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24744"/>
            <a:ext cx="4176464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8004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regnen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51252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20688"/>
            <a:ext cx="5184576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23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backen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37045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80728"/>
            <a:ext cx="468052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541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smtClean="0"/>
              <a:t>alt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880818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80728"/>
            <a:ext cx="4752528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793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8800" dirty="0" smtClean="0"/>
              <a:t>			</a:t>
            </a:r>
          </a:p>
          <a:p>
            <a:pPr indent="0">
              <a:buNone/>
            </a:pPr>
            <a:r>
              <a:rPr lang="cs-CZ" sz="8800" dirty="0" smtClean="0"/>
              <a:t>			</a:t>
            </a:r>
            <a:r>
              <a:rPr lang="cs-CZ" sz="8800" dirty="0" err="1" smtClean="0"/>
              <a:t>müde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92971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80728"/>
            <a:ext cx="460851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6533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indent="0" algn="ctr">
              <a:buNone/>
            </a:pPr>
            <a:r>
              <a:rPr lang="cs-CZ" sz="8800" dirty="0" err="1" smtClean="0"/>
              <a:t>glücklich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507679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indent="0">
              <a:buNone/>
            </a:pPr>
            <a:endParaRPr lang="cs-CZ" b="1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24744"/>
            <a:ext cx="4248472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643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dirty="0" smtClean="0"/>
          </a:p>
          <a:p>
            <a:pPr indent="0" algn="ctr">
              <a:buNone/>
            </a:pPr>
            <a:r>
              <a:rPr lang="cs-CZ" sz="8800" dirty="0" err="1" smtClean="0"/>
              <a:t>traurig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591796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indent="0">
              <a:buNone/>
            </a:pPr>
            <a:endParaRPr lang="cs-CZ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12776"/>
            <a:ext cx="3816424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6739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de-DE" sz="8800" dirty="0" smtClean="0"/>
          </a:p>
          <a:p>
            <a:pPr indent="0" algn="ctr">
              <a:buNone/>
            </a:pPr>
            <a:r>
              <a:rPr lang="cs-CZ" sz="8800" dirty="0" err="1" smtClean="0"/>
              <a:t>gro</a:t>
            </a:r>
            <a:r>
              <a:rPr lang="de-DE" sz="8800" dirty="0" smtClean="0"/>
              <a:t>ß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542784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Obrázky 1 – </a:t>
            </a:r>
            <a:r>
              <a:rPr lang="cs-CZ" sz="1800" dirty="0" smtClean="0"/>
              <a:t>25 </a:t>
            </a:r>
            <a:r>
              <a:rPr lang="cs-CZ" sz="1800" dirty="0"/>
              <a:t>použity z </a:t>
            </a:r>
            <a:r>
              <a:rPr lang="it-IT" sz="1800" dirty="0"/>
              <a:t>www.office.microsoft.com [online]. c2011 [cit. </a:t>
            </a:r>
            <a:r>
              <a:rPr lang="it-IT" sz="1800" dirty="0" smtClean="0"/>
              <a:t>2011-0</a:t>
            </a:r>
            <a:r>
              <a:rPr lang="cs-CZ" sz="1800" dirty="0" smtClean="0"/>
              <a:t>8</a:t>
            </a:r>
            <a:r>
              <a:rPr lang="it-IT" sz="1800" dirty="0" smtClean="0"/>
              <a:t>-</a:t>
            </a:r>
            <a:r>
              <a:rPr lang="cs-CZ" sz="1800" dirty="0" smtClean="0"/>
              <a:t>06</a:t>
            </a:r>
            <a:r>
              <a:rPr lang="it-IT" sz="1800" dirty="0" smtClean="0"/>
              <a:t>]. </a:t>
            </a:r>
            <a:endParaRPr lang="it-IT" sz="1800" dirty="0"/>
          </a:p>
        </p:txBody>
      </p:sp>
    </p:spTree>
    <p:extLst>
      <p:ext uri="{BB962C8B-B14F-4D97-AF65-F5344CB8AC3E}">
        <p14:creationId xmlns:p14="http://schemas.microsoft.com/office/powerpoint/2010/main" val="308306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1025</TotalTime>
  <Words>305</Words>
  <Application>Microsoft Office PowerPoint</Application>
  <PresentationFormat>Předvádění na obrazovce (4:3)</PresentationFormat>
  <Paragraphs>91</Paragraphs>
  <Slides>55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55</vt:i4>
      </vt:variant>
    </vt:vector>
  </HeadingPairs>
  <TitlesOfParts>
    <vt:vector size="56" baseType="lpstr">
      <vt:lpstr>Human</vt:lpstr>
      <vt:lpstr>Německý jazyk – Cvičení na podporu konverzace </vt:lpstr>
      <vt:lpstr>Sprachspiel II. Bilder</vt:lpstr>
      <vt:lpstr>Pravidla hry: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Přehled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Petr Kozlovský</dc:creator>
  <cp:lastModifiedBy>Petr Chvojka</cp:lastModifiedBy>
  <cp:revision>110</cp:revision>
  <dcterms:created xsi:type="dcterms:W3CDTF">2011-11-03T18:30:26Z</dcterms:created>
  <dcterms:modified xsi:type="dcterms:W3CDTF">2012-04-15T19:01:36Z</dcterms:modified>
</cp:coreProperties>
</file>