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22"/>
  </p:notesMasterIdLst>
  <p:sldIdLst>
    <p:sldId id="257" r:id="rId2"/>
    <p:sldId id="256" r:id="rId3"/>
    <p:sldId id="259" r:id="rId4"/>
    <p:sldId id="258" r:id="rId5"/>
    <p:sldId id="265" r:id="rId6"/>
    <p:sldId id="261" r:id="rId7"/>
    <p:sldId id="264" r:id="rId8"/>
    <p:sldId id="273" r:id="rId9"/>
    <p:sldId id="266" r:id="rId10"/>
    <p:sldId id="276" r:id="rId11"/>
    <p:sldId id="262" r:id="rId12"/>
    <p:sldId id="267" r:id="rId13"/>
    <p:sldId id="268" r:id="rId14"/>
    <p:sldId id="269" r:id="rId15"/>
    <p:sldId id="275" r:id="rId16"/>
    <p:sldId id="270" r:id="rId17"/>
    <p:sldId id="271" r:id="rId18"/>
    <p:sldId id="272" r:id="rId19"/>
    <p:sldId id="263" r:id="rId20"/>
    <p:sldId id="274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9C5F1B-9E75-4F43-8848-2DFC88222B52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DE837C-AC00-4D29-A642-98068CAE9D9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71339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8DE837C-AC00-4D29-A642-98068CAE9D94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59469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66800" y="1406020"/>
            <a:ext cx="6172199" cy="2251579"/>
          </a:xfrm>
        </p:spPr>
        <p:txBody>
          <a:bodyPr lIns="0" rIns="0" anchor="t">
            <a:noAutofit/>
          </a:bodyPr>
          <a:lstStyle>
            <a:lvl1pPr>
              <a:defRPr sz="6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6800" y="3905864"/>
            <a:ext cx="6172200" cy="1123336"/>
          </a:xfrm>
        </p:spPr>
        <p:txBody>
          <a:bodyPr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456432" y="1545336"/>
            <a:ext cx="4224528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1472184"/>
            <a:ext cx="6172200" cy="2130552"/>
          </a:xfrm>
        </p:spPr>
        <p:txBody>
          <a:bodyPr anchor="t">
            <a:noAutofit/>
          </a:bodyPr>
          <a:lstStyle>
            <a:lvl1pPr algn="l">
              <a:defRPr sz="4800" b="1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3886200"/>
            <a:ext cx="6172200" cy="914400"/>
          </a:xfrm>
        </p:spPr>
        <p:txBody>
          <a:bodyPr anchor="t">
            <a:normAutofit/>
          </a:bodyPr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6325" cy="1066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86998" y="1915859"/>
            <a:ext cx="3646966" cy="288142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6754" y="1915881"/>
            <a:ext cx="3639311" cy="288139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9600"/>
            <a:ext cx="3615734" cy="1066799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5301" y="1916113"/>
            <a:ext cx="3638550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5300" y="2860676"/>
            <a:ext cx="3638550" cy="288289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92625" y="1916113"/>
            <a:ext cx="3660775" cy="646112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92626" y="2860676"/>
            <a:ext cx="3651250" cy="28829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162800" y="1551543"/>
            <a:ext cx="1828800" cy="365125"/>
          </a:xfrm>
        </p:spPr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89450" y="1920876"/>
            <a:ext cx="3654425" cy="288924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6425"/>
            <a:ext cx="3629025" cy="1041400"/>
          </a:xfrm>
        </p:spPr>
        <p:txBody>
          <a:bodyPr anchor="t">
            <a:normAutofit/>
          </a:bodyPr>
          <a:lstStyle>
            <a:lvl1pPr algn="l">
              <a:defRPr sz="18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95300" y="1920875"/>
            <a:ext cx="3629025" cy="1812925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93776" y="600074"/>
            <a:ext cx="2074862" cy="1981201"/>
          </a:xfrm>
          <a:ln>
            <a:noFill/>
          </a:ln>
        </p:spPr>
        <p:txBody>
          <a:bodyPr anchor="t">
            <a:normAutofit/>
          </a:bodyPr>
          <a:lstStyle>
            <a:lvl1pPr algn="l">
              <a:defRPr sz="1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63862" y="1650999"/>
            <a:ext cx="5627687" cy="422076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63862" y="614363"/>
            <a:ext cx="3741738" cy="90963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>
          <a:xfrm>
            <a:off x="493776" y="6356350"/>
            <a:ext cx="5102352" cy="365125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4400" y="1554480"/>
            <a:ext cx="4222308" cy="388620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69848" y="1554480"/>
            <a:ext cx="2075688" cy="3886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456432" y="1554480"/>
            <a:ext cx="4224528" cy="3886200"/>
          </a:xfrm>
        </p:spPr>
        <p:txBody>
          <a:bodyPr vert="eaVer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2073348" cy="19794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454400" y="1547036"/>
            <a:ext cx="4222308" cy="38862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189468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69EF7E-FE11-49E1-A551-043DC136D628}" type="datetimeFigureOut">
              <a:rPr lang="cs-CZ" smtClean="0"/>
              <a:pPr/>
              <a:t>12.11.2014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9848" y="6356350"/>
            <a:ext cx="51023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59752" y="6356350"/>
            <a:ext cx="1137684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1AF282-9719-4AD0-826B-44B96532288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1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en.wikipedia.org/wiki/File:Neurons_uni_bi_multi_pseudouni.svg" TargetMode="Externa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a/a9/Complete_neuron_cell_diagram_en.svg/800px-Complete_neuron_cell_diagram_en.svg.png" TargetMode="External"/><Relationship Id="rId2" Type="http://schemas.openxmlformats.org/officeDocument/2006/relationships/hyperlink" Target="http://upload.wikimedia.org/wikipedia/commons/thumb/b/bc/Neuron_Hand-tuned.svg/400px-Neuron_Hand-tuned.svg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b/Neuro-anatomy_01.png/220px-Neuro-anatomy_01.png" TargetMode="External"/><Relationship Id="rId5" Type="http://schemas.openxmlformats.org/officeDocument/2006/relationships/hyperlink" Target="http://upload.wikimedia.org/wikipedia/commons/thumb/a/a6/Blausen_0870_TypesofNeuroglia.png/220px-Blausen_0870_TypesofNeuroglia.png" TargetMode="External"/><Relationship Id="rId4" Type="http://schemas.openxmlformats.org/officeDocument/2006/relationships/hyperlink" Target="http://upload.wikimedia.org/wikipedia/commons/thumb/9/92/Neurons_uni_bi_multi_pseudouni.svg/220px-Neurons_uni_bi_multi_pseudouni.svg.png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2/2b/Synapse_diag4.png" TargetMode="External"/><Relationship Id="rId2" Type="http://schemas.openxmlformats.org/officeDocument/2006/relationships/hyperlink" Target="http://upload.wikimedia.org/wikipedia/commons/thumb/1/1b/Synapse_Illustration_unlabeled.svg/400px-Synapse_Illustration_unlabeled.svg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thumb/1/10/Blausen_0657_MultipolarNeuron.png/350px-Blausen_0657_MultipolarNeuron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240" name="Group 19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99825851"/>
              </p:ext>
            </p:extLst>
          </p:nvPr>
        </p:nvGraphicFramePr>
        <p:xfrm>
          <a:off x="664371" y="260648"/>
          <a:ext cx="7813676" cy="5291317"/>
        </p:xfrm>
        <a:graphic>
          <a:graphicData uri="http://schemas.openxmlformats.org/drawingml/2006/table">
            <a:tbl>
              <a:tblPr/>
              <a:tblGrid>
                <a:gridCol w="1316037"/>
                <a:gridCol w="6497639"/>
              </a:tblGrid>
              <a:tr h="621924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CZ.1.07/1.5.00/34.0967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Zlepšení podmínek pro vzdělávání na MGO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Matiční gymnázium Ostrava,Dr. Šmerala 25/2565, 728 04, Ostrava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Nervová tkáň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Zdeňka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Platošová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Člověk a genetika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6945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Septima a 3. ročník, seminář z biologie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Vytvořeno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10. 4.  2014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8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DUM je určen pro rozvoj a upevnění  teoretických poznatků žáků z biologie člověka v oblasti nervová soustavy – stavby a funkce nervové tkáně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88676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v programu Microsoft PowerPoint, nutný dataprojektor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487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Pokud není uvedeno jinak, použitý materiál je z vlastních zdrojů autora. </a:t>
                      </a:r>
                    </a:p>
                  </a:txBody>
                  <a:tcPr marT="45716" marB="45716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8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30353" y="5589240"/>
            <a:ext cx="5417911" cy="126876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90" name="Picture 190" descr="http://profile.ak.fbcdn.net/hprofile-ak-snc6/276521_333727723392674_859061856_q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84368" y="260648"/>
            <a:ext cx="576263" cy="576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2307374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Nervová tkáň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Stavba</a:t>
            </a:r>
            <a:r>
              <a:rPr lang="cs-CZ" dirty="0"/>
              <a:t> </a:t>
            </a:r>
            <a:r>
              <a:rPr lang="cs-CZ" dirty="0" smtClean="0"/>
              <a:t>a funkce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9307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Zprostředkovává vztahy mezi vnějším prostředím a vnitřním prostředím organismu</a:t>
            </a:r>
          </a:p>
          <a:p>
            <a:r>
              <a:rPr lang="cs-CZ" sz="2000" dirty="0" smtClean="0"/>
              <a:t>Zprostředkovává vztahy mezi všemi částmi uvnitř organismu</a:t>
            </a:r>
          </a:p>
          <a:p>
            <a:r>
              <a:rPr lang="cs-CZ" sz="2000" dirty="0" smtClean="0"/>
              <a:t>Přijímá informace z vnějšího prostředí a ze všech částí organismu </a:t>
            </a:r>
            <a:r>
              <a:rPr lang="cs-CZ" sz="2000" dirty="0"/>
              <a:t>→ </a:t>
            </a:r>
            <a:r>
              <a:rPr lang="cs-CZ" sz="2000" dirty="0" smtClean="0"/>
              <a:t>zpracovává přijaté </a:t>
            </a:r>
            <a:r>
              <a:rPr lang="cs-CZ" sz="2000" dirty="0"/>
              <a:t>informace → zajišťuje odpověď na informace</a:t>
            </a:r>
          </a:p>
          <a:p>
            <a:r>
              <a:rPr lang="cs-CZ" sz="2000" dirty="0"/>
              <a:t>Společně s hormonální soustavou zajišťuje integraci dějů v organismu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Význam Nervové tkáně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140094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sz="2000" b="1" dirty="0" smtClean="0"/>
              <a:t>Nervové buňky (Neurony)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u="sng" dirty="0"/>
              <a:t>Funkce</a:t>
            </a:r>
            <a:r>
              <a:rPr lang="cs-CZ" sz="2000" dirty="0"/>
              <a:t>: vzrušivost a vodivost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u="sng" dirty="0"/>
              <a:t>Stavba</a:t>
            </a:r>
            <a:r>
              <a:rPr lang="cs-CZ" sz="2000" dirty="0"/>
              <a:t>: tělo buňky (perikaryon) a výběžky dvojího typu:</a:t>
            </a:r>
          </a:p>
          <a:p>
            <a:pPr marL="0" indent="0">
              <a:buNone/>
            </a:pPr>
            <a:r>
              <a:rPr lang="cs-CZ" sz="2000" dirty="0"/>
              <a:t>		1. dendrit (y)</a:t>
            </a:r>
          </a:p>
          <a:p>
            <a:pPr marL="0" indent="0">
              <a:buNone/>
            </a:pPr>
            <a:r>
              <a:rPr lang="cs-CZ" sz="2000" dirty="0"/>
              <a:t>		2. neurit (axon)</a:t>
            </a:r>
          </a:p>
          <a:p>
            <a:pPr marL="342900" indent="-342900">
              <a:buFont typeface="+mj-lt"/>
              <a:buAutoNum type="arabicParenR" startAt="2"/>
            </a:pPr>
            <a:r>
              <a:rPr lang="cs-CZ" sz="2000" b="1" dirty="0" smtClean="0"/>
              <a:t>Gliové buňky (Neuroglie)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u="sng" dirty="0"/>
              <a:t>Funkce</a:t>
            </a:r>
            <a:r>
              <a:rPr lang="cs-CZ" sz="2000" dirty="0" smtClean="0"/>
              <a:t>: podpůrná, vyživovací, obranná, fagocytární, tvorba obalů nervových vláken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2000" u="sng" dirty="0"/>
              <a:t>Stavba</a:t>
            </a:r>
            <a:r>
              <a:rPr lang="cs-CZ" sz="2000" dirty="0" smtClean="0"/>
              <a:t>: dle typu gliové buňky</a:t>
            </a:r>
            <a:endParaRPr lang="cs-CZ" sz="2000" b="1" dirty="0" smtClean="0"/>
          </a:p>
          <a:p>
            <a:pPr marL="342900" indent="-342900">
              <a:buFont typeface="+mj-lt"/>
              <a:buAutoNum type="arabicParenR" startAt="3"/>
            </a:pPr>
            <a:r>
              <a:rPr lang="cs-CZ" sz="2000" b="1" dirty="0" smtClean="0"/>
              <a:t>Vazivo a systém vlásečnic</a:t>
            </a:r>
            <a:endParaRPr lang="cs-CZ" sz="2000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Stavba Nervové Tkáně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41107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123728" y="116632"/>
            <a:ext cx="6912768" cy="6552728"/>
          </a:xfrm>
        </p:spPr>
        <p:txBody>
          <a:bodyPr>
            <a:noAutofit/>
          </a:bodyPr>
          <a:lstStyle/>
          <a:p>
            <a:r>
              <a:rPr lang="cs-CZ" sz="2000" b="1" dirty="0" smtClean="0"/>
              <a:t>Jádro 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je zpravidla v interfázi (po narození se již nedělí)</a:t>
            </a:r>
          </a:p>
          <a:p>
            <a:r>
              <a:rPr lang="cs-CZ" sz="2000" b="1" dirty="0" smtClean="0"/>
              <a:t>Cytoplazma </a:t>
            </a:r>
            <a:r>
              <a:rPr lang="cs-CZ" sz="2000" dirty="0" smtClean="0"/>
              <a:t> 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obsahuje běžné buněčné struktury a organely ( hladké endoplazmatické retikulum, drsné </a:t>
            </a:r>
            <a:r>
              <a:rPr lang="cs-CZ" sz="2000" dirty="0"/>
              <a:t>endoplazmatické </a:t>
            </a:r>
            <a:r>
              <a:rPr lang="cs-CZ" sz="2000" dirty="0" smtClean="0"/>
              <a:t>retikulum (</a:t>
            </a:r>
            <a:r>
              <a:rPr lang="cs-CZ" sz="2000" dirty="0" err="1" smtClean="0"/>
              <a:t>Nisslova</a:t>
            </a:r>
            <a:r>
              <a:rPr lang="cs-CZ" sz="2000" dirty="0" smtClean="0"/>
              <a:t> substance), Golgiho aparát, </a:t>
            </a:r>
            <a:r>
              <a:rPr lang="cs-CZ" sz="2000" dirty="0" err="1" smtClean="0"/>
              <a:t>neurotubuly</a:t>
            </a:r>
            <a:r>
              <a:rPr lang="cs-CZ" sz="2000" dirty="0" smtClean="0"/>
              <a:t>, </a:t>
            </a:r>
            <a:r>
              <a:rPr lang="cs-CZ" sz="2000" dirty="0" err="1" smtClean="0"/>
              <a:t>neurofilamenta</a:t>
            </a:r>
            <a:r>
              <a:rPr lang="cs-CZ" sz="2000" dirty="0" smtClean="0"/>
              <a:t>, lysozomy, mitochondrie)</a:t>
            </a:r>
          </a:p>
          <a:p>
            <a:r>
              <a:rPr lang="cs-CZ" sz="2000" b="1" dirty="0" smtClean="0"/>
              <a:t>Dendrity 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přijímají podněty a vedou vzruchy do těla buňky = aferentně</a:t>
            </a:r>
          </a:p>
          <a:p>
            <a:r>
              <a:rPr lang="cs-CZ" sz="2000" b="1" dirty="0" smtClean="0"/>
              <a:t>Neurit (axon) 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je jen jeden a vede vzruch z buňky k další struktuře (nervová buňka, svalové vlákno, žláza) = eferentně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kdekoli ve svém průběhu může vysílat větve = kolaterály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/>
              <a:t>v</a:t>
            </a:r>
            <a:r>
              <a:rPr lang="cs-CZ" sz="2000" dirty="0" smtClean="0"/>
              <a:t>ětvení na konci neuritu = terminální arborizace, jednotlivé větve = </a:t>
            </a:r>
            <a:r>
              <a:rPr lang="cs-CZ" sz="2000" dirty="0" err="1" smtClean="0"/>
              <a:t>telodendrony</a:t>
            </a:r>
            <a:r>
              <a:rPr lang="cs-CZ" sz="2000" dirty="0" smtClean="0"/>
              <a:t>, </a:t>
            </a:r>
            <a:r>
              <a:rPr lang="cs-CZ" sz="2000" dirty="0" err="1" smtClean="0"/>
              <a:t>telodendrie</a:t>
            </a:r>
            <a:r>
              <a:rPr lang="cs-CZ" sz="2000" dirty="0" smtClean="0"/>
              <a:t> končí synapsí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Zpravidla je obalen myelinem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Úsek mezi výstupem axonu z těla a začátkem myelinové pochvy = iniciační segment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Mezi myelinovými pochvami jsou Ranvierovy zářezy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260648"/>
            <a:ext cx="2073348" cy="19794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Popis stavby neuronu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08523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neuronu</a:t>
            </a:r>
            <a:endParaRPr lang="cs-CZ" dirty="0"/>
          </a:p>
        </p:txBody>
      </p:sp>
      <p:pic>
        <p:nvPicPr>
          <p:cNvPr id="8" name="Zástupný symbol pro obrázek 7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2" r="192"/>
          <a:stretch>
            <a:fillRect/>
          </a:stretch>
        </p:blipFill>
        <p:spPr>
          <a:xfrm>
            <a:off x="107950" y="1651000"/>
            <a:ext cx="8928100" cy="4221163"/>
          </a:xfrm>
        </p:spPr>
      </p:pic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Zjednodušené schéma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7956376" y="908720"/>
            <a:ext cx="4283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(1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27434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thumb/a/a9/Complete_neuron_cell_diagram_en.svg/800px-Complete_neuron_cell_diagram_en.svg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0648"/>
            <a:ext cx="7620000" cy="5543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6268670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Diagram typického </a:t>
            </a:r>
            <a:r>
              <a:rPr lang="cs-CZ" sz="2000" b="1" dirty="0" err="1" smtClean="0">
                <a:solidFill>
                  <a:schemeClr val="bg1"/>
                </a:solidFill>
              </a:rPr>
              <a:t>myelinizovaného</a:t>
            </a:r>
            <a:r>
              <a:rPr lang="cs-CZ" sz="2000" b="1" dirty="0" smtClean="0">
                <a:solidFill>
                  <a:schemeClr val="bg1"/>
                </a:solidFill>
              </a:rPr>
              <a:t> </a:t>
            </a:r>
            <a:r>
              <a:rPr lang="cs-CZ" sz="2000" b="1" dirty="0" err="1" smtClean="0">
                <a:solidFill>
                  <a:schemeClr val="bg1"/>
                </a:solidFill>
              </a:rPr>
              <a:t>motoneuronu</a:t>
            </a:r>
            <a:r>
              <a:rPr lang="cs-CZ" sz="2000" b="1" dirty="0" smtClean="0">
                <a:solidFill>
                  <a:schemeClr val="bg1"/>
                </a:solidFill>
              </a:rPr>
              <a:t> obratlovců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20677" y="258060"/>
            <a:ext cx="4555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(2)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372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upload.wikimedia.org/wikipedia/commons/thumb/9/92/Neurons_uni_bi_multi_pseudouni.svg/220px-Neurons_uni_bi_multi_pseudouni.svg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1412776"/>
            <a:ext cx="3993540" cy="42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190568"/>
            <a:ext cx="612539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Dělení neuronů dle úpravy dendritů a neuritu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44008" y="908720"/>
            <a:ext cx="410445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cs-CZ" sz="2000" b="1" u="sng" dirty="0" smtClean="0"/>
              <a:t>Unipolární (</a:t>
            </a:r>
            <a:r>
              <a:rPr lang="cs-CZ" sz="2000" b="1" u="sng" dirty="0" err="1" smtClean="0"/>
              <a:t>adendritický</a:t>
            </a:r>
            <a:r>
              <a:rPr lang="cs-CZ" sz="2000" b="1" u="sng" dirty="0" smtClean="0"/>
              <a:t>) neuron</a:t>
            </a:r>
            <a:r>
              <a:rPr lang="cs-CZ" sz="2000" dirty="0" smtClean="0"/>
              <a:t> – dendrit zanikl a přeměnil se v recepční výběžek smyslové buňky např. tyčinky a čípky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u="sng" dirty="0" smtClean="0"/>
              <a:t>Bipolární neurony </a:t>
            </a:r>
            <a:r>
              <a:rPr lang="cs-CZ" sz="2000" dirty="0" smtClean="0"/>
              <a:t>– mají jeden dendrit a jeden axon např. v druhé vrstvě sítnice, kde navazují na tyčinky a čípky</a:t>
            </a:r>
          </a:p>
          <a:p>
            <a:pPr marL="342900" indent="-342900">
              <a:buFont typeface="+mj-lt"/>
              <a:buAutoNum type="arabicPeriod"/>
            </a:pPr>
            <a:r>
              <a:rPr lang="cs-CZ" sz="2000" b="1" u="sng" dirty="0" smtClean="0"/>
              <a:t>Multipolární neurony </a:t>
            </a:r>
            <a:r>
              <a:rPr lang="cs-CZ" sz="2000" dirty="0" smtClean="0"/>
              <a:t>– jsou nejčastější, mají více dendritů a jeden axon např. </a:t>
            </a:r>
            <a:r>
              <a:rPr lang="cs-CZ" sz="2000" dirty="0" err="1" smtClean="0"/>
              <a:t>motoneurony</a:t>
            </a:r>
            <a:endParaRPr lang="cs-CZ" sz="2000" dirty="0" smtClean="0"/>
          </a:p>
          <a:p>
            <a:pPr marL="342900" indent="-342900">
              <a:buFont typeface="+mj-lt"/>
              <a:buAutoNum type="arabicPeriod"/>
            </a:pPr>
            <a:r>
              <a:rPr lang="cs-CZ" sz="2000" b="1" u="sng" dirty="0" err="1" smtClean="0"/>
              <a:t>Pseudounipolární</a:t>
            </a:r>
            <a:r>
              <a:rPr lang="cs-CZ" sz="2000" b="1" u="sng" dirty="0" smtClean="0"/>
              <a:t> neurony </a:t>
            </a:r>
            <a:r>
              <a:rPr lang="cs-CZ" sz="2000" dirty="0" smtClean="0"/>
              <a:t>– vznikly z bipolárních tak, že se oba výběžky k sobě přiložily a krátce probíhají společně, pak se od sebe oddělují např. senzitivní míšní ganglia </a:t>
            </a:r>
            <a:endParaRPr lang="cs-CZ" sz="2000" dirty="0"/>
          </a:p>
        </p:txBody>
      </p:sp>
      <p:sp>
        <p:nvSpPr>
          <p:cNvPr id="4" name="Obdélník 3"/>
          <p:cNvSpPr>
            <a:spLocks noChangeAspect="1"/>
          </p:cNvSpPr>
          <p:nvPr/>
        </p:nvSpPr>
        <p:spPr>
          <a:xfrm>
            <a:off x="323530" y="1004255"/>
            <a:ext cx="405138" cy="32501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(3)</a:t>
            </a:r>
          </a:p>
        </p:txBody>
      </p:sp>
    </p:spTree>
    <p:extLst>
      <p:ext uri="{BB962C8B-B14F-4D97-AF65-F5344CB8AC3E}">
        <p14:creationId xmlns:p14="http://schemas.microsoft.com/office/powerpoint/2010/main" xmlns="" val="3544924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2411760" y="0"/>
            <a:ext cx="6732240" cy="6858000"/>
          </a:xfrm>
        </p:spPr>
        <p:txBody>
          <a:bodyPr>
            <a:noAutofit/>
          </a:bodyPr>
          <a:lstStyle/>
          <a:p>
            <a:pPr marL="342900" indent="-342900">
              <a:buFont typeface="+mj-lt"/>
              <a:buAutoNum type="arabicParenR"/>
            </a:pPr>
            <a:r>
              <a:rPr lang="cs-CZ" sz="1900" b="1" dirty="0" smtClean="0"/>
              <a:t>Astrocyty 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Jsou všude v CNS a mají ochrannou a vyživovací funkci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Jsou hvězdicovitého tvaru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Zachovávají si schopnost dělení</a:t>
            </a:r>
          </a:p>
          <a:p>
            <a:pPr marL="342900" indent="-342900">
              <a:buFont typeface="+mj-lt"/>
              <a:buAutoNum type="arabicParenR" startAt="2"/>
            </a:pPr>
            <a:r>
              <a:rPr lang="cs-CZ" sz="1900" b="1" dirty="0" err="1" smtClean="0"/>
              <a:t>Oligodendrocyty</a:t>
            </a:r>
            <a:endParaRPr lang="cs-CZ" sz="1900" b="1" dirty="0" smtClean="0"/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Podílejí se na tvorbě myelinových pochev v CNS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Obklopují neurony v mozku a sympatických gangliích jako satelitní buňky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Mají málo výběžků</a:t>
            </a:r>
          </a:p>
          <a:p>
            <a:pPr marL="342900" indent="-342900">
              <a:buFont typeface="+mj-lt"/>
              <a:buAutoNum type="arabicParenR" startAt="3"/>
            </a:pPr>
            <a:r>
              <a:rPr lang="cs-CZ" sz="1900" b="1" dirty="0" smtClean="0"/>
              <a:t>Mikroglie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Mají větvené výběžky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Plní funkci makrofágů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Na jejich povrchu byly zjištěny receptory pro imunoglobuliny</a:t>
            </a:r>
          </a:p>
          <a:p>
            <a:pPr marL="342900" indent="-342900">
              <a:buFont typeface="+mj-lt"/>
              <a:buAutoNum type="arabicParenR" startAt="4"/>
            </a:pPr>
            <a:r>
              <a:rPr lang="cs-CZ" sz="1900" b="1" dirty="0" smtClean="0"/>
              <a:t>Ependym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dirty="0" smtClean="0"/>
              <a:t>Jednovrstevný soubor  </a:t>
            </a:r>
            <a:r>
              <a:rPr lang="cs-CZ" sz="1900" dirty="0"/>
              <a:t>buněk, které jako epitel vystýlají mozkové komory a centrální míšní </a:t>
            </a:r>
            <a:r>
              <a:rPr lang="cs-CZ" sz="1900" dirty="0" smtClean="0"/>
              <a:t>kanálek</a:t>
            </a:r>
          </a:p>
          <a:p>
            <a:pPr marL="342900" indent="-342900">
              <a:buFont typeface="+mj-lt"/>
              <a:buAutoNum type="arabicParenR" startAt="5"/>
            </a:pPr>
            <a:r>
              <a:rPr lang="cs-CZ" sz="1900" b="1" dirty="0" smtClean="0"/>
              <a:t>Periferní glie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u="sng" dirty="0" err="1" smtClean="0"/>
              <a:t>Schwannovy</a:t>
            </a:r>
            <a:r>
              <a:rPr lang="cs-CZ" sz="1900" u="sng" dirty="0" smtClean="0"/>
              <a:t> buňky </a:t>
            </a:r>
            <a:r>
              <a:rPr lang="cs-CZ" sz="1900" dirty="0" smtClean="0"/>
              <a:t>uplatňují se při </a:t>
            </a:r>
            <a:r>
              <a:rPr lang="cs-CZ" sz="1900" dirty="0" err="1" smtClean="0"/>
              <a:t>myelinizaci</a:t>
            </a:r>
            <a:r>
              <a:rPr lang="cs-CZ" sz="1900" dirty="0" smtClean="0"/>
              <a:t> periferních nervů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1900" u="sng" dirty="0" smtClean="0"/>
              <a:t>Satelitní buňky </a:t>
            </a:r>
            <a:r>
              <a:rPr lang="cs-CZ" sz="1900" dirty="0"/>
              <a:t>zajišťující výživu </a:t>
            </a:r>
            <a:r>
              <a:rPr lang="cs-CZ" sz="1900" dirty="0" smtClean="0"/>
              <a:t>periferních neuronů</a:t>
            </a:r>
            <a:endParaRPr lang="cs-CZ" sz="1900" dirty="0"/>
          </a:p>
          <a:p>
            <a:pPr marL="0" indent="0">
              <a:buNone/>
            </a:pPr>
            <a:endParaRPr lang="cs-CZ" sz="19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2243604" cy="197946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Neuroglie</a:t>
            </a:r>
            <a:br>
              <a:rPr lang="cs-CZ" sz="2400" dirty="0" smtClean="0"/>
            </a:br>
            <a:r>
              <a:rPr lang="cs-CZ" sz="2400" dirty="0" smtClean="0"/>
              <a:t>(</a:t>
            </a:r>
            <a:r>
              <a:rPr lang="cs-CZ" sz="2400" cap="none" dirty="0" smtClean="0"/>
              <a:t>rozdělení</a:t>
            </a:r>
            <a:r>
              <a:rPr lang="cs-CZ" sz="2400" dirty="0" smtClean="0"/>
              <a:t>)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2928431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http://upload.wikimedia.org/wikipedia/commons/thumb/a/a6/Blausen_0870_TypesofNeuroglia.png/640px-Blausen_0870_TypesofNeuroglia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3792" y="425802"/>
            <a:ext cx="7656416" cy="61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336198" y="3244334"/>
            <a:ext cx="4716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(4)</a:t>
            </a:r>
          </a:p>
        </p:txBody>
      </p:sp>
      <p:sp>
        <p:nvSpPr>
          <p:cNvPr id="3" name="Obdélník 2"/>
          <p:cNvSpPr/>
          <p:nvPr/>
        </p:nvSpPr>
        <p:spPr>
          <a:xfrm>
            <a:off x="8589269" y="241136"/>
            <a:ext cx="4716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(4)</a:t>
            </a:r>
          </a:p>
        </p:txBody>
      </p:sp>
    </p:spTree>
    <p:extLst>
      <p:ext uri="{BB962C8B-B14F-4D97-AF65-F5344CB8AC3E}">
        <p14:creationId xmlns:p14="http://schemas.microsoft.com/office/powerpoint/2010/main" xmlns="" val="3695633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upload.wikimedia.org/wikipedia/commons/thumb/3/3b/Neuro-anatomy_01.png/800px-Neuro-anatomy_01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2612" y="188640"/>
            <a:ext cx="6657975" cy="5553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913803" y="5944622"/>
            <a:ext cx="7056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solidFill>
                  <a:schemeClr val="bg1"/>
                </a:solidFill>
              </a:rPr>
              <a:t>Nervová tkáň v mozku:</a:t>
            </a:r>
            <a:r>
              <a:rPr lang="cs-CZ" u="sng" dirty="0">
                <a:solidFill>
                  <a:schemeClr val="bg1"/>
                </a:solidFill>
              </a:rPr>
              <a:t> </a:t>
            </a:r>
            <a:r>
              <a:rPr lang="cs-CZ" dirty="0">
                <a:solidFill>
                  <a:schemeClr val="bg1"/>
                </a:solidFill>
              </a:rPr>
              <a:t>1) </a:t>
            </a:r>
            <a:r>
              <a:rPr lang="cs-CZ" dirty="0" smtClean="0">
                <a:solidFill>
                  <a:schemeClr val="bg1"/>
                </a:solidFill>
              </a:rPr>
              <a:t>ependym, </a:t>
            </a:r>
            <a:r>
              <a:rPr lang="cs-CZ" dirty="0">
                <a:solidFill>
                  <a:schemeClr val="bg1"/>
                </a:solidFill>
              </a:rPr>
              <a:t>2) </a:t>
            </a:r>
            <a:r>
              <a:rPr lang="cs-CZ" dirty="0" smtClean="0">
                <a:solidFill>
                  <a:schemeClr val="bg1"/>
                </a:solidFill>
              </a:rPr>
              <a:t>neuron, </a:t>
            </a:r>
            <a:r>
              <a:rPr lang="cs-CZ" dirty="0">
                <a:solidFill>
                  <a:schemeClr val="bg1"/>
                </a:solidFill>
              </a:rPr>
              <a:t>3) </a:t>
            </a:r>
            <a:r>
              <a:rPr lang="cs-CZ" dirty="0" smtClean="0">
                <a:solidFill>
                  <a:schemeClr val="bg1"/>
                </a:solidFill>
              </a:rPr>
              <a:t>axon, </a:t>
            </a:r>
            <a:r>
              <a:rPr lang="cs-CZ" dirty="0">
                <a:solidFill>
                  <a:schemeClr val="bg1"/>
                </a:solidFill>
              </a:rPr>
              <a:t>4) </a:t>
            </a:r>
            <a:r>
              <a:rPr lang="cs-CZ" dirty="0" err="1" smtClean="0">
                <a:solidFill>
                  <a:schemeClr val="bg1"/>
                </a:solidFill>
              </a:rPr>
              <a:t>Schwannova</a:t>
            </a:r>
            <a:r>
              <a:rPr lang="cs-CZ" dirty="0" smtClean="0">
                <a:solidFill>
                  <a:schemeClr val="bg1"/>
                </a:solidFill>
              </a:rPr>
              <a:t> buňka, </a:t>
            </a:r>
            <a:r>
              <a:rPr lang="cs-CZ" dirty="0">
                <a:solidFill>
                  <a:schemeClr val="bg1"/>
                </a:solidFill>
              </a:rPr>
              <a:t>5) </a:t>
            </a:r>
            <a:r>
              <a:rPr lang="cs-CZ" dirty="0" smtClean="0">
                <a:solidFill>
                  <a:schemeClr val="bg1"/>
                </a:solidFill>
              </a:rPr>
              <a:t>astrocyt, </a:t>
            </a:r>
            <a:r>
              <a:rPr lang="cs-CZ" dirty="0">
                <a:solidFill>
                  <a:schemeClr val="bg1"/>
                </a:solidFill>
              </a:rPr>
              <a:t>6) </a:t>
            </a:r>
            <a:r>
              <a:rPr lang="cs-CZ" dirty="0" smtClean="0">
                <a:solidFill>
                  <a:schemeClr val="bg1"/>
                </a:solidFill>
              </a:rPr>
              <a:t>myelinový obal</a:t>
            </a:r>
            <a:r>
              <a:rPr lang="cs-CZ" dirty="0">
                <a:solidFill>
                  <a:schemeClr val="bg1"/>
                </a:solidFill>
              </a:rPr>
              <a:t>, 7) </a:t>
            </a:r>
            <a:r>
              <a:rPr lang="cs-CZ" dirty="0" smtClean="0">
                <a:solidFill>
                  <a:schemeClr val="bg1"/>
                </a:solidFill>
              </a:rPr>
              <a:t>mikroglie, </a:t>
            </a:r>
            <a:r>
              <a:rPr lang="cs-CZ" dirty="0">
                <a:solidFill>
                  <a:schemeClr val="bg1"/>
                </a:solidFill>
              </a:rPr>
              <a:t>8) krevní </a:t>
            </a:r>
            <a:r>
              <a:rPr lang="cs-CZ" dirty="0" smtClean="0">
                <a:solidFill>
                  <a:schemeClr val="bg1"/>
                </a:solidFill>
              </a:rPr>
              <a:t>vlásečnice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518273" y="188640"/>
            <a:ext cx="461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(5)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5714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56432" y="404664"/>
            <a:ext cx="5004000" cy="6048672"/>
          </a:xfrm>
        </p:spPr>
        <p:txBody>
          <a:bodyPr>
            <a:normAutofit lnSpcReduction="10000"/>
          </a:bodyPr>
          <a:lstStyle/>
          <a:p>
            <a:r>
              <a:rPr lang="cs-CZ" sz="2000" b="1" u="sng" dirty="0" smtClean="0"/>
              <a:t>Úloha synapsí</a:t>
            </a:r>
          </a:p>
          <a:p>
            <a:pPr marL="342900" indent="-342900">
              <a:buFont typeface="+mj-lt"/>
              <a:buAutoNum type="arabicParenR"/>
            </a:pPr>
            <a:r>
              <a:rPr lang="cs-CZ" sz="2000" dirty="0" smtClean="0"/>
              <a:t>Jednosměrné předávání vzruchů</a:t>
            </a:r>
          </a:p>
          <a:p>
            <a:pPr marL="342900" indent="-342900">
              <a:buFont typeface="+mj-lt"/>
              <a:buAutoNum type="arabicParenR"/>
            </a:pPr>
            <a:r>
              <a:rPr lang="cs-CZ" sz="2000" dirty="0" smtClean="0"/>
              <a:t>Obousměrné předávání trofických signálů (ovlivnění proteosyntézy v </a:t>
            </a:r>
            <a:r>
              <a:rPr lang="cs-CZ" sz="2000" dirty="0" err="1" smtClean="0"/>
              <a:t>perikaryu</a:t>
            </a:r>
            <a:r>
              <a:rPr lang="cs-CZ" sz="2000" dirty="0" smtClean="0"/>
              <a:t>)</a:t>
            </a:r>
          </a:p>
          <a:p>
            <a:r>
              <a:rPr lang="cs-CZ" sz="2000" b="1" u="sng" dirty="0" smtClean="0"/>
              <a:t>Stavba synapse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Terminální buton- knoflíkovité rozšíření terminálních větví axonu (váčky s mediátorem)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Presynaptická membrána (buton axonu)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Postsynaptická membrána (dendrit)</a:t>
            </a:r>
          </a:p>
          <a:p>
            <a:pPr>
              <a:buFont typeface="Candara" panose="020E0502030303020204" pitchFamily="34" charset="0"/>
              <a:buChar char="−"/>
            </a:pPr>
            <a:r>
              <a:rPr lang="cs-CZ" sz="2000" dirty="0" smtClean="0"/>
              <a:t>Synaptická štěrbina</a:t>
            </a:r>
          </a:p>
          <a:p>
            <a:r>
              <a:rPr lang="cs-CZ" sz="2000" b="1" u="sng" dirty="0" smtClean="0"/>
              <a:t>Typy synapsí podle mechanismu působení</a:t>
            </a:r>
          </a:p>
          <a:p>
            <a:pPr marL="342900" indent="-342900">
              <a:buFont typeface="+mj-lt"/>
              <a:buAutoNum type="arabicParenR"/>
            </a:pPr>
            <a:r>
              <a:rPr lang="cs-CZ" sz="2000" i="0" dirty="0" smtClean="0"/>
              <a:t>Chemická</a:t>
            </a:r>
            <a:r>
              <a:rPr lang="cs-CZ" sz="2000" dirty="0" smtClean="0"/>
              <a:t> synapse– mediátor</a:t>
            </a:r>
          </a:p>
          <a:p>
            <a:pPr marL="342900" indent="-342900">
              <a:buFont typeface="+mj-lt"/>
              <a:buAutoNum type="arabicParenR"/>
            </a:pPr>
            <a:r>
              <a:rPr lang="cs-CZ" sz="2000" i="0" dirty="0" smtClean="0"/>
              <a:t>Elektrická </a:t>
            </a:r>
            <a:r>
              <a:rPr lang="cs-CZ" sz="2000" dirty="0"/>
              <a:t>synapse </a:t>
            </a:r>
            <a:r>
              <a:rPr lang="cs-CZ" sz="2000" dirty="0" smtClean="0"/>
              <a:t>– přímý elektrický přenos z presynaptické na postsynaptickou membránu iontovými přesuny = gap </a:t>
            </a:r>
            <a:r>
              <a:rPr lang="cs-CZ" sz="2000" dirty="0" err="1" smtClean="0"/>
              <a:t>junction</a:t>
            </a:r>
            <a:endParaRPr lang="cs-CZ" sz="2000" dirty="0" smtClean="0"/>
          </a:p>
          <a:p>
            <a:pPr marL="342900" indent="-342900">
              <a:buFont typeface="+mj-lt"/>
              <a:buAutoNum type="arabicParenR"/>
            </a:pPr>
            <a:r>
              <a:rPr lang="cs-CZ" sz="2000" i="0" dirty="0" smtClean="0"/>
              <a:t>Smíšená </a:t>
            </a:r>
            <a:r>
              <a:rPr lang="cs-CZ" sz="2000" dirty="0"/>
              <a:t>synapse</a:t>
            </a:r>
            <a:endParaRPr lang="cs-CZ" sz="2000" i="0" dirty="0" smtClean="0"/>
          </a:p>
          <a:p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3568" y="548680"/>
            <a:ext cx="2073348" cy="197946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Funkční kontakty neuronů = synapse (zápoj)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94456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548680"/>
            <a:ext cx="8568000" cy="518400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323528" y="5795972"/>
            <a:ext cx="8568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Synapse</a:t>
            </a:r>
            <a:r>
              <a:rPr lang="cs-CZ" dirty="0" smtClean="0"/>
              <a:t> </a:t>
            </a:r>
            <a:r>
              <a:rPr lang="cs-CZ" b="1" i="1" dirty="0" smtClean="0"/>
              <a:t>(zápoj)</a:t>
            </a:r>
            <a:endParaRPr lang="cs-CZ" b="1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05151" y="27856"/>
            <a:ext cx="474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(6)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1293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sz="quarter" idx="13"/>
          </p:nvPr>
        </p:nvSpPr>
        <p:spPr>
          <a:xfrm>
            <a:off x="3491880" y="1124744"/>
            <a:ext cx="4224528" cy="5040560"/>
          </a:xfrm>
        </p:spPr>
        <p:txBody>
          <a:bodyPr>
            <a:noAutofit/>
          </a:bodyPr>
          <a:lstStyle/>
          <a:p>
            <a:r>
              <a:rPr lang="cs-CZ" sz="2000" dirty="0" smtClean="0"/>
              <a:t>Působí krátkodobě </a:t>
            </a:r>
          </a:p>
          <a:p>
            <a:r>
              <a:rPr lang="cs-CZ" sz="2000" dirty="0" smtClean="0"/>
              <a:t>Nachází se v synaptických váčcích knoflíkovitého rozšíření ter</a:t>
            </a:r>
            <a:r>
              <a:rPr lang="cs-CZ" sz="2000" dirty="0"/>
              <a:t>minálních zakončení axonu</a:t>
            </a:r>
          </a:p>
          <a:p>
            <a:r>
              <a:rPr lang="cs-CZ" sz="2000" dirty="0" smtClean="0"/>
              <a:t>Mají účinek budivý (excitační) nebo tlumivý (inhibiční)</a:t>
            </a:r>
          </a:p>
          <a:p>
            <a:r>
              <a:rPr lang="cs-CZ" sz="2000" dirty="0" smtClean="0"/>
              <a:t>Nejčastějšími mediátory jsou </a:t>
            </a:r>
            <a:r>
              <a:rPr lang="cs-CZ" sz="2000" b="1" dirty="0" smtClean="0"/>
              <a:t>acetylcholin</a:t>
            </a:r>
            <a:r>
              <a:rPr lang="cs-CZ" sz="2000" dirty="0" smtClean="0"/>
              <a:t> a </a:t>
            </a:r>
            <a:r>
              <a:rPr lang="cs-CZ" sz="2000" b="1" dirty="0" smtClean="0"/>
              <a:t>kyselina </a:t>
            </a:r>
            <a:r>
              <a:rPr lang="el-GR" sz="2000" b="1" dirty="0" smtClean="0">
                <a:latin typeface="Calibri"/>
              </a:rPr>
              <a:t>γ</a:t>
            </a:r>
            <a:r>
              <a:rPr lang="cs-CZ" sz="2000" b="1" dirty="0" smtClean="0">
                <a:latin typeface="Calibri"/>
              </a:rPr>
              <a:t>-aminomáselná (GABA), </a:t>
            </a:r>
            <a:r>
              <a:rPr lang="cs-CZ" sz="2000" dirty="0" smtClean="0">
                <a:latin typeface="Calibri"/>
              </a:rPr>
              <a:t>dále některé aminokyseliny a jejich deriváty např. </a:t>
            </a:r>
            <a:r>
              <a:rPr lang="cs-CZ" sz="2000" b="1" dirty="0" smtClean="0">
                <a:latin typeface="Calibri"/>
              </a:rPr>
              <a:t>glycin, L-glutamát, L-</a:t>
            </a:r>
            <a:r>
              <a:rPr lang="cs-CZ" sz="2000" b="1" dirty="0" err="1" smtClean="0">
                <a:latin typeface="Calibri"/>
              </a:rPr>
              <a:t>aspartát</a:t>
            </a:r>
            <a:r>
              <a:rPr lang="cs-CZ" sz="2000" b="1" dirty="0" smtClean="0">
                <a:latin typeface="Calibri"/>
              </a:rPr>
              <a:t>,</a:t>
            </a:r>
            <a:r>
              <a:rPr lang="cs-CZ" sz="2000" dirty="0" smtClean="0">
                <a:latin typeface="Calibri"/>
              </a:rPr>
              <a:t> také katecholaminy- </a:t>
            </a:r>
            <a:r>
              <a:rPr lang="cs-CZ" sz="2000" b="1" dirty="0" smtClean="0">
                <a:latin typeface="Calibri"/>
              </a:rPr>
              <a:t>adrenalin, noradrenalin, dopamin, serotonin</a:t>
            </a:r>
            <a:r>
              <a:rPr lang="cs-CZ" sz="2000" dirty="0" smtClean="0">
                <a:latin typeface="Calibri"/>
              </a:rPr>
              <a:t>, a hormony- </a:t>
            </a:r>
            <a:r>
              <a:rPr lang="cs-CZ" sz="2000" b="1" dirty="0" smtClean="0">
                <a:latin typeface="Calibri"/>
              </a:rPr>
              <a:t>endorfiny, kefaliny, angiotensin, bradykinin </a:t>
            </a:r>
            <a:r>
              <a:rPr lang="cs-CZ" sz="2000" dirty="0" smtClean="0">
                <a:latin typeface="Calibri"/>
              </a:rPr>
              <a:t>aj. 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899592" y="1196752"/>
            <a:ext cx="2243604" cy="1979466"/>
          </a:xfrm>
        </p:spPr>
        <p:txBody>
          <a:bodyPr/>
          <a:lstStyle/>
          <a:p>
            <a:r>
              <a:rPr lang="cs-CZ" sz="2400" dirty="0" smtClean="0"/>
              <a:t>Mediátory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516464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9848" y="1554480"/>
            <a:ext cx="5518376" cy="1979466"/>
          </a:xfrm>
        </p:spPr>
        <p:txBody>
          <a:bodyPr/>
          <a:lstStyle/>
          <a:p>
            <a:r>
              <a:rPr lang="cs-CZ" sz="3200" b="1" dirty="0" smtClean="0"/>
              <a:t>Opakování a úkoly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542007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9242" y="980728"/>
            <a:ext cx="1798320" cy="55473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051720" y="173831"/>
            <a:ext cx="36215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2400" b="1" dirty="0" smtClean="0"/>
              <a:t>???	Určete typ synapse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6238" y="1514841"/>
            <a:ext cx="19591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Chemická synapse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5" y="3565011"/>
            <a:ext cx="19688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Elektrická synapse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44785" y="5620598"/>
            <a:ext cx="18309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Smíšená synapse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49242" y="404663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(7)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606457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5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6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1474" y="787078"/>
            <a:ext cx="5919213" cy="5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99592" y="1726504"/>
            <a:ext cx="3609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1?</a:t>
            </a:r>
            <a:endParaRPr lang="cs-CZ" sz="2000" b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113604" y="2369779"/>
            <a:ext cx="39466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3?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5264" y="2965014"/>
            <a:ext cx="3978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2?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2709682"/>
            <a:ext cx="4122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4?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64088" y="2925669"/>
            <a:ext cx="39626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5?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88640"/>
            <a:ext cx="779412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???</a:t>
            </a:r>
            <a:r>
              <a:rPr lang="cs-CZ" sz="2400" dirty="0" smtClean="0"/>
              <a:t>	Popište synapsi a určete o jaký typ synapse se jedná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156176" y="1063374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1</a:t>
            </a:r>
            <a:r>
              <a:rPr lang="cs-CZ" dirty="0" smtClean="0"/>
              <a:t> – presynaptická část,     zakončení axonu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56176" y="1892001"/>
            <a:ext cx="30283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2</a:t>
            </a:r>
            <a:r>
              <a:rPr lang="cs-CZ" dirty="0" smtClean="0"/>
              <a:t> - Postsynaptická membrána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156176" y="2569834"/>
            <a:ext cx="24657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</a:t>
            </a:r>
            <a:r>
              <a:rPr lang="cs-CZ" dirty="0" smtClean="0"/>
              <a:t> – váček s mediátorem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60577" y="3365124"/>
            <a:ext cx="1417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</a:t>
            </a:r>
            <a:r>
              <a:rPr lang="cs-CZ" dirty="0" smtClean="0"/>
              <a:t> – receptor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62065" y="4293096"/>
            <a:ext cx="17652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</a:t>
            </a:r>
            <a:r>
              <a:rPr lang="cs-CZ" dirty="0" smtClean="0"/>
              <a:t> - mitochondrie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00192" y="5229200"/>
            <a:ext cx="24176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Chemická synapse</a:t>
            </a:r>
          </a:p>
          <a:p>
            <a:r>
              <a:rPr lang="cs-CZ" dirty="0" smtClean="0"/>
              <a:t>Nervosvalová ploténka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1474" y="419472"/>
            <a:ext cx="4748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(8)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511313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8594755" cy="550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962987" y="1124744"/>
            <a:ext cx="18662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Perikaryon, </a:t>
            </a:r>
            <a:r>
              <a:rPr lang="cs-CZ" dirty="0" err="1" smtClean="0">
                <a:solidFill>
                  <a:schemeClr val="bg1"/>
                </a:solidFill>
              </a:rPr>
              <a:t>soma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4" name="Pěticípá hvězda 3"/>
          <p:cNvSpPr>
            <a:spLocks noChangeAspect="1"/>
          </p:cNvSpPr>
          <p:nvPr/>
        </p:nvSpPr>
        <p:spPr>
          <a:xfrm>
            <a:off x="8534950" y="608774"/>
            <a:ext cx="311601" cy="311601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381881" y="2566531"/>
            <a:ext cx="6848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jádro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0895" y="4653136"/>
            <a:ext cx="13115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cytoplazma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0895" y="5279047"/>
            <a:ext cx="1494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mitochondrie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31840" y="4283804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Golgiho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aparát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131840" y="5284069"/>
            <a:ext cx="8963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dendrit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049285" y="5949280"/>
            <a:ext cx="17860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větvení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dendritu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049285" y="3127840"/>
            <a:ext cx="1080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i</a:t>
            </a:r>
            <a:r>
              <a:rPr lang="cs-CZ" dirty="0" smtClean="0">
                <a:solidFill>
                  <a:schemeClr val="bg1"/>
                </a:solidFill>
              </a:rPr>
              <a:t>niciační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segment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407092" y="1505716"/>
            <a:ext cx="14927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Axon (neurit)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580112" y="1459595"/>
            <a:ext cx="13147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solidFill>
                  <a:schemeClr val="bg1"/>
                </a:solidFill>
              </a:rPr>
              <a:t>telodendrie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732240" y="3386893"/>
            <a:ext cx="9701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synapse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66786" y="288912"/>
            <a:ext cx="7923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???</a:t>
            </a:r>
            <a:r>
              <a:rPr lang="cs-CZ" sz="2400" dirty="0" smtClean="0"/>
              <a:t>	Popište neuron a </a:t>
            </a:r>
            <a:r>
              <a:rPr lang="cs-CZ" sz="2400" dirty="0" smtClean="0"/>
              <a:t>uveďte, </a:t>
            </a:r>
            <a:r>
              <a:rPr lang="cs-CZ" sz="2400" dirty="0" smtClean="0"/>
              <a:t>o jaký typ neuronu se jedná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237504" y="5391800"/>
            <a:ext cx="2122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u="sng" dirty="0" smtClean="0">
                <a:solidFill>
                  <a:schemeClr val="bg1"/>
                </a:solidFill>
              </a:rPr>
              <a:t>Multipolární neuron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30720" y="597290"/>
            <a:ext cx="4748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(9)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88295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3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6984776" cy="504056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20688"/>
            <a:ext cx="8496944" cy="5976664"/>
          </a:xfrm>
        </p:spPr>
        <p:txBody>
          <a:bodyPr>
            <a:normAutofit lnSpcReduction="10000"/>
          </a:bodyPr>
          <a:lstStyle/>
          <a:p>
            <a:r>
              <a:rPr lang="cs-CZ" dirty="0"/>
              <a:t>(</a:t>
            </a:r>
            <a:r>
              <a:rPr lang="cs-CZ" dirty="0" smtClean="0"/>
              <a:t>1) Stavba </a:t>
            </a:r>
            <a:r>
              <a:rPr lang="cs-CZ" dirty="0"/>
              <a:t>neuronu obratlovců.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2014-03-24]. Dostupné z: </a:t>
            </a:r>
            <a:r>
              <a:rPr lang="cs-CZ" u="sng" dirty="0">
                <a:hlinkClick r:id="rId2"/>
              </a:rPr>
              <a:t>http://</a:t>
            </a:r>
            <a:r>
              <a:rPr lang="cs-CZ" u="sng" dirty="0" smtClean="0">
                <a:hlinkClick r:id="rId2"/>
              </a:rPr>
              <a:t>upload.wikimedia.org/wikipedia/commons/thumb/b/bc/Neuron_Hand-tuned.svg/400px-Neuron_Hand-tuned.svg.png</a:t>
            </a:r>
            <a:endParaRPr lang="cs-CZ" u="sng" dirty="0" smtClean="0"/>
          </a:p>
          <a:p>
            <a:r>
              <a:rPr lang="cs-CZ" dirty="0" smtClean="0"/>
              <a:t>(2) Diagram </a:t>
            </a:r>
            <a:r>
              <a:rPr lang="cs-CZ" dirty="0"/>
              <a:t>typického </a:t>
            </a:r>
            <a:r>
              <a:rPr lang="cs-CZ" dirty="0" err="1"/>
              <a:t>myelinizovaného</a:t>
            </a:r>
            <a:r>
              <a:rPr lang="cs-CZ" dirty="0"/>
              <a:t> </a:t>
            </a:r>
            <a:r>
              <a:rPr lang="cs-CZ" dirty="0" err="1"/>
              <a:t>motoneuronu</a:t>
            </a:r>
            <a:r>
              <a:rPr lang="cs-CZ" dirty="0"/>
              <a:t> obratlovců.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2014-06-22]. Dostupné z: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upload.wikimedia.org/wikipedia/commons/thumb/a/a9/Complete_neuron_cell_diagram_en.svg/800px-Complete_neuron_cell_diagram_en.svg.png</a:t>
            </a:r>
            <a:endParaRPr lang="cs-CZ" dirty="0" smtClean="0"/>
          </a:p>
          <a:p>
            <a:r>
              <a:rPr lang="cs-CZ" dirty="0" smtClean="0"/>
              <a:t>(3) </a:t>
            </a:r>
            <a:r>
              <a:rPr lang="cs-CZ" dirty="0"/>
              <a:t>Typy neuronů.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2014-06-29]. Dostupné z: </a:t>
            </a:r>
            <a:r>
              <a:rPr lang="cs-CZ" dirty="0">
                <a:hlinkClick r:id="rId4"/>
              </a:rPr>
              <a:t>http://upload.wikimedia.org/wikipedia/commons/thumb/9/92/Neurons_uni_bi_multi_pseudouni.svg/220px-Neurons_uni_bi_multi_pseudouni.svg.png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(4) </a:t>
            </a:r>
            <a:r>
              <a:rPr lang="cs-CZ" dirty="0"/>
              <a:t>Typy neuroglií.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2014-06-29]. Dostupné z: </a:t>
            </a:r>
            <a:r>
              <a:rPr lang="cs-CZ" dirty="0">
                <a:hlinkClick r:id="rId5"/>
              </a:rPr>
              <a:t>http://upload.wikimedia.org/wikipedia/commons/thumb/a/a6/Blausen_0870_TypesofNeuroglia.png/220px-Blausen_0870_TypesofNeuroglia.png</a:t>
            </a:r>
            <a:endParaRPr lang="cs-CZ" dirty="0"/>
          </a:p>
          <a:p>
            <a:r>
              <a:rPr lang="cs-CZ" dirty="0" smtClean="0"/>
              <a:t>(5) Nervová </a:t>
            </a:r>
            <a:r>
              <a:rPr lang="cs-CZ" dirty="0"/>
              <a:t>tkáň v mozku.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2014-06-22]. Dostupné z: </a:t>
            </a:r>
            <a:r>
              <a:rPr lang="cs-CZ" dirty="0">
                <a:hlinkClick r:id="rId6"/>
              </a:rPr>
              <a:t>http://upload.wikimedia.org/wikipedia/commons/thumb/3/3b/Neuro-anatomy_01.png/220px-Neuro-anatomy_01.png</a:t>
            </a:r>
            <a:r>
              <a:rPr lang="cs-CZ" dirty="0"/>
              <a:t> </a:t>
            </a:r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217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6984776" cy="504056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620688"/>
            <a:ext cx="8496944" cy="5976664"/>
          </a:xfrm>
        </p:spPr>
        <p:txBody>
          <a:bodyPr>
            <a:normAutofit/>
          </a:bodyPr>
          <a:lstStyle/>
          <a:p>
            <a:r>
              <a:rPr lang="cs-CZ" dirty="0"/>
              <a:t>(6) Synapse.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2014-03-24]. Dostupné z: </a:t>
            </a:r>
            <a:r>
              <a:rPr lang="cs-CZ" u="sng" dirty="0">
                <a:hlinkClick r:id="rId2"/>
              </a:rPr>
              <a:t>http://upload.wikimedia.org/wikipedia/commons/thumb/1/1b/Synapse_Illustration_unlabeled.svg/400px-Synapse_Illustration_unlabeled.svg.png</a:t>
            </a:r>
            <a:endParaRPr lang="cs-CZ" dirty="0"/>
          </a:p>
          <a:p>
            <a:r>
              <a:rPr lang="cs-CZ" dirty="0" smtClean="0"/>
              <a:t>(7) </a:t>
            </a:r>
            <a:r>
              <a:rPr lang="cs-CZ" dirty="0"/>
              <a:t>MYSLIVEČEK, Jaromír a Jarmila MYSLIVEČKOVÁ-HASSMANNOVÁ. Nervová soustava: Funkce, struktura a poruchy činnosti. 1. vydání. Praha: Avicenum, 1989, 320 s. 89 1046. 08-093-89. </a:t>
            </a:r>
          </a:p>
          <a:p>
            <a:r>
              <a:rPr lang="cs-CZ" dirty="0" smtClean="0"/>
              <a:t>(8) </a:t>
            </a:r>
            <a:r>
              <a:rPr lang="cs-CZ" dirty="0"/>
              <a:t>Nervosvalová ploténka.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2014-06-29]. Dostupné z: </a:t>
            </a:r>
            <a:r>
              <a:rPr lang="cs-CZ" dirty="0">
                <a:hlinkClick r:id="rId3"/>
              </a:rPr>
              <a:t>http://upload.wikimedia.org/wikipedia/commons/2/2b/Synapse_diag4.png</a:t>
            </a:r>
            <a:r>
              <a:rPr lang="cs-CZ" dirty="0"/>
              <a:t> </a:t>
            </a:r>
            <a:endParaRPr lang="cs-CZ" dirty="0" smtClean="0"/>
          </a:p>
          <a:p>
            <a:r>
              <a:rPr lang="cs-CZ" dirty="0" smtClean="0"/>
              <a:t>(9) </a:t>
            </a:r>
            <a:r>
              <a:rPr lang="cs-CZ" dirty="0"/>
              <a:t>Multipolární neuron. In: </a:t>
            </a:r>
            <a:r>
              <a:rPr lang="cs-CZ" dirty="0" err="1"/>
              <a:t>Wikipedia</a:t>
            </a:r>
            <a:r>
              <a:rPr lang="cs-CZ" dirty="0"/>
              <a:t>: </a:t>
            </a:r>
            <a:r>
              <a:rPr lang="cs-CZ" dirty="0" err="1"/>
              <a:t>the</a:t>
            </a:r>
            <a:r>
              <a:rPr lang="cs-CZ" dirty="0"/>
              <a:t> free </a:t>
            </a:r>
            <a:r>
              <a:rPr lang="cs-CZ" dirty="0" err="1"/>
              <a:t>encyclopedia</a:t>
            </a:r>
            <a:r>
              <a:rPr lang="cs-CZ" dirty="0"/>
              <a:t> [online]. San Francisco </a:t>
            </a:r>
            <a:r>
              <a:rPr lang="cs-CZ" dirty="0" smtClean="0"/>
              <a:t>(CA</a:t>
            </a:r>
            <a:r>
              <a:rPr lang="cs-CZ" dirty="0"/>
              <a:t>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2001- [cit. 2014-06-29]. Dostupné z: </a:t>
            </a:r>
            <a:r>
              <a:rPr lang="cs-CZ" dirty="0">
                <a:hlinkClick r:id="rId4"/>
              </a:rPr>
              <a:t>http://upload.wikimedia.org/wikipedia/commons/thumb/1/10/Blausen_0657_MultipolarNeuron.png/350px-Blausen_0657_MultipolarNeuron.png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1964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radeshow">
  <a:themeElements>
    <a:clrScheme name="Tradeshow">
      <a:dk1>
        <a:srgbClr val="3F3F3F"/>
      </a:dk1>
      <a:lt1>
        <a:srgbClr val="FFFFFF"/>
      </a:lt1>
      <a:dk2>
        <a:srgbClr val="7DAFC3"/>
      </a:dk2>
      <a:lt2>
        <a:srgbClr val="E5E4DF"/>
      </a:lt2>
      <a:accent1>
        <a:srgbClr val="7C959A"/>
      </a:accent1>
      <a:accent2>
        <a:srgbClr val="DB8631"/>
      </a:accent2>
      <a:accent3>
        <a:srgbClr val="E3CC5A"/>
      </a:accent3>
      <a:accent4>
        <a:srgbClr val="ACADA8"/>
      </a:accent4>
      <a:accent5>
        <a:srgbClr val="927C61"/>
      </a:accent5>
      <a:accent6>
        <a:srgbClr val="B3B435"/>
      </a:accent6>
      <a:hlink>
        <a:srgbClr val="0079A4"/>
      </a:hlink>
      <a:folHlink>
        <a:srgbClr val="595959"/>
      </a:folHlink>
    </a:clrScheme>
    <a:fontScheme name="Tradeshow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radeshow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300000"/>
              </a:schemeClr>
            </a:gs>
            <a:gs pos="35000">
              <a:schemeClr val="phClr">
                <a:tint val="45000"/>
                <a:satMod val="300000"/>
              </a:schemeClr>
            </a:gs>
            <a:gs pos="69000">
              <a:schemeClr val="phClr">
                <a:tint val="45000"/>
                <a:satMod val="350000"/>
              </a:schemeClr>
            </a:gs>
            <a:gs pos="100000">
              <a:schemeClr val="phClr">
                <a:tint val="60000"/>
                <a:satMod val="350000"/>
              </a:schemeClr>
            </a:gs>
          </a:gsLst>
          <a:path path="circle">
            <a:fillToRect l="50000" t="50000" r="100000" b="100000"/>
          </a:path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38475" cap="flat" cmpd="sng" algn="ctr">
          <a:solidFill>
            <a:schemeClr val="phClr"/>
          </a:solidFill>
          <a:prstDash val="solid"/>
        </a:ln>
        <a:ln w="548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4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55000"/>
              </a:srgbClr>
            </a:outerShdw>
          </a:effectLst>
          <a:scene3d>
            <a:camera prst="orthographicFront">
              <a:rot lat="0" lon="0" rev="0"/>
            </a:camera>
            <a:lightRig rig="brightRoom" dir="tl">
              <a:rot lat="0" lon="0" rev="3600000"/>
            </a:lightRig>
          </a:scene3d>
          <a:sp3d contourW="31750" prstMaterial="flat">
            <a:bevelT w="127000" h="254000" prst="angle"/>
            <a:contourClr>
              <a:schemeClr val="phClr">
                <a:shade val="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20000">
              <a:schemeClr val="phClr">
                <a:tint val="80000"/>
                <a:lumMod val="100000"/>
              </a:schemeClr>
            </a:gs>
            <a:gs pos="100000">
              <a:schemeClr val="phClr">
                <a:tint val="100000"/>
                <a:lumMod val="80000"/>
              </a:schemeClr>
            </a:gs>
          </a:gsLst>
          <a:path path="circle">
            <a:fillToRect l="50000" t="20000" r="100000" b="100000"/>
          </a:path>
        </a:gradFill>
        <a:gradFill rotWithShape="1">
          <a:gsLst>
            <a:gs pos="0">
              <a:schemeClr val="phClr">
                <a:tint val="100000"/>
                <a:lumMod val="100000"/>
              </a:schemeClr>
            </a:gs>
            <a:gs pos="100000">
              <a:schemeClr val="phClr">
                <a:shade val="100000"/>
                <a:lumMod val="60000"/>
              </a:schemeClr>
            </a:gs>
          </a:gsLst>
          <a:path path="circle">
            <a:fillToRect l="50000" t="2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Veletrh</Template>
  <TotalTime>817</TotalTime>
  <Words>1125</Words>
  <Application>Microsoft Office PowerPoint</Application>
  <PresentationFormat>Předvádění na obrazovce (4:3)</PresentationFormat>
  <Paragraphs>155</Paragraphs>
  <Slides>20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Tradeshow</vt:lpstr>
      <vt:lpstr>Snímek 1</vt:lpstr>
      <vt:lpstr>Nervová tkáň</vt:lpstr>
      <vt:lpstr>Význam Nervové tkáně</vt:lpstr>
      <vt:lpstr>Stavba Nervové Tkáně</vt:lpstr>
      <vt:lpstr>Popis stavby neuronu</vt:lpstr>
      <vt:lpstr>Stavba neuronu</vt:lpstr>
      <vt:lpstr>Snímek 7</vt:lpstr>
      <vt:lpstr>Snímek 8</vt:lpstr>
      <vt:lpstr>Neuroglie (rozdělení)</vt:lpstr>
      <vt:lpstr>Snímek 10</vt:lpstr>
      <vt:lpstr>Snímek 11</vt:lpstr>
      <vt:lpstr>Funkční kontakty neuronů = synapse (zápoj)</vt:lpstr>
      <vt:lpstr>Snímek 13</vt:lpstr>
      <vt:lpstr>Mediátory</vt:lpstr>
      <vt:lpstr>Opakování a úkoly</vt:lpstr>
      <vt:lpstr>Snímek 16</vt:lpstr>
      <vt:lpstr>Snímek 17</vt:lpstr>
      <vt:lpstr>Snímek 18</vt:lpstr>
      <vt:lpstr>Použité zdroje: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77</dc:creator>
  <cp:lastModifiedBy>Dum</cp:lastModifiedBy>
  <cp:revision>50</cp:revision>
  <dcterms:created xsi:type="dcterms:W3CDTF">2014-06-22T14:47:40Z</dcterms:created>
  <dcterms:modified xsi:type="dcterms:W3CDTF">2014-11-12T10:07:16Z</dcterms:modified>
</cp:coreProperties>
</file>