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56" r:id="rId4"/>
    <p:sldId id="259" r:id="rId5"/>
    <p:sldId id="260" r:id="rId6"/>
    <p:sldId id="262" r:id="rId7"/>
    <p:sldId id="263" r:id="rId8"/>
    <p:sldId id="264" r:id="rId9"/>
    <p:sldId id="267" r:id="rId10"/>
    <p:sldId id="266" r:id="rId11"/>
    <p:sldId id="270" r:id="rId12"/>
    <p:sldId id="265" r:id="rId13"/>
    <p:sldId id="268" r:id="rId14"/>
    <p:sldId id="269" r:id="rId15"/>
    <p:sldId id="271" r:id="rId16"/>
    <p:sldId id="26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A826211A-699B-464F-A701-9B095F5C77D2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CF720B7-AC4E-492C-8630-C8A0E01D42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8/Gray664.png/120px-Gray664.png" TargetMode="External"/><Relationship Id="rId2" Type="http://schemas.openxmlformats.org/officeDocument/2006/relationships/hyperlink" Target="http://upload.wikimedia.org/wikipedia/commons/thumb/6/68/Gray663.png/42px-Gray663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2/29/Sobo_1909_613.png/120px-Sobo_1909_613.png" TargetMode="External"/><Relationship Id="rId5" Type="http://schemas.openxmlformats.org/officeDocument/2006/relationships/hyperlink" Target="http://upload.wikimedia.org/wikipedia/commons/thumb/9/9f/Sobo_1909_612.png/120px-Sobo_1909_612.png" TargetMode="External"/><Relationship Id="rId4" Type="http://schemas.openxmlformats.org/officeDocument/2006/relationships/hyperlink" Target="http://upload.wikimedia.org/wikipedia/commons/thumb/1/11/Gray666.png/28px-Gray666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06878"/>
              </p:ext>
            </p:extLst>
          </p:nvPr>
        </p:nvGraphicFramePr>
        <p:xfrm>
          <a:off x="664371" y="260648"/>
          <a:ext cx="7813676" cy="5291317"/>
        </p:xfrm>
        <a:graphic>
          <a:graphicData uri="http://schemas.openxmlformats.org/drawingml/2006/table">
            <a:tbl>
              <a:tblPr/>
              <a:tblGrid>
                <a:gridCol w="1316037"/>
                <a:gridCol w="6497639"/>
              </a:tblGrid>
              <a:tr h="62192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Hřbetní mícha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Platošová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genetika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Septima a 3. ročník, seminář z biologie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4.  2014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určen pro rozvoj a upevnění  teoretických poznatků žáků z biologie člověka v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oblasti nervové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soustavy – stavby a funkce hřbetní míchy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676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v programu Microsoft PowerPoint, nutný dataprojektor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0353" y="5589240"/>
            <a:ext cx="5345903" cy="126876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8"/>
            <a:ext cx="5762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486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Hřbetní mícha </a:t>
            </a:r>
            <a:br>
              <a:rPr lang="cs-CZ" dirty="0" smtClean="0"/>
            </a:br>
            <a:r>
              <a:rPr lang="cs-CZ" i="1" dirty="0" smtClean="0"/>
              <a:t>(</a:t>
            </a:r>
            <a:r>
              <a:rPr lang="cs-CZ" i="1" dirty="0" err="1" smtClean="0"/>
              <a:t>medulla</a:t>
            </a:r>
            <a:r>
              <a:rPr lang="cs-CZ" i="1" dirty="0" smtClean="0"/>
              <a:t> </a:t>
            </a:r>
            <a:r>
              <a:rPr lang="cs-CZ" i="1" dirty="0" err="1" smtClean="0"/>
              <a:t>spinalis</a:t>
            </a:r>
            <a:r>
              <a:rPr lang="cs-CZ" i="1" dirty="0" smtClean="0"/>
              <a:t>)</a:t>
            </a:r>
            <a:endParaRPr lang="cs-CZ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Stavba a funkce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005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18864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charakteristika </a:t>
            </a:r>
            <a:br>
              <a:rPr lang="cs-CZ" dirty="0" smtClean="0"/>
            </a:br>
            <a:r>
              <a:rPr lang="cs-CZ" dirty="0" smtClean="0"/>
              <a:t>hřbetní míchy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11560" y="1340769"/>
            <a:ext cx="8280920" cy="4968592"/>
          </a:xfrm>
        </p:spPr>
        <p:txBody>
          <a:bodyPr>
            <a:noAutofit/>
          </a:bodyPr>
          <a:lstStyle/>
          <a:p>
            <a:r>
              <a:rPr lang="cs-CZ" dirty="0" smtClean="0"/>
              <a:t>Délka: 40-50 cm</a:t>
            </a:r>
          </a:p>
          <a:p>
            <a:r>
              <a:rPr lang="cs-CZ" dirty="0" smtClean="0"/>
              <a:t>Šířka: 10-13 mm</a:t>
            </a:r>
          </a:p>
          <a:p>
            <a:r>
              <a:rPr lang="cs-CZ" dirty="0" smtClean="0"/>
              <a:t>Hmotnost: 30-35 g</a:t>
            </a:r>
          </a:p>
          <a:p>
            <a:r>
              <a:rPr lang="cs-CZ" dirty="0" smtClean="0"/>
              <a:t>Uložení: páteřní kanál</a:t>
            </a:r>
          </a:p>
          <a:p>
            <a:r>
              <a:rPr lang="cs-CZ" dirty="0" smtClean="0"/>
              <a:t>Povrch kryt obaly: tvrdá plena mozkomíšní </a:t>
            </a:r>
            <a:r>
              <a:rPr lang="cs-CZ" i="1" dirty="0" smtClean="0">
                <a:solidFill>
                  <a:schemeClr val="tx2"/>
                </a:solidFill>
              </a:rPr>
              <a:t>(</a:t>
            </a:r>
            <a:r>
              <a:rPr lang="cs-CZ" i="1" dirty="0" err="1" smtClean="0">
                <a:solidFill>
                  <a:schemeClr val="tx2"/>
                </a:solidFill>
              </a:rPr>
              <a:t>dura</a:t>
            </a:r>
            <a:r>
              <a:rPr lang="cs-CZ" i="1" dirty="0" smtClean="0">
                <a:solidFill>
                  <a:schemeClr val="tx2"/>
                </a:solidFill>
              </a:rPr>
              <a:t> mater)</a:t>
            </a:r>
            <a:r>
              <a:rPr lang="cs-CZ" dirty="0" smtClean="0"/>
              <a:t>		       	       pavučnice </a:t>
            </a:r>
            <a:r>
              <a:rPr lang="cs-CZ" i="1" dirty="0" smtClean="0">
                <a:solidFill>
                  <a:schemeClr val="tx2"/>
                </a:solidFill>
              </a:rPr>
              <a:t>(</a:t>
            </a:r>
            <a:r>
              <a:rPr lang="cs-CZ" i="1" dirty="0" err="1" smtClean="0">
                <a:solidFill>
                  <a:schemeClr val="tx2"/>
                </a:solidFill>
              </a:rPr>
              <a:t>arachnoidea</a:t>
            </a:r>
            <a:r>
              <a:rPr lang="cs-CZ" i="1" dirty="0" smtClean="0">
                <a:solidFill>
                  <a:schemeClr val="tx2"/>
                </a:solidFill>
              </a:rPr>
              <a:t>)</a:t>
            </a:r>
            <a:r>
              <a:rPr lang="cs-CZ" dirty="0" smtClean="0"/>
              <a:t>				     	       omozečnice </a:t>
            </a:r>
            <a:r>
              <a:rPr lang="cs-CZ" i="1" dirty="0" smtClean="0">
                <a:solidFill>
                  <a:schemeClr val="tx2"/>
                </a:solidFill>
              </a:rPr>
              <a:t>(pia mater)</a:t>
            </a:r>
            <a:r>
              <a:rPr lang="cs-CZ" dirty="0" smtClean="0"/>
              <a:t>				mezi </a:t>
            </a:r>
            <a:r>
              <a:rPr lang="cs-CZ" dirty="0" err="1" smtClean="0"/>
              <a:t>arachnoideou</a:t>
            </a:r>
            <a:r>
              <a:rPr lang="cs-CZ" dirty="0" smtClean="0"/>
              <a:t> a pia mater je mozkomíšní mok</a:t>
            </a:r>
          </a:p>
          <a:p>
            <a:r>
              <a:rPr lang="cs-CZ" dirty="0" smtClean="0"/>
              <a:t>Začátek: mezi kostí týlní a atlasem-výstupem 1. krčního míšního nervu, vpředu je pyramidové křížení </a:t>
            </a:r>
            <a:r>
              <a:rPr lang="cs-CZ" i="1" dirty="0" smtClean="0">
                <a:solidFill>
                  <a:schemeClr val="tx2"/>
                </a:solidFill>
              </a:rPr>
              <a:t>(</a:t>
            </a:r>
            <a:r>
              <a:rPr lang="cs-CZ" i="1" dirty="0" err="1" smtClean="0">
                <a:solidFill>
                  <a:schemeClr val="tx2"/>
                </a:solidFill>
              </a:rPr>
              <a:t>decussatio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pyramidum</a:t>
            </a:r>
            <a:r>
              <a:rPr lang="cs-CZ" i="1" dirty="0" smtClean="0">
                <a:solidFill>
                  <a:schemeClr val="tx2"/>
                </a:solidFill>
              </a:rPr>
              <a:t>)</a:t>
            </a:r>
          </a:p>
          <a:p>
            <a:r>
              <a:rPr lang="cs-CZ" dirty="0"/>
              <a:t>Konec</a:t>
            </a:r>
            <a:r>
              <a:rPr lang="cs-CZ" dirty="0" smtClean="0"/>
              <a:t>: kuželovité zakončení </a:t>
            </a:r>
            <a:r>
              <a:rPr lang="cs-CZ" i="1" dirty="0">
                <a:solidFill>
                  <a:schemeClr val="tx2"/>
                </a:solidFill>
              </a:rPr>
              <a:t>(</a:t>
            </a:r>
            <a:r>
              <a:rPr lang="cs-CZ" i="1" dirty="0" err="1">
                <a:solidFill>
                  <a:schemeClr val="tx2"/>
                </a:solidFill>
              </a:rPr>
              <a:t>conus</a:t>
            </a:r>
            <a:r>
              <a:rPr lang="cs-CZ" i="1" dirty="0">
                <a:solidFill>
                  <a:schemeClr val="tx2"/>
                </a:solidFill>
              </a:rPr>
              <a:t> </a:t>
            </a:r>
            <a:r>
              <a:rPr lang="cs-CZ" i="1" dirty="0" err="1">
                <a:solidFill>
                  <a:schemeClr val="tx2"/>
                </a:solidFill>
              </a:rPr>
              <a:t>medullaris</a:t>
            </a:r>
            <a:r>
              <a:rPr lang="cs-CZ" i="1" dirty="0">
                <a:solidFill>
                  <a:schemeClr val="tx2"/>
                </a:solidFill>
              </a:rPr>
              <a:t>) </a:t>
            </a:r>
            <a:r>
              <a:rPr lang="cs-CZ" dirty="0" smtClean="0"/>
              <a:t>do úrovně meziobratlové ploténky  L1/L2 </a:t>
            </a:r>
            <a:r>
              <a:rPr lang="cs-CZ" dirty="0"/>
              <a:t>u muže </a:t>
            </a:r>
            <a:r>
              <a:rPr lang="cs-CZ" dirty="0" smtClean="0"/>
              <a:t>, u ženy končí v úrovni těla obratle L2 </a:t>
            </a:r>
          </a:p>
          <a:p>
            <a:r>
              <a:rPr lang="cs-CZ" dirty="0" err="1" smtClean="0"/>
              <a:t>Conus</a:t>
            </a:r>
            <a:r>
              <a:rPr lang="cs-CZ" dirty="0" smtClean="0"/>
              <a:t> </a:t>
            </a:r>
            <a:r>
              <a:rPr lang="cs-CZ" dirty="0" err="1" smtClean="0"/>
              <a:t>medullaris</a:t>
            </a:r>
            <a:r>
              <a:rPr lang="cs-CZ" dirty="0" smtClean="0"/>
              <a:t> pak pokračuje jako vlákno = </a:t>
            </a:r>
            <a:r>
              <a:rPr lang="cs-CZ" i="1" dirty="0" err="1" smtClean="0">
                <a:solidFill>
                  <a:schemeClr val="tx2"/>
                </a:solidFill>
              </a:rPr>
              <a:t>filum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terminale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a srůstá s periostem obratle S2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693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315200" cy="1154097"/>
          </a:xfrm>
        </p:spPr>
        <p:txBody>
          <a:bodyPr/>
          <a:lstStyle/>
          <a:p>
            <a:r>
              <a:rPr lang="cs-CZ" dirty="0" smtClean="0"/>
              <a:t>Morfologie hřbetní míchy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12777"/>
            <a:ext cx="7315200" cy="489658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Rozeznáváme tyto útvary: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Intumescentia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cervicalis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– krční ztluštění v rozsahu C3-Th2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Intumescentia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lumbalis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– bederní ztluštění v rozsahu Th9-L1 ztluštění vzniká nahromaděním </a:t>
            </a:r>
            <a:r>
              <a:rPr lang="cs-CZ" dirty="0" err="1" smtClean="0"/>
              <a:t>motoneuronů</a:t>
            </a:r>
            <a:r>
              <a:rPr lang="cs-CZ" dirty="0" smtClean="0"/>
              <a:t> pro svalstvo HKK a DKK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Fissura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mediana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anterior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– podélný hluboký zářez po celé délce míchy, vpředu uprostřed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Sulcus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medianus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posterior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– mělká podélná brázda vzadu uprostřed po celé délce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Sulcus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anterolateralis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- podélná párová rýha po celé délce, výstup vláken předních kořenů míšních nervů</a:t>
            </a:r>
          </a:p>
          <a:p>
            <a:r>
              <a:rPr lang="cs-CZ" i="1" dirty="0" err="1" smtClean="0">
                <a:solidFill>
                  <a:schemeClr val="tx2"/>
                </a:solidFill>
              </a:rPr>
              <a:t>Sulcus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i="1" dirty="0" err="1" smtClean="0">
                <a:solidFill>
                  <a:schemeClr val="tx2"/>
                </a:solidFill>
              </a:rPr>
              <a:t>posterolateralis</a:t>
            </a:r>
            <a:r>
              <a:rPr lang="cs-CZ" i="1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- </a:t>
            </a:r>
            <a:r>
              <a:rPr lang="cs-CZ" dirty="0"/>
              <a:t>podélná párová rýha po celé délce, výstup vláken </a:t>
            </a:r>
            <a:r>
              <a:rPr lang="cs-CZ" dirty="0" smtClean="0"/>
              <a:t>zadních kořenů </a:t>
            </a:r>
            <a:r>
              <a:rPr lang="cs-CZ" dirty="0"/>
              <a:t>míšních nervů</a:t>
            </a:r>
          </a:p>
        </p:txBody>
      </p:sp>
    </p:spTree>
    <p:extLst>
      <p:ext uri="{BB962C8B-B14F-4D97-AF65-F5344CB8AC3E}">
        <p14:creationId xmlns:p14="http://schemas.microsoft.com/office/powerpoint/2010/main" xmlns="" val="197018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000"/>
            <a:ext cx="2809488" cy="67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620688"/>
            <a:ext cx="29610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>
                <a:solidFill>
                  <a:schemeClr val="tx2"/>
                </a:solidFill>
              </a:rPr>
              <a:t>Medulla</a:t>
            </a:r>
            <a:r>
              <a:rPr lang="cs-CZ" sz="2800" b="1" u="sng" dirty="0" smtClean="0">
                <a:solidFill>
                  <a:schemeClr val="tx2"/>
                </a:solidFill>
              </a:rPr>
              <a:t> </a:t>
            </a:r>
            <a:r>
              <a:rPr lang="cs-CZ" sz="2800" b="1" u="sng" dirty="0" err="1" smtClean="0">
                <a:solidFill>
                  <a:schemeClr val="tx2"/>
                </a:solidFill>
              </a:rPr>
              <a:t>spinalis</a:t>
            </a:r>
            <a:endParaRPr lang="cs-CZ" sz="2800" b="1" u="sng" dirty="0" smtClean="0">
              <a:solidFill>
                <a:schemeClr val="tx2"/>
              </a:solidFill>
            </a:endParaRPr>
          </a:p>
          <a:p>
            <a:pPr algn="ctr">
              <a:lnSpc>
                <a:spcPct val="250000"/>
              </a:lnSpc>
            </a:pPr>
            <a:r>
              <a:rPr lang="cs-CZ" sz="2000" dirty="0" smtClean="0">
                <a:solidFill>
                  <a:schemeClr val="tx2"/>
                </a:solidFill>
              </a:rPr>
              <a:t>(diagramy)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718462" y="211101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(1)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95190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Anatomie hřbetní míchy </a:t>
            </a:r>
            <a:br>
              <a:rPr lang="cs-CZ" dirty="0" smtClean="0"/>
            </a:br>
            <a:r>
              <a:rPr lang="cs-CZ" sz="3100" dirty="0" smtClean="0"/>
              <a:t>(příčný řez)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136904" cy="5256583"/>
          </a:xfrm>
        </p:spPr>
        <p:txBody>
          <a:bodyPr>
            <a:normAutofit lnSpcReduction="10000"/>
          </a:bodyPr>
          <a:lstStyle/>
          <a:p>
            <a:r>
              <a:rPr lang="cs-CZ" sz="2100" i="1" dirty="0" err="1" smtClean="0">
                <a:solidFill>
                  <a:schemeClr val="tx2"/>
                </a:solidFill>
              </a:rPr>
              <a:t>Canalis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centralis</a:t>
            </a:r>
            <a:r>
              <a:rPr lang="cs-CZ" sz="2100" dirty="0" smtClean="0"/>
              <a:t> – centrální míšní kanál vyplněný mozkomíšním mokem</a:t>
            </a:r>
          </a:p>
          <a:p>
            <a:r>
              <a:rPr lang="cs-CZ" sz="2100" i="1" dirty="0" err="1" smtClean="0">
                <a:solidFill>
                  <a:schemeClr val="tx2"/>
                </a:solidFill>
              </a:rPr>
              <a:t>Substantia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grisea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dirty="0" smtClean="0"/>
              <a:t>– šedá hmota, soustředěná kolem centrálního kanálu, tvaru motýla (písmene H), tvořená těly neuronů</a:t>
            </a:r>
          </a:p>
          <a:p>
            <a:r>
              <a:rPr lang="cs-CZ" sz="2100" i="1" dirty="0" err="1" smtClean="0">
                <a:solidFill>
                  <a:schemeClr val="tx2"/>
                </a:solidFill>
              </a:rPr>
              <a:t>Cornua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posteriora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anteriora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lateralia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dirty="0" smtClean="0"/>
              <a:t>– míšní rohy šedé hmoty, zadní jsou užší a delší, přední širší a kratší, boční jsou méně vyčnívající mezi předním a zadním rohem</a:t>
            </a:r>
          </a:p>
          <a:p>
            <a:r>
              <a:rPr lang="cs-CZ" sz="2100" dirty="0" smtClean="0"/>
              <a:t>Úseky odpovídající míšním rohům se v prostoru označují jako sloupce = </a:t>
            </a:r>
            <a:r>
              <a:rPr lang="cs-CZ" sz="2100" i="1" dirty="0" err="1" smtClean="0">
                <a:solidFill>
                  <a:schemeClr val="tx2"/>
                </a:solidFill>
              </a:rPr>
              <a:t>columnae</a:t>
            </a:r>
            <a:r>
              <a:rPr lang="cs-CZ" sz="2100" i="1" dirty="0" smtClean="0">
                <a:solidFill>
                  <a:schemeClr val="tx2"/>
                </a:solidFill>
              </a:rPr>
              <a:t> (</a:t>
            </a:r>
            <a:r>
              <a:rPr lang="cs-CZ" sz="2100" i="1" dirty="0" err="1" smtClean="0">
                <a:solidFill>
                  <a:schemeClr val="tx2"/>
                </a:solidFill>
              </a:rPr>
              <a:t>cc</a:t>
            </a:r>
            <a:r>
              <a:rPr lang="cs-CZ" sz="2100" i="1" dirty="0" smtClean="0">
                <a:solidFill>
                  <a:schemeClr val="tx2"/>
                </a:solidFill>
              </a:rPr>
              <a:t>. </a:t>
            </a:r>
            <a:r>
              <a:rPr lang="cs-CZ" sz="2100" i="1" dirty="0" err="1" smtClean="0">
                <a:solidFill>
                  <a:schemeClr val="tx2"/>
                </a:solidFill>
              </a:rPr>
              <a:t>posteriores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anteriores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laterales</a:t>
            </a:r>
            <a:r>
              <a:rPr lang="cs-CZ" sz="2100" i="1" dirty="0" smtClean="0">
                <a:solidFill>
                  <a:schemeClr val="tx2"/>
                </a:solidFill>
              </a:rPr>
              <a:t>)</a:t>
            </a:r>
          </a:p>
          <a:p>
            <a:r>
              <a:rPr lang="cs-CZ" sz="2100" i="1" dirty="0" err="1" smtClean="0">
                <a:solidFill>
                  <a:schemeClr val="tx2"/>
                </a:solidFill>
              </a:rPr>
              <a:t>Substantia</a:t>
            </a:r>
            <a:r>
              <a:rPr lang="cs-CZ" sz="2100" i="1" dirty="0" smtClean="0">
                <a:solidFill>
                  <a:schemeClr val="tx2"/>
                </a:solidFill>
              </a:rPr>
              <a:t> alba </a:t>
            </a:r>
            <a:r>
              <a:rPr lang="cs-CZ" sz="2100" dirty="0" smtClean="0"/>
              <a:t>– bílá hmota tvořená neurity, polohou </a:t>
            </a:r>
            <a:r>
              <a:rPr lang="cs-CZ" sz="2100" dirty="0" err="1" smtClean="0"/>
              <a:t>fissury</a:t>
            </a:r>
            <a:r>
              <a:rPr lang="cs-CZ" sz="2100" dirty="0" smtClean="0"/>
              <a:t> a sulců je rozdělena na párové provazce míšní = </a:t>
            </a:r>
            <a:r>
              <a:rPr lang="cs-CZ" sz="2100" i="1" dirty="0" err="1" smtClean="0">
                <a:solidFill>
                  <a:schemeClr val="tx2"/>
                </a:solidFill>
              </a:rPr>
              <a:t>funiculi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medullae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spinalis</a:t>
            </a:r>
            <a:r>
              <a:rPr lang="cs-CZ" sz="2100" i="1" dirty="0" smtClean="0">
                <a:solidFill>
                  <a:schemeClr val="tx2"/>
                </a:solidFill>
              </a:rPr>
              <a:t> (</a:t>
            </a:r>
            <a:r>
              <a:rPr lang="cs-CZ" sz="2100" i="1" dirty="0" err="1" smtClean="0">
                <a:solidFill>
                  <a:schemeClr val="tx2"/>
                </a:solidFill>
              </a:rPr>
              <a:t>funiculus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err="1" smtClean="0">
                <a:solidFill>
                  <a:schemeClr val="tx2"/>
                </a:solidFill>
              </a:rPr>
              <a:t>anterior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posterior</a:t>
            </a:r>
            <a:r>
              <a:rPr lang="cs-CZ" sz="2100" i="1" dirty="0" smtClean="0">
                <a:solidFill>
                  <a:schemeClr val="tx2"/>
                </a:solidFill>
              </a:rPr>
              <a:t>, </a:t>
            </a:r>
            <a:r>
              <a:rPr lang="cs-CZ" sz="2100" i="1" dirty="0" err="1" smtClean="0">
                <a:solidFill>
                  <a:schemeClr val="tx2"/>
                </a:solidFill>
              </a:rPr>
              <a:t>lateralis</a:t>
            </a:r>
            <a:r>
              <a:rPr lang="cs-CZ" sz="2100" i="1" dirty="0" smtClean="0">
                <a:solidFill>
                  <a:schemeClr val="tx2"/>
                </a:solidFill>
              </a:rPr>
              <a:t>)</a:t>
            </a:r>
          </a:p>
          <a:p>
            <a:r>
              <a:rPr lang="cs-CZ" sz="2100" i="1" dirty="0" smtClean="0">
                <a:solidFill>
                  <a:schemeClr val="tx2"/>
                </a:solidFill>
              </a:rPr>
              <a:t>septum </a:t>
            </a:r>
            <a:r>
              <a:rPr lang="cs-CZ" sz="2100" i="1" dirty="0" err="1" smtClean="0">
                <a:solidFill>
                  <a:schemeClr val="tx2"/>
                </a:solidFill>
              </a:rPr>
              <a:t>medianum</a:t>
            </a:r>
            <a:r>
              <a:rPr lang="cs-CZ" sz="2100" i="1" dirty="0" smtClean="0">
                <a:solidFill>
                  <a:schemeClr val="tx2"/>
                </a:solidFill>
              </a:rPr>
              <a:t>  </a:t>
            </a:r>
            <a:r>
              <a:rPr lang="cs-CZ" sz="2100" i="1" dirty="0" err="1" smtClean="0">
                <a:solidFill>
                  <a:schemeClr val="tx2"/>
                </a:solidFill>
              </a:rPr>
              <a:t>posterius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i="1" dirty="0" smtClean="0"/>
              <a:t>- vazivová přepážka od </a:t>
            </a:r>
            <a:r>
              <a:rPr lang="cs-CZ" sz="2100" i="1" dirty="0" err="1" smtClean="0"/>
              <a:t>sulcus</a:t>
            </a:r>
            <a:r>
              <a:rPr lang="cs-CZ" sz="2100" i="1" dirty="0" smtClean="0"/>
              <a:t> </a:t>
            </a:r>
            <a:r>
              <a:rPr lang="cs-CZ" sz="2100" i="1" dirty="0" err="1" smtClean="0"/>
              <a:t>medianus</a:t>
            </a:r>
            <a:r>
              <a:rPr lang="cs-CZ" sz="2100" i="1" dirty="0" smtClean="0"/>
              <a:t> </a:t>
            </a:r>
            <a:r>
              <a:rPr lang="cs-CZ" sz="2100" i="1" dirty="0" err="1" smtClean="0"/>
              <a:t>posterior</a:t>
            </a:r>
            <a:r>
              <a:rPr lang="cs-CZ" sz="2100" i="1" dirty="0" smtClean="0"/>
              <a:t> až po centrální míšní kanál</a:t>
            </a:r>
            <a:endParaRPr lang="cs-CZ" sz="2100" i="1" dirty="0" smtClean="0">
              <a:solidFill>
                <a:schemeClr val="tx2"/>
              </a:solidFill>
            </a:endParaRPr>
          </a:p>
          <a:p>
            <a:r>
              <a:rPr lang="cs-CZ" sz="2100" i="1" dirty="0" smtClean="0">
                <a:solidFill>
                  <a:schemeClr val="tx2"/>
                </a:solidFill>
              </a:rPr>
              <a:t>Nervi </a:t>
            </a:r>
            <a:r>
              <a:rPr lang="cs-CZ" sz="2100" i="1" dirty="0" err="1" smtClean="0">
                <a:solidFill>
                  <a:schemeClr val="tx2"/>
                </a:solidFill>
              </a:rPr>
              <a:t>spinales</a:t>
            </a:r>
            <a:r>
              <a:rPr lang="cs-CZ" sz="2100" i="1" dirty="0" smtClean="0">
                <a:solidFill>
                  <a:schemeClr val="tx2"/>
                </a:solidFill>
              </a:rPr>
              <a:t> </a:t>
            </a:r>
            <a:r>
              <a:rPr lang="cs-CZ" sz="2100" dirty="0" smtClean="0"/>
              <a:t>- 31. párů míšních nervů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716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9493" y="188640"/>
            <a:ext cx="7920880" cy="118148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Průřez míchou na střední úrovni hrudníku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458343" cy="48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960243" y="1187460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(2)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67476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5040560" cy="1154097"/>
          </a:xfrm>
        </p:spPr>
        <p:txBody>
          <a:bodyPr>
            <a:normAutofit fontScale="90000"/>
          </a:bodyPr>
          <a:lstStyle/>
          <a:p>
            <a:r>
              <a:rPr lang="cs-CZ" dirty="0"/>
              <a:t>P</a:t>
            </a:r>
            <a:r>
              <a:rPr lang="cs-CZ" dirty="0" smtClean="0"/>
              <a:t>růřezy míchy na různých úrovních</a:t>
            </a:r>
            <a:endParaRPr lang="cs-CZ" dirty="0"/>
          </a:p>
        </p:txBody>
      </p:sp>
      <p:pic>
        <p:nvPicPr>
          <p:cNvPr id="3" name="Obrázek 2" descr="http://upload.wikimedia.org/wikipedia/commons/1/11/Gray66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161"/>
            <a:ext cx="1606481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7074907" y="9271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(3)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28445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315200" cy="1154097"/>
          </a:xfrm>
        </p:spPr>
        <p:txBody>
          <a:bodyPr/>
          <a:lstStyle/>
          <a:p>
            <a:r>
              <a:rPr lang="cs-CZ" dirty="0"/>
              <a:t>F</a:t>
            </a:r>
            <a:r>
              <a:rPr lang="cs-CZ" dirty="0" smtClean="0"/>
              <a:t>unkce míchy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00808"/>
            <a:ext cx="7315200" cy="4752568"/>
          </a:xfrm>
        </p:spPr>
        <p:txBody>
          <a:bodyPr>
            <a:normAutofit fontScale="92500"/>
          </a:bodyPr>
          <a:lstStyle/>
          <a:p>
            <a:r>
              <a:rPr lang="cs-CZ" sz="2800" dirty="0" smtClean="0"/>
              <a:t>koordinace jednoduchých reflexů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400" u="sng" dirty="0" err="1" smtClean="0"/>
              <a:t>propriorecepční</a:t>
            </a:r>
            <a:r>
              <a:rPr lang="cs-CZ" sz="2400" dirty="0" smtClean="0"/>
              <a:t> např. patelární reflex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400" u="sng" dirty="0" err="1" smtClean="0"/>
              <a:t>exterorecepční</a:t>
            </a:r>
            <a:r>
              <a:rPr lang="cs-CZ" sz="2400" dirty="0" smtClean="0"/>
              <a:t> např. obranné reflexy na bolestivý podnět nebo posturální extenzorové reflexy</a:t>
            </a:r>
          </a:p>
          <a:p>
            <a:r>
              <a:rPr lang="cs-CZ" sz="2800" dirty="0" smtClean="0"/>
              <a:t>zprostředkovává oboustranné spojení mezi orgány trupu a mozkem</a:t>
            </a:r>
          </a:p>
          <a:p>
            <a:r>
              <a:rPr lang="cs-CZ" sz="2800" dirty="0" smtClean="0"/>
              <a:t>z míchy vycházejí vlákna autonomního nervstva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400" dirty="0" smtClean="0"/>
              <a:t>systém sympatický z hrudní a bederní míchy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400" dirty="0" smtClean="0"/>
              <a:t>systém parasympatický z křížové míchy, zde jsou centra pro řízení dějů při mikci, erekci a defekaci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39553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7315200" cy="720080"/>
          </a:xfrm>
        </p:spPr>
        <p:txBody>
          <a:bodyPr/>
          <a:lstStyle/>
          <a:p>
            <a:r>
              <a:rPr lang="cs-CZ" dirty="0" smtClean="0"/>
              <a:t>Míšní nervy </a:t>
            </a:r>
            <a:r>
              <a:rPr lang="cs-CZ" i="1" dirty="0" smtClean="0"/>
              <a:t>(nervi </a:t>
            </a:r>
            <a:r>
              <a:rPr lang="cs-CZ" i="1" dirty="0" err="1" smtClean="0"/>
              <a:t>spinales</a:t>
            </a:r>
            <a:r>
              <a:rPr lang="cs-CZ" i="1" dirty="0" smtClean="0"/>
              <a:t>)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7906072" cy="5256624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vznikají spojením předního a zadního míšního kořene při výstupu z meziobratlového prostoru (</a:t>
            </a:r>
            <a:r>
              <a:rPr lang="cs-CZ" sz="2400" dirty="0" err="1" smtClean="0"/>
              <a:t>foramen</a:t>
            </a:r>
            <a:r>
              <a:rPr lang="cs-CZ" sz="2400" dirty="0" smtClean="0"/>
              <a:t> </a:t>
            </a:r>
            <a:r>
              <a:rPr lang="cs-CZ" sz="2400" dirty="0" err="1" smtClean="0"/>
              <a:t>intervertebrale</a:t>
            </a:r>
            <a:r>
              <a:rPr lang="cs-CZ" sz="2400" dirty="0" smtClean="0"/>
              <a:t>)</a:t>
            </a:r>
          </a:p>
          <a:p>
            <a:r>
              <a:rPr lang="cs-CZ" sz="2400" dirty="0" smtClean="0"/>
              <a:t>po výstupu z </a:t>
            </a:r>
            <a:r>
              <a:rPr lang="cs-CZ" sz="2400" dirty="0" err="1" smtClean="0"/>
              <a:t>foramen</a:t>
            </a:r>
            <a:r>
              <a:rPr lang="cs-CZ" sz="2400" dirty="0" smtClean="0"/>
              <a:t> </a:t>
            </a:r>
            <a:r>
              <a:rPr lang="cs-CZ" sz="2400" dirty="0" err="1" smtClean="0"/>
              <a:t>intervertebrale</a:t>
            </a:r>
            <a:r>
              <a:rPr lang="cs-CZ" sz="2400" dirty="0" smtClean="0"/>
              <a:t> se ihned dělí na několik větví </a:t>
            </a:r>
            <a:r>
              <a:rPr lang="cs-CZ" sz="2400" dirty="0" smtClean="0">
                <a:solidFill>
                  <a:schemeClr val="tx2"/>
                </a:solidFill>
              </a:rPr>
              <a:t>(</a:t>
            </a:r>
            <a:r>
              <a:rPr lang="cs-CZ" sz="2400" i="1" dirty="0" err="1" smtClean="0">
                <a:solidFill>
                  <a:schemeClr val="tx2"/>
                </a:solidFill>
              </a:rPr>
              <a:t>rami</a:t>
            </a:r>
            <a:r>
              <a:rPr lang="cs-CZ" sz="2400" dirty="0">
                <a:solidFill>
                  <a:schemeClr val="tx2"/>
                </a:solidFill>
              </a:rPr>
              <a:t>)</a:t>
            </a:r>
            <a:endParaRPr lang="cs-CZ" sz="2400" dirty="0" smtClean="0">
              <a:solidFill>
                <a:schemeClr val="tx2"/>
              </a:solidFill>
            </a:endParaRPr>
          </a:p>
          <a:p>
            <a:r>
              <a:rPr lang="cs-CZ" sz="2400" dirty="0" smtClean="0"/>
              <a:t>jsou smíšené, obsahují vlákna </a:t>
            </a:r>
            <a:r>
              <a:rPr lang="cs-CZ" sz="2400" dirty="0" err="1" smtClean="0"/>
              <a:t>somatomotorická</a:t>
            </a:r>
            <a:r>
              <a:rPr lang="cs-CZ" sz="2400" dirty="0" smtClean="0"/>
              <a:t>, </a:t>
            </a:r>
            <a:r>
              <a:rPr lang="cs-CZ" sz="2400" dirty="0" err="1" smtClean="0"/>
              <a:t>visceromotorická</a:t>
            </a:r>
            <a:r>
              <a:rPr lang="cs-CZ" sz="2400" dirty="0" smtClean="0"/>
              <a:t>, </a:t>
            </a:r>
            <a:r>
              <a:rPr lang="cs-CZ" sz="2400" dirty="0" err="1" smtClean="0"/>
              <a:t>somatosensitivní</a:t>
            </a:r>
            <a:r>
              <a:rPr lang="cs-CZ" sz="2400" dirty="0" smtClean="0"/>
              <a:t>, </a:t>
            </a:r>
            <a:r>
              <a:rPr lang="cs-CZ" sz="2400" dirty="0" err="1" smtClean="0"/>
              <a:t>viscerosensitivní</a:t>
            </a:r>
            <a:endParaRPr lang="cs-CZ" sz="2400" dirty="0" smtClean="0"/>
          </a:p>
          <a:p>
            <a:r>
              <a:rPr lang="cs-CZ" sz="2400" dirty="0" smtClean="0"/>
              <a:t>přední míšní kořeny jsou motorické, vedou vzruchy z míchy do svalů, vystupují ze </a:t>
            </a:r>
            <a:r>
              <a:rPr lang="cs-CZ" sz="2400" dirty="0" err="1" smtClean="0"/>
              <a:t>sulcus</a:t>
            </a:r>
            <a:r>
              <a:rPr lang="cs-CZ" sz="2400" dirty="0" smtClean="0"/>
              <a:t> </a:t>
            </a:r>
            <a:r>
              <a:rPr lang="cs-CZ" sz="2400" dirty="0" err="1" smtClean="0"/>
              <a:t>anterolateralis</a:t>
            </a:r>
            <a:endParaRPr lang="cs-CZ" sz="2400" dirty="0" smtClean="0"/>
          </a:p>
          <a:p>
            <a:r>
              <a:rPr lang="cs-CZ" sz="2400" dirty="0" smtClean="0"/>
              <a:t>zadní míšní kořeny jsou sensitivní, vedou vzruchy z buněk spinálních ganglií do míchy, vstupují v </a:t>
            </a:r>
            <a:r>
              <a:rPr lang="cs-CZ" sz="2400" dirty="0" err="1" smtClean="0"/>
              <a:t>sulcus</a:t>
            </a:r>
            <a:r>
              <a:rPr lang="cs-CZ" sz="2400" dirty="0" smtClean="0"/>
              <a:t> </a:t>
            </a:r>
            <a:r>
              <a:rPr lang="cs-CZ" sz="2400" dirty="0" err="1" smtClean="0"/>
              <a:t>posterolateralis</a:t>
            </a:r>
            <a:endParaRPr lang="cs-CZ" sz="2400" dirty="0" smtClean="0"/>
          </a:p>
          <a:p>
            <a:r>
              <a:rPr lang="cs-CZ" sz="2400" dirty="0" smtClean="0"/>
              <a:t>31. párů míšních nervů – 8 krčních, 12 hrudních, 5 bederních, 5 křížových a 1 kostrční pár </a:t>
            </a:r>
          </a:p>
          <a:p>
            <a:r>
              <a:rPr lang="cs-CZ" sz="2400" dirty="0" smtClean="0"/>
              <a:t>soubor kořenů míšních nervů sestupujících od L1-L2 = </a:t>
            </a:r>
            <a:r>
              <a:rPr lang="cs-CZ" sz="2400" i="1" dirty="0" err="1" smtClean="0">
                <a:solidFill>
                  <a:schemeClr val="tx2"/>
                </a:solidFill>
              </a:rPr>
              <a:t>cauda</a:t>
            </a:r>
            <a:r>
              <a:rPr lang="cs-CZ" sz="2400" i="1" dirty="0" smtClean="0">
                <a:solidFill>
                  <a:schemeClr val="tx2"/>
                </a:solidFill>
              </a:rPr>
              <a:t> </a:t>
            </a:r>
            <a:r>
              <a:rPr lang="cs-CZ" sz="2400" i="1" dirty="0" err="1" smtClean="0">
                <a:solidFill>
                  <a:schemeClr val="tx2"/>
                </a:solidFill>
              </a:rPr>
              <a:t>equina</a:t>
            </a:r>
            <a:r>
              <a:rPr lang="cs-CZ" sz="2400" i="1" dirty="0" smtClean="0">
                <a:solidFill>
                  <a:schemeClr val="tx2"/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831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315200" cy="637964"/>
          </a:xfrm>
        </p:spPr>
        <p:txBody>
          <a:bodyPr>
            <a:normAutofit fontScale="90000"/>
          </a:bodyPr>
          <a:lstStyle/>
          <a:p>
            <a:r>
              <a:rPr lang="cs-CZ" dirty="0"/>
              <a:t>H</a:t>
            </a:r>
            <a:r>
              <a:rPr lang="cs-CZ" dirty="0" smtClean="0"/>
              <a:t>lavní větve míšního nervu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1"/>
            <a:ext cx="7834064" cy="540064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2"/>
                </a:solidFill>
              </a:rPr>
              <a:t>ramus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anterior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nejsilnější větev s motorickými, senzitivními a autonomními vlákny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jdou jako typické periferní nervy z Th1-Th12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ostatní se vzájemně spojují a tvoří pleteně = plexus (např. plexus </a:t>
            </a:r>
            <a:r>
              <a:rPr lang="cs-CZ" dirty="0" err="1" smtClean="0"/>
              <a:t>sacralis</a:t>
            </a:r>
            <a:r>
              <a:rPr lang="cs-CZ" dirty="0" smtClean="0"/>
              <a:t> L5- Co1)</a:t>
            </a:r>
          </a:p>
          <a:p>
            <a:r>
              <a:rPr lang="cs-CZ" dirty="0" err="1" smtClean="0">
                <a:solidFill>
                  <a:schemeClr val="tx2"/>
                </a:solidFill>
              </a:rPr>
              <a:t>ramus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posterior</a:t>
            </a: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odděluje se hned po výstupu z </a:t>
            </a:r>
            <a:r>
              <a:rPr lang="cs-CZ" dirty="0" err="1" smtClean="0"/>
              <a:t>foramen</a:t>
            </a:r>
            <a:r>
              <a:rPr lang="cs-CZ" dirty="0" smtClean="0"/>
              <a:t> </a:t>
            </a:r>
            <a:r>
              <a:rPr lang="cs-CZ" dirty="0" err="1" smtClean="0"/>
              <a:t>intervertebrale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je slabší než </a:t>
            </a:r>
            <a:r>
              <a:rPr lang="cs-CZ" dirty="0" err="1" smtClean="0"/>
              <a:t>ramus</a:t>
            </a:r>
            <a:r>
              <a:rPr lang="cs-CZ" dirty="0" smtClean="0"/>
              <a:t> </a:t>
            </a:r>
            <a:r>
              <a:rPr lang="cs-CZ" dirty="0" err="1" smtClean="0"/>
              <a:t>anterior</a:t>
            </a:r>
            <a:r>
              <a:rPr lang="cs-CZ" dirty="0" smtClean="0"/>
              <a:t>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obsahuje vlákna motorická, </a:t>
            </a:r>
            <a:r>
              <a:rPr lang="cs-CZ" dirty="0"/>
              <a:t>senzitivními a </a:t>
            </a:r>
            <a:r>
              <a:rPr lang="cs-CZ" dirty="0" smtClean="0"/>
              <a:t>autonomní</a:t>
            </a:r>
            <a:endParaRPr lang="cs-CZ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inervuje kůži podél páteře a hluboké zádové svaly</a:t>
            </a:r>
          </a:p>
          <a:p>
            <a:r>
              <a:rPr lang="cs-CZ" dirty="0" err="1" smtClean="0">
                <a:solidFill>
                  <a:schemeClr val="tx2"/>
                </a:solidFill>
              </a:rPr>
              <a:t>ramus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meningeus</a:t>
            </a: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zpětná větev obsahující senzitivní </a:t>
            </a:r>
            <a:r>
              <a:rPr lang="cs-CZ" dirty="0"/>
              <a:t>a </a:t>
            </a:r>
            <a:r>
              <a:rPr lang="cs-CZ" dirty="0" smtClean="0"/>
              <a:t>autonomní vlákna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inervuje cévy a obaly míchy, rovněž obratle, ploténky a vazy páteře</a:t>
            </a:r>
          </a:p>
          <a:p>
            <a:r>
              <a:rPr lang="cs-CZ" dirty="0" err="1" smtClean="0">
                <a:solidFill>
                  <a:schemeClr val="tx2"/>
                </a:solidFill>
              </a:rPr>
              <a:t>ramus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communicans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albus</a:t>
            </a:r>
            <a:r>
              <a:rPr lang="cs-CZ" dirty="0" smtClean="0">
                <a:solidFill>
                  <a:schemeClr val="tx2"/>
                </a:solidFill>
              </a:rPr>
              <a:t> et </a:t>
            </a:r>
            <a:r>
              <a:rPr lang="cs-CZ" dirty="0" err="1" smtClean="0">
                <a:solidFill>
                  <a:schemeClr val="tx2"/>
                </a:solidFill>
              </a:rPr>
              <a:t>griseus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vstupuje a vystupuje z ganglion </a:t>
            </a:r>
            <a:r>
              <a:rPr lang="cs-CZ" dirty="0" err="1" smtClean="0"/>
              <a:t>truncus</a:t>
            </a:r>
            <a:r>
              <a:rPr lang="cs-CZ" dirty="0" smtClean="0"/>
              <a:t> </a:t>
            </a:r>
            <a:r>
              <a:rPr lang="cs-CZ" dirty="0" err="1" smtClean="0"/>
              <a:t>sympaticus</a:t>
            </a:r>
            <a:r>
              <a:rPr lang="cs-CZ" dirty="0" smtClean="0"/>
              <a:t>, obsahuje sympatická vlákna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611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7848872" cy="1124745"/>
          </a:xfrm>
        </p:spPr>
        <p:txBody>
          <a:bodyPr>
            <a:normAutofit fontScale="90000"/>
          </a:bodyPr>
          <a:lstStyle/>
          <a:p>
            <a:r>
              <a:rPr lang="cs-CZ" dirty="0"/>
              <a:t>S</a:t>
            </a:r>
            <a:r>
              <a:rPr lang="cs-CZ" dirty="0" smtClean="0"/>
              <a:t>pojení předních a zadních míšních kořenů v míšní nerv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24744"/>
            <a:ext cx="6588000" cy="5609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727100" y="1124744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(4)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46513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://upload.wikimedia.org/wikipedia/commons/2/29/Sobo_1909_613.png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539750" y="260350"/>
            <a:ext cx="7315200" cy="115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cs-CZ" dirty="0" smtClean="0"/>
              <a:t>Zapište, které významné útvary představují jednotlivá čísla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7" y="2564904"/>
            <a:ext cx="8652973" cy="33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530314" y="2193831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(5)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25986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620688"/>
            <a:ext cx="58326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1 – septum </a:t>
            </a:r>
            <a:r>
              <a:rPr lang="cs-CZ" sz="2800" dirty="0" err="1" smtClean="0">
                <a:solidFill>
                  <a:schemeClr val="tx2"/>
                </a:solidFill>
              </a:rPr>
              <a:t>medianum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posterius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2 – </a:t>
            </a:r>
            <a:r>
              <a:rPr lang="cs-CZ" sz="2800" dirty="0" err="1" smtClean="0">
                <a:solidFill>
                  <a:schemeClr val="tx2"/>
                </a:solidFill>
              </a:rPr>
              <a:t>sulcus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posterolateralis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3 – </a:t>
            </a:r>
            <a:r>
              <a:rPr lang="cs-CZ" sz="2800" dirty="0" err="1" smtClean="0">
                <a:solidFill>
                  <a:schemeClr val="tx2"/>
                </a:solidFill>
              </a:rPr>
              <a:t>cornu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posterius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4 – </a:t>
            </a:r>
            <a:r>
              <a:rPr lang="cs-CZ" sz="2800" dirty="0" err="1" smtClean="0">
                <a:solidFill>
                  <a:schemeClr val="tx2"/>
                </a:solidFill>
              </a:rPr>
              <a:t>cornu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laterale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5 – </a:t>
            </a:r>
            <a:r>
              <a:rPr lang="cs-CZ" sz="2800" dirty="0" err="1" smtClean="0">
                <a:solidFill>
                  <a:schemeClr val="tx2"/>
                </a:solidFill>
              </a:rPr>
              <a:t>fissura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mediana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anterior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6 – </a:t>
            </a:r>
            <a:r>
              <a:rPr lang="cs-CZ" sz="2800" dirty="0" err="1" smtClean="0">
                <a:solidFill>
                  <a:schemeClr val="tx2"/>
                </a:solidFill>
              </a:rPr>
              <a:t>cornu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anterius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7 – radix </a:t>
            </a:r>
            <a:r>
              <a:rPr lang="cs-CZ" sz="2800" dirty="0" err="1" smtClean="0">
                <a:solidFill>
                  <a:schemeClr val="tx2"/>
                </a:solidFill>
              </a:rPr>
              <a:t>anterior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8 – radix </a:t>
            </a:r>
            <a:r>
              <a:rPr lang="cs-CZ" sz="2800" dirty="0" err="1" smtClean="0">
                <a:solidFill>
                  <a:schemeClr val="tx2"/>
                </a:solidFill>
              </a:rPr>
              <a:t>posterior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9 – ganglion </a:t>
            </a:r>
            <a:r>
              <a:rPr lang="cs-CZ" sz="2800" dirty="0" err="1" smtClean="0">
                <a:solidFill>
                  <a:schemeClr val="tx2"/>
                </a:solidFill>
              </a:rPr>
              <a:t>spinale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10 – </a:t>
            </a:r>
            <a:r>
              <a:rPr lang="cs-CZ" sz="2800" dirty="0" err="1" smtClean="0">
                <a:solidFill>
                  <a:schemeClr val="tx2"/>
                </a:solidFill>
              </a:rPr>
              <a:t>nervus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spinalis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11 – </a:t>
            </a:r>
            <a:r>
              <a:rPr lang="cs-CZ" sz="2800" dirty="0" err="1" smtClean="0">
                <a:solidFill>
                  <a:schemeClr val="tx2"/>
                </a:solidFill>
              </a:rPr>
              <a:t>ramus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posterior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12 – </a:t>
            </a:r>
            <a:r>
              <a:rPr lang="cs-CZ" sz="2800" dirty="0" err="1" smtClean="0">
                <a:solidFill>
                  <a:schemeClr val="tx2"/>
                </a:solidFill>
              </a:rPr>
              <a:t>ramus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anterior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13 – </a:t>
            </a:r>
            <a:r>
              <a:rPr lang="cs-CZ" sz="2800" dirty="0" err="1" smtClean="0">
                <a:solidFill>
                  <a:schemeClr val="tx2"/>
                </a:solidFill>
              </a:rPr>
              <a:t>sulcus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medianus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err="1" smtClean="0">
                <a:solidFill>
                  <a:schemeClr val="tx2"/>
                </a:solidFill>
              </a:rPr>
              <a:t>posterior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091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8677" y="260648"/>
            <a:ext cx="7315200" cy="1154097"/>
          </a:xfrm>
        </p:spPr>
        <p:txBody>
          <a:bodyPr/>
          <a:lstStyle/>
          <a:p>
            <a:r>
              <a:rPr lang="cs-CZ" dirty="0" smtClean="0"/>
              <a:t>Řešení úlohy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46574"/>
            <a:ext cx="8938238" cy="33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748464" y="2276872"/>
            <a:ext cx="3722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(5)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789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315200" cy="709972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136904" cy="5688631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(1) </a:t>
            </a:r>
            <a:r>
              <a:rPr lang="en-US" dirty="0"/>
              <a:t>Diagrams of the spinal cord.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2014-06-29].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http://upload.wikimedia.org/wikipedia/commons/thumb/6/68/Gray663.png/42px-Gray663.png</a:t>
            </a:r>
            <a:r>
              <a:rPr lang="en-US" dirty="0"/>
              <a:t> </a:t>
            </a:r>
            <a:endParaRPr lang="cs-CZ" dirty="0" smtClean="0"/>
          </a:p>
          <a:p>
            <a:r>
              <a:rPr lang="cs-CZ" dirty="0" smtClean="0"/>
              <a:t>(2) </a:t>
            </a:r>
            <a:r>
              <a:rPr lang="en-US" dirty="0" smtClean="0"/>
              <a:t>Cross-section </a:t>
            </a:r>
            <a:r>
              <a:rPr lang="en-US" dirty="0"/>
              <a:t>through the spinal cord at the mid-thoracic level.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2014-06-29].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upload.wikimedia.org/wikipedia/commons/thumb/f/f8/Gray664.png/120px-Gray664.png</a:t>
            </a:r>
            <a:endParaRPr lang="cs-CZ" dirty="0" smtClean="0"/>
          </a:p>
          <a:p>
            <a:r>
              <a:rPr lang="cs-CZ" dirty="0" smtClean="0"/>
              <a:t>(3) </a:t>
            </a:r>
            <a:r>
              <a:rPr lang="en-US" dirty="0" smtClean="0"/>
              <a:t>Cross-sections </a:t>
            </a:r>
            <a:r>
              <a:rPr lang="en-US" dirty="0"/>
              <a:t>of the spinal cord at varying levels.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2014-06-29].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upload.wikimedia.org/wikipedia/commons/thumb/1/11/Gray666.png/28px-Gray666.png</a:t>
            </a:r>
            <a:endParaRPr lang="cs-CZ" dirty="0" smtClean="0"/>
          </a:p>
          <a:p>
            <a:r>
              <a:rPr lang="cs-CZ" dirty="0" smtClean="0"/>
              <a:t>(4) </a:t>
            </a:r>
            <a:r>
              <a:rPr lang="en-US" dirty="0" smtClean="0"/>
              <a:t>The </a:t>
            </a:r>
            <a:r>
              <a:rPr lang="en-US" dirty="0"/>
              <a:t>spinal cord showing how the anterior and posterior roots join in the spinal nerves.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2014-06-29].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upload.wikimedia.org/wikipedia/commons/thumb/9/9f/Sobo_1909_612.png/120px-Sobo_1909_612.png</a:t>
            </a:r>
            <a:endParaRPr lang="cs-CZ" dirty="0" smtClean="0"/>
          </a:p>
          <a:p>
            <a:r>
              <a:rPr lang="cs-CZ" dirty="0" smtClean="0"/>
              <a:t>(5) </a:t>
            </a:r>
            <a:r>
              <a:rPr lang="en-US" dirty="0"/>
              <a:t>The spinal cord showing how the anterior and posterior roots join in the spinal nerves.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2014-06-30].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6"/>
              </a:rPr>
              <a:t>http://upload.wikimedia.org/wikipedia/commons/thumb/2/29/Sobo_1909_613.png/120px-Sobo_1909_613.png</a:t>
            </a:r>
            <a:r>
              <a:rPr lang="en-US" dirty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499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435</TotalTime>
  <Words>978</Words>
  <Application>Microsoft Office PowerPoint</Application>
  <PresentationFormat>Předvádění na obrazovce (4:3)</PresentationFormat>
  <Paragraphs>112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Prostor</vt:lpstr>
      <vt:lpstr>Snímek 1</vt:lpstr>
      <vt:lpstr>Hřbetní mícha  (medulla spinalis)</vt:lpstr>
      <vt:lpstr>Základní charakteristika  hřbetní míchy</vt:lpstr>
      <vt:lpstr>Morfologie hřbetní míchy</vt:lpstr>
      <vt:lpstr>Snímek 5</vt:lpstr>
      <vt:lpstr>Anatomie hřbetní míchy  (příčný řez)</vt:lpstr>
      <vt:lpstr>Průřez míchou na střední úrovni hrudníku</vt:lpstr>
      <vt:lpstr>Průřezy míchy na různých úrovních</vt:lpstr>
      <vt:lpstr>Funkce míchy</vt:lpstr>
      <vt:lpstr>Míšní nervy (nervi spinales)</vt:lpstr>
      <vt:lpstr>Hlavní větve míšního nervu</vt:lpstr>
      <vt:lpstr>Spojení předních a zadních míšních kořenů v míšní nerv</vt:lpstr>
      <vt:lpstr>Zapište, které významné útvary představují jednotlivá čísla</vt:lpstr>
      <vt:lpstr>Snímek 14</vt:lpstr>
      <vt:lpstr>Řešení úlohy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77</dc:creator>
  <cp:lastModifiedBy>Dum</cp:lastModifiedBy>
  <cp:revision>35</cp:revision>
  <dcterms:created xsi:type="dcterms:W3CDTF">2014-06-26T19:43:50Z</dcterms:created>
  <dcterms:modified xsi:type="dcterms:W3CDTF">2014-11-12T10:05:46Z</dcterms:modified>
</cp:coreProperties>
</file>