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9139A-18E5-4DEF-BFF5-BE8967A7BC1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A8168-FF29-4E92-81EB-99F92E490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3.washingtonpost.com/wp-srv/photo/gallery/091014/GAL-09Oct14-2870/media/PHO-09Oct14-182529.jpg" TargetMode="External"/><Relationship Id="rId3" Type="http://schemas.openxmlformats.org/officeDocument/2006/relationships/hyperlink" Target="http://en.wikipedia.org/wiki/Bolivia" TargetMode="External"/><Relationship Id="rId7" Type="http://schemas.openxmlformats.org/officeDocument/2006/relationships/hyperlink" Target="http://upload.wikimedia.org/wikipedia/commons/thumb/5/55/Departamentos_de_Bolivia.png/696px-Departamentos_de_Bolivia.png" TargetMode="External"/><Relationship Id="rId2" Type="http://schemas.openxmlformats.org/officeDocument/2006/relationships/hyperlink" Target="http://cs.wikipedia.org/wiki/Bol&#237;vi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f/Bolivia_in_South_America_(-mini_map_-rivers).svg" TargetMode="External"/><Relationship Id="rId11" Type="http://schemas.openxmlformats.org/officeDocument/2006/relationships/hyperlink" Target="http://upload.wikimedia.org/wikipedia/commons/9/9d/Puerta_de_la_Luna_-_Tiahuanaco_(Bolivia).jpg" TargetMode="External"/><Relationship Id="rId5" Type="http://schemas.openxmlformats.org/officeDocument/2006/relationships/hyperlink" Target="http://upload.wikimedia.org/wikipedia/commons/0/06/Coat_of_arms_of_Bolivia.svg" TargetMode="External"/><Relationship Id="rId10" Type="http://schemas.openxmlformats.org/officeDocument/2006/relationships/hyperlink" Target="http://upload.wikimedia.org/wikipedia/commons/thumb/b/b9/Sucre_capital_de_Bolivia.jpg/1280px-Sucre_capital_de_Bolivia.jpg" TargetMode="External"/><Relationship Id="rId4" Type="http://schemas.openxmlformats.org/officeDocument/2006/relationships/hyperlink" Target="http://upload.wikimedia.org/wikipedia/commons/4/48/Flag_of_Bolivia.svg" TargetMode="External"/><Relationship Id="rId9" Type="http://schemas.openxmlformats.org/officeDocument/2006/relationships/hyperlink" Target="http://upload.wikimedia.org/wikipedia/commons/c/cd/LaPaz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Group 192"/>
          <p:cNvGraphicFramePr>
            <a:graphicFrameLocks noGrp="1"/>
          </p:cNvGraphicFramePr>
          <p:nvPr/>
        </p:nvGraphicFramePr>
        <p:xfrm>
          <a:off x="179512" y="214504"/>
          <a:ext cx="8712968" cy="4726664"/>
        </p:xfrm>
        <a:graphic>
          <a:graphicData uri="http://schemas.openxmlformats.org/drawingml/2006/table">
            <a:tbl>
              <a:tblPr/>
              <a:tblGrid>
                <a:gridCol w="1467502"/>
                <a:gridCol w="7245466"/>
              </a:tblGrid>
              <a:tr h="7454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96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Bolívie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Regionální geografie Ameriky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30. 4. 2014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obsahuje geografickou charakteristiku Bolívie. Cílem je poskytnout a přiblížit žákům základní informace o státě, schopnost chápat látku v souvislostech.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56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C:\Users\Michal\Desktop\Untitled-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751" y="5157192"/>
            <a:ext cx="7482657" cy="1463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Bolívie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(</a:t>
            </a:r>
            <a:r>
              <a:rPr lang="cs-CZ" dirty="0" err="1">
                <a:solidFill>
                  <a:schemeClr val="tx1"/>
                </a:solidFill>
              </a:rPr>
              <a:t>Bolívijský</a:t>
            </a:r>
            <a:r>
              <a:rPr lang="cs-CZ" dirty="0">
                <a:solidFill>
                  <a:schemeClr val="tx1"/>
                </a:solidFill>
              </a:rPr>
              <a:t> mnohonárodnostní stát)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27784" y="5445224"/>
            <a:ext cx="4248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Víte, že: své jméno získala po svém prvním prezidentovi  </a:t>
            </a:r>
            <a:r>
              <a:rPr lang="cs-CZ" i="1" dirty="0" err="1"/>
              <a:t>Simómu</a:t>
            </a:r>
            <a:r>
              <a:rPr lang="cs-CZ" i="1" dirty="0"/>
              <a:t> </a:t>
            </a:r>
            <a:r>
              <a:rPr lang="cs-CZ" i="1" dirty="0" err="1"/>
              <a:t>Bolívarovi</a:t>
            </a:r>
            <a:r>
              <a:rPr lang="cs-CZ" dirty="0"/>
              <a:t>?</a:t>
            </a:r>
          </a:p>
        </p:txBody>
      </p:sp>
      <p:pic>
        <p:nvPicPr>
          <p:cNvPr id="36865" name="Picture 1" descr="C:\Users\Michal\AppData\Local\Microsoft\Windows\Temporary Internet Files\Content.IE5\HYNKBYZT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229200"/>
            <a:ext cx="989881" cy="9898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Vlajka, znak, prezident</a:t>
            </a:r>
            <a:endParaRPr lang="cs-CZ" b="1" dirty="0"/>
          </a:p>
        </p:txBody>
      </p:sp>
      <p:pic>
        <p:nvPicPr>
          <p:cNvPr id="13314" name="Picture 2" descr="File:Flag of Bolivi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32856"/>
            <a:ext cx="3593792" cy="2448272"/>
          </a:xfrm>
          <a:prstGeom prst="rect">
            <a:avLst/>
          </a:prstGeom>
          <a:noFill/>
          <a:effectLst/>
        </p:spPr>
      </p:pic>
      <p:pic>
        <p:nvPicPr>
          <p:cNvPr id="13316" name="Picture 4" descr="File:Coat of arms of Bolivi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268760"/>
            <a:ext cx="4113515" cy="3717032"/>
          </a:xfrm>
          <a:prstGeom prst="rect">
            <a:avLst/>
          </a:prstGeom>
          <a:noFill/>
          <a:effectLst/>
        </p:spPr>
      </p:pic>
      <p:sp>
        <p:nvSpPr>
          <p:cNvPr id="6" name="Obdélník 5"/>
          <p:cNvSpPr/>
          <p:nvPr/>
        </p:nvSpPr>
        <p:spPr>
          <a:xfrm>
            <a:off x="971600" y="5517232"/>
            <a:ext cx="2867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Prezident: Evo </a:t>
            </a:r>
            <a:r>
              <a:rPr lang="cs-CZ" dirty="0" err="1"/>
              <a:t>Morales</a:t>
            </a:r>
            <a:r>
              <a:rPr lang="cs-CZ" dirty="0"/>
              <a:t> </a:t>
            </a:r>
            <a:r>
              <a:rPr lang="cs-CZ" dirty="0" err="1"/>
              <a:t>Aima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9672" y="4725144"/>
            <a:ext cx="10559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Vlajka [3]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24128" y="5157192"/>
            <a:ext cx="939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Znak 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41" name="Picture 5" descr="C:\Users\Michal\Desktop\Untitled-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3" y="0"/>
            <a:ext cx="4889854" cy="717341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004048" y="5157192"/>
            <a:ext cx="3879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Určete státy, se kterými Bolívie sousedí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71758" y="2996952"/>
            <a:ext cx="6160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Peru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23928" y="2780928"/>
            <a:ext cx="8611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Brazílie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91880" y="3645024"/>
            <a:ext cx="1036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Paraguay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73637" y="3824125"/>
            <a:ext cx="7040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Chille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96724" y="4293096"/>
            <a:ext cx="10992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Argentina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329050" y="5723964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Kvíz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196752"/>
            <a:ext cx="1475469" cy="38318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Rozloha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Populace</a:t>
            </a:r>
            <a:br>
              <a:rPr lang="cs-CZ" dirty="0" smtClean="0"/>
            </a:br>
            <a:r>
              <a:rPr lang="cs-CZ" dirty="0" smtClean="0"/>
              <a:t>(2014)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Hustota pop.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08765" y="1196752"/>
            <a:ext cx="1927131" cy="13388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/>
              <a:t>1 098 581 </a:t>
            </a:r>
            <a:r>
              <a:rPr lang="cs-CZ" dirty="0" smtClean="0"/>
              <a:t> km</a:t>
            </a:r>
            <a:r>
              <a:rPr lang="en-US" dirty="0" smtClean="0"/>
              <a:t>²</a:t>
            </a:r>
            <a:endParaRPr lang="cs-CZ" dirty="0" smtClean="0"/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1 527 750 km</a:t>
            </a:r>
            <a:r>
              <a:rPr lang="en-US" dirty="0" smtClean="0"/>
              <a:t>²</a:t>
            </a:r>
            <a:endParaRPr lang="cs-CZ" dirty="0" smtClean="0"/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1 927 750 km</a:t>
            </a:r>
            <a:r>
              <a:rPr lang="en-US" dirty="0" smtClean="0"/>
              <a:t>²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1196752"/>
            <a:ext cx="1728192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Měna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Hlavní město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err="1" smtClean="0"/>
              <a:t>Ofic</a:t>
            </a:r>
            <a:r>
              <a:rPr lang="cs-CZ" dirty="0" smtClean="0"/>
              <a:t>. jazyky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1196752"/>
            <a:ext cx="1440160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Bolíviano</a:t>
            </a:r>
            <a:endParaRPr lang="en-US" dirty="0" smtClean="0"/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olar</a:t>
            </a:r>
            <a:endParaRPr lang="en-US" dirty="0" smtClean="0"/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Bolívar</a:t>
            </a:r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780773" y="2793702"/>
            <a:ext cx="1440160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4,8 mil.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10,5 mil.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19,4 mil.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08764" y="4509120"/>
            <a:ext cx="1813317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58/ km</a:t>
            </a:r>
            <a:r>
              <a:rPr lang="en-US" dirty="0" smtClean="0"/>
              <a:t>²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213</a:t>
            </a:r>
            <a:r>
              <a:rPr lang="cs-CZ" dirty="0" smtClean="0"/>
              <a:t> / km</a:t>
            </a:r>
            <a:r>
              <a:rPr lang="en-US" dirty="0" smtClean="0"/>
              <a:t>²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/>
              <a:t>9</a:t>
            </a:r>
            <a:r>
              <a:rPr lang="cs-CZ" dirty="0" smtClean="0"/>
              <a:t> / km</a:t>
            </a:r>
            <a:r>
              <a:rPr lang="en-US" dirty="0" smtClean="0"/>
              <a:t>²</a:t>
            </a:r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580112" y="4437112"/>
            <a:ext cx="34563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Španělština, portugalština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Portugalština a dalších 9 jazyků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/>
              <a:t>španělština, </a:t>
            </a:r>
            <a:r>
              <a:rPr lang="cs-CZ" dirty="0" err="1" smtClean="0"/>
              <a:t>kečujština</a:t>
            </a:r>
            <a:r>
              <a:rPr lang="cs-CZ" dirty="0" smtClean="0"/>
              <a:t> a </a:t>
            </a:r>
            <a:r>
              <a:rPr lang="cs-CZ" dirty="0"/>
              <a:t>dalších </a:t>
            </a:r>
            <a:r>
              <a:rPr lang="cs-CZ" dirty="0" smtClean="0"/>
              <a:t>36 jazyků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958408" y="2852936"/>
            <a:ext cx="2141984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Sucre / La Paz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Santa</a:t>
            </a:r>
            <a:r>
              <a:rPr lang="cs-CZ" dirty="0" smtClean="0"/>
              <a:t> </a:t>
            </a:r>
            <a:r>
              <a:rPr lang="cs-CZ" dirty="0" err="1" smtClean="0"/>
              <a:t>Cruz</a:t>
            </a:r>
            <a:endParaRPr lang="cs-CZ" dirty="0" smtClean="0"/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dirty="0" err="1" smtClean="0"/>
              <a:t>Potosi</a:t>
            </a:r>
            <a:endParaRPr lang="cs-CZ" dirty="0" smtClean="0"/>
          </a:p>
        </p:txBody>
      </p:sp>
      <p:sp>
        <p:nvSpPr>
          <p:cNvPr id="13" name="Zaoblený obdélník 12"/>
          <p:cNvSpPr/>
          <p:nvPr/>
        </p:nvSpPr>
        <p:spPr>
          <a:xfrm>
            <a:off x="1642253" y="1268760"/>
            <a:ext cx="1993643" cy="43204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692352" y="3258650"/>
            <a:ext cx="1439488" cy="43204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655953" y="5407105"/>
            <a:ext cx="1331871" cy="43204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940152" y="1267591"/>
            <a:ext cx="1367481" cy="43204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931525" y="2924562"/>
            <a:ext cx="2128106" cy="43204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505710" y="5335325"/>
            <a:ext cx="2880320" cy="792088"/>
          </a:xfrm>
          <a:prstGeom prst="roundRect">
            <a:avLst>
              <a:gd name="adj" fmla="val 42407"/>
            </a:avLst>
          </a:prstGeom>
          <a:noFill/>
          <a:ln w="889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Administrativa</a:t>
            </a:r>
            <a:endParaRPr lang="cs-CZ" b="1" dirty="0"/>
          </a:p>
        </p:txBody>
      </p:sp>
      <p:pic>
        <p:nvPicPr>
          <p:cNvPr id="43010" name="Picture 2" descr="http://upload.wikimedia.org/wikipedia/commons/thumb/5/55/Departamentos_de_Bolivia.png/696px-Departamentos_de_Bolivi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4253136" cy="469311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5723964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707904" y="1518900"/>
            <a:ext cx="504056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itchFamily="34" charset="0"/>
              </a:rPr>
              <a:t>Bolívie je prezidentská republika vzniklá 6. srpna 1825 získáním nezávislosti na Španělsku. Její území je rozděleno na správní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itchFamily="34" charset="0"/>
              </a:rPr>
              <a:t> celky zvané departmenty, kterých je 9 a každý z nich má své vlastní hlavní město. 	Departmenty se dále dělí na 	provincie, těch je 112 a ty se 	pak dělí ještě do mnoha 	kantonů.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Přírodní </a:t>
            </a:r>
            <a:r>
              <a:rPr lang="cs-CZ" b="1" dirty="0" smtClean="0"/>
              <a:t>poměry</a:t>
            </a:r>
            <a:endParaRPr lang="cs-CZ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467544" y="2115654"/>
            <a:ext cx="8855968" cy="3331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Povrch: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Andy (náhorní plošina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Altiplano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ohraničená horskými hřbety)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Západní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Kordillera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(vulkán Nevado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Sajama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6542 m n. m., nejvyšší vrchol Bolívie)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Centrální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Kordillera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(na východě)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bolívijsko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-chilsko-argentinském trojmezí: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Cerro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Zapaleri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(5 653 m n. m.)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Cordillera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Real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Amazonská nížina (S, SV)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Gran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Chaco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(JV)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ndské předhůří –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Yungas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Vyhledejte uvedená místa na mapě.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Přírodní </a:t>
            </a:r>
            <a:r>
              <a:rPr lang="cs-CZ" b="1" dirty="0" smtClean="0"/>
              <a:t>poměry</a:t>
            </a:r>
            <a:endParaRPr lang="cs-CZ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179512" y="1649633"/>
            <a:ext cx="9144000" cy="1792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Vodstvo: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Ř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eky: sever -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Beni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Mamore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- ústí do Amazonky, Jihovýchod - povodí řeky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Paraná</a:t>
            </a:r>
            <a:endParaRPr lang="cs-CZ" sz="105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Jezera: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Poopó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(slané jezero),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Titicaca</a:t>
            </a: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lané močály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Vyhledejte uvedená místa na mapě.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79512" y="4581128"/>
            <a:ext cx="91440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000" b="1" dirty="0"/>
              <a:t>Podnebí: </a:t>
            </a:r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err="1" smtClean="0"/>
              <a:t>Altiplano</a:t>
            </a:r>
            <a:r>
              <a:rPr lang="cs-CZ" sz="2000" dirty="0" smtClean="0"/>
              <a:t> a </a:t>
            </a:r>
            <a:r>
              <a:rPr lang="cs-CZ" sz="2000" dirty="0"/>
              <a:t>Západní </a:t>
            </a:r>
            <a:r>
              <a:rPr lang="cs-CZ" sz="2000" dirty="0" err="1"/>
              <a:t>Kordillera</a:t>
            </a:r>
            <a:r>
              <a:rPr lang="cs-CZ" sz="2000" dirty="0"/>
              <a:t> </a:t>
            </a:r>
            <a:r>
              <a:rPr lang="cs-CZ" sz="2000" dirty="0" smtClean="0"/>
              <a:t>- </a:t>
            </a:r>
            <a:r>
              <a:rPr lang="cs-CZ" sz="2000" dirty="0"/>
              <a:t>suché oblasti (méně než 150 mm </a:t>
            </a:r>
            <a:r>
              <a:rPr lang="cs-CZ" sz="2000" dirty="0" smtClean="0"/>
              <a:t>srážek)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Centrální </a:t>
            </a:r>
            <a:r>
              <a:rPr lang="cs-CZ" sz="2000" dirty="0" err="1" smtClean="0"/>
              <a:t>Kordillera</a:t>
            </a:r>
            <a:r>
              <a:rPr lang="cs-CZ" sz="2000" dirty="0" smtClean="0"/>
              <a:t> - </a:t>
            </a:r>
            <a:r>
              <a:rPr lang="cs-CZ" sz="2000" dirty="0"/>
              <a:t>bohatší na srážky (</a:t>
            </a:r>
            <a:r>
              <a:rPr lang="cs-CZ" sz="2000" dirty="0" smtClean="0"/>
              <a:t>průměrný </a:t>
            </a:r>
            <a:r>
              <a:rPr lang="cs-CZ" sz="2000" dirty="0"/>
              <a:t>roční úhrn až 570 </a:t>
            </a:r>
            <a:r>
              <a:rPr lang="cs-CZ" sz="2000" dirty="0" smtClean="0"/>
              <a:t>mm)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Yungas</a:t>
            </a:r>
            <a:r>
              <a:rPr lang="cs-CZ" sz="2000" dirty="0" smtClean="0"/>
              <a:t> - </a:t>
            </a:r>
            <a:r>
              <a:rPr lang="cs-CZ" sz="2000" dirty="0"/>
              <a:t>teplé podnebí s vydatnými srážkami (až 1 150 mm </a:t>
            </a:r>
            <a:r>
              <a:rPr lang="cs-CZ" sz="2000" dirty="0" smtClean="0"/>
              <a:t>ročně)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Amazonská nížina - průměrná </a:t>
            </a:r>
            <a:r>
              <a:rPr lang="cs-CZ" sz="2000" dirty="0"/>
              <a:t>teplota  26°C, až 3 </a:t>
            </a:r>
            <a:r>
              <a:rPr lang="cs-CZ" sz="2000" dirty="0" smtClean="0"/>
              <a:t>000 mm </a:t>
            </a:r>
            <a:r>
              <a:rPr lang="cs-CZ" sz="2000" dirty="0"/>
              <a:t>srážek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96136" y="3140968"/>
            <a:ext cx="2880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Víte, že: jezero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Titicaca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je vulkanického původu?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1" descr="C:\Users\Michal\AppData\Local\Microsoft\Windows\Temporary Internet Files\Content.IE5\HYNKBYZT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924944"/>
            <a:ext cx="989881" cy="9898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media3.washingtonpost.com/wp-srv/photo/gallery/091014/GAL-09Oct14-2870/media/PHO-09Oct14-1825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3408870"/>
            <a:ext cx="5148063" cy="344913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Přírodní </a:t>
            </a:r>
            <a:r>
              <a:rPr lang="cs-CZ" b="1" dirty="0" smtClean="0"/>
              <a:t>poměry</a:t>
            </a:r>
            <a:endParaRPr lang="cs-CZ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179512" y="1057960"/>
            <a:ext cx="885698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000" b="1" dirty="0"/>
              <a:t>Vegetace: </a:t>
            </a:r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Východní  </a:t>
            </a:r>
            <a:r>
              <a:rPr lang="cs-CZ" sz="2000" dirty="0"/>
              <a:t>údolí And </a:t>
            </a:r>
            <a:r>
              <a:rPr lang="cs-CZ" sz="2000" dirty="0" smtClean="0"/>
              <a:t>- </a:t>
            </a:r>
            <a:r>
              <a:rPr lang="cs-CZ" sz="2000" dirty="0"/>
              <a:t>tropické horské a mlžné lesy přecházejí  do vlhkých tropických deštných </a:t>
            </a:r>
            <a:r>
              <a:rPr lang="cs-CZ" sz="2000" dirty="0" smtClean="0"/>
              <a:t>lesů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Jih - trnité savany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 smtClean="0"/>
              <a:t>Noel</a:t>
            </a:r>
            <a:r>
              <a:rPr lang="cs-CZ" sz="2000" dirty="0" smtClean="0"/>
              <a:t> </a:t>
            </a:r>
            <a:r>
              <a:rPr lang="cs-CZ" sz="2000" dirty="0" err="1"/>
              <a:t>Kempff</a:t>
            </a:r>
            <a:r>
              <a:rPr lang="cs-CZ" sz="2000" dirty="0"/>
              <a:t> </a:t>
            </a:r>
            <a:r>
              <a:rPr lang="cs-CZ" sz="2000" dirty="0" err="1" smtClean="0"/>
              <a:t>Mercado</a:t>
            </a:r>
            <a:r>
              <a:rPr lang="cs-CZ" sz="2000" dirty="0" smtClean="0"/>
              <a:t> je jeden </a:t>
            </a:r>
            <a:r>
              <a:rPr lang="cs-CZ" sz="2000" dirty="0"/>
              <a:t>z největších a nejméně dotčených parků v povodí </a:t>
            </a:r>
            <a:r>
              <a:rPr lang="cs-CZ" sz="2000" dirty="0" smtClean="0"/>
              <a:t>Amazonky. Od r. </a:t>
            </a:r>
            <a:r>
              <a:rPr lang="cs-CZ" sz="2000" dirty="0"/>
              <a:t>2000 je zapsán na seznam světového přírodního dědictví UNESCO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6228184" y="3740839"/>
            <a:ext cx="28083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Víte, že: u jezera </a:t>
            </a:r>
            <a:r>
              <a:rPr lang="cs-CZ" dirty="0" err="1" smtClean="0"/>
              <a:t>Titicaca</a:t>
            </a:r>
            <a:r>
              <a:rPr lang="cs-CZ" dirty="0" smtClean="0"/>
              <a:t> stavějí  záchranné vory z nažloutlého balzového  dřeva? Tento druh dřeva je lehčí než korek.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1" descr="C:\Users\Michal\AppData\Local\Microsoft\Windows\Temporary Internet Files\Content.IE5\HYNKBYZT\MC90043485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10311" y="3789040"/>
            <a:ext cx="989881" cy="98988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364088" y="6165304"/>
            <a:ext cx="25546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Noel</a:t>
            </a:r>
            <a:r>
              <a:rPr lang="cs-CZ" dirty="0" smtClean="0"/>
              <a:t> </a:t>
            </a:r>
            <a:r>
              <a:rPr lang="cs-CZ" dirty="0" err="1" smtClean="0"/>
              <a:t>Kempff</a:t>
            </a:r>
            <a:r>
              <a:rPr lang="cs-CZ" dirty="0" smtClean="0"/>
              <a:t> </a:t>
            </a:r>
            <a:r>
              <a:rPr lang="cs-CZ" dirty="0" err="1" smtClean="0"/>
              <a:t>Mercado</a:t>
            </a:r>
            <a:r>
              <a:rPr lang="cs-CZ" dirty="0" smtClean="0"/>
              <a:t> 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5642594" y="3140968"/>
            <a:ext cx="324988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Víte, že: v Bolívii se nachází polovina světových zásob lithia? Využívá se pro výrobu akumulátorů elektromobilů hybridních motorů.</a:t>
            </a:r>
          </a:p>
        </p:txBody>
      </p:sp>
      <p:pic>
        <p:nvPicPr>
          <p:cNvPr id="5" name="Picture 1" descr="C:\Users\Michal\AppData\Local\Microsoft\Windows\Temporary Internet Files\Content.IE5\HYNKBYZT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212976"/>
            <a:ext cx="989881" cy="98988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95536" y="1196752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Jeden z nejchudších a nejméně rozvinutých zemí Latinské Ameriky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Hlavní odvětví hospodářství: těžba </a:t>
            </a:r>
            <a:r>
              <a:rPr lang="cs-CZ" b="1" dirty="0" smtClean="0"/>
              <a:t>nerostných surovin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Rozsáhlá ložiska stříbra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Dále: antimon, cín, wolfram, ropa, zemní plyn, zinek, olovo, zlato, lithium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Vývoz: hlavně nerosty včetně cínu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Středisko rozsáhlého ilegálního obchodu s kokainem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4365104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Průmysl:</a:t>
            </a:r>
            <a:r>
              <a:rPr lang="cs-CZ" dirty="0" smtClean="0"/>
              <a:t> potravinářský, petrochemie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Zemědělství:</a:t>
            </a:r>
            <a:r>
              <a:rPr lang="cs-CZ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Rostlinná výroba - sója (hlavní exportní plodina), kukuřice, rýže, pšenice, ječmen, brambory, maniok, cukrová třtina, banány, citrusy, káva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Živočišná výroba - chov skotu, prasat, ovcí, lam, alpak a drůbeže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Důležitá je produkce surové vlny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Významná těžba dřeva a kaučuku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Doprava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755576" y="1556792"/>
            <a:ext cx="741682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Nedostatečná dopravní infrastruktura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Silniční i železniční hlavně v jižní části země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Zpevněné silnice netvoří ani 5% komunikací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Důležitá je odbočka Panamerické dálnice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Dvě mezinárodní letiště - La Paz, </a:t>
            </a:r>
            <a:r>
              <a:rPr lang="cs-CZ" sz="2000" dirty="0" err="1" smtClean="0"/>
              <a:t>Santa</a:t>
            </a:r>
            <a:r>
              <a:rPr lang="cs-CZ" sz="2000" dirty="0" smtClean="0"/>
              <a:t> </a:t>
            </a:r>
            <a:r>
              <a:rPr lang="cs-CZ" sz="2000" dirty="0" err="1" smtClean="0"/>
              <a:t>Cruz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r>
              <a:rPr lang="cs-CZ" sz="2000" dirty="0" smtClean="0"/>
              <a:t>Vyhledejte na mapě.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Obyvatelstvo</a:t>
            </a:r>
            <a:endParaRPr lang="cs-CZ" b="1" dirty="0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395536" y="1102617"/>
            <a:ext cx="8352928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5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5% indiáni (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Kečuové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30%,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Ajmarové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25%), 35% smíšeného původu, 7% španělského původu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Život na venkově v malých společenstvích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- keramika, tkaní látek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V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e městech: pracují především v továrnách, žijí v tzv.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barrios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(= čtvrti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chatrných domů, které obklopují městské centrum)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B</a:t>
            </a: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ohatí - domy, byty, velké pozemky</a:t>
            </a:r>
            <a:endParaRPr kumimoji="0" lang="cs-CZ" sz="16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Náboženství: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převládá křesťanství  (92% římští katolíci)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La Paz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1600" dirty="0" smtClean="0"/>
              <a:t> Administrativní město Bolívie, sídlo bolivijské vlády a hlavní město departementu La Paz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1600" dirty="0" smtClean="0"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Sucre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H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istorické město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V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r. 1991 zařazeno do Světového seznamu UNESCO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ídlo Nejvyššího soudního dvora, Ústavního soudu, Soudní rady a Hlavní republikové prokuratury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Tiwanaku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b="1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rcheologická lokalita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B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ývalé město v Andách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 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 roku 2000 na Seznamu světového kulturního dědictví UNESCO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05662" y="3645024"/>
            <a:ext cx="26707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ea typeface="Calibri" pitchFamily="34" charset="0"/>
                <a:cs typeface="Times New Roman" pitchFamily="18" charset="0"/>
              </a:rPr>
              <a:t>Víte, že: La Paz disponuje nejvýše položeným golfovým hřištěm na světě?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1" descr="C:\Users\Michal\AppData\Local\Microsoft\Windows\Temporary Internet Files\Content.IE5\HYNKBYZT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645024"/>
            <a:ext cx="773857" cy="773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upload.wikimedia.org/wikipedia/commons/c/cd/LaPaz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606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 Paz 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b/b9/Sucre_capital_de_Bolivia.jpg/1280px-Sucre_capital_de_Boliv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727" cy="68577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606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Sucre 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commons/9/9d/Puerta_de_la_Luna_-_Tiahuanaco_%28Bolivia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76064" y="-9525"/>
            <a:ext cx="10260632" cy="68663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504" y="40770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Tiwanaku</a:t>
            </a:r>
            <a:r>
              <a:rPr lang="cs-CZ" dirty="0" smtClean="0"/>
              <a:t> 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Dějiny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1340768"/>
            <a:ext cx="806489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Domov </a:t>
            </a:r>
            <a:r>
              <a:rPr lang="cs-CZ" dirty="0" err="1" smtClean="0"/>
              <a:t>Tiwanaků</a:t>
            </a:r>
            <a:r>
              <a:rPr lang="cs-CZ" dirty="0" smtClean="0"/>
              <a:t> (jedna z prvních významných andských kultur, trvala do roku 1000 n. l.)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Do 15. Stol. pod kontrolou </a:t>
            </a:r>
            <a:r>
              <a:rPr lang="cs-CZ" dirty="0" err="1" smtClean="0"/>
              <a:t>Ajmarů</a:t>
            </a:r>
            <a:r>
              <a:rPr lang="cs-CZ" dirty="0" smtClean="0"/>
              <a:t>, pak Inků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16.stol. španělská nadvláda (smetli inckou civilizaci)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1545 objeveno největší naleziště stříbra na světě: </a:t>
            </a:r>
            <a:r>
              <a:rPr lang="cs-CZ" dirty="0" err="1" smtClean="0"/>
              <a:t>Potosí</a:t>
            </a:r>
            <a:r>
              <a:rPr lang="cs-CZ" dirty="0" smtClean="0"/>
              <a:t> –ekonomické centrum oblasti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1809 povstání (okolo měst </a:t>
            </a:r>
            <a:r>
              <a:rPr lang="cs-CZ" dirty="0" err="1" smtClean="0"/>
              <a:t>Sucré</a:t>
            </a:r>
            <a:r>
              <a:rPr lang="cs-CZ" dirty="0" smtClean="0"/>
              <a:t> a La Paz)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1824 porazila armáda vedená </a:t>
            </a:r>
            <a:r>
              <a:rPr lang="cs-CZ" dirty="0" err="1" smtClean="0"/>
              <a:t>Bolívarovým</a:t>
            </a:r>
            <a:r>
              <a:rPr lang="cs-CZ" dirty="0" smtClean="0"/>
              <a:t> poručíkem Antonio </a:t>
            </a:r>
            <a:r>
              <a:rPr lang="cs-CZ" dirty="0" err="1" smtClean="0"/>
              <a:t>José</a:t>
            </a:r>
            <a:r>
              <a:rPr lang="cs-CZ" dirty="0" smtClean="0"/>
              <a:t> de Sucre španělské vojsko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O rok později-) odtržení  od Španělska (země pojmenovaná po hrdinovi jihoamerických bojů za nezávislost  Venezuelci </a:t>
            </a:r>
            <a:r>
              <a:rPr lang="cs-CZ" dirty="0" err="1" smtClean="0"/>
              <a:t>Simónu</a:t>
            </a:r>
            <a:r>
              <a:rPr lang="cs-CZ" dirty="0" smtClean="0"/>
              <a:t> </a:t>
            </a:r>
            <a:r>
              <a:rPr lang="cs-CZ" dirty="0" err="1" smtClean="0"/>
              <a:t>Bolívarovi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Druhým prezidentem se </a:t>
            </a:r>
            <a:r>
              <a:rPr lang="cs-CZ" smtClean="0"/>
              <a:t>stal  poručík </a:t>
            </a:r>
            <a:r>
              <a:rPr lang="cs-CZ" dirty="0" smtClean="0"/>
              <a:t>de </a:t>
            </a:r>
            <a:r>
              <a:rPr lang="cs-CZ" dirty="0" err="1" smtClean="0"/>
              <a:t>Sucré</a:t>
            </a:r>
            <a:endParaRPr lang="cs-CZ" dirty="0" smtClean="0"/>
          </a:p>
          <a:p>
            <a:r>
              <a:rPr lang="cs-CZ" dirty="0" smtClean="0"/>
              <a:t>Nezávislost: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Od získání nezávislosti – nepokoje, války, vojenské vlády (1836-1839 </a:t>
            </a:r>
            <a:r>
              <a:rPr lang="cs-CZ" dirty="0" err="1" smtClean="0"/>
              <a:t>Peruánsko</a:t>
            </a:r>
            <a:r>
              <a:rPr lang="cs-CZ" dirty="0" smtClean="0"/>
              <a:t>-</a:t>
            </a:r>
            <a:r>
              <a:rPr lang="cs-CZ" dirty="0" err="1" smtClean="0"/>
              <a:t>bolívijská</a:t>
            </a:r>
            <a:r>
              <a:rPr lang="cs-CZ" dirty="0" smtClean="0"/>
              <a:t> konfederace; rozpadla se, když Chile vyhlásilo válku)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1879-1883 pacifická válka (Bolívie a Peru proti Chile) - obě země ztratily část svého území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Bolívie ztratila přístup k moři a největší naleziště ledku na světě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1052736"/>
            <a:ext cx="7920880" cy="56707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</a:t>
            </a:r>
            <a:br>
              <a:rPr lang="cs-CZ" sz="1450" dirty="0" smtClean="0">
                <a:latin typeface="+mj-lt"/>
              </a:rPr>
            </a:br>
            <a:r>
              <a:rPr lang="cs-CZ" sz="1450" dirty="0" smtClean="0">
                <a:latin typeface="+mj-lt"/>
                <a:hlinkClick r:id="rId2"/>
              </a:rPr>
              <a:t>http://cs.wikipedia.org/wiki/Bolívie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>
                <a:latin typeface="+mj-lt"/>
              </a:rPr>
              <a:t>Otevřená encyklopedie Wikipedie </a:t>
            </a:r>
            <a:r>
              <a:rPr lang="en-US" sz="1450" dirty="0">
                <a:latin typeface="+mj-lt"/>
              </a:rPr>
              <a:t>[</a:t>
            </a:r>
            <a:r>
              <a:rPr lang="cs-CZ" sz="1450" dirty="0">
                <a:latin typeface="+mj-lt"/>
              </a:rPr>
              <a:t>online</a:t>
            </a:r>
            <a:r>
              <a:rPr lang="en-US" sz="1450" dirty="0">
                <a:latin typeface="+mj-lt"/>
              </a:rPr>
              <a:t>]</a:t>
            </a:r>
            <a:r>
              <a:rPr lang="cs-CZ" sz="1450" dirty="0">
                <a:latin typeface="+mj-lt"/>
              </a:rPr>
              <a:t>. </a:t>
            </a:r>
            <a:r>
              <a:rPr lang="en-US" sz="1450" dirty="0">
                <a:latin typeface="+mj-lt"/>
              </a:rPr>
              <a:t>[cit. 201</a:t>
            </a:r>
            <a:r>
              <a:rPr lang="cs-CZ" sz="1450" dirty="0">
                <a:latin typeface="+mj-lt"/>
              </a:rPr>
              <a:t>3-09-29</a:t>
            </a:r>
            <a:r>
              <a:rPr lang="en-US" sz="1450" dirty="0">
                <a:latin typeface="+mj-lt"/>
              </a:rPr>
              <a:t>]</a:t>
            </a:r>
            <a:r>
              <a:rPr lang="cs-CZ" sz="1450" dirty="0">
                <a:latin typeface="+mj-lt"/>
              </a:rPr>
              <a:t>. Dostupné z </a:t>
            </a:r>
            <a:r>
              <a:rPr lang="cs-CZ" sz="1450" dirty="0" smtClean="0">
                <a:latin typeface="+mj-lt"/>
              </a:rPr>
              <a:t>WWW:</a:t>
            </a:r>
            <a:br>
              <a:rPr lang="cs-CZ" sz="1450" dirty="0" smtClean="0">
                <a:latin typeface="+mj-lt"/>
              </a:rPr>
            </a:br>
            <a:r>
              <a:rPr lang="cs-CZ" sz="1450" dirty="0" smtClean="0">
                <a:latin typeface="+mj-lt"/>
                <a:hlinkClick r:id="rId3"/>
              </a:rPr>
              <a:t>http://en.wikipedia.org/wiki/Bolivia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4"/>
              </a:rPr>
              <a:t>http://upload.wikimedia.org/wikipedia/commons/4/48/Flag_of_Bolivia.svg</a:t>
            </a:r>
            <a:endParaRPr lang="cs-CZ" sz="1450" dirty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5"/>
              </a:rPr>
              <a:t>http://upload.wikimedia.org/wikipedia/commons/0/06/Coat_of_arms_of_Bolivia.svg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6"/>
              </a:rPr>
              <a:t>http://upload.wikimedia.org/wikipedia/commons/9/9f/Bolivia_in_South_America_%28-mini_map_-rivers%29.svg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7"/>
              </a:rPr>
              <a:t>http://upload.wikimedia.org/wikipedia/commons/thumb/5/55/Departamentos_de_Bolivia.png/696px-Departamentos_de_Bolivia.png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50" dirty="0" smtClean="0">
                <a:latin typeface="+mj-lt"/>
              </a:rPr>
              <a:t>The Washington Post. [online]. [cit. 2014-06-20]. </a:t>
            </a:r>
            <a:r>
              <a:rPr lang="en-US" sz="1450" dirty="0" err="1" smtClean="0">
                <a:latin typeface="+mj-lt"/>
              </a:rPr>
              <a:t>Dostupné</a:t>
            </a:r>
            <a:r>
              <a:rPr lang="en-US" sz="1450" dirty="0" smtClean="0">
                <a:latin typeface="+mj-lt"/>
              </a:rPr>
              <a:t> </a:t>
            </a:r>
            <a:r>
              <a:rPr lang="cs-CZ" sz="1450" dirty="0" smtClean="0">
                <a:latin typeface="+mj-lt"/>
              </a:rPr>
              <a:t>z WWW</a:t>
            </a:r>
            <a:r>
              <a:rPr lang="en-US" sz="1450" dirty="0" smtClean="0">
                <a:latin typeface="+mj-lt"/>
              </a:rPr>
              <a:t>: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  <a:hlinkClick r:id="rId8"/>
              </a:rPr>
              <a:t>http://media3.washingtonpost.com/wp-srv/photo/gallery/091014/GAL-09Oct14-2870/media/PHO-09Oct14-182529.jpg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9"/>
              </a:rPr>
              <a:t>http://upload.wikimedia.org/wikipedia/commons/c/cd/LaPaz1.jpg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10"/>
              </a:rPr>
              <a:t>http://upload.wikimedia.org/wikipedia/commons/thumb/b/b9/Sucre_capital_de_Bolivia.jpg/1280px-Sucre_capital_de_Bolivia.jpg</a:t>
            </a:r>
            <a:endParaRPr lang="cs-CZ" sz="1450" dirty="0" smtClean="0">
              <a:latin typeface="+mj-lt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450" dirty="0" smtClean="0">
                <a:latin typeface="+mj-lt"/>
              </a:rPr>
              <a:t>Otevřená encyklopedie </a:t>
            </a:r>
            <a:r>
              <a:rPr lang="cs-CZ" sz="1450" dirty="0" err="1" smtClean="0">
                <a:latin typeface="+mj-lt"/>
              </a:rPr>
              <a:t>Wikipedie</a:t>
            </a:r>
            <a:r>
              <a:rPr lang="cs-CZ" sz="1450" dirty="0" smtClean="0">
                <a:latin typeface="+mj-lt"/>
              </a:rPr>
              <a:t> </a:t>
            </a:r>
            <a:r>
              <a:rPr lang="en-US" sz="1450" dirty="0" smtClean="0">
                <a:latin typeface="+mj-lt"/>
              </a:rPr>
              <a:t>[</a:t>
            </a:r>
            <a:r>
              <a:rPr lang="cs-CZ" sz="1450" dirty="0" smtClean="0">
                <a:latin typeface="+mj-lt"/>
              </a:rPr>
              <a:t>online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</a:t>
            </a:r>
            <a:r>
              <a:rPr lang="en-US" sz="1450" dirty="0" smtClean="0">
                <a:latin typeface="+mj-lt"/>
              </a:rPr>
              <a:t>[cit. 201</a:t>
            </a:r>
            <a:r>
              <a:rPr lang="cs-CZ" sz="1450" dirty="0" smtClean="0">
                <a:latin typeface="+mj-lt"/>
              </a:rPr>
              <a:t>4-04-30</a:t>
            </a:r>
            <a:r>
              <a:rPr lang="en-US" sz="1450" dirty="0" smtClean="0">
                <a:latin typeface="+mj-lt"/>
              </a:rPr>
              <a:t>]</a:t>
            </a:r>
            <a:r>
              <a:rPr lang="cs-CZ" sz="1450" dirty="0" smtClean="0">
                <a:latin typeface="+mj-lt"/>
              </a:rPr>
              <a:t>. Dostupné z WWW: </a:t>
            </a:r>
            <a:r>
              <a:rPr lang="cs-CZ" sz="1450" dirty="0" smtClean="0">
                <a:latin typeface="+mj-lt"/>
                <a:hlinkClick r:id="rId11"/>
              </a:rPr>
              <a:t>http://upload.wikimedia.org/wikipedia/commons/9/9d/Puerta_de_la_Luna_-_Tiahuanaco_%28Bolivia%29.jpg</a:t>
            </a:r>
            <a:endParaRPr lang="cs-CZ" sz="1450" dirty="0">
              <a:latin typeface="+mj-lt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</TotalTime>
  <Words>560</Words>
  <Application>Microsoft Office PowerPoint</Application>
  <PresentationFormat>Předvádění na obrazovce (4:3)</PresentationFormat>
  <Paragraphs>179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Bolívie</vt:lpstr>
      <vt:lpstr>Vlajka, znak, prezident</vt:lpstr>
      <vt:lpstr>Poloha</vt:lpstr>
      <vt:lpstr>Kvíz</vt:lpstr>
      <vt:lpstr>Administrativa</vt:lpstr>
      <vt:lpstr>Přírodní poměry</vt:lpstr>
      <vt:lpstr>Přírodní poměry</vt:lpstr>
      <vt:lpstr>Přírodní poměry</vt:lpstr>
      <vt:lpstr>Hospodářství</vt:lpstr>
      <vt:lpstr>Doprava</vt:lpstr>
      <vt:lpstr>Obyvatelstvo</vt:lpstr>
      <vt:lpstr>Snímek 13</vt:lpstr>
      <vt:lpstr>Snímek 14</vt:lpstr>
      <vt:lpstr>Snímek 15</vt:lpstr>
      <vt:lpstr>Dějiny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Bolívie</dc:title>
  <dc:creator>Michal</dc:creator>
  <cp:lastModifiedBy>Dum</cp:lastModifiedBy>
  <cp:revision>62</cp:revision>
  <dcterms:created xsi:type="dcterms:W3CDTF">2014-06-20T10:00:01Z</dcterms:created>
  <dcterms:modified xsi:type="dcterms:W3CDTF">2014-11-12T10:37:57Z</dcterms:modified>
</cp:coreProperties>
</file>