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3"/>
  </p:notesMasterIdLst>
  <p:sldIdLst>
    <p:sldId id="28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81" r:id="rId22"/>
    <p:sldId id="280" r:id="rId23"/>
    <p:sldId id="282" r:id="rId24"/>
    <p:sldId id="279" r:id="rId25"/>
    <p:sldId id="277" r:id="rId26"/>
    <p:sldId id="284" r:id="rId27"/>
    <p:sldId id="285" r:id="rId28"/>
    <p:sldId id="286" r:id="rId29"/>
    <p:sldId id="265" r:id="rId30"/>
    <p:sldId id="278" r:id="rId31"/>
    <p:sldId id="28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1FAB37-6BC4-40BF-A647-FC564D43385A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DEE701-3B60-4FD9-B7BA-0A7598F5DC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0875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DEE701-3B60-4FD9-B7BA-0A7598F5DC7F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839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A17FA-C461-4569-910C-E146050EC3AE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7D54F-D3B2-4FA4-9701-2B721B5DA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A17FA-C461-4569-910C-E146050EC3AE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7D54F-D3B2-4FA4-9701-2B721B5DA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A17FA-C461-4569-910C-E146050EC3AE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7D54F-D3B2-4FA4-9701-2B721B5DA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A17FA-C461-4569-910C-E146050EC3AE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7D54F-D3B2-4FA4-9701-2B721B5DA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A17FA-C461-4569-910C-E146050EC3AE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7D54F-D3B2-4FA4-9701-2B721B5DA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A17FA-C461-4569-910C-E146050EC3AE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7D54F-D3B2-4FA4-9701-2B721B5DA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A17FA-C461-4569-910C-E146050EC3AE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7D54F-D3B2-4FA4-9701-2B721B5DA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A17FA-C461-4569-910C-E146050EC3AE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7D54F-D3B2-4FA4-9701-2B721B5DA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A17FA-C461-4569-910C-E146050EC3AE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7D54F-D3B2-4FA4-9701-2B721B5DA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A17FA-C461-4569-910C-E146050EC3AE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7D54F-D3B2-4FA4-9701-2B721B5DA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A17FA-C461-4569-910C-E146050EC3AE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7D54F-D3B2-4FA4-9701-2B721B5DA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A17FA-C461-4569-910C-E146050EC3AE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B7D54F-D3B2-4FA4-9701-2B721B5DA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47230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Chile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 Regionální geografie Chile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30.4. 2014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Digitální učební materiál obsahuje geografickou charakteristiku Chile. Cílem je poskytnout a přiblížit žákům základní informace o státech, schopnost chápat látku v souvislostech.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učební materiál,obrázky, dynamické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notebook, atlas.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00175"/>
            <a:ext cx="7772400" cy="285752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CHILE</a:t>
            </a:r>
            <a:br>
              <a:rPr lang="cs-CZ" sz="6600" b="1" dirty="0" smtClean="0">
                <a:solidFill>
                  <a:srgbClr val="C00000"/>
                </a:solidFill>
              </a:rPr>
            </a:br>
            <a:r>
              <a:rPr lang="cs-CZ" sz="6600" b="1" dirty="0" smtClean="0">
                <a:solidFill>
                  <a:srgbClr val="C00000"/>
                </a:solidFill>
              </a:rPr>
              <a:t>(Chilská republika)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-214338"/>
            <a:ext cx="8229600" cy="4889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14290"/>
            <a:ext cx="8715436" cy="6357982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Víte, že: název pochází z domorodého názvu „chilli“ (= „studený, zima“, popř. „tam, kde končí země“)</a:t>
            </a:r>
          </a:p>
          <a:p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Další význam – z  </a:t>
            </a:r>
            <a:r>
              <a:rPr lang="cs-CZ" dirty="0" err="1">
                <a:solidFill>
                  <a:schemeClr val="bg2">
                    <a:lumMod val="75000"/>
                  </a:schemeClr>
                </a:solidFill>
              </a:rPr>
              <a:t>kečuánského</a:t>
            </a:r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 jazyka: „to nejlepší z nějaké věci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“</a:t>
            </a:r>
          </a:p>
          <a:p>
            <a:endParaRPr lang="cs-CZ" sz="1600" dirty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            Vlajka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				</a:t>
            </a:r>
            <a:r>
              <a:rPr lang="cs-CZ" b="1" dirty="0" smtClean="0">
                <a:solidFill>
                  <a:srgbClr val="C00000"/>
                </a:solidFill>
              </a:rPr>
              <a:t>Státní znak</a:t>
            </a:r>
            <a:endParaRPr lang="cs-CZ" b="1" dirty="0">
              <a:solidFill>
                <a:srgbClr val="C00000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</a:rPr>
              <a:t>                                                                     (1)                                                                    (2)</a:t>
            </a:r>
          </a:p>
          <a:p>
            <a:pPr>
              <a:buNone/>
            </a:pPr>
            <a:endParaRPr lang="cs-CZ" dirty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5" name="Picture 2" descr="C:\Users\Martina\Desktop\Chile\1024px-Flag_of_Chile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3857628"/>
            <a:ext cx="3534455" cy="2357454"/>
          </a:xfrm>
          <a:prstGeom prst="rect">
            <a:avLst/>
          </a:prstGeom>
          <a:noFill/>
        </p:spPr>
      </p:pic>
      <p:pic>
        <p:nvPicPr>
          <p:cNvPr id="6" name="Picture 3" descr="C:\Users\Martina\Desktop\Chile\Coat_of_arms_of_Chile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3786190"/>
            <a:ext cx="3185896" cy="22764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Poloha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8572560" cy="5786478"/>
          </a:xfrm>
        </p:spPr>
        <p:txBody>
          <a:bodyPr>
            <a:normAutofit/>
          </a:bodyPr>
          <a:lstStyle/>
          <a:p>
            <a:r>
              <a:rPr lang="cs-CZ" i="1" dirty="0" smtClean="0"/>
              <a:t>Určete </a:t>
            </a:r>
            <a:r>
              <a:rPr lang="cs-CZ" i="1" dirty="0"/>
              <a:t>státy, se kterými Chile </a:t>
            </a:r>
            <a:r>
              <a:rPr lang="cs-CZ" i="1" dirty="0" smtClean="0"/>
              <a:t>sousedí.</a:t>
            </a:r>
            <a:endParaRPr lang="cs-CZ" i="1" dirty="0"/>
          </a:p>
          <a:p>
            <a:r>
              <a:rPr lang="cs-CZ" dirty="0"/>
              <a:t>Chile je unikátní svým profilem.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                         (</a:t>
            </a:r>
            <a:r>
              <a:rPr lang="cs-CZ" sz="2000" dirty="0"/>
              <a:t>3</a:t>
            </a:r>
            <a:r>
              <a:rPr lang="cs-CZ" sz="2000" dirty="0" smtClean="0"/>
              <a:t>)                                                                                                               (4)</a:t>
            </a:r>
            <a:endParaRPr lang="cs-CZ" sz="2000" dirty="0"/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5" name="Picture 5" descr="C:\Users\Martina\Desktop\Chile\110px-Chile_Blue_Marbl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285728"/>
            <a:ext cx="1274458" cy="6279604"/>
          </a:xfrm>
          <a:prstGeom prst="rect">
            <a:avLst/>
          </a:prstGeom>
          <a:noFill/>
        </p:spPr>
      </p:pic>
      <p:pic>
        <p:nvPicPr>
          <p:cNvPr id="6" name="Picture 6" descr="C:\Users\Martina\Desktop\Chile\CHL_orthographic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2143116"/>
            <a:ext cx="4481526" cy="44815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1429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85728"/>
            <a:ext cx="8929718" cy="657227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Odhadněte, kolik země v průměru měří </a:t>
            </a:r>
            <a:r>
              <a:rPr lang="cs-CZ" b="1" dirty="0" smtClean="0"/>
              <a:t>na šířku</a:t>
            </a:r>
            <a:r>
              <a:rPr lang="cs-CZ" dirty="0" smtClean="0"/>
              <a:t>: </a:t>
            </a:r>
          </a:p>
          <a:p>
            <a:pPr>
              <a:buNone/>
            </a:pPr>
            <a:r>
              <a:rPr lang="cs-CZ" dirty="0" smtClean="0"/>
              <a:t>		a) 144 km</a:t>
            </a:r>
          </a:p>
          <a:p>
            <a:pPr>
              <a:buNone/>
            </a:pPr>
            <a:r>
              <a:rPr lang="cs-CZ" dirty="0" smtClean="0"/>
              <a:t>		b) 342 km</a:t>
            </a:r>
          </a:p>
          <a:p>
            <a:pPr>
              <a:buNone/>
            </a:pPr>
            <a:r>
              <a:rPr lang="cs-CZ" dirty="0" smtClean="0"/>
              <a:t>		c) 514 km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Jaká je vzdálenost nejsevernějšího a nejjižnějšího bodu? </a:t>
            </a:r>
          </a:p>
          <a:p>
            <a:pPr>
              <a:buNone/>
            </a:pPr>
            <a:r>
              <a:rPr lang="cs-CZ" dirty="0" smtClean="0"/>
              <a:t>		a) 2 212 km</a:t>
            </a:r>
          </a:p>
          <a:p>
            <a:pPr>
              <a:buNone/>
            </a:pPr>
            <a:r>
              <a:rPr lang="cs-CZ" dirty="0" smtClean="0"/>
              <a:t>		b) 4 329 km</a:t>
            </a:r>
          </a:p>
          <a:p>
            <a:pPr>
              <a:buNone/>
            </a:pPr>
            <a:r>
              <a:rPr lang="cs-CZ" dirty="0" smtClean="0"/>
              <a:t>		c) 6 842 km</a:t>
            </a:r>
          </a:p>
          <a:p>
            <a:endParaRPr lang="cs-CZ" dirty="0" smtClean="0"/>
          </a:p>
          <a:p>
            <a:pPr indent="17463">
              <a:buNone/>
            </a:pPr>
            <a:r>
              <a:rPr lang="cs-CZ" i="1" dirty="0" smtClean="0">
                <a:solidFill>
                  <a:srgbClr val="C00000"/>
                </a:solidFill>
              </a:rPr>
              <a:t>Víte, že:pod chilskou správu patří i některé ostrovy     v Tichém oceánu? Např. Velikonoční ostrov (v domorodém jazyce Rapa </a:t>
            </a:r>
            <a:r>
              <a:rPr lang="cs-CZ" i="1" dirty="0" err="1" smtClean="0">
                <a:solidFill>
                  <a:srgbClr val="C00000"/>
                </a:solidFill>
              </a:rPr>
              <a:t>Nui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Vyberte hodnoty, které náleží Chile: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/>
              <a:t>R</a:t>
            </a:r>
            <a:r>
              <a:rPr lang="cs-CZ" b="1" dirty="0" smtClean="0"/>
              <a:t>ozloha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a) 475 113 km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b) 584 213 km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c) 756 </a:t>
            </a:r>
            <a:r>
              <a:rPr lang="cs-CZ" dirty="0"/>
              <a:t>626 km</a:t>
            </a:r>
            <a:r>
              <a:rPr lang="cs-CZ" baseline="30000" dirty="0"/>
              <a:t>2</a:t>
            </a:r>
          </a:p>
          <a:p>
            <a:pPr>
              <a:buNone/>
            </a:pPr>
            <a:r>
              <a:rPr lang="cs-CZ" b="1" dirty="0" smtClean="0"/>
              <a:t>Počet </a:t>
            </a:r>
            <a:r>
              <a:rPr lang="cs-CZ" b="1" dirty="0"/>
              <a:t>obyvatel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/>
              <a:t>údaj k roku2011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		a) 17 248 450 </a:t>
            </a:r>
          </a:p>
          <a:p>
            <a:pPr>
              <a:buNone/>
            </a:pPr>
            <a:r>
              <a:rPr lang="cs-CZ" dirty="0" smtClean="0"/>
              <a:t>		b) 19 321 554</a:t>
            </a:r>
          </a:p>
          <a:p>
            <a:pPr>
              <a:buNone/>
            </a:pPr>
            <a:r>
              <a:rPr lang="cs-CZ" dirty="0" smtClean="0"/>
              <a:t>		c) 25 124 587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b="1" dirty="0" smtClean="0"/>
              <a:t>Hustota</a:t>
            </a:r>
            <a:r>
              <a:rPr lang="cs-CZ" dirty="0"/>
              <a:t>: 22 </a:t>
            </a:r>
            <a:r>
              <a:rPr lang="cs-CZ" dirty="0" err="1"/>
              <a:t>obyv</a:t>
            </a:r>
            <a:r>
              <a:rPr lang="cs-CZ" dirty="0"/>
              <a:t>./km2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57214"/>
            <a:ext cx="8229600" cy="3572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57166"/>
            <a:ext cx="8643998" cy="628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Jakou měnu má Chile?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chilské peso (CLR)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= 100 </a:t>
            </a:r>
            <a:r>
              <a:rPr lang="cs-CZ" dirty="0" err="1" smtClean="0"/>
              <a:t>centávů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Jaké je hlavní město</a:t>
            </a:r>
            <a:r>
              <a:rPr lang="cs-CZ" b="1" dirty="0"/>
              <a:t> </a:t>
            </a:r>
            <a:r>
              <a:rPr lang="cs-CZ" b="1" dirty="0" smtClean="0"/>
              <a:t>Chile?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		Santiago de Chile</a:t>
            </a:r>
          </a:p>
          <a:p>
            <a:pPr>
              <a:buNone/>
            </a:pPr>
            <a:r>
              <a:rPr lang="cs-CZ" b="1" dirty="0" smtClean="0"/>
              <a:t>Jaký je úřední jazyk</a:t>
            </a:r>
            <a:r>
              <a:rPr lang="cs-CZ" b="1" dirty="0"/>
              <a:t> </a:t>
            </a:r>
            <a:r>
              <a:rPr lang="cs-CZ" b="1" dirty="0" smtClean="0"/>
              <a:t>Chile?</a:t>
            </a:r>
          </a:p>
          <a:p>
            <a:pPr>
              <a:buNone/>
            </a:pPr>
            <a:r>
              <a:rPr lang="cs-CZ" dirty="0" smtClean="0"/>
              <a:t>			španělština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Administrativní </a:t>
            </a:r>
            <a:r>
              <a:rPr lang="cs-CZ" b="1" dirty="0"/>
              <a:t>členění:</a:t>
            </a:r>
            <a:r>
              <a:rPr lang="cs-CZ" dirty="0"/>
              <a:t>  15 </a:t>
            </a:r>
            <a:r>
              <a:rPr lang="cs-CZ" dirty="0" smtClean="0"/>
              <a:t>regionů</a:t>
            </a:r>
            <a:endParaRPr lang="cs-CZ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							      (5)</a:t>
            </a:r>
            <a:endParaRPr lang="cs-CZ" sz="2000" dirty="0"/>
          </a:p>
        </p:txBody>
      </p:sp>
      <p:pic>
        <p:nvPicPr>
          <p:cNvPr id="5" name="Picture 7" descr="C:\Users\Martina\Desktop\Chile\ChileRegion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214290"/>
            <a:ext cx="1357322" cy="63131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Přírodní poměry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928670"/>
            <a:ext cx="8715436" cy="56436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>
                <a:solidFill>
                  <a:srgbClr val="C00000"/>
                </a:solidFill>
              </a:rPr>
              <a:t>Povrch:</a:t>
            </a:r>
            <a:endParaRPr lang="cs-CZ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/>
              <a:t>	-</a:t>
            </a:r>
            <a:r>
              <a:rPr lang="cs-CZ" dirty="0"/>
              <a:t>velmi rozmanitý a členitý</a:t>
            </a:r>
          </a:p>
          <a:p>
            <a:pPr>
              <a:buNone/>
            </a:pPr>
            <a:r>
              <a:rPr lang="cs-CZ" dirty="0" smtClean="0"/>
              <a:t>	- </a:t>
            </a:r>
            <a:r>
              <a:rPr lang="cs-CZ" dirty="0"/>
              <a:t>V- Andy</a:t>
            </a:r>
          </a:p>
          <a:p>
            <a:pPr>
              <a:buNone/>
            </a:pPr>
            <a:r>
              <a:rPr lang="cs-CZ" dirty="0" smtClean="0"/>
              <a:t>	- </a:t>
            </a:r>
            <a:r>
              <a:rPr lang="cs-CZ" dirty="0"/>
              <a:t>Z – Pobřežní </a:t>
            </a:r>
            <a:r>
              <a:rPr lang="cs-CZ" dirty="0" smtClean="0"/>
              <a:t>pohoří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i="1" dirty="0">
                <a:solidFill>
                  <a:srgbClr val="C00000"/>
                </a:solidFill>
              </a:rPr>
              <a:t>Víte, jakých výšek dosahují vrcholy And v severní části země?     </a:t>
            </a:r>
            <a:endParaRPr lang="cs-CZ" i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/>
              <a:t>		až </a:t>
            </a:r>
            <a:r>
              <a:rPr lang="cs-CZ" dirty="0"/>
              <a:t>6 500 m n. m</a:t>
            </a:r>
            <a:r>
              <a:rPr lang="cs-CZ" dirty="0" smtClean="0"/>
              <a:t>.</a:t>
            </a:r>
            <a:endParaRPr lang="cs-CZ" dirty="0"/>
          </a:p>
          <a:p>
            <a:pPr>
              <a:buNone/>
            </a:pPr>
            <a:r>
              <a:rPr lang="cs-CZ" dirty="0" smtClean="0"/>
              <a:t>- Celoročně </a:t>
            </a:r>
            <a:r>
              <a:rPr lang="cs-CZ" dirty="0"/>
              <a:t>se zde vyskytuje sněhová pokrývka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215106"/>
          </a:xfrm>
        </p:spPr>
        <p:txBody>
          <a:bodyPr/>
          <a:lstStyle/>
          <a:p>
            <a:r>
              <a:rPr lang="cs-CZ" dirty="0" smtClean="0"/>
              <a:t>Určete </a:t>
            </a:r>
            <a:r>
              <a:rPr lang="cs-CZ" u="sng" dirty="0" smtClean="0">
                <a:solidFill>
                  <a:srgbClr val="C00000"/>
                </a:solidFill>
              </a:rPr>
              <a:t>nejvyšší horu </a:t>
            </a:r>
            <a:r>
              <a:rPr lang="cs-CZ" dirty="0" smtClean="0"/>
              <a:t>Chile: </a:t>
            </a:r>
          </a:p>
          <a:p>
            <a:pPr>
              <a:buNone/>
            </a:pPr>
            <a:r>
              <a:rPr lang="cs-CZ" dirty="0" smtClean="0"/>
              <a:t>		a) </a:t>
            </a:r>
            <a:r>
              <a:rPr lang="cs-CZ" dirty="0" err="1" smtClean="0"/>
              <a:t>Popocatepetl</a:t>
            </a:r>
            <a:r>
              <a:rPr lang="cs-CZ" dirty="0" smtClean="0"/>
              <a:t> (5 452 m </a:t>
            </a:r>
            <a:r>
              <a:rPr lang="cs-CZ" dirty="0" err="1" smtClean="0"/>
              <a:t>n.m</a:t>
            </a:r>
            <a:r>
              <a:rPr lang="cs-CZ" dirty="0" smtClean="0"/>
              <a:t>.)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b) </a:t>
            </a:r>
            <a:r>
              <a:rPr lang="cs-CZ" dirty="0" err="1" smtClean="0"/>
              <a:t>Ojos</a:t>
            </a:r>
            <a:r>
              <a:rPr lang="cs-CZ" dirty="0" smtClean="0"/>
              <a:t> </a:t>
            </a:r>
            <a:r>
              <a:rPr lang="cs-CZ" dirty="0" err="1" smtClean="0"/>
              <a:t>del</a:t>
            </a:r>
            <a:r>
              <a:rPr lang="cs-CZ" dirty="0" smtClean="0"/>
              <a:t> </a:t>
            </a:r>
            <a:r>
              <a:rPr lang="cs-CZ" dirty="0" err="1" smtClean="0"/>
              <a:t>Salado</a:t>
            </a:r>
            <a:r>
              <a:rPr lang="cs-CZ" dirty="0" smtClean="0"/>
              <a:t> (6 885 m </a:t>
            </a:r>
            <a:r>
              <a:rPr lang="cs-CZ" dirty="0" err="1" smtClean="0"/>
              <a:t>n.m</a:t>
            </a:r>
            <a:r>
              <a:rPr lang="cs-CZ" dirty="0" smtClean="0"/>
              <a:t>.)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c) Aconcagua (6 959 m </a:t>
            </a:r>
            <a:r>
              <a:rPr lang="cs-CZ" dirty="0" err="1" smtClean="0"/>
              <a:t>n.m</a:t>
            </a:r>
            <a:r>
              <a:rPr lang="cs-CZ" dirty="0" smtClean="0"/>
              <a:t>.)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    (6)</a:t>
            </a:r>
            <a:endParaRPr lang="cs-CZ" sz="2000" dirty="0"/>
          </a:p>
        </p:txBody>
      </p:sp>
      <p:pic>
        <p:nvPicPr>
          <p:cNvPr id="4" name="Picture 8" descr="C:\Users\Martina\Desktop\Chile\Ojos_del_Salado_summ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2928934"/>
            <a:ext cx="4950170" cy="32861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57214"/>
            <a:ext cx="8229600" cy="1428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85728"/>
            <a:ext cx="8429684" cy="6357982"/>
          </a:xfrm>
        </p:spPr>
        <p:txBody>
          <a:bodyPr>
            <a:normAutofit/>
          </a:bodyPr>
          <a:lstStyle/>
          <a:p>
            <a:r>
              <a:rPr lang="cs-CZ" dirty="0" smtClean="0"/>
              <a:t>vyhaslé </a:t>
            </a:r>
            <a:r>
              <a:rPr lang="cs-CZ" dirty="0"/>
              <a:t>činné sopky</a:t>
            </a:r>
          </a:p>
          <a:p>
            <a:r>
              <a:rPr lang="cs-CZ" dirty="0" smtClean="0"/>
              <a:t>aktivní </a:t>
            </a:r>
            <a:r>
              <a:rPr lang="cs-CZ" dirty="0"/>
              <a:t>činné </a:t>
            </a:r>
            <a:r>
              <a:rPr lang="cs-CZ" dirty="0" smtClean="0"/>
              <a:t>sopky =&gt; </a:t>
            </a:r>
            <a:r>
              <a:rPr lang="cs-CZ" dirty="0"/>
              <a:t>zemětřesení</a:t>
            </a:r>
          </a:p>
          <a:p>
            <a:r>
              <a:rPr lang="cs-CZ" dirty="0" smtClean="0"/>
              <a:t>náhorní </a:t>
            </a:r>
            <a:r>
              <a:rPr lang="cs-CZ" dirty="0"/>
              <a:t>plošina </a:t>
            </a:r>
            <a:r>
              <a:rPr lang="cs-CZ" dirty="0" err="1"/>
              <a:t>Altiplano</a:t>
            </a:r>
            <a:endParaRPr lang="cs-CZ" dirty="0"/>
          </a:p>
          <a:p>
            <a:r>
              <a:rPr lang="cs-CZ" dirty="0" smtClean="0"/>
              <a:t>poušť </a:t>
            </a:r>
            <a:r>
              <a:rPr lang="cs-CZ" dirty="0" err="1"/>
              <a:t>Atacama</a:t>
            </a:r>
            <a:r>
              <a:rPr lang="cs-CZ" dirty="0"/>
              <a:t> (nejsušší oblast)</a:t>
            </a:r>
          </a:p>
          <a:p>
            <a:r>
              <a:rPr lang="cs-CZ" dirty="0" smtClean="0"/>
              <a:t>Centrální  </a:t>
            </a:r>
            <a:r>
              <a:rPr lang="cs-CZ" dirty="0"/>
              <a:t>údolí (nejúrodnější oblast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(7)</a:t>
            </a:r>
            <a:endParaRPr lang="cs-CZ" sz="2000" dirty="0"/>
          </a:p>
          <a:p>
            <a:pPr>
              <a:buNone/>
            </a:pPr>
            <a:r>
              <a:rPr lang="cs-CZ" i="1" dirty="0" smtClean="0"/>
              <a:t>Vyhledejte </a:t>
            </a:r>
            <a:r>
              <a:rPr lang="cs-CZ" i="1" dirty="0"/>
              <a:t>uvedená místa na mapě.</a:t>
            </a:r>
          </a:p>
          <a:p>
            <a:pPr>
              <a:buNone/>
            </a:pPr>
            <a:endParaRPr lang="cs-CZ" sz="2000" dirty="0"/>
          </a:p>
        </p:txBody>
      </p:sp>
      <p:pic>
        <p:nvPicPr>
          <p:cNvPr id="4" name="Picture 9" descr="C:\Users\Martina\Desktop\Chile\Atacam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3214686"/>
            <a:ext cx="3813546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Vodstvo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857232"/>
            <a:ext cx="8643998" cy="578647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řeky </a:t>
            </a:r>
            <a:r>
              <a:rPr lang="cs-CZ" dirty="0"/>
              <a:t>velmi krátké, závislé na podnebném pásu </a:t>
            </a:r>
          </a:p>
          <a:p>
            <a:r>
              <a:rPr lang="cs-CZ" dirty="0" smtClean="0"/>
              <a:t>velká </a:t>
            </a:r>
            <a:r>
              <a:rPr lang="cs-CZ" dirty="0"/>
              <a:t>část řek není splavná; vodní elektrárny</a:t>
            </a:r>
          </a:p>
          <a:p>
            <a:r>
              <a:rPr lang="cs-CZ" dirty="0" smtClean="0"/>
              <a:t> </a:t>
            </a:r>
            <a:r>
              <a:rPr lang="cs-CZ" dirty="0"/>
              <a:t>Aconcagua, </a:t>
            </a:r>
            <a:r>
              <a:rPr lang="cs-CZ" dirty="0" err="1"/>
              <a:t>Bío</a:t>
            </a:r>
            <a:r>
              <a:rPr lang="cs-CZ" dirty="0"/>
              <a:t>-</a:t>
            </a:r>
            <a:r>
              <a:rPr lang="cs-CZ" dirty="0" err="1"/>
              <a:t>Bío</a:t>
            </a:r>
            <a:r>
              <a:rPr lang="cs-CZ" dirty="0"/>
              <a:t>,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smtClean="0">
                <a:solidFill>
                  <a:srgbClr val="C00000"/>
                </a:solidFill>
              </a:rPr>
              <a:t>	Jak se nazývá</a:t>
            </a:r>
          </a:p>
          <a:p>
            <a:pPr>
              <a:buNone/>
            </a:pPr>
            <a:r>
              <a:rPr lang="cs-CZ" i="1" dirty="0" smtClean="0">
                <a:solidFill>
                  <a:srgbClr val="C00000"/>
                </a:solidFill>
              </a:rPr>
              <a:t>		nejdelší řeka?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</a:t>
            </a:r>
            <a:r>
              <a:rPr lang="cs-CZ" u="sng" dirty="0" err="1" smtClean="0"/>
              <a:t>Loa</a:t>
            </a:r>
            <a:r>
              <a:rPr lang="cs-CZ" dirty="0" smtClean="0"/>
              <a:t> (440 km)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                                                                           (8)</a:t>
            </a:r>
            <a:endParaRPr lang="cs-CZ" sz="2000" dirty="0"/>
          </a:p>
          <a:p>
            <a:r>
              <a:rPr lang="cs-CZ" dirty="0" smtClean="0"/>
              <a:t>množství </a:t>
            </a:r>
            <a:r>
              <a:rPr lang="cs-CZ" dirty="0"/>
              <a:t>jezer</a:t>
            </a:r>
          </a:p>
          <a:p>
            <a:r>
              <a:rPr lang="cs-CZ" dirty="0" smtClean="0"/>
              <a:t>ledovcová </a:t>
            </a:r>
            <a:r>
              <a:rPr lang="cs-CZ" dirty="0"/>
              <a:t>jezera v regionu Los </a:t>
            </a:r>
            <a:r>
              <a:rPr lang="cs-CZ" dirty="0" err="1"/>
              <a:t>Lagos</a:t>
            </a:r>
            <a:r>
              <a:rPr lang="cs-CZ" dirty="0"/>
              <a:t> –významná turistická centra</a:t>
            </a:r>
          </a:p>
          <a:p>
            <a:endParaRPr lang="cs-CZ" dirty="0"/>
          </a:p>
        </p:txBody>
      </p:sp>
      <p:pic>
        <p:nvPicPr>
          <p:cNvPr id="5" name="Picture 10" descr="C:\Users\Martina\Desktop\Chile\Mapa_Río_Lo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1928802"/>
            <a:ext cx="3811594" cy="3143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Podnebí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14356"/>
            <a:ext cx="8572560" cy="585791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různorodé </a:t>
            </a:r>
            <a:r>
              <a:rPr lang="cs-CZ" dirty="0"/>
              <a:t>(dle podnebných pásů)</a:t>
            </a:r>
          </a:p>
          <a:p>
            <a:r>
              <a:rPr lang="cs-CZ" dirty="0" smtClean="0"/>
              <a:t>poušť </a:t>
            </a:r>
            <a:r>
              <a:rPr lang="cs-CZ" dirty="0" err="1"/>
              <a:t>Atacama</a:t>
            </a:r>
            <a:r>
              <a:rPr lang="cs-CZ" dirty="0"/>
              <a:t> - nejsušší oblast</a:t>
            </a:r>
          </a:p>
          <a:p>
            <a:r>
              <a:rPr lang="cs-CZ" dirty="0" smtClean="0"/>
              <a:t>vliv </a:t>
            </a:r>
            <a:r>
              <a:rPr lang="cs-CZ" dirty="0"/>
              <a:t>El </a:t>
            </a:r>
            <a:r>
              <a:rPr lang="cs-CZ" dirty="0" err="1"/>
              <a:t>Niňa</a:t>
            </a:r>
            <a:r>
              <a:rPr lang="cs-CZ" dirty="0"/>
              <a:t> </a:t>
            </a:r>
            <a:r>
              <a:rPr lang="cs-CZ" dirty="0" smtClean="0"/>
              <a:t>- ničivé </a:t>
            </a:r>
            <a:r>
              <a:rPr lang="cs-CZ" dirty="0"/>
              <a:t>přívalové deště</a:t>
            </a:r>
          </a:p>
          <a:p>
            <a:r>
              <a:rPr lang="cs-CZ" dirty="0" smtClean="0"/>
              <a:t>střední </a:t>
            </a:r>
            <a:r>
              <a:rPr lang="cs-CZ" dirty="0"/>
              <a:t>oblast Chile </a:t>
            </a:r>
            <a:r>
              <a:rPr lang="cs-CZ" dirty="0" smtClean="0"/>
              <a:t>– podobné </a:t>
            </a:r>
            <a:r>
              <a:rPr lang="cs-CZ" dirty="0"/>
              <a:t>středomořské oblasti</a:t>
            </a:r>
          </a:p>
          <a:p>
            <a:r>
              <a:rPr lang="cs-CZ" dirty="0" smtClean="0"/>
              <a:t>teploty </a:t>
            </a:r>
            <a:r>
              <a:rPr lang="cs-CZ" dirty="0"/>
              <a:t>klesají od S k </a:t>
            </a:r>
            <a:r>
              <a:rPr lang="cs-CZ" dirty="0" smtClean="0"/>
              <a:t>J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Víte</a:t>
            </a:r>
            <a:r>
              <a:rPr lang="cs-CZ" dirty="0">
                <a:solidFill>
                  <a:srgbClr val="C00000"/>
                </a:solidFill>
              </a:rPr>
              <a:t>, jak se nazývá studený mořský proud, který omývá břehy Chile? 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i="1" dirty="0" smtClean="0"/>
              <a:t>Peruánský proud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směrem </a:t>
            </a:r>
            <a:r>
              <a:rPr lang="cs-CZ" dirty="0"/>
              <a:t>k J vzrůstá množství srážek (průměrně až 3 000mm</a:t>
            </a:r>
            <a:r>
              <a:rPr lang="cs-CZ" dirty="0" smtClean="0"/>
              <a:t>, místy </a:t>
            </a:r>
            <a:r>
              <a:rPr lang="cs-CZ" dirty="0"/>
              <a:t>i 7 000 mm)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Vegetace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85794"/>
            <a:ext cx="8643998" cy="585791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pouští </a:t>
            </a:r>
            <a:r>
              <a:rPr lang="cs-CZ" dirty="0"/>
              <a:t>oblasti bez vegetace, endemické chilské kaktusy, ostnatý strom </a:t>
            </a:r>
            <a:r>
              <a:rPr lang="cs-CZ" dirty="0" err="1"/>
              <a:t>tamaguro</a:t>
            </a:r>
            <a:endParaRPr lang="cs-CZ" dirty="0"/>
          </a:p>
          <a:p>
            <a:r>
              <a:rPr lang="cs-CZ" dirty="0" smtClean="0"/>
              <a:t>listnaté </a:t>
            </a:r>
            <a:r>
              <a:rPr lang="cs-CZ" dirty="0"/>
              <a:t>stromy mírného pásu</a:t>
            </a:r>
          </a:p>
          <a:p>
            <a:r>
              <a:rPr lang="cs-CZ" dirty="0" smtClean="0"/>
              <a:t>stálezelený </a:t>
            </a:r>
            <a:r>
              <a:rPr lang="cs-CZ" dirty="0"/>
              <a:t>deštný prales</a:t>
            </a:r>
          </a:p>
          <a:p>
            <a:r>
              <a:rPr lang="cs-CZ" dirty="0" smtClean="0"/>
              <a:t>jižní </a:t>
            </a:r>
            <a:r>
              <a:rPr lang="cs-CZ" dirty="0"/>
              <a:t>Patagonie - tundra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					           (9)</a:t>
            </a:r>
            <a:endParaRPr lang="cs-CZ" sz="2000" dirty="0"/>
          </a:p>
          <a:p>
            <a:pPr>
              <a:buNone/>
            </a:pPr>
            <a:r>
              <a:rPr lang="cs-CZ" i="1" dirty="0" smtClean="0">
                <a:solidFill>
                  <a:srgbClr val="C00000"/>
                </a:solidFill>
              </a:rPr>
              <a:t>Víte</a:t>
            </a:r>
            <a:r>
              <a:rPr lang="cs-CZ" i="1" dirty="0">
                <a:solidFill>
                  <a:srgbClr val="C00000"/>
                </a:solidFill>
              </a:rPr>
              <a:t>, že v Chile se nachází 33 národních parků?</a:t>
            </a:r>
          </a:p>
          <a:p>
            <a:r>
              <a:rPr lang="cs-CZ" dirty="0"/>
              <a:t>Nejstarší je </a:t>
            </a:r>
            <a:r>
              <a:rPr lang="cs-CZ" dirty="0" err="1"/>
              <a:t>Vicenze</a:t>
            </a:r>
            <a:r>
              <a:rPr lang="cs-CZ" dirty="0"/>
              <a:t> </a:t>
            </a:r>
            <a:r>
              <a:rPr lang="cs-CZ" dirty="0" err="1"/>
              <a:t>Péresz</a:t>
            </a:r>
            <a:r>
              <a:rPr lang="cs-CZ" dirty="0"/>
              <a:t> </a:t>
            </a:r>
            <a:r>
              <a:rPr lang="cs-CZ" dirty="0" err="1"/>
              <a:t>Rosales</a:t>
            </a:r>
            <a:r>
              <a:rPr lang="cs-CZ" dirty="0"/>
              <a:t> (1926)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11" descr="C:\Users\Martina\Desktop\Chile\1024px-Cuernos_del_Paine_from_Lake_Pehoé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2857496"/>
            <a:ext cx="3981477" cy="24924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92869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Hospodářství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401080" cy="55721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země </a:t>
            </a:r>
            <a:r>
              <a:rPr lang="cs-CZ" dirty="0"/>
              <a:t>je bohatá na </a:t>
            </a:r>
            <a:r>
              <a:rPr lang="cs-CZ" b="1" dirty="0"/>
              <a:t>nerostné suroviny</a:t>
            </a:r>
            <a:endParaRPr lang="cs-CZ" dirty="0"/>
          </a:p>
          <a:p>
            <a:r>
              <a:rPr lang="cs-CZ" dirty="0" smtClean="0"/>
              <a:t>rudy </a:t>
            </a:r>
            <a:r>
              <a:rPr lang="cs-CZ" dirty="0"/>
              <a:t>mědi (20% světové těžby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sz="2000" dirty="0" smtClean="0"/>
              <a:t>                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       (10)</a:t>
            </a:r>
          </a:p>
          <a:p>
            <a:endParaRPr lang="cs-CZ" dirty="0"/>
          </a:p>
          <a:p>
            <a:r>
              <a:rPr lang="cs-CZ" dirty="0" smtClean="0"/>
              <a:t>dále </a:t>
            </a:r>
            <a:r>
              <a:rPr lang="cs-CZ" dirty="0"/>
              <a:t>lithium, chilský ledek, různé soli, železná ruda, molybden</a:t>
            </a:r>
          </a:p>
          <a:p>
            <a:endParaRPr lang="cs-CZ" dirty="0"/>
          </a:p>
        </p:txBody>
      </p:sp>
      <p:pic>
        <p:nvPicPr>
          <p:cNvPr id="4" name="Picture 12" descr="C:\Users\Martina\Desktop\Chile\Anticlastic-Copper-Cuff-Bracel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285992"/>
            <a:ext cx="2957514" cy="29575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928694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Ledkové doly </a:t>
            </a:r>
            <a:r>
              <a:rPr lang="cs-CZ" b="1" dirty="0" err="1">
                <a:solidFill>
                  <a:srgbClr val="C00000"/>
                </a:solidFill>
              </a:rPr>
              <a:t>Humberstone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err="1" smtClean="0">
                <a:solidFill>
                  <a:srgbClr val="C00000"/>
                </a:solidFill>
              </a:rPr>
              <a:t>and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Santa</a:t>
            </a:r>
            <a:r>
              <a:rPr lang="cs-CZ" b="1" dirty="0">
                <a:solidFill>
                  <a:srgbClr val="C00000"/>
                </a:solidFill>
              </a:rPr>
              <a:t> Laura</a:t>
            </a:r>
            <a:r>
              <a:rPr lang="cs-CZ" dirty="0">
                <a:solidFill>
                  <a:srgbClr val="C00000"/>
                </a:solidFill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715436" cy="5643578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/>
              <a:t>nacházejí se na severu </a:t>
            </a:r>
            <a:r>
              <a:rPr lang="cs-CZ" dirty="0" smtClean="0"/>
              <a:t>Chile </a:t>
            </a:r>
            <a:endParaRPr lang="cs-CZ" dirty="0"/>
          </a:p>
          <a:p>
            <a:r>
              <a:rPr lang="cs-CZ" dirty="0"/>
              <a:t>V této oblasti je až 200 </a:t>
            </a:r>
            <a:r>
              <a:rPr lang="cs-CZ" dirty="0" smtClean="0"/>
              <a:t>drobných ledkových </a:t>
            </a:r>
            <a:r>
              <a:rPr lang="cs-CZ" dirty="0"/>
              <a:t>dolů, které byly v provozu od konce </a:t>
            </a:r>
            <a:r>
              <a:rPr lang="cs-CZ" dirty="0" smtClean="0"/>
              <a:t>19. století. </a:t>
            </a:r>
            <a:r>
              <a:rPr lang="cs-CZ" dirty="0"/>
              <a:t>Ledek zde těžilo množství dělníků z Chile, </a:t>
            </a:r>
            <a:r>
              <a:rPr lang="cs-CZ" dirty="0" smtClean="0"/>
              <a:t>Peru a Bolívie.</a:t>
            </a:r>
            <a:endParaRPr lang="cs-CZ" dirty="0"/>
          </a:p>
          <a:p>
            <a:r>
              <a:rPr lang="cs-CZ" dirty="0"/>
              <a:t>Od roku </a:t>
            </a:r>
            <a:r>
              <a:rPr lang="cs-CZ" dirty="0" smtClean="0"/>
              <a:t>2005 </a:t>
            </a:r>
            <a:r>
              <a:rPr lang="cs-CZ" dirty="0"/>
              <a:t>jsou 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doly </a:t>
            </a:r>
            <a:r>
              <a:rPr lang="cs-CZ" u="sng" dirty="0" smtClean="0"/>
              <a:t>součástí světového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dědictví UNESCO i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u="sng" dirty="0" smtClean="0"/>
              <a:t>seznamu světového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u="sng" dirty="0" smtClean="0"/>
              <a:t>dědictví v ohrožení.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(11)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13" descr="C:\Users\Martina\Desktop\Chile\800px-Humbersto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3357562"/>
            <a:ext cx="4064000" cy="304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Průmysl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357850"/>
          </a:xfrm>
        </p:spPr>
        <p:txBody>
          <a:bodyPr>
            <a:normAutofit/>
          </a:bodyPr>
          <a:lstStyle/>
          <a:p>
            <a:r>
              <a:rPr lang="cs-CZ" dirty="0" smtClean="0"/>
              <a:t>zastoupení </a:t>
            </a:r>
            <a:r>
              <a:rPr lang="cs-CZ" dirty="0"/>
              <a:t>všech odvětví</a:t>
            </a:r>
          </a:p>
          <a:p>
            <a:r>
              <a:rPr lang="cs-CZ" dirty="0" smtClean="0"/>
              <a:t>koncentrace </a:t>
            </a:r>
            <a:r>
              <a:rPr lang="cs-CZ" dirty="0"/>
              <a:t>průmyslu v aglomeracích: Santiago, Valparaiso, </a:t>
            </a:r>
            <a:r>
              <a:rPr lang="cs-CZ" dirty="0" err="1"/>
              <a:t>Cocepción</a:t>
            </a:r>
            <a:endParaRPr lang="cs-CZ" dirty="0"/>
          </a:p>
          <a:p>
            <a:r>
              <a:rPr lang="cs-CZ" u="sng" dirty="0" smtClean="0"/>
              <a:t>těžký průmysl</a:t>
            </a:r>
            <a:r>
              <a:rPr lang="cs-CZ" dirty="0" smtClean="0"/>
              <a:t> </a:t>
            </a:r>
            <a:r>
              <a:rPr lang="cs-CZ" dirty="0"/>
              <a:t>(přístav San </a:t>
            </a:r>
            <a:r>
              <a:rPr lang="cs-CZ" dirty="0" err="1"/>
              <a:t>Vicente</a:t>
            </a:r>
            <a:r>
              <a:rPr lang="cs-CZ" dirty="0"/>
              <a:t>), zpracování železa a oceli (</a:t>
            </a:r>
            <a:r>
              <a:rPr lang="cs-CZ" dirty="0" err="1"/>
              <a:t>Concepción</a:t>
            </a:r>
            <a:r>
              <a:rPr lang="cs-CZ" dirty="0"/>
              <a:t>), petrochemie</a:t>
            </a:r>
          </a:p>
          <a:p>
            <a:r>
              <a:rPr lang="cs-CZ" u="sng" dirty="0" smtClean="0"/>
              <a:t>lehký průmysl</a:t>
            </a:r>
            <a:r>
              <a:rPr lang="cs-CZ" dirty="0" smtClean="0"/>
              <a:t>: </a:t>
            </a:r>
            <a:r>
              <a:rPr lang="cs-CZ" dirty="0"/>
              <a:t>domácí spotřebiče, chemické výrobky, potraviny, textil, oblečení, stavební materiály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Zemědělství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 </a:t>
            </a:r>
            <a:r>
              <a:rPr lang="cs-CZ" dirty="0"/>
              <a:t>produkci zemědělských výrobků téměř samostatná</a:t>
            </a:r>
          </a:p>
          <a:p>
            <a:r>
              <a:rPr lang="cs-CZ" u="sng" dirty="0"/>
              <a:t>Rostl. výroba- </a:t>
            </a:r>
            <a:r>
              <a:rPr lang="cs-CZ" dirty="0"/>
              <a:t>obilniny,  kukuřice, luštěniny, brambory, cukrová třtina, slunečnice, vinná réva</a:t>
            </a:r>
          </a:p>
          <a:p>
            <a:r>
              <a:rPr lang="cs-CZ" dirty="0" smtClean="0"/>
              <a:t>další </a:t>
            </a:r>
            <a:r>
              <a:rPr lang="cs-CZ" dirty="0"/>
              <a:t>ovoce:kiwi, jablka, hrušky, broskve, třešně, avokádo</a:t>
            </a:r>
          </a:p>
          <a:p>
            <a:r>
              <a:rPr lang="cs-CZ" u="sng" dirty="0"/>
              <a:t>Živočišná výroba- </a:t>
            </a:r>
            <a:r>
              <a:rPr lang="cs-CZ" dirty="0"/>
              <a:t>chov skotu, prasat, ovcí, drůbeže</a:t>
            </a:r>
          </a:p>
          <a:p>
            <a:r>
              <a:rPr lang="cs-CZ" dirty="0" smtClean="0"/>
              <a:t>významný </a:t>
            </a:r>
            <a:r>
              <a:rPr lang="cs-CZ" dirty="0"/>
              <a:t>je rybolov (lososů , sardinek, makrel, </a:t>
            </a:r>
            <a:r>
              <a:rPr lang="cs-CZ" dirty="0" err="1"/>
              <a:t>hejků</a:t>
            </a:r>
            <a:r>
              <a:rPr lang="cs-CZ" dirty="0"/>
              <a:t>)</a:t>
            </a:r>
          </a:p>
          <a:p>
            <a:r>
              <a:rPr lang="cs-CZ" dirty="0" smtClean="0"/>
              <a:t>lov </a:t>
            </a:r>
            <a:r>
              <a:rPr lang="cs-CZ" dirty="0"/>
              <a:t>mořských korýšů a měkkýšů</a:t>
            </a:r>
          </a:p>
          <a:p>
            <a:pPr>
              <a:buFont typeface="Symbol"/>
              <a:buChar char="Þ"/>
            </a:pPr>
            <a:r>
              <a:rPr lang="cs-CZ" dirty="0" smtClean="0"/>
              <a:t>významný </a:t>
            </a:r>
            <a:r>
              <a:rPr lang="cs-CZ" dirty="0"/>
              <a:t>světový </a:t>
            </a:r>
            <a:r>
              <a:rPr lang="cs-CZ" dirty="0" smtClean="0"/>
              <a:t>dodavatel</a:t>
            </a:r>
          </a:p>
          <a:p>
            <a:pPr>
              <a:buNone/>
            </a:pPr>
            <a:r>
              <a:rPr lang="cs-CZ" sz="2200" dirty="0" smtClean="0"/>
              <a:t> </a:t>
            </a:r>
            <a:r>
              <a:rPr lang="cs-CZ" sz="2200" dirty="0"/>
              <a:t>	</a:t>
            </a:r>
            <a:r>
              <a:rPr lang="cs-CZ" sz="2200" dirty="0" smtClean="0"/>
              <a:t>					     (12)</a:t>
            </a:r>
            <a:endParaRPr lang="cs-CZ" sz="2200" dirty="0"/>
          </a:p>
        </p:txBody>
      </p:sp>
      <p:pic>
        <p:nvPicPr>
          <p:cNvPr id="5" name="Picture 14" descr="C:\Users\Martina\Desktop\Chile\800px-Crab_on_Panamanian_Beach_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4429132"/>
            <a:ext cx="2928958" cy="21967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25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60007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i="1" dirty="0">
                <a:solidFill>
                  <a:srgbClr val="C00000"/>
                </a:solidFill>
              </a:rPr>
              <a:t>Víte, </a:t>
            </a:r>
            <a:r>
              <a:rPr lang="cs-CZ" i="1" dirty="0" smtClean="0">
                <a:solidFill>
                  <a:srgbClr val="C00000"/>
                </a:solidFill>
              </a:rPr>
              <a:t>že </a:t>
            </a:r>
            <a:r>
              <a:rPr lang="cs-CZ" i="1" dirty="0">
                <a:solidFill>
                  <a:srgbClr val="C00000"/>
                </a:solidFill>
              </a:rPr>
              <a:t>zvláštním vývozním artiklem je  </a:t>
            </a:r>
            <a:r>
              <a:rPr lang="cs-CZ" b="1" i="1" dirty="0" err="1">
                <a:solidFill>
                  <a:srgbClr val="C00000"/>
                </a:solidFill>
              </a:rPr>
              <a:t>guano</a:t>
            </a:r>
            <a:r>
              <a:rPr lang="cs-CZ" i="1" dirty="0" smtClean="0">
                <a:solidFill>
                  <a:srgbClr val="C00000"/>
                </a:solidFill>
              </a:rPr>
              <a:t>?</a:t>
            </a:r>
          </a:p>
          <a:p>
            <a:pPr>
              <a:buNone/>
            </a:pPr>
            <a:endParaRPr lang="cs-CZ" sz="2000" i="1" dirty="0" smtClean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cs-CZ" i="1" dirty="0" smtClean="0">
                <a:solidFill>
                  <a:srgbClr val="C00000"/>
                </a:solidFill>
              </a:rPr>
              <a:t>Víte, co to je?</a:t>
            </a:r>
          </a:p>
          <a:p>
            <a:pPr>
              <a:buNone/>
            </a:pPr>
            <a:endParaRPr lang="cs-CZ" i="1" dirty="0">
              <a:solidFill>
                <a:srgbClr val="C00000"/>
              </a:solidFill>
            </a:endParaRPr>
          </a:p>
          <a:p>
            <a:r>
              <a:rPr lang="cs-CZ" dirty="0"/>
              <a:t>Jedná se o trus mořských ptáků, který se těží z obrovských vrstev na jižním pobřeží (pro vysoký obsah dusíku a fosforu se využívá jako hnojivo</a:t>
            </a:r>
            <a:r>
              <a:rPr lang="cs-CZ" dirty="0" smtClean="0"/>
              <a:t>).</a:t>
            </a:r>
            <a:endParaRPr lang="cs-CZ" dirty="0"/>
          </a:p>
          <a:p>
            <a:r>
              <a:rPr lang="cs-CZ" dirty="0"/>
              <a:t>Trus produkují hlavně tito ptáci: kormorán </a:t>
            </a:r>
            <a:r>
              <a:rPr lang="cs-CZ" dirty="0" err="1"/>
              <a:t>Bougainvilův</a:t>
            </a:r>
            <a:r>
              <a:rPr lang="cs-CZ" dirty="0" smtClean="0"/>
              <a:t>, terej </a:t>
            </a:r>
            <a:r>
              <a:rPr lang="cs-CZ" dirty="0"/>
              <a:t>druhu Sula </a:t>
            </a:r>
            <a:r>
              <a:rPr lang="cs-CZ" dirty="0" err="1"/>
              <a:t>variegata</a:t>
            </a:r>
            <a:r>
              <a:rPr lang="cs-CZ" dirty="0"/>
              <a:t> a pelikán hnědý.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Doprava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785794"/>
            <a:ext cx="8643998" cy="6072206"/>
          </a:xfrm>
        </p:spPr>
        <p:txBody>
          <a:bodyPr>
            <a:normAutofit lnSpcReduction="10000"/>
          </a:bodyPr>
          <a:lstStyle/>
          <a:p>
            <a:r>
              <a:rPr lang="cs-CZ" sz="3000" dirty="0" smtClean="0"/>
              <a:t>limitována </a:t>
            </a:r>
            <a:r>
              <a:rPr lang="cs-CZ" sz="3000" dirty="0"/>
              <a:t>geografickým profilem země, vliv zemětřesení</a:t>
            </a:r>
          </a:p>
          <a:p>
            <a:r>
              <a:rPr lang="cs-CZ" sz="3000" dirty="0" smtClean="0"/>
              <a:t>kvalita </a:t>
            </a:r>
            <a:r>
              <a:rPr lang="cs-CZ" sz="3000" dirty="0"/>
              <a:t>dopravy se pomalu </a:t>
            </a:r>
            <a:endParaRPr lang="cs-CZ" sz="3000" dirty="0" smtClean="0"/>
          </a:p>
          <a:p>
            <a:pPr>
              <a:buNone/>
            </a:pPr>
            <a:r>
              <a:rPr lang="cs-CZ" sz="3000" dirty="0"/>
              <a:t> </a:t>
            </a:r>
            <a:r>
              <a:rPr lang="cs-CZ" sz="3000" dirty="0" smtClean="0"/>
              <a:t>   zlepšuje</a:t>
            </a:r>
            <a:endParaRPr lang="cs-CZ" sz="3000" dirty="0"/>
          </a:p>
          <a:p>
            <a:r>
              <a:rPr lang="cs-CZ" sz="3000" dirty="0" smtClean="0"/>
              <a:t>páteř </a:t>
            </a:r>
            <a:r>
              <a:rPr lang="cs-CZ" sz="3000" dirty="0"/>
              <a:t>silniční </a:t>
            </a:r>
            <a:r>
              <a:rPr lang="cs-CZ" sz="3000" dirty="0" smtClean="0"/>
              <a:t>dopravy-&gt;</a:t>
            </a:r>
          </a:p>
          <a:p>
            <a:pPr>
              <a:buNone/>
            </a:pPr>
            <a:r>
              <a:rPr lang="cs-CZ" sz="3000" dirty="0"/>
              <a:t>	</a:t>
            </a:r>
            <a:r>
              <a:rPr lang="cs-CZ" sz="3000" dirty="0" smtClean="0"/>
              <a:t> </a:t>
            </a:r>
            <a:r>
              <a:rPr lang="cs-CZ" sz="3000" u="sng" dirty="0" err="1" smtClean="0">
                <a:solidFill>
                  <a:srgbClr val="C00000"/>
                </a:solidFill>
              </a:rPr>
              <a:t>Panamericana</a:t>
            </a:r>
            <a:endParaRPr lang="cs-CZ" sz="3000" u="sng" dirty="0">
              <a:solidFill>
                <a:srgbClr val="C00000"/>
              </a:solidFill>
            </a:endParaRPr>
          </a:p>
          <a:p>
            <a:r>
              <a:rPr lang="cs-CZ" sz="3000" dirty="0" smtClean="0"/>
              <a:t>železniční </a:t>
            </a:r>
            <a:r>
              <a:rPr lang="cs-CZ" sz="3000" dirty="0"/>
              <a:t>doprava ve velmi </a:t>
            </a:r>
            <a:endParaRPr lang="cs-CZ" sz="3000" dirty="0" smtClean="0"/>
          </a:p>
          <a:p>
            <a:pPr>
              <a:buNone/>
            </a:pPr>
            <a:r>
              <a:rPr lang="cs-CZ" sz="3000" dirty="0"/>
              <a:t> </a:t>
            </a:r>
            <a:r>
              <a:rPr lang="cs-CZ" sz="3000" dirty="0" smtClean="0"/>
              <a:t>   zanedbaném </a:t>
            </a:r>
            <a:r>
              <a:rPr lang="cs-CZ" sz="3000" dirty="0"/>
              <a:t>stavu</a:t>
            </a:r>
          </a:p>
          <a:p>
            <a:r>
              <a:rPr lang="cs-CZ" sz="3000" dirty="0" smtClean="0"/>
              <a:t>letecká </a:t>
            </a:r>
            <a:r>
              <a:rPr lang="cs-CZ" sz="3000" dirty="0"/>
              <a:t>doprava: </a:t>
            </a:r>
            <a:r>
              <a:rPr lang="cs-CZ" sz="3000" u="sng" dirty="0" err="1">
                <a:solidFill>
                  <a:srgbClr val="C00000"/>
                </a:solidFill>
              </a:rPr>
              <a:t>LanChile</a:t>
            </a:r>
            <a:r>
              <a:rPr lang="cs-CZ" sz="3000" dirty="0"/>
              <a:t> </a:t>
            </a:r>
            <a:endParaRPr lang="cs-CZ" sz="3000" dirty="0" smtClean="0"/>
          </a:p>
          <a:p>
            <a:pPr>
              <a:buNone/>
            </a:pPr>
            <a:r>
              <a:rPr lang="cs-CZ" sz="3000" dirty="0"/>
              <a:t> </a:t>
            </a:r>
            <a:r>
              <a:rPr lang="cs-CZ" sz="3000" dirty="0" smtClean="0"/>
              <a:t>  (</a:t>
            </a:r>
            <a:r>
              <a:rPr lang="cs-CZ" sz="3000" dirty="0"/>
              <a:t>10. největší dopravce na světě), </a:t>
            </a:r>
            <a:endParaRPr lang="cs-CZ" sz="3000" dirty="0" smtClean="0"/>
          </a:p>
          <a:p>
            <a:pPr>
              <a:buNone/>
            </a:pPr>
            <a:r>
              <a:rPr lang="cs-CZ" sz="3000" dirty="0"/>
              <a:t> </a:t>
            </a:r>
            <a:r>
              <a:rPr lang="cs-CZ" sz="3000" dirty="0" smtClean="0"/>
              <a:t>   další </a:t>
            </a:r>
            <a:r>
              <a:rPr lang="cs-CZ" sz="3000" dirty="0"/>
              <a:t>menší </a:t>
            </a:r>
            <a:r>
              <a:rPr lang="cs-CZ" sz="3000" dirty="0" smtClean="0"/>
              <a:t>společnosti			                </a:t>
            </a:r>
            <a:r>
              <a:rPr lang="cs-CZ" sz="2000" dirty="0" smtClean="0"/>
              <a:t>(13)	</a:t>
            </a:r>
            <a:endParaRPr lang="cs-CZ" sz="2000" dirty="0"/>
          </a:p>
          <a:p>
            <a:r>
              <a:rPr lang="cs-CZ" sz="3000" dirty="0" smtClean="0"/>
              <a:t>námořní </a:t>
            </a:r>
            <a:r>
              <a:rPr lang="cs-CZ" sz="3000" dirty="0"/>
              <a:t>doprava (hl. přístav Valparaiso)</a:t>
            </a:r>
          </a:p>
          <a:p>
            <a:endParaRPr lang="cs-CZ" dirty="0"/>
          </a:p>
        </p:txBody>
      </p:sp>
      <p:pic>
        <p:nvPicPr>
          <p:cNvPr id="4" name="Picture 15" descr="C:\Users\Martina\Desktop\Chile\640px-PanAmericanHw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1428736"/>
            <a:ext cx="3106703" cy="4286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85818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Obyvatelstvo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928670"/>
            <a:ext cx="8286808" cy="571504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93% </a:t>
            </a:r>
            <a:r>
              <a:rPr lang="cs-CZ" dirty="0" err="1"/>
              <a:t>obyv</a:t>
            </a:r>
            <a:r>
              <a:rPr lang="cs-CZ" dirty="0"/>
              <a:t>. má evropské předky</a:t>
            </a:r>
          </a:p>
          <a:p>
            <a:r>
              <a:rPr lang="cs-CZ" dirty="0"/>
              <a:t>5% indiánské</a:t>
            </a:r>
          </a:p>
          <a:p>
            <a:r>
              <a:rPr lang="cs-CZ" dirty="0"/>
              <a:t>2% hlavně židovské či </a:t>
            </a:r>
            <a:r>
              <a:rPr lang="cs-CZ" dirty="0" smtClean="0"/>
              <a:t>palestinské</a:t>
            </a:r>
          </a:p>
          <a:p>
            <a:r>
              <a:rPr lang="cs-CZ" dirty="0" smtClean="0"/>
              <a:t>silná </a:t>
            </a:r>
            <a:r>
              <a:rPr lang="cs-CZ" dirty="0"/>
              <a:t>urbanizace, 89% </a:t>
            </a:r>
            <a:r>
              <a:rPr lang="cs-CZ" dirty="0" err="1"/>
              <a:t>obyv</a:t>
            </a:r>
            <a:r>
              <a:rPr lang="cs-CZ" dirty="0"/>
              <a:t>. ve městech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Náboženství</a:t>
            </a:r>
            <a:r>
              <a:rPr lang="cs-CZ" b="1" dirty="0">
                <a:solidFill>
                  <a:srgbClr val="C00000"/>
                </a:solidFill>
              </a:rPr>
              <a:t>:</a:t>
            </a:r>
            <a:r>
              <a:rPr lang="cs-CZ" dirty="0">
                <a:solidFill>
                  <a:srgbClr val="C00000"/>
                </a:solidFill>
              </a:rPr>
              <a:t> 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/>
              <a:t>75 </a:t>
            </a:r>
            <a:r>
              <a:rPr lang="cs-CZ" dirty="0"/>
              <a:t>% římští katolíci,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protestanti </a:t>
            </a:r>
            <a:r>
              <a:rPr lang="cs-CZ" dirty="0"/>
              <a:t>13</a:t>
            </a:r>
            <a:r>
              <a:rPr lang="cs-CZ" dirty="0" smtClean="0"/>
              <a:t>%,</a:t>
            </a:r>
          </a:p>
          <a:p>
            <a:pPr>
              <a:buNone/>
            </a:pPr>
            <a:r>
              <a:rPr lang="cs-CZ" dirty="0" smtClean="0"/>
              <a:t>ostatní </a:t>
            </a:r>
            <a:r>
              <a:rPr lang="cs-CZ" dirty="0"/>
              <a:t>4,3</a:t>
            </a:r>
            <a:r>
              <a:rPr lang="cs-CZ" dirty="0" smtClean="0"/>
              <a:t>%,</a:t>
            </a:r>
          </a:p>
          <a:p>
            <a:pPr>
              <a:buNone/>
            </a:pPr>
            <a:r>
              <a:rPr lang="cs-CZ" dirty="0" smtClean="0"/>
              <a:t>bez </a:t>
            </a:r>
            <a:r>
              <a:rPr lang="cs-CZ" dirty="0"/>
              <a:t>vyznání 6</a:t>
            </a:r>
            <a:r>
              <a:rPr lang="cs-CZ" dirty="0" smtClean="0"/>
              <a:t>%                                       </a:t>
            </a:r>
            <a:r>
              <a:rPr lang="cs-CZ" sz="2200" dirty="0" smtClean="0"/>
              <a:t>(14)</a:t>
            </a:r>
            <a:endParaRPr lang="cs-CZ" sz="2200" dirty="0"/>
          </a:p>
        </p:txBody>
      </p:sp>
      <p:pic>
        <p:nvPicPr>
          <p:cNvPr id="4" name="Picture 16" descr="C:\Users\Martina\Desktop\Chile\Iglesia_Chilo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3143248"/>
            <a:ext cx="2252441" cy="33575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Města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85794"/>
            <a:ext cx="8715436" cy="607220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C00000"/>
                </a:solidFill>
              </a:rPr>
              <a:t>Santiago de Chile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- nejstarší město Chile evropského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  původu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- část </a:t>
            </a:r>
            <a:r>
              <a:rPr lang="cs-CZ" dirty="0"/>
              <a:t>staveb zničena </a:t>
            </a:r>
            <a:r>
              <a:rPr lang="cs-CZ" dirty="0" smtClean="0"/>
              <a:t>zemětřese-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ním</a:t>
            </a:r>
            <a:endParaRPr lang="cs-CZ" dirty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- Charles </a:t>
            </a:r>
            <a:r>
              <a:rPr lang="cs-CZ" dirty="0"/>
              <a:t>Darwin zde má 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pamětní </a:t>
            </a:r>
            <a:r>
              <a:rPr lang="cs-CZ" dirty="0"/>
              <a:t>desku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- Čtvrť </a:t>
            </a:r>
            <a:r>
              <a:rPr lang="cs-CZ" dirty="0" err="1"/>
              <a:t>Bellavista</a:t>
            </a:r>
            <a:r>
              <a:rPr lang="cs-CZ" dirty="0"/>
              <a:t> je typická svými 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  romantickými </a:t>
            </a:r>
            <a:r>
              <a:rPr lang="cs-CZ" dirty="0"/>
              <a:t>zákoutími a 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klidnými </a:t>
            </a:r>
            <a:r>
              <a:rPr lang="cs-CZ" dirty="0"/>
              <a:t>uličkami. Zde chilský 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básník </a:t>
            </a:r>
            <a:r>
              <a:rPr lang="cs-CZ" dirty="0" err="1" smtClean="0">
                <a:solidFill>
                  <a:srgbClr val="C00000"/>
                </a:solidFill>
              </a:rPr>
              <a:t>Pablo</a:t>
            </a:r>
            <a:r>
              <a:rPr lang="cs-CZ" dirty="0" smtClean="0">
                <a:solidFill>
                  <a:srgbClr val="C00000"/>
                </a:solidFill>
              </a:rPr>
              <a:t> Neruda </a:t>
            </a:r>
            <a:r>
              <a:rPr lang="cs-CZ" dirty="0" smtClean="0"/>
              <a:t>(nositel 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  Nobelovy </a:t>
            </a:r>
            <a:r>
              <a:rPr lang="cs-CZ" dirty="0"/>
              <a:t>ceny za literaturu za </a:t>
            </a:r>
            <a:endParaRPr lang="cs-CZ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rok 1971) </a:t>
            </a:r>
            <a:r>
              <a:rPr lang="cs-CZ" dirty="0"/>
              <a:t>postavil své milované ženě </a:t>
            </a:r>
            <a:r>
              <a:rPr lang="cs-CZ" dirty="0" smtClean="0"/>
              <a:t>                         </a:t>
            </a:r>
            <a:r>
              <a:rPr lang="cs-CZ" sz="2200" dirty="0" smtClean="0"/>
              <a:t>(15)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  dům</a:t>
            </a:r>
            <a:r>
              <a:rPr lang="cs-CZ" dirty="0"/>
              <a:t>, ve kterém dnes sídlí jeho muzeum.</a:t>
            </a:r>
          </a:p>
          <a:p>
            <a:endParaRPr lang="cs-CZ" dirty="0"/>
          </a:p>
        </p:txBody>
      </p:sp>
      <p:pic>
        <p:nvPicPr>
          <p:cNvPr id="4" name="Picture 18" descr="C:\Users\Martina\Desktop\Chile\250px-MontajeStgo-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607649"/>
            <a:ext cx="3357586" cy="50229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-214338"/>
            <a:ext cx="8229600" cy="2143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85728"/>
            <a:ext cx="8501122" cy="628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err="1">
                <a:solidFill>
                  <a:srgbClr val="C00000"/>
                </a:solidFill>
              </a:rPr>
              <a:t>Valparaíso</a:t>
            </a:r>
            <a:endParaRPr lang="cs-CZ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/>
              <a:t>- sídlí </a:t>
            </a:r>
            <a:r>
              <a:rPr lang="cs-CZ" dirty="0"/>
              <a:t>zde národní kongres</a:t>
            </a:r>
          </a:p>
          <a:p>
            <a:pPr>
              <a:buNone/>
            </a:pPr>
            <a:r>
              <a:rPr lang="cs-CZ" dirty="0" smtClean="0"/>
              <a:t>- nejstarší </a:t>
            </a:r>
            <a:r>
              <a:rPr lang="cs-CZ" dirty="0"/>
              <a:t>burza v latinské Americe</a:t>
            </a:r>
          </a:p>
          <a:p>
            <a:pPr>
              <a:buNone/>
            </a:pPr>
            <a:r>
              <a:rPr lang="cs-CZ" dirty="0" smtClean="0"/>
              <a:t>- 9 univerzit</a:t>
            </a:r>
          </a:p>
          <a:p>
            <a:pPr>
              <a:buFontTx/>
              <a:buChar char="-"/>
            </a:pPr>
            <a:r>
              <a:rPr lang="cs-CZ" dirty="0" smtClean="0"/>
              <a:t>jeden z největších a nejdůležitějších přístavů v zemi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(16)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C00000"/>
                </a:solidFill>
              </a:rPr>
              <a:t>Concepción</a:t>
            </a:r>
            <a:endParaRPr lang="cs-CZ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/>
              <a:t>- známa </a:t>
            </a:r>
            <a:r>
              <a:rPr lang="cs-CZ" dirty="0"/>
              <a:t>jako „La Perla </a:t>
            </a:r>
            <a:r>
              <a:rPr lang="cs-CZ" dirty="0" err="1"/>
              <a:t>del</a:t>
            </a:r>
            <a:r>
              <a:rPr lang="cs-CZ" dirty="0"/>
              <a:t> </a:t>
            </a:r>
            <a:r>
              <a:rPr lang="cs-CZ" dirty="0" err="1"/>
              <a:t>Biobío</a:t>
            </a:r>
            <a:r>
              <a:rPr lang="cs-CZ" dirty="0"/>
              <a:t>“ („Perla </a:t>
            </a:r>
            <a:r>
              <a:rPr lang="cs-CZ" dirty="0" err="1"/>
              <a:t>Biobía</a:t>
            </a:r>
            <a:r>
              <a:rPr lang="cs-CZ" dirty="0"/>
              <a:t>“)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19" descr="C:\Users\Martina\Desktop\Chile\1024px-Valparaíso_-_20081207-5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3214686"/>
            <a:ext cx="3643338" cy="20496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500034" y="0"/>
            <a:ext cx="8229600" cy="21429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57166"/>
            <a:ext cx="8572560" cy="62151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>
                <a:solidFill>
                  <a:srgbClr val="C00000"/>
                </a:solidFill>
              </a:rPr>
              <a:t>Národní park Rapa </a:t>
            </a:r>
            <a:r>
              <a:rPr lang="cs-CZ" b="1" dirty="0" err="1">
                <a:solidFill>
                  <a:srgbClr val="C00000"/>
                </a:solidFill>
              </a:rPr>
              <a:t>Nui</a:t>
            </a:r>
            <a:r>
              <a:rPr lang="cs-CZ" dirty="0">
                <a:solidFill>
                  <a:srgbClr val="C00000"/>
                </a:solidFill>
              </a:rPr>
              <a:t> 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FontTx/>
              <a:buChar char="-"/>
            </a:pPr>
            <a:r>
              <a:rPr lang="cs-CZ" dirty="0" smtClean="0"/>
              <a:t>chilský </a:t>
            </a:r>
            <a:r>
              <a:rPr lang="cs-CZ" dirty="0"/>
              <a:t>národní park na </a:t>
            </a:r>
            <a:r>
              <a:rPr lang="cs-CZ" dirty="0" smtClean="0"/>
              <a:t>Velikonočním ostrově, </a:t>
            </a:r>
            <a:r>
              <a:rPr lang="cs-CZ" dirty="0"/>
              <a:t>který je zapsán na </a:t>
            </a:r>
            <a:r>
              <a:rPr lang="cs-CZ" dirty="0" smtClean="0"/>
              <a:t>seznamu Světového dědictví.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(17) </a:t>
            </a:r>
            <a:endParaRPr lang="cs-CZ" sz="2000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0" descr="C:\Users\Martina\Desktop\Chile\640px-Moai_Rano_rara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2000240"/>
            <a:ext cx="3430418" cy="4572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85818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Dějiny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928670"/>
            <a:ext cx="8572560" cy="564360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>-dle </a:t>
            </a:r>
            <a:r>
              <a:rPr lang="cs-CZ" dirty="0"/>
              <a:t>některých archeologických nálezů -nejstarší </a:t>
            </a:r>
            <a:r>
              <a:rPr lang="cs-CZ" dirty="0" smtClean="0"/>
              <a:t>lidská 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>  osídlení  </a:t>
            </a:r>
            <a:r>
              <a:rPr lang="cs-CZ" dirty="0"/>
              <a:t>při pobřeží, ale i v </a:t>
            </a:r>
            <a:endParaRPr lang="cs-CZ" dirty="0" smtClean="0"/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>  poušti </a:t>
            </a:r>
            <a:r>
              <a:rPr lang="cs-CZ" dirty="0" err="1"/>
              <a:t>Atacama</a:t>
            </a:r>
            <a:r>
              <a:rPr lang="cs-CZ" dirty="0"/>
              <a:t> před 33 000 lety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>-jiné </a:t>
            </a:r>
            <a:r>
              <a:rPr lang="cs-CZ" dirty="0"/>
              <a:t>nálezy pochází z doby </a:t>
            </a:r>
            <a:endParaRPr lang="cs-CZ" dirty="0" smtClean="0"/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>  před </a:t>
            </a:r>
            <a:r>
              <a:rPr lang="cs-CZ" dirty="0"/>
              <a:t>13 000 lety (osídlení v </a:t>
            </a:r>
            <a:endParaRPr lang="cs-CZ" dirty="0" smtClean="0"/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>  oblasti </a:t>
            </a:r>
            <a:r>
              <a:rPr lang="cs-CZ" dirty="0" err="1"/>
              <a:t>Valdivia</a:t>
            </a:r>
            <a:r>
              <a:rPr lang="cs-CZ" dirty="0"/>
              <a:t>)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>-1500-1800 -&gt; </a:t>
            </a:r>
            <a:r>
              <a:rPr lang="cs-CZ" dirty="0"/>
              <a:t>koloniální </a:t>
            </a:r>
            <a:r>
              <a:rPr lang="cs-CZ" dirty="0" smtClean="0"/>
              <a:t>období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>  (</a:t>
            </a:r>
            <a:r>
              <a:rPr lang="cs-CZ" dirty="0"/>
              <a:t>Španělé)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>-nezávislost </a:t>
            </a:r>
            <a:r>
              <a:rPr lang="cs-CZ" dirty="0"/>
              <a:t>Chile </a:t>
            </a:r>
            <a:r>
              <a:rPr lang="cs-CZ" dirty="0" smtClean="0"/>
              <a:t>-&gt; 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> </a:t>
            </a:r>
            <a:r>
              <a:rPr lang="cs-CZ" u="sng" dirty="0" smtClean="0"/>
              <a:t>1811-1826 </a:t>
            </a:r>
            <a:r>
              <a:rPr lang="cs-CZ" u="sng" dirty="0"/>
              <a:t>válka o nezávislost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/>
              <a:t>- </a:t>
            </a:r>
            <a:r>
              <a:rPr lang="cs-CZ" dirty="0" smtClean="0">
                <a:solidFill>
                  <a:srgbClr val="C00000"/>
                </a:solidFill>
              </a:rPr>
              <a:t>samostatné </a:t>
            </a:r>
            <a:r>
              <a:rPr lang="cs-CZ" dirty="0">
                <a:solidFill>
                  <a:srgbClr val="C00000"/>
                </a:solidFill>
              </a:rPr>
              <a:t>Chile v 19. století </a:t>
            </a:r>
            <a:r>
              <a:rPr lang="cs-CZ" dirty="0" smtClean="0"/>
              <a:t>–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i="1" dirty="0" smtClean="0"/>
              <a:t>MAPA</a:t>
            </a:r>
            <a:r>
              <a:rPr lang="cs-CZ" dirty="0" smtClean="0"/>
              <a:t> Chile před a po druhé Tichomořské válce </a:t>
            </a:r>
            <a:r>
              <a:rPr lang="cs-CZ" sz="2200" dirty="0" smtClean="0"/>
              <a:t>(18)</a:t>
            </a:r>
            <a:endParaRPr lang="cs-CZ" sz="2200" dirty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17" descr="C:\Users\Martina\Desktop\Chile\Map_of_the_War_of_the_Pacific.c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1500174"/>
            <a:ext cx="3544500" cy="4524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571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643998" cy="6429420"/>
          </a:xfrm>
        </p:spPr>
        <p:txBody>
          <a:bodyPr>
            <a:normAutofit fontScale="92500" lnSpcReduction="20000"/>
          </a:bodyPr>
          <a:lstStyle/>
          <a:p>
            <a:pPr marL="177800" indent="-163513">
              <a:buNone/>
            </a:pPr>
            <a:r>
              <a:rPr lang="cs-CZ" dirty="0" smtClean="0"/>
              <a:t>- první polovina  20. stol. -&gt; tvrdé konfrontace mezi odbory a menšinou vlastníků (reformy dosaženy na začátku 60.let )</a:t>
            </a:r>
          </a:p>
          <a:p>
            <a:pPr marL="177800" indent="-163513">
              <a:buNone/>
            </a:pPr>
            <a:r>
              <a:rPr lang="cs-CZ" dirty="0" smtClean="0"/>
              <a:t>- hluboké </a:t>
            </a:r>
            <a:r>
              <a:rPr lang="cs-CZ" dirty="0"/>
              <a:t>změny až v r. 1970 </a:t>
            </a:r>
            <a:r>
              <a:rPr lang="cs-CZ" dirty="0" smtClean="0"/>
              <a:t>-&gt; </a:t>
            </a:r>
            <a:r>
              <a:rPr lang="cs-CZ" dirty="0"/>
              <a:t>zvolen prezident Salvador </a:t>
            </a:r>
            <a:r>
              <a:rPr lang="cs-CZ" dirty="0" err="1"/>
              <a:t>Allende</a:t>
            </a:r>
            <a:endParaRPr lang="cs-CZ" dirty="0"/>
          </a:p>
          <a:p>
            <a:pPr marL="177800" indent="-163513">
              <a:buNone/>
            </a:pPr>
            <a:r>
              <a:rPr lang="cs-CZ" dirty="0" smtClean="0"/>
              <a:t>- r. </a:t>
            </a:r>
            <a:r>
              <a:rPr lang="cs-CZ" dirty="0"/>
              <a:t>1973 – generál </a:t>
            </a:r>
            <a:r>
              <a:rPr lang="cs-CZ" dirty="0" err="1"/>
              <a:t>Pinochet</a:t>
            </a:r>
            <a:r>
              <a:rPr lang="cs-CZ" dirty="0"/>
              <a:t> </a:t>
            </a:r>
            <a:r>
              <a:rPr lang="cs-CZ" dirty="0" smtClean="0"/>
              <a:t>-&gt; </a:t>
            </a:r>
            <a:r>
              <a:rPr lang="cs-CZ" dirty="0"/>
              <a:t>vojenský puč </a:t>
            </a:r>
            <a:r>
              <a:rPr lang="cs-CZ" dirty="0" smtClean="0"/>
              <a:t>=&gt; </a:t>
            </a:r>
            <a:r>
              <a:rPr lang="cs-CZ" dirty="0"/>
              <a:t>konec reforem</a:t>
            </a:r>
          </a:p>
          <a:p>
            <a:pPr marL="177800" indent="-163513">
              <a:buNone/>
            </a:pPr>
            <a:r>
              <a:rPr lang="cs-CZ" dirty="0"/>
              <a:t>- důsledky vojen. puče </a:t>
            </a:r>
            <a:r>
              <a:rPr lang="cs-CZ" dirty="0" smtClean="0"/>
              <a:t>=&gt; </a:t>
            </a:r>
            <a:r>
              <a:rPr lang="cs-CZ" dirty="0"/>
              <a:t>mnoho umělců prchlo do zahraničí</a:t>
            </a:r>
          </a:p>
          <a:p>
            <a:pPr marL="177800" indent="-163513">
              <a:buNone/>
            </a:pPr>
            <a:r>
              <a:rPr lang="cs-CZ" dirty="0" smtClean="0"/>
              <a:t>- vláda </a:t>
            </a:r>
            <a:r>
              <a:rPr lang="cs-CZ" dirty="0"/>
              <a:t>vojenské junty 1973 – 1989</a:t>
            </a:r>
          </a:p>
          <a:p>
            <a:pPr marL="177800" indent="-163513">
              <a:buNone/>
            </a:pPr>
            <a:r>
              <a:rPr lang="cs-CZ" dirty="0" smtClean="0"/>
              <a:t>- 1988 -&gt; </a:t>
            </a:r>
            <a:r>
              <a:rPr lang="cs-CZ" dirty="0"/>
              <a:t>referendum o setrvání </a:t>
            </a:r>
            <a:r>
              <a:rPr lang="cs-CZ" dirty="0" smtClean="0"/>
              <a:t>A. </a:t>
            </a:r>
            <a:r>
              <a:rPr lang="cs-CZ" dirty="0" err="1"/>
              <a:t>Pinocheta</a:t>
            </a:r>
            <a:r>
              <a:rPr lang="cs-CZ" dirty="0"/>
              <a:t> ve funkci prezidenta (54,6 </a:t>
            </a:r>
            <a:r>
              <a:rPr lang="cs-CZ" dirty="0" smtClean="0"/>
              <a:t>%Chilanů </a:t>
            </a:r>
            <a:r>
              <a:rPr lang="cs-CZ" dirty="0"/>
              <a:t>proti)</a:t>
            </a:r>
          </a:p>
          <a:p>
            <a:pPr marL="177800" indent="-163513">
              <a:buNone/>
            </a:pPr>
            <a:r>
              <a:rPr lang="cs-CZ" dirty="0" smtClean="0"/>
              <a:t>- 1989 -&gt; </a:t>
            </a:r>
            <a:r>
              <a:rPr lang="cs-CZ" dirty="0"/>
              <a:t>prezidentem křesťanský demokrat  </a:t>
            </a:r>
            <a:r>
              <a:rPr lang="cs-CZ" dirty="0" err="1"/>
              <a:t>Patricio</a:t>
            </a:r>
            <a:r>
              <a:rPr lang="cs-CZ" dirty="0"/>
              <a:t> </a:t>
            </a:r>
            <a:r>
              <a:rPr lang="cs-CZ" dirty="0" err="1"/>
              <a:t>Aylwin</a:t>
            </a:r>
            <a:r>
              <a:rPr lang="cs-CZ" dirty="0"/>
              <a:t> </a:t>
            </a:r>
            <a:r>
              <a:rPr lang="cs-CZ" dirty="0" err="1"/>
              <a:t>Azócar</a:t>
            </a:r>
            <a:r>
              <a:rPr lang="cs-CZ" dirty="0"/>
              <a:t> (v úřadě 1990-1994)</a:t>
            </a:r>
          </a:p>
          <a:p>
            <a:pPr marL="177800" indent="-163513">
              <a:buNone/>
            </a:pPr>
            <a:r>
              <a:rPr lang="cs-CZ" dirty="0" smtClean="0"/>
              <a:t>- 2013-&gt;prezidentkou </a:t>
            </a:r>
            <a:r>
              <a:rPr lang="cs-CZ" dirty="0" smtClean="0"/>
              <a:t>znovu zvolena </a:t>
            </a:r>
            <a:r>
              <a:rPr lang="cs-CZ" dirty="0" err="1"/>
              <a:t>Michelle</a:t>
            </a:r>
            <a:r>
              <a:rPr lang="cs-CZ" dirty="0"/>
              <a:t> </a:t>
            </a:r>
            <a:r>
              <a:rPr lang="cs-CZ" dirty="0" err="1"/>
              <a:t>Bachelet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Významné osobnosti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85794"/>
            <a:ext cx="8715436" cy="585791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>
                <a:solidFill>
                  <a:srgbClr val="C00000"/>
                </a:solidFill>
              </a:rPr>
              <a:t>Gabriela Mistralová</a:t>
            </a:r>
          </a:p>
          <a:p>
            <a:pPr>
              <a:buNone/>
            </a:pPr>
            <a:r>
              <a:rPr lang="cs-CZ" dirty="0" smtClean="0"/>
              <a:t>- Nobelova cena za literaturu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   (19)</a:t>
            </a:r>
            <a:endParaRPr lang="cs-CZ" sz="2000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u="sng" dirty="0" smtClean="0">
                <a:solidFill>
                  <a:srgbClr val="C00000"/>
                </a:solidFill>
              </a:rPr>
              <a:t>Augusto </a:t>
            </a:r>
            <a:r>
              <a:rPr lang="cs-CZ" u="sng" dirty="0" err="1" smtClean="0">
                <a:solidFill>
                  <a:srgbClr val="C00000"/>
                </a:solidFill>
              </a:rPr>
              <a:t>Pinochet</a:t>
            </a:r>
            <a:endParaRPr lang="cs-CZ" u="sng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/>
              <a:t>				- Chilský diktátor (1973 -1990)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</a:t>
            </a:r>
          </a:p>
          <a:p>
            <a:pPr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(20)</a:t>
            </a:r>
            <a:endParaRPr lang="cs-CZ" sz="2000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1" descr="C:\Users\Martina\Desktop\Chile\Pinochet-estampilla_(extracted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643314"/>
            <a:ext cx="2326095" cy="2919418"/>
          </a:xfrm>
          <a:prstGeom prst="rect">
            <a:avLst/>
          </a:prstGeom>
          <a:noFill/>
        </p:spPr>
      </p:pic>
      <p:pic>
        <p:nvPicPr>
          <p:cNvPr id="5" name="Picture 22" descr="C:\Users\Martina\Desktop\Chile\Gabriela_Mistral_194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857232"/>
            <a:ext cx="2384141" cy="3371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39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686800" cy="585791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u="sng" dirty="0" err="1" smtClean="0">
                <a:solidFill>
                  <a:srgbClr val="C00000"/>
                </a:solidFill>
              </a:rPr>
              <a:t>Pablo</a:t>
            </a:r>
            <a:r>
              <a:rPr lang="cs-CZ" u="sng" dirty="0" smtClean="0">
                <a:solidFill>
                  <a:srgbClr val="C00000"/>
                </a:solidFill>
              </a:rPr>
              <a:t> Neruda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byl chilský komunistický básník, </a:t>
            </a:r>
          </a:p>
          <a:p>
            <a:pPr>
              <a:spcBef>
                <a:spcPts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diplomat a politik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Nobelova cena za </a:t>
            </a:r>
          </a:p>
          <a:p>
            <a:pPr>
              <a:spcBef>
                <a:spcPts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 literaturu (1971)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vlastním jménem </a:t>
            </a:r>
            <a:r>
              <a:rPr lang="cs-CZ" b="1" dirty="0" err="1" smtClean="0"/>
              <a:t>Ricardo</a:t>
            </a:r>
            <a:r>
              <a:rPr lang="cs-CZ" b="1" dirty="0" smtClean="0"/>
              <a:t> </a:t>
            </a:r>
          </a:p>
          <a:p>
            <a:pPr>
              <a:spcBef>
                <a:spcPts val="0"/>
              </a:spcBef>
              <a:buNone/>
            </a:pP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b="1" dirty="0" err="1" smtClean="0"/>
              <a:t>Eliezer</a:t>
            </a:r>
            <a:r>
              <a:rPr lang="cs-CZ" b="1" dirty="0" smtClean="0"/>
              <a:t> </a:t>
            </a:r>
            <a:r>
              <a:rPr lang="cs-CZ" b="1" dirty="0" err="1" smtClean="0"/>
              <a:t>Neftalí</a:t>
            </a:r>
            <a:r>
              <a:rPr lang="cs-CZ" b="1" dirty="0" smtClean="0"/>
              <a:t> </a:t>
            </a:r>
            <a:r>
              <a:rPr lang="cs-CZ" b="1" dirty="0" err="1" smtClean="0"/>
              <a:t>Reyes</a:t>
            </a:r>
            <a:r>
              <a:rPr lang="cs-CZ" b="1" dirty="0" smtClean="0"/>
              <a:t> y </a:t>
            </a:r>
            <a:r>
              <a:rPr lang="cs-CZ" b="1" dirty="0" err="1" smtClean="0"/>
              <a:t>Basoalto</a:t>
            </a:r>
            <a:r>
              <a:rPr lang="cs-CZ" dirty="0" smtClean="0"/>
              <a:t> 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- svůj literární pseudonym, který </a:t>
            </a:r>
          </a:p>
          <a:p>
            <a:pPr>
              <a:spcBef>
                <a:spcPts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později přijal za své oficiální jméno, odvodil od </a:t>
            </a:r>
            <a:r>
              <a:rPr lang="cs-CZ" sz="2000" dirty="0" smtClean="0"/>
              <a:t>(21)</a:t>
            </a:r>
            <a:r>
              <a:rPr lang="cs-CZ" dirty="0" smtClean="0"/>
              <a:t> </a:t>
            </a:r>
          </a:p>
          <a:p>
            <a:pPr>
              <a:spcBef>
                <a:spcPts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jména českého básníka a spisovatele Jana </a:t>
            </a:r>
          </a:p>
          <a:p>
            <a:pPr>
              <a:spcBef>
                <a:spcPts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Nerudy.</a:t>
            </a:r>
          </a:p>
          <a:p>
            <a:endParaRPr lang="cs-CZ" dirty="0"/>
          </a:p>
        </p:txBody>
      </p:sp>
      <p:pic>
        <p:nvPicPr>
          <p:cNvPr id="4" name="Picture 23" descr="C:\Users\Martina\Desktop\Chile\Pablo_Nerud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857232"/>
            <a:ext cx="2800082" cy="3714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Děkuji za pozornost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64294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Použité zdroje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857232"/>
            <a:ext cx="8643998" cy="578647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http://cs.wikipedia.org/wiki/Chile</a:t>
            </a:r>
          </a:p>
          <a:p>
            <a:pPr>
              <a:buNone/>
            </a:pPr>
            <a:r>
              <a:rPr lang="cs-CZ" dirty="0" smtClean="0"/>
              <a:t>2.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http://cs.wikipedia.org/wiki/Chile</a:t>
            </a:r>
          </a:p>
          <a:p>
            <a:pPr>
              <a:buNone/>
            </a:pPr>
            <a:r>
              <a:rPr lang="cs-CZ" dirty="0" smtClean="0"/>
              <a:t>3.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http://cs.wikipedia.org/wiki/Chile</a:t>
            </a:r>
          </a:p>
          <a:p>
            <a:pPr>
              <a:buNone/>
            </a:pPr>
            <a:r>
              <a:rPr lang="cs-CZ" dirty="0" smtClean="0"/>
              <a:t>4.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http://cs.wikipedia.org/wiki/Chile</a:t>
            </a:r>
          </a:p>
          <a:p>
            <a:pPr>
              <a:buNone/>
            </a:pPr>
            <a:r>
              <a:rPr lang="cs-CZ" dirty="0" smtClean="0"/>
              <a:t>5.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http://cs.wikipedia.org/wiki/Chile</a:t>
            </a:r>
          </a:p>
          <a:p>
            <a:pPr>
              <a:buNone/>
            </a:pPr>
            <a:r>
              <a:rPr lang="cs-CZ" dirty="0" smtClean="0"/>
              <a:t>6.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http://cs.wikipedia.org/wiki/Ojos_del_Salado</a:t>
            </a:r>
          </a:p>
          <a:p>
            <a:pPr>
              <a:buNone/>
            </a:pPr>
            <a:r>
              <a:rPr lang="cs-CZ" dirty="0" smtClean="0"/>
              <a:t>7.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http://cs.wikipedia.org/wiki/Atacama</a:t>
            </a:r>
          </a:p>
          <a:p>
            <a:pPr>
              <a:buNone/>
            </a:pPr>
            <a:r>
              <a:rPr lang="cs-CZ" dirty="0" smtClean="0"/>
              <a:t>8.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http://cs.wikipedia.org/wiki/Loa_%28%C5%99eka%29</a:t>
            </a:r>
          </a:p>
          <a:p>
            <a:pPr>
              <a:buNone/>
            </a:pPr>
            <a:r>
              <a:rPr lang="cs-CZ" dirty="0" smtClean="0"/>
              <a:t>9.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http://cs.wikipedia.org/wiki/Torres_del_Paine</a:t>
            </a:r>
          </a:p>
          <a:p>
            <a:pPr>
              <a:buNone/>
            </a:pPr>
            <a:r>
              <a:rPr lang="cs-CZ" dirty="0" smtClean="0"/>
              <a:t>10.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http://cs.wikipedia.org/wiki/M%C4%9B%C4%8F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54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215106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11.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http://cs.wikipedia.org/wiki/Ledkov%C3%A9_doly_Humberstone_a_Santa_Laura</a:t>
            </a:r>
          </a:p>
          <a:p>
            <a:pPr>
              <a:buNone/>
            </a:pPr>
            <a:r>
              <a:rPr lang="cs-CZ" dirty="0" smtClean="0"/>
              <a:t>12.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http://cs.wikipedia.org/wiki/Kor%C3%BD%C5%A1i</a:t>
            </a:r>
          </a:p>
          <a:p>
            <a:pPr>
              <a:buNone/>
            </a:pPr>
            <a:r>
              <a:rPr lang="cs-CZ" dirty="0" smtClean="0"/>
              <a:t>13.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http://cs.wikipedia.org/wiki/Panamericana</a:t>
            </a:r>
          </a:p>
          <a:p>
            <a:pPr>
              <a:buNone/>
            </a:pPr>
            <a:r>
              <a:rPr lang="cs-CZ" dirty="0" smtClean="0"/>
              <a:t>14.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http://cs.wikipedia.org/wiki/Chile</a:t>
            </a:r>
          </a:p>
          <a:p>
            <a:pPr>
              <a:buNone/>
            </a:pPr>
            <a:r>
              <a:rPr lang="cs-CZ" dirty="0" smtClean="0"/>
              <a:t>15.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http://cs.wikipedia.org/wiki/Santiago_de_Chile</a:t>
            </a:r>
          </a:p>
          <a:p>
            <a:pPr>
              <a:buNone/>
            </a:pPr>
            <a:r>
              <a:rPr lang="cs-CZ" dirty="0" smtClean="0"/>
              <a:t>16.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http://cs.wikipedia.org/wiki/Valpara%C3%Adso</a:t>
            </a:r>
          </a:p>
          <a:p>
            <a:pPr>
              <a:buNone/>
            </a:pPr>
            <a:r>
              <a:rPr lang="cs-CZ" dirty="0" smtClean="0"/>
              <a:t>17.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http://cs.wikipedia.org/wiki/N%C3%A1rodn%C3%AD_park_Rapa_Nui</a:t>
            </a:r>
          </a:p>
          <a:p>
            <a:pPr>
              <a:buNone/>
            </a:pPr>
            <a:r>
              <a:rPr lang="cs-CZ" dirty="0" smtClean="0"/>
              <a:t>18.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http://cs.wikipedia.org/wiki/Chile</a:t>
            </a:r>
          </a:p>
          <a:p>
            <a:pPr>
              <a:buNone/>
            </a:pPr>
            <a:r>
              <a:rPr lang="cs-CZ" dirty="0" smtClean="0"/>
              <a:t>19.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http://cs.wikipedia.org/wiki/Chile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85728"/>
            <a:ext cx="8715436" cy="635798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20.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http://cs.wikipedia.org/wiki/Chile</a:t>
            </a:r>
          </a:p>
          <a:p>
            <a:pPr>
              <a:buNone/>
            </a:pPr>
            <a:r>
              <a:rPr lang="cs-CZ" dirty="0" smtClean="0"/>
              <a:t>21. Otevřená encyklopedie </a:t>
            </a:r>
            <a:r>
              <a:rPr lang="cs-CZ" dirty="0" err="1" smtClean="0"/>
              <a:t>Wikipedie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en-US" dirty="0" smtClean="0"/>
              <a:t>[cit. 201</a:t>
            </a:r>
            <a:r>
              <a:rPr lang="cs-CZ" dirty="0" smtClean="0"/>
              <a:t>4-04-30</a:t>
            </a:r>
            <a:r>
              <a:rPr lang="en-US" dirty="0" smtClean="0"/>
              <a:t>]</a:t>
            </a:r>
            <a:r>
              <a:rPr lang="cs-CZ" dirty="0" smtClean="0"/>
              <a:t>. Dostupné z WWW: http://cs.wikipedia.org/wiki/Pablo_Neruda</a:t>
            </a:r>
          </a:p>
          <a:p>
            <a:pPr algn="ctr">
              <a:buFontTx/>
              <a:buNone/>
            </a:pPr>
            <a:endParaRPr lang="cs-CZ" dirty="0" smtClean="0"/>
          </a:p>
          <a:p>
            <a:pPr algn="ctr">
              <a:buFontTx/>
              <a:buNone/>
            </a:pPr>
            <a:r>
              <a:rPr lang="cs-CZ" b="1" dirty="0" smtClean="0">
                <a:solidFill>
                  <a:srgbClr val="C00000"/>
                </a:solidFill>
              </a:rPr>
              <a:t>Knižní zdroje</a:t>
            </a:r>
          </a:p>
          <a:p>
            <a:r>
              <a:rPr lang="cs-CZ" dirty="0" smtClean="0"/>
              <a:t>BAAR, Vladimír. Hospodářský zeměpis: regionální aspekty světového hospodářství : učebnice pro obchodní akademie a jiné střední školy. 1. </a:t>
            </a:r>
            <a:r>
              <a:rPr lang="cs-CZ" dirty="0" err="1" smtClean="0"/>
              <a:t>vyd</a:t>
            </a:r>
            <a:r>
              <a:rPr lang="cs-CZ" dirty="0" smtClean="0"/>
              <a:t>. Praha: Nakladatelství České geografické společnosti, 2002, 111 s. ISBN 80-860-3450-X..</a:t>
            </a:r>
          </a:p>
          <a:p>
            <a:endParaRPr lang="cs-CZ" dirty="0" smtClean="0"/>
          </a:p>
          <a:p>
            <a:r>
              <a:rPr lang="cs-CZ" dirty="0" smtClean="0"/>
              <a:t>KAŠPAROVSKÝ, Karel. Zeměpis II. v kostce: pro střední školy : [regionální geografie]. 1. </a:t>
            </a:r>
            <a:r>
              <a:rPr lang="cs-CZ" dirty="0" err="1" smtClean="0"/>
              <a:t>vyd</a:t>
            </a:r>
            <a:r>
              <a:rPr lang="cs-CZ" dirty="0" smtClean="0"/>
              <a:t>. Praha: Fragment, 2008, 184 s. Maturita v kostce. ISBN 978-802-5305-850..</a:t>
            </a:r>
          </a:p>
          <a:p>
            <a:endParaRPr lang="cs-CZ" dirty="0" smtClean="0"/>
          </a:p>
          <a:p>
            <a:r>
              <a:rPr lang="cs-CZ" dirty="0" smtClean="0"/>
              <a:t>[RED. CLP, [</a:t>
            </a:r>
            <a:r>
              <a:rPr lang="cs-CZ" dirty="0" err="1" smtClean="0"/>
              <a:t>Red.Carlo</a:t>
            </a:r>
            <a:r>
              <a:rPr lang="cs-CZ" dirty="0" smtClean="0"/>
              <a:t> </a:t>
            </a:r>
            <a:r>
              <a:rPr lang="cs-CZ" dirty="0" err="1" smtClean="0"/>
              <a:t>Lauer</a:t>
            </a:r>
            <a:r>
              <a:rPr lang="cs-CZ" dirty="0" smtClean="0"/>
              <a:t>, Milan BURSA a Jana PEŠTOVÁ. Encyklopedie Světa pro střední školy : [regionální geografie]. 1. </a:t>
            </a:r>
            <a:r>
              <a:rPr lang="cs-CZ" dirty="0" err="1" smtClean="0"/>
              <a:t>vyd</a:t>
            </a:r>
            <a:r>
              <a:rPr lang="cs-CZ" dirty="0" smtClean="0"/>
              <a:t>. Mnichov. </a:t>
            </a:r>
            <a:r>
              <a:rPr lang="cs-CZ" dirty="0" err="1" smtClean="0"/>
              <a:t>Marco</a:t>
            </a:r>
            <a:r>
              <a:rPr lang="cs-CZ" dirty="0" smtClean="0"/>
              <a:t> Polo, 2005, 207. ISBN 38-279-0006-9.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4">
      <a:dk1>
        <a:srgbClr val="17365D"/>
      </a:dk1>
      <a:lt1>
        <a:srgbClr val="17365D"/>
      </a:lt1>
      <a:dk2>
        <a:srgbClr val="1F497D"/>
      </a:dk2>
      <a:lt2>
        <a:srgbClr val="C00000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166</TotalTime>
  <Words>1379</Words>
  <Application>Microsoft Office PowerPoint</Application>
  <PresentationFormat>Předvádění na obrazovce (4:3)</PresentationFormat>
  <Paragraphs>320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sady Office</vt:lpstr>
      <vt:lpstr>Snímek 1</vt:lpstr>
      <vt:lpstr>CHILE (Chilská republika)</vt:lpstr>
      <vt:lpstr>Snímek 3</vt:lpstr>
      <vt:lpstr>Poloha</vt:lpstr>
      <vt:lpstr>Snímek 5</vt:lpstr>
      <vt:lpstr>Vyberte hodnoty, které náleží Chile:</vt:lpstr>
      <vt:lpstr>Snímek 7</vt:lpstr>
      <vt:lpstr>Přírodní poměry</vt:lpstr>
      <vt:lpstr>Snímek 9</vt:lpstr>
      <vt:lpstr>Snímek 10</vt:lpstr>
      <vt:lpstr>Vodstvo</vt:lpstr>
      <vt:lpstr>Podnebí</vt:lpstr>
      <vt:lpstr>Vegetace</vt:lpstr>
      <vt:lpstr>Hospodářství</vt:lpstr>
      <vt:lpstr>Ledkové doly Humberstone  and Santa Laura </vt:lpstr>
      <vt:lpstr>Průmysl</vt:lpstr>
      <vt:lpstr>Zemědělství</vt:lpstr>
      <vt:lpstr>Snímek 18</vt:lpstr>
      <vt:lpstr>Doprava</vt:lpstr>
      <vt:lpstr>Obyvatelstvo</vt:lpstr>
      <vt:lpstr>Města</vt:lpstr>
      <vt:lpstr>Snímek 22</vt:lpstr>
      <vt:lpstr>Snímek 23</vt:lpstr>
      <vt:lpstr>Dějiny</vt:lpstr>
      <vt:lpstr>Snímek 25</vt:lpstr>
      <vt:lpstr>Významné osobnosti</vt:lpstr>
      <vt:lpstr>Snímek 27</vt:lpstr>
      <vt:lpstr>Snímek 28</vt:lpstr>
      <vt:lpstr>Použité zdroje</vt:lpstr>
      <vt:lpstr>Snímek 30</vt:lpstr>
      <vt:lpstr>Snímek 31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CHILE (Chilská republika)</dc:title>
  <dc:creator>Martina Tesařová</dc:creator>
  <cp:lastModifiedBy>Dum</cp:lastModifiedBy>
  <cp:revision>43</cp:revision>
  <dcterms:created xsi:type="dcterms:W3CDTF">2014-06-30T16:13:47Z</dcterms:created>
  <dcterms:modified xsi:type="dcterms:W3CDTF">2014-11-12T10:35:28Z</dcterms:modified>
</cp:coreProperties>
</file>