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92" r:id="rId3"/>
    <p:sldId id="257" r:id="rId4"/>
    <p:sldId id="258" r:id="rId5"/>
    <p:sldId id="259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0" r:id="rId23"/>
    <p:sldId id="281" r:id="rId24"/>
    <p:sldId id="282" r:id="rId25"/>
    <p:sldId id="283" r:id="rId26"/>
    <p:sldId id="284" r:id="rId27"/>
    <p:sldId id="285" r:id="rId28"/>
    <p:sldId id="288" r:id="rId29"/>
    <p:sldId id="289" r:id="rId30"/>
    <p:sldId id="290" r:id="rId31"/>
    <p:sldId id="291" r:id="rId32"/>
    <p:sldId id="262" r:id="rId33"/>
    <p:sldId id="295" r:id="rId34"/>
    <p:sldId id="261" r:id="rId35"/>
    <p:sldId id="296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00"/>
    <a:srgbClr val="CC0000"/>
    <a:srgbClr val="99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17275-3CB7-4C03-A8B7-EDEA3445B676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AFED0-2AF8-4835-BE0F-D7730BB6D0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65518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Šmerala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Spojené státy americké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Regionální geografie USA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30.4. 2014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charakteristiku Spojených států Amerických. Cílem je poskytnout a přiblížit žákům základní informace o státech,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materiál,obrázky, 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1055" y="5587061"/>
            <a:ext cx="5201890" cy="127093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21510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44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5400" b="1" dirty="0" smtClean="0">
                <a:solidFill>
                  <a:srgbClr val="FF0000"/>
                </a:solidFill>
              </a:rPr>
              <a:t>USA</a:t>
            </a:r>
            <a:r>
              <a:rPr lang="cs-CZ" sz="5400" dirty="0" smtClean="0">
                <a:solidFill>
                  <a:srgbClr val="FF0000"/>
                </a:solidFill>
              </a:rPr>
              <a:t/>
            </a:r>
            <a:br>
              <a:rPr lang="cs-CZ" sz="5400" dirty="0" smtClean="0">
                <a:solidFill>
                  <a:srgbClr val="FF0000"/>
                </a:solidFill>
              </a:rPr>
            </a:br>
            <a:r>
              <a:rPr lang="cs-CZ" sz="5400" b="1" dirty="0" err="1" smtClean="0">
                <a:solidFill>
                  <a:srgbClr val="FF0000"/>
                </a:solidFill>
              </a:rPr>
              <a:t>The</a:t>
            </a:r>
            <a:r>
              <a:rPr lang="cs-CZ" sz="5400" b="1" dirty="0" smtClean="0">
                <a:solidFill>
                  <a:srgbClr val="FF0000"/>
                </a:solidFill>
              </a:rPr>
              <a:t> </a:t>
            </a:r>
            <a:r>
              <a:rPr lang="cs-CZ" sz="5400" b="1" dirty="0" err="1" smtClean="0">
                <a:solidFill>
                  <a:srgbClr val="FF0000"/>
                </a:solidFill>
              </a:rPr>
              <a:t>United</a:t>
            </a:r>
            <a:r>
              <a:rPr lang="cs-CZ" sz="5400" b="1" dirty="0" smtClean="0">
                <a:solidFill>
                  <a:srgbClr val="FF0000"/>
                </a:solidFill>
              </a:rPr>
              <a:t> </a:t>
            </a:r>
            <a:r>
              <a:rPr lang="cs-CZ" sz="5400" b="1" dirty="0" err="1" smtClean="0">
                <a:solidFill>
                  <a:srgbClr val="FF0000"/>
                </a:solidFill>
              </a:rPr>
              <a:t>States</a:t>
            </a:r>
            <a:r>
              <a:rPr lang="cs-CZ" sz="5400" b="1" dirty="0" smtClean="0">
                <a:solidFill>
                  <a:srgbClr val="FF0000"/>
                </a:solidFill>
              </a:rPr>
              <a:t> </a:t>
            </a:r>
            <a:r>
              <a:rPr lang="cs-CZ" sz="5400" b="1" dirty="0" err="1" smtClean="0">
                <a:solidFill>
                  <a:srgbClr val="FF0000"/>
                </a:solidFill>
              </a:rPr>
              <a:t>of</a:t>
            </a:r>
            <a:r>
              <a:rPr lang="cs-CZ" sz="5400" b="1" dirty="0" smtClean="0">
                <a:solidFill>
                  <a:srgbClr val="FF0000"/>
                </a:solidFill>
              </a:rPr>
              <a:t> </a:t>
            </a:r>
            <a:r>
              <a:rPr lang="cs-CZ" sz="5400" b="1" dirty="0" err="1" smtClean="0">
                <a:solidFill>
                  <a:srgbClr val="FF0000"/>
                </a:solidFill>
              </a:rPr>
              <a:t>America</a:t>
            </a:r>
            <a:endParaRPr lang="cs-CZ" sz="54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54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5400" dirty="0" smtClean="0"/>
              <a:t>(Spojené státy americké)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>
                <a:solidFill>
                  <a:srgbClr val="FF0000"/>
                </a:solidFill>
              </a:rPr>
              <a:t>Vlajka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929718" cy="60007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i="1" dirty="0" smtClean="0"/>
              <a:t>Víte </a:t>
            </a:r>
            <a:r>
              <a:rPr lang="cs-CZ" i="1" dirty="0"/>
              <a:t>kolik pruhů a hvězd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má </a:t>
            </a:r>
            <a:r>
              <a:rPr lang="cs-CZ" i="1" dirty="0"/>
              <a:t>vlajka USA?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Co </a:t>
            </a:r>
            <a:r>
              <a:rPr lang="cs-CZ" i="1" dirty="0"/>
              <a:t>symbolizují? 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-</a:t>
            </a:r>
            <a:r>
              <a:rPr lang="cs-CZ" dirty="0"/>
              <a:t>13 původních států (kolonií), 50 </a:t>
            </a:r>
            <a:r>
              <a:rPr lang="cs-CZ" dirty="0" smtClean="0"/>
              <a:t>států                  </a:t>
            </a:r>
            <a:r>
              <a:rPr lang="cs-CZ" sz="2000" dirty="0" smtClean="0"/>
              <a:t> (1)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b="1" dirty="0">
                <a:solidFill>
                  <a:srgbClr val="FF0000"/>
                </a:solidFill>
              </a:rPr>
              <a:t>Znak</a:t>
            </a:r>
            <a:r>
              <a:rPr lang="cs-CZ" dirty="0"/>
              <a:t> </a:t>
            </a:r>
            <a:r>
              <a:rPr lang="cs-CZ" dirty="0" smtClean="0"/>
              <a:t>			</a:t>
            </a:r>
            <a:r>
              <a:rPr lang="cs-CZ" sz="3600" b="1" dirty="0" smtClean="0">
                <a:solidFill>
                  <a:srgbClr val="FF0000"/>
                </a:solidFill>
              </a:rPr>
              <a:t>Prezident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    – </a:t>
            </a:r>
            <a:r>
              <a:rPr lang="cs-CZ" dirty="0" err="1" smtClean="0"/>
              <a:t>Barack</a:t>
            </a:r>
            <a:r>
              <a:rPr lang="cs-CZ" dirty="0" smtClean="0"/>
              <a:t> </a:t>
            </a:r>
            <a:r>
              <a:rPr lang="cs-CZ" dirty="0" err="1" smtClean="0"/>
              <a:t>Obama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				   </a:t>
            </a:r>
            <a:r>
              <a:rPr lang="cs-CZ" sz="2000" dirty="0" smtClean="0"/>
              <a:t>(2)	</a:t>
            </a: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(3)</a:t>
            </a:r>
            <a:r>
              <a:rPr lang="cs-CZ" dirty="0" smtClean="0"/>
              <a:t>			</a:t>
            </a:r>
          </a:p>
        </p:txBody>
      </p:sp>
      <p:pic>
        <p:nvPicPr>
          <p:cNvPr id="5" name="Picture 2" descr="C:\Users\Martina\Desktop\Mamka prezentace\USA\Flag_of_the_United_State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85728"/>
            <a:ext cx="4117169" cy="2166931"/>
          </a:xfrm>
          <a:prstGeom prst="rect">
            <a:avLst/>
          </a:prstGeom>
          <a:noFill/>
        </p:spPr>
      </p:pic>
      <p:pic>
        <p:nvPicPr>
          <p:cNvPr id="6" name="Picture 3" descr="C:\Users\Martina\Desktop\Mamka prezentace\USA\Great_Seal_of_the_United_States_(obverse)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4286256"/>
            <a:ext cx="2357454" cy="2357454"/>
          </a:xfrm>
          <a:prstGeom prst="rect">
            <a:avLst/>
          </a:prstGeom>
          <a:noFill/>
        </p:spPr>
      </p:pic>
      <p:pic>
        <p:nvPicPr>
          <p:cNvPr id="7" name="Picture 4" descr="C:\Users\Martina\Desktop\Mamka prezentace\USA\640px-Official_portrait_of_Barack_Obam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3428999"/>
            <a:ext cx="2286016" cy="3110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Poloha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85794"/>
            <a:ext cx="8929718" cy="6072206"/>
          </a:xfrm>
        </p:spPr>
        <p:txBody>
          <a:bodyPr/>
          <a:lstStyle/>
          <a:p>
            <a:pPr marL="179388" indent="-179388"/>
            <a:r>
              <a:rPr lang="cs-CZ" sz="2800" dirty="0">
                <a:solidFill>
                  <a:srgbClr val="FFC000"/>
                </a:solidFill>
              </a:rPr>
              <a:t>Vyjmenujte oceány, které obklopují </a:t>
            </a:r>
            <a:r>
              <a:rPr lang="cs-CZ" sz="2800" dirty="0" smtClean="0">
                <a:solidFill>
                  <a:srgbClr val="FFC000"/>
                </a:solidFill>
              </a:rPr>
              <a:t>USA: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 </a:t>
            </a:r>
            <a:r>
              <a:rPr lang="cs-CZ" sz="2800" dirty="0"/>
              <a:t>Atlantský o., Tichý o., Severní ledový o.</a:t>
            </a:r>
          </a:p>
          <a:p>
            <a:pPr marL="177800" indent="-163513"/>
            <a:r>
              <a:rPr lang="cs-CZ" sz="2800" dirty="0">
                <a:solidFill>
                  <a:srgbClr val="FFC000"/>
                </a:solidFill>
              </a:rPr>
              <a:t>S kterými státy USA sousedí? </a:t>
            </a:r>
            <a:endParaRPr lang="cs-CZ" sz="28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Kanada </a:t>
            </a:r>
            <a:r>
              <a:rPr lang="cs-CZ" sz="2800" dirty="0"/>
              <a:t>(S), Mexiko (J)</a:t>
            </a:r>
          </a:p>
          <a:p>
            <a:pPr marL="177800" indent="-163513"/>
            <a:r>
              <a:rPr lang="cs-CZ" sz="2800" dirty="0">
                <a:solidFill>
                  <a:srgbClr val="FFC000"/>
                </a:solidFill>
              </a:rPr>
              <a:t>Jak se nazývá úžina, která </a:t>
            </a:r>
            <a:endParaRPr lang="cs-CZ" sz="28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C000"/>
                </a:solidFill>
              </a:rPr>
              <a:t>	odděluje </a:t>
            </a:r>
            <a:r>
              <a:rPr lang="cs-CZ" sz="2800" dirty="0">
                <a:solidFill>
                  <a:srgbClr val="FFC000"/>
                </a:solidFill>
              </a:rPr>
              <a:t>USA od Ruska? </a:t>
            </a:r>
            <a:endParaRPr lang="cs-CZ" sz="28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Beringova </a:t>
            </a:r>
            <a:r>
              <a:rPr lang="cs-CZ" sz="2800" dirty="0"/>
              <a:t>úžina</a:t>
            </a:r>
          </a:p>
          <a:p>
            <a:pPr marL="177800" indent="-163513"/>
            <a:r>
              <a:rPr lang="cs-CZ" sz="2800" dirty="0" smtClean="0">
                <a:solidFill>
                  <a:srgbClr val="FFC000"/>
                </a:solidFill>
              </a:rPr>
              <a:t>Které tichomořské ostrovy </a:t>
            </a:r>
          </a:p>
          <a:p>
            <a:pPr>
              <a:buNone/>
            </a:pPr>
            <a:r>
              <a:rPr lang="cs-CZ" sz="2800" dirty="0">
                <a:solidFill>
                  <a:srgbClr val="FFC000"/>
                </a:solidFill>
              </a:rPr>
              <a:t>	</a:t>
            </a:r>
            <a:r>
              <a:rPr lang="cs-CZ" sz="2800" dirty="0" smtClean="0">
                <a:solidFill>
                  <a:srgbClr val="FFC000"/>
                </a:solidFill>
              </a:rPr>
              <a:t>patří USA? </a:t>
            </a:r>
            <a:r>
              <a:rPr lang="cs-CZ" sz="2800" dirty="0" smtClean="0"/>
              <a:t>–upřesnit , stát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Havajské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FFC000"/>
                </a:solidFill>
              </a:rPr>
              <a:t>Víte, že : Havajské ostrovy jsou sopečného původu?           </a:t>
            </a:r>
            <a:r>
              <a:rPr lang="cs-CZ" sz="2000" dirty="0" smtClean="0"/>
              <a:t>(4)</a:t>
            </a:r>
            <a:endParaRPr lang="cs-CZ" sz="2800" dirty="0" smtClean="0"/>
          </a:p>
          <a:p>
            <a:endParaRPr lang="cs-CZ" dirty="0"/>
          </a:p>
        </p:txBody>
      </p:sp>
      <p:pic>
        <p:nvPicPr>
          <p:cNvPr id="4" name="Picture 5" descr="C:\Users\Martina\Desktop\Mamka prezentace\USA\800px-US_map_-_geographi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2428868"/>
            <a:ext cx="4531343" cy="3500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Vyberte hodnoty, které náleží USA: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85794"/>
            <a:ext cx="8929718" cy="585791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/>
              <a:t>Rozloha: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dirty="0" smtClean="0"/>
              <a:t>6 358 242 km</a:t>
            </a:r>
            <a:r>
              <a:rPr lang="cs-CZ" baseline="30000" dirty="0" smtClean="0"/>
              <a:t>2, </a:t>
            </a:r>
          </a:p>
          <a:p>
            <a:pPr>
              <a:buNone/>
            </a:pPr>
            <a:r>
              <a:rPr lang="cs-CZ" baseline="30000" dirty="0" smtClean="0"/>
              <a:t>			</a:t>
            </a:r>
            <a:r>
              <a:rPr lang="cs-CZ" dirty="0" smtClean="0"/>
              <a:t>9 631 214 km</a:t>
            </a:r>
            <a:r>
              <a:rPr lang="cs-CZ" baseline="30000" dirty="0" smtClean="0"/>
              <a:t>2 	</a:t>
            </a:r>
          </a:p>
          <a:p>
            <a:pPr>
              <a:buNone/>
            </a:pPr>
            <a:r>
              <a:rPr lang="cs-CZ" baseline="30000" dirty="0"/>
              <a:t>	</a:t>
            </a:r>
            <a:r>
              <a:rPr lang="cs-CZ" baseline="30000" dirty="0" smtClean="0"/>
              <a:t>		</a:t>
            </a:r>
            <a:r>
              <a:rPr lang="cs-CZ" dirty="0" smtClean="0"/>
              <a:t>12 685 211 km</a:t>
            </a:r>
            <a:r>
              <a:rPr lang="cs-CZ" baseline="30000" dirty="0" smtClean="0"/>
              <a:t> 2</a:t>
            </a:r>
            <a:endParaRPr lang="cs-CZ" baseline="30000" dirty="0"/>
          </a:p>
          <a:p>
            <a:pPr>
              <a:buNone/>
            </a:pPr>
            <a:r>
              <a:rPr lang="cs-CZ" b="1" u="sng" dirty="0"/>
              <a:t>Počet </a:t>
            </a:r>
            <a:r>
              <a:rPr lang="cs-CZ" b="1" u="sng" dirty="0" smtClean="0"/>
              <a:t>obyvatel:</a:t>
            </a:r>
          </a:p>
          <a:p>
            <a:pPr>
              <a:buNone/>
            </a:pPr>
            <a:r>
              <a:rPr lang="cs-CZ" b="1" dirty="0" smtClean="0"/>
              <a:t>				</a:t>
            </a:r>
            <a:r>
              <a:rPr lang="cs-CZ" dirty="0" smtClean="0"/>
              <a:t>312</a:t>
            </a:r>
            <a:r>
              <a:rPr lang="cs-CZ" dirty="0"/>
              <a:t> 355 </a:t>
            </a:r>
            <a:r>
              <a:rPr lang="cs-CZ" dirty="0" smtClean="0"/>
              <a:t>000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612 355 000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912 355 000  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/>
              <a:t>údaj k </a:t>
            </a:r>
            <a:r>
              <a:rPr lang="cs-CZ" dirty="0" smtClean="0"/>
              <a:t>roku 2011</a:t>
            </a:r>
            <a:r>
              <a:rPr lang="cs-CZ" dirty="0"/>
              <a:t>) </a:t>
            </a:r>
            <a:r>
              <a:rPr lang="cs-CZ" dirty="0" smtClean="0"/>
              <a:t> -&gt; </a:t>
            </a:r>
            <a:r>
              <a:rPr lang="cs-CZ" dirty="0"/>
              <a:t>třetí nejlidnatější země na světě</a:t>
            </a:r>
          </a:p>
          <a:p>
            <a:pPr>
              <a:buNone/>
            </a:pPr>
            <a:r>
              <a:rPr lang="cs-CZ" b="1" u="sng" dirty="0" smtClean="0"/>
              <a:t>Hustota</a:t>
            </a:r>
            <a:r>
              <a:rPr lang="cs-CZ" b="1" dirty="0" smtClean="0"/>
              <a:t>:  </a:t>
            </a:r>
            <a:r>
              <a:rPr lang="cs-CZ" dirty="0" smtClean="0"/>
              <a:t>33,7 </a:t>
            </a:r>
            <a:r>
              <a:rPr lang="cs-CZ" dirty="0" err="1"/>
              <a:t>obyv</a:t>
            </a:r>
            <a:r>
              <a:rPr lang="cs-CZ" dirty="0"/>
              <a:t>./</a:t>
            </a:r>
            <a:r>
              <a:rPr lang="cs-CZ" dirty="0" smtClean="0"/>
              <a:t>km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Vyberte hodnoty, které náleží USA: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686800" cy="57864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Měna: </a:t>
            </a:r>
            <a:r>
              <a:rPr lang="cs-CZ" dirty="0" smtClean="0"/>
              <a:t>americký dolar (USD)= 100centů</a:t>
            </a:r>
          </a:p>
          <a:p>
            <a:pPr>
              <a:buNone/>
            </a:pPr>
            <a:r>
              <a:rPr lang="cs-CZ" b="1" u="sng" dirty="0" smtClean="0"/>
              <a:t>Hlavní </a:t>
            </a:r>
            <a:r>
              <a:rPr lang="cs-CZ" b="1" u="sng" dirty="0" smtClean="0"/>
              <a:t>město - </a:t>
            </a:r>
            <a:r>
              <a:rPr lang="cs-CZ" dirty="0" smtClean="0"/>
              <a:t>Washington, D.C. (</a:t>
            </a:r>
            <a:r>
              <a:rPr lang="cs-CZ" dirty="0" err="1" smtClean="0"/>
              <a:t>District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Columbia)</a:t>
            </a:r>
          </a:p>
          <a:p>
            <a:pPr>
              <a:buNone/>
            </a:pPr>
            <a:r>
              <a:rPr lang="cs-CZ" b="1" u="sng" dirty="0" smtClean="0"/>
              <a:t>Jazyky: </a:t>
            </a:r>
            <a:r>
              <a:rPr lang="cs-CZ" dirty="0" smtClean="0"/>
              <a:t>americká </a:t>
            </a:r>
          </a:p>
          <a:p>
            <a:pPr>
              <a:buNone/>
            </a:pPr>
            <a:r>
              <a:rPr lang="cs-CZ" dirty="0" smtClean="0"/>
              <a:t>   angličtina</a:t>
            </a:r>
            <a:r>
              <a:rPr lang="cs-CZ" dirty="0"/>
              <a:t>, 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španělština</a:t>
            </a:r>
          </a:p>
          <a:p>
            <a:pPr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Víte, že Washington </a:t>
            </a:r>
          </a:p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byl založen v roce</a:t>
            </a:r>
            <a:endParaRPr lang="cs-CZ" sz="2000" i="1" dirty="0" smtClean="0"/>
          </a:p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1790 a od r. 1800 je hlavním městem?                   </a:t>
            </a:r>
            <a:r>
              <a:rPr lang="cs-CZ" sz="2000" dirty="0" smtClean="0"/>
              <a:t>(5)</a:t>
            </a:r>
            <a:endParaRPr lang="cs-CZ" sz="20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Picture 6" descr="C:\Users\Martina\Desktop\Mamka prezentace\USA\1024px-Whtehousenort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2928934"/>
            <a:ext cx="4876800" cy="3233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Členství v organizacích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607220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OSN </a:t>
            </a:r>
            <a:r>
              <a:rPr lang="cs-CZ" dirty="0"/>
              <a:t>(zakládající člen), </a:t>
            </a:r>
            <a:r>
              <a:rPr lang="cs-CZ" dirty="0">
                <a:solidFill>
                  <a:srgbClr val="FFC000"/>
                </a:solidFill>
              </a:rPr>
              <a:t>NATO</a:t>
            </a:r>
          </a:p>
          <a:p>
            <a:r>
              <a:rPr lang="cs-CZ" dirty="0"/>
              <a:t>Nejznámější vládní organizace: Víte, co znamenají tyto zkratky?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C000"/>
                </a:solidFill>
              </a:rPr>
              <a:t>CIA</a:t>
            </a:r>
            <a:r>
              <a:rPr lang="cs-CZ" dirty="0">
                <a:solidFill>
                  <a:srgbClr val="FFC000"/>
                </a:solidFill>
              </a:rPr>
              <a:t>, FBI, NASA, </a:t>
            </a:r>
            <a:r>
              <a:rPr lang="cs-CZ" dirty="0" smtClean="0">
                <a:solidFill>
                  <a:srgbClr val="FFC000"/>
                </a:solidFill>
              </a:rPr>
              <a:t>NSA</a:t>
            </a:r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dirty="0" err="1" smtClean="0"/>
              <a:t>Central</a:t>
            </a:r>
            <a:r>
              <a:rPr lang="cs-CZ" i="1" dirty="0" smtClean="0"/>
              <a:t> </a:t>
            </a:r>
            <a:r>
              <a:rPr lang="cs-CZ" i="1" dirty="0" err="1"/>
              <a:t>Intelligence</a:t>
            </a:r>
            <a:r>
              <a:rPr lang="cs-CZ" i="1" dirty="0"/>
              <a:t> </a:t>
            </a:r>
            <a:r>
              <a:rPr lang="cs-CZ" i="1" dirty="0" err="1"/>
              <a:t>Agency</a:t>
            </a:r>
            <a:r>
              <a:rPr lang="cs-CZ" i="1" dirty="0"/>
              <a:t> </a:t>
            </a:r>
            <a:r>
              <a:rPr lang="cs-CZ" dirty="0"/>
              <a:t>(nejvýznamnější </a:t>
            </a:r>
            <a:r>
              <a:rPr lang="cs-CZ" dirty="0" smtClean="0"/>
              <a:t>rozvědka)</a:t>
            </a:r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dirty="0" err="1" smtClean="0"/>
              <a:t>Federal</a:t>
            </a:r>
            <a:r>
              <a:rPr lang="cs-CZ" i="1" dirty="0" smtClean="0"/>
              <a:t> </a:t>
            </a:r>
            <a:r>
              <a:rPr lang="cs-CZ" i="1" dirty="0" err="1"/>
              <a:t>Bureau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Investigation</a:t>
            </a:r>
            <a:r>
              <a:rPr lang="cs-CZ" i="1" dirty="0"/>
              <a:t> </a:t>
            </a:r>
            <a:r>
              <a:rPr lang="cs-CZ" dirty="0"/>
              <a:t>(Federální úřad pro </a:t>
            </a:r>
            <a:r>
              <a:rPr lang="cs-CZ" dirty="0" smtClean="0"/>
              <a:t>vyšetřování)</a:t>
            </a:r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dirty="0" err="1" smtClean="0"/>
              <a:t>National</a:t>
            </a:r>
            <a:r>
              <a:rPr lang="cs-CZ" i="1" dirty="0" smtClean="0"/>
              <a:t> </a:t>
            </a:r>
            <a:r>
              <a:rPr lang="cs-CZ" i="1" dirty="0" err="1"/>
              <a:t>Aeronautic</a:t>
            </a:r>
            <a:r>
              <a:rPr lang="cs-CZ" i="1" dirty="0"/>
              <a:t> </a:t>
            </a:r>
            <a:r>
              <a:rPr lang="cs-CZ" i="1" dirty="0" err="1"/>
              <a:t>and</a:t>
            </a:r>
            <a:r>
              <a:rPr lang="cs-CZ" i="1" dirty="0"/>
              <a:t> </a:t>
            </a:r>
            <a:r>
              <a:rPr lang="cs-CZ" i="1" dirty="0" err="1"/>
              <a:t>Space</a:t>
            </a:r>
            <a:r>
              <a:rPr lang="cs-CZ" i="1" dirty="0"/>
              <a:t> </a:t>
            </a:r>
            <a:r>
              <a:rPr lang="cs-CZ" i="1" dirty="0" err="1"/>
              <a:t>Agency</a:t>
            </a:r>
            <a:r>
              <a:rPr lang="cs-CZ" i="1" dirty="0"/>
              <a:t> </a:t>
            </a:r>
            <a:r>
              <a:rPr lang="cs-CZ" dirty="0"/>
              <a:t>– Národní úřad pro letectví a vesmír –vládní agentura pro </a:t>
            </a:r>
            <a:r>
              <a:rPr lang="cs-CZ" dirty="0" smtClean="0"/>
              <a:t>kosmonautiku</a:t>
            </a:r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dirty="0" err="1" smtClean="0"/>
              <a:t>National</a:t>
            </a:r>
            <a:r>
              <a:rPr lang="cs-CZ" i="1" dirty="0" smtClean="0"/>
              <a:t> </a:t>
            </a:r>
            <a:r>
              <a:rPr lang="cs-CZ" i="1" dirty="0" err="1"/>
              <a:t>Security</a:t>
            </a:r>
            <a:r>
              <a:rPr lang="cs-CZ" i="1" dirty="0"/>
              <a:t> </a:t>
            </a:r>
            <a:r>
              <a:rPr lang="cs-CZ" i="1" dirty="0" err="1"/>
              <a:t>Agency</a:t>
            </a:r>
            <a:r>
              <a:rPr lang="cs-CZ" i="1" dirty="0"/>
              <a:t> </a:t>
            </a:r>
            <a:r>
              <a:rPr lang="cs-CZ" dirty="0"/>
              <a:t>– Národní bezpečnostní agentura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Administrativní členění: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686800" cy="5715016"/>
          </a:xfrm>
        </p:spPr>
        <p:txBody>
          <a:bodyPr/>
          <a:lstStyle/>
          <a:p>
            <a:r>
              <a:rPr lang="cs-CZ" dirty="0" smtClean="0"/>
              <a:t>federativní prezidentská republika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					                                                     	                                                                                                                             (6)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Martina\Desktop\Mamka prezentace\USA\959px-Map_of_USA_with_state_name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714487"/>
            <a:ext cx="7858180" cy="4859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Přírodní poměry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42918"/>
            <a:ext cx="8929718" cy="621508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Povrch: 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800" dirty="0" smtClean="0"/>
              <a:t>-základ kontinentu= kanadský štít</a:t>
            </a:r>
          </a:p>
          <a:p>
            <a:pPr>
              <a:spcBef>
                <a:spcPts val="0"/>
              </a:spcBef>
              <a:buNone/>
            </a:pPr>
            <a:r>
              <a:rPr lang="cs-CZ" sz="2800" dirty="0" smtClean="0"/>
              <a:t>-Kordillery (Z)</a:t>
            </a:r>
          </a:p>
          <a:p>
            <a:pPr>
              <a:spcBef>
                <a:spcPts val="0"/>
              </a:spcBef>
              <a:buNone/>
            </a:pPr>
            <a:endParaRPr lang="cs-CZ" sz="2800" dirty="0" smtClean="0"/>
          </a:p>
          <a:p>
            <a:pPr>
              <a:spcBef>
                <a:spcPts val="0"/>
              </a:spcBef>
              <a:buNone/>
            </a:pPr>
            <a:r>
              <a:rPr lang="cs-CZ" sz="2800" i="1" dirty="0" smtClean="0"/>
              <a:t>Jak se nazývá nejvyšší vrchol USA? </a:t>
            </a:r>
          </a:p>
          <a:p>
            <a:pPr>
              <a:spcBef>
                <a:spcPts val="0"/>
              </a:spcBef>
              <a:buNone/>
            </a:pPr>
            <a:r>
              <a:rPr lang="cs-CZ" sz="2800" dirty="0" smtClean="0"/>
              <a:t>   </a:t>
            </a:r>
            <a:r>
              <a:rPr lang="cs-CZ" sz="2800" dirty="0" smtClean="0">
                <a:solidFill>
                  <a:srgbClr val="FFC000"/>
                </a:solidFill>
              </a:rPr>
              <a:t>Mount </a:t>
            </a:r>
            <a:r>
              <a:rPr lang="cs-CZ" sz="2800" dirty="0" err="1" smtClean="0">
                <a:solidFill>
                  <a:srgbClr val="FFC000"/>
                </a:solidFill>
              </a:rPr>
              <a:t>McKinley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smtClean="0"/>
              <a:t>6 168 m </a:t>
            </a:r>
            <a:r>
              <a:rPr lang="cs-CZ" sz="2800" dirty="0" err="1" smtClean="0"/>
              <a:t>n.m</a:t>
            </a:r>
            <a:r>
              <a:rPr lang="cs-CZ" sz="2800" dirty="0" smtClean="0"/>
              <a:t>. 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						  				(7)</a:t>
            </a:r>
          </a:p>
          <a:p>
            <a:pPr>
              <a:spcBef>
                <a:spcPts val="0"/>
              </a:spcBef>
              <a:buNone/>
            </a:pPr>
            <a:r>
              <a:rPr lang="cs-CZ" sz="2800" dirty="0" smtClean="0"/>
              <a:t>- Pobřežní pásmo (</a:t>
            </a:r>
            <a:r>
              <a:rPr lang="cs-CZ" sz="2800" dirty="0" err="1" smtClean="0"/>
              <a:t>Coast</a:t>
            </a:r>
            <a:r>
              <a:rPr lang="cs-CZ" sz="2800" dirty="0" smtClean="0"/>
              <a:t> </a:t>
            </a:r>
            <a:r>
              <a:rPr lang="cs-CZ" sz="2800" dirty="0" err="1" smtClean="0"/>
              <a:t>Range</a:t>
            </a:r>
            <a:r>
              <a:rPr lang="cs-CZ" sz="2800" dirty="0" smtClean="0"/>
              <a:t>), Skalnaté hory (Rocky </a:t>
            </a:r>
            <a:r>
              <a:rPr lang="cs-CZ" sz="2800" dirty="0" err="1" smtClean="0"/>
              <a:t>Mountains</a:t>
            </a:r>
            <a:r>
              <a:rPr lang="cs-CZ" sz="2800" dirty="0" smtClean="0"/>
              <a:t>)</a:t>
            </a:r>
          </a:p>
          <a:p>
            <a:pPr>
              <a:spcBef>
                <a:spcPts val="0"/>
              </a:spcBef>
              <a:buNone/>
            </a:pPr>
            <a:r>
              <a:rPr lang="cs-CZ" sz="2800" dirty="0" smtClean="0"/>
              <a:t>- sníženiny Coloradská plošina, Velká pánev</a:t>
            </a:r>
          </a:p>
          <a:p>
            <a:pPr>
              <a:spcBef>
                <a:spcPts val="0"/>
              </a:spcBef>
              <a:buNone/>
            </a:pPr>
            <a:r>
              <a:rPr lang="cs-CZ" sz="2800" dirty="0" smtClean="0"/>
              <a:t>- pohoří Sierra Nevada</a:t>
            </a:r>
          </a:p>
          <a:p>
            <a:pPr>
              <a:spcBef>
                <a:spcPts val="0"/>
              </a:spcBef>
              <a:buNone/>
            </a:pPr>
            <a:r>
              <a:rPr lang="cs-CZ" sz="2800" i="1" dirty="0" smtClean="0">
                <a:solidFill>
                  <a:srgbClr val="FFC000"/>
                </a:solidFill>
              </a:rPr>
              <a:t>Víte, že v tomto pohoří se nachází nejvyšší vrchol tzv. souvislých Spojených států (tj. bez Aljašky a Havaje)? Mount </a:t>
            </a:r>
            <a:r>
              <a:rPr lang="cs-CZ" sz="2800" i="1" dirty="0" err="1" smtClean="0">
                <a:solidFill>
                  <a:srgbClr val="FFC000"/>
                </a:solidFill>
              </a:rPr>
              <a:t>Whitney</a:t>
            </a:r>
            <a:r>
              <a:rPr lang="cs-CZ" sz="2800" i="1" dirty="0" smtClean="0">
                <a:solidFill>
                  <a:srgbClr val="FFC000"/>
                </a:solidFill>
              </a:rPr>
              <a:t>  4417m </a:t>
            </a:r>
            <a:r>
              <a:rPr lang="cs-CZ" sz="2800" i="1" dirty="0" err="1" smtClean="0">
                <a:solidFill>
                  <a:srgbClr val="FFC000"/>
                </a:solidFill>
              </a:rPr>
              <a:t>n.m</a:t>
            </a:r>
            <a:r>
              <a:rPr lang="cs-CZ" sz="2800" i="1" dirty="0" smtClean="0">
                <a:solidFill>
                  <a:srgbClr val="FFC000"/>
                </a:solidFill>
              </a:rPr>
              <a:t>.</a:t>
            </a:r>
          </a:p>
        </p:txBody>
      </p:sp>
      <p:pic>
        <p:nvPicPr>
          <p:cNvPr id="4" name="Picture 3" descr="C:\Users\Martina\Desktop\Mamka prezentace\USA\Denali_Mt_McKinle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714356"/>
            <a:ext cx="3741876" cy="2500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686800" cy="65722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- Údolí smrti (</a:t>
            </a:r>
            <a:r>
              <a:rPr lang="cs-CZ" dirty="0" err="1" smtClean="0"/>
              <a:t>Death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i="1" dirty="0" smtClean="0"/>
              <a:t>Víte, že proláklina je 86m pod úrovní hladiny moře?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i="1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Víte, od čeho je odvozen její název? 		       </a:t>
            </a:r>
            <a:r>
              <a:rPr lang="cs-CZ" sz="2000" dirty="0" smtClean="0"/>
              <a:t>(8)</a:t>
            </a:r>
          </a:p>
          <a:p>
            <a:pPr>
              <a:buNone/>
            </a:pPr>
            <a:r>
              <a:rPr lang="cs-CZ" dirty="0" smtClean="0"/>
              <a:t>		poušť, vysoké teploty (ve stínu 56,7°C)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Apalačské hory (V)</a:t>
            </a:r>
          </a:p>
          <a:p>
            <a:pPr>
              <a:buNone/>
            </a:pPr>
            <a:r>
              <a:rPr lang="cs-CZ" dirty="0" smtClean="0"/>
              <a:t>- Pobřežní nížina, Mississippská nížina</a:t>
            </a:r>
          </a:p>
          <a:p>
            <a:pPr>
              <a:buNone/>
            </a:pPr>
            <a:r>
              <a:rPr lang="cs-CZ" dirty="0" smtClean="0"/>
              <a:t>- Centrální roviny, Velké planiny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Martina\Desktop\Mamka prezentace\USA\Death_Valley_basin_cross_secti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1571612"/>
            <a:ext cx="6643702" cy="1492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Vodstvo: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858280" cy="607220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- </a:t>
            </a:r>
            <a:r>
              <a:rPr lang="cs-CZ" dirty="0" smtClean="0"/>
              <a:t>velká část</a:t>
            </a:r>
            <a:r>
              <a:rPr lang="cs-CZ" b="1" dirty="0" smtClean="0"/>
              <a:t>  -</a:t>
            </a:r>
            <a:r>
              <a:rPr lang="cs-CZ" dirty="0" smtClean="0"/>
              <a:t> úmoří Atlantského oceánu</a:t>
            </a:r>
          </a:p>
          <a:p>
            <a:pPr>
              <a:buNone/>
            </a:pPr>
            <a:r>
              <a:rPr lang="cs-CZ" dirty="0" smtClean="0"/>
              <a:t>- řeky: Mississippi, </a:t>
            </a:r>
          </a:p>
          <a:p>
            <a:pPr>
              <a:buNone/>
            </a:pPr>
            <a:r>
              <a:rPr lang="cs-CZ" dirty="0" smtClean="0"/>
              <a:t>   s přítokem Missouri</a:t>
            </a:r>
          </a:p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Víte, že se jedná o nejdelší </a:t>
            </a:r>
          </a:p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říční soustavu v USA? </a:t>
            </a:r>
          </a:p>
          <a:p>
            <a:pPr>
              <a:buNone/>
            </a:pPr>
            <a:r>
              <a:rPr lang="cs-CZ" dirty="0" smtClean="0"/>
              <a:t>měří 6212 km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Řeka Svatého Vavřince, </a:t>
            </a:r>
            <a:r>
              <a:rPr lang="cs-CZ" sz="2200" dirty="0" smtClean="0"/>
              <a:t>                                                                    (9)</a:t>
            </a:r>
          </a:p>
          <a:p>
            <a:pPr>
              <a:buNone/>
            </a:pPr>
            <a:r>
              <a:rPr lang="cs-CZ" dirty="0" smtClean="0"/>
              <a:t>	Rio Grande</a:t>
            </a:r>
          </a:p>
          <a:p>
            <a:pPr>
              <a:buNone/>
            </a:pPr>
            <a:r>
              <a:rPr lang="cs-CZ" dirty="0" smtClean="0"/>
              <a:t>- úmoří Tichého oceánu hl. řeky Colorado, Columbia a další kratší řeky</a:t>
            </a:r>
          </a:p>
          <a:p>
            <a:pPr>
              <a:buNone/>
            </a:pPr>
            <a:r>
              <a:rPr lang="cs-CZ" dirty="0" smtClean="0"/>
              <a:t>- </a:t>
            </a:r>
            <a:r>
              <a:rPr lang="cs-CZ" dirty="0" err="1" smtClean="0"/>
              <a:t>Yukon</a:t>
            </a:r>
            <a:endParaRPr lang="cs-CZ" dirty="0" smtClean="0"/>
          </a:p>
        </p:txBody>
      </p:sp>
      <p:pic>
        <p:nvPicPr>
          <p:cNvPr id="4" name="Picture 3" descr="C:\Users\Martina\Desktop\Mamka prezentace\USA\Mississippi_watershed_map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285860"/>
            <a:ext cx="3929090" cy="3085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7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929718" cy="64294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Jezera: </a:t>
            </a:r>
          </a:p>
          <a:p>
            <a:pPr>
              <a:buNone/>
            </a:pPr>
            <a:r>
              <a:rPr lang="cs-CZ" dirty="0" smtClean="0"/>
              <a:t>-</a:t>
            </a:r>
            <a:r>
              <a:rPr lang="cs-CZ" dirty="0" smtClean="0">
                <a:solidFill>
                  <a:srgbClr val="FFC000"/>
                </a:solidFill>
              </a:rPr>
              <a:t>Velká jezera </a:t>
            </a:r>
            <a:r>
              <a:rPr lang="cs-CZ" dirty="0" smtClean="0"/>
              <a:t>(Great </a:t>
            </a:r>
            <a:r>
              <a:rPr lang="cs-CZ" dirty="0" err="1" smtClean="0"/>
              <a:t>Lakes</a:t>
            </a:r>
            <a:r>
              <a:rPr lang="cs-CZ" dirty="0" smtClean="0"/>
              <a:t>) tvoří přírodní hranici mezi USA a Kanadou-&gt; </a:t>
            </a:r>
            <a:r>
              <a:rPr lang="cs-CZ" i="1" dirty="0" smtClean="0"/>
              <a:t>vyjmenujte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/>
              <a:t>Hořejší, </a:t>
            </a:r>
            <a:r>
              <a:rPr lang="cs-CZ" i="1" dirty="0" err="1" smtClean="0"/>
              <a:t>Michigenské</a:t>
            </a:r>
            <a:r>
              <a:rPr lang="cs-CZ" i="1" dirty="0" smtClean="0"/>
              <a:t> , Hurónské, </a:t>
            </a:r>
            <a:r>
              <a:rPr lang="cs-CZ" i="1" dirty="0" err="1" smtClean="0"/>
              <a:t>Erijské</a:t>
            </a:r>
            <a:r>
              <a:rPr lang="cs-CZ" i="1" dirty="0" smtClean="0"/>
              <a:t>, Ontário</a:t>
            </a:r>
          </a:p>
          <a:p>
            <a:pPr>
              <a:buNone/>
            </a:pPr>
            <a:r>
              <a:rPr lang="cs-CZ" dirty="0" smtClean="0"/>
              <a:t>    (největší zásobárna sladké vody na světě)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Víte, jakého původu jsou velká jezera?</a:t>
            </a:r>
          </a:p>
          <a:p>
            <a:pPr>
              <a:buNone/>
            </a:pPr>
            <a:r>
              <a:rPr lang="cs-CZ" i="1" dirty="0" smtClean="0"/>
              <a:t>			ledovcového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Víte, mezi kterými jezery se nachází Niagarské vodopády? 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			</a:t>
            </a:r>
            <a:r>
              <a:rPr lang="cs-CZ" i="1" dirty="0" err="1" smtClean="0"/>
              <a:t>Erijské</a:t>
            </a:r>
            <a:r>
              <a:rPr lang="cs-CZ" i="1" dirty="0" smtClean="0"/>
              <a:t> a Ontário</a:t>
            </a:r>
          </a:p>
          <a:p>
            <a:pPr>
              <a:buNone/>
            </a:pPr>
            <a:r>
              <a:rPr lang="cs-CZ" dirty="0" smtClean="0"/>
              <a:t>- </a:t>
            </a:r>
            <a:r>
              <a:rPr lang="cs-CZ" dirty="0" smtClean="0">
                <a:solidFill>
                  <a:srgbClr val="FFC000"/>
                </a:solidFill>
              </a:rPr>
              <a:t>Velké Solné jezero </a:t>
            </a:r>
            <a:r>
              <a:rPr lang="cs-CZ" dirty="0" smtClean="0"/>
              <a:t>(v bezodtoké oblasti)</a:t>
            </a:r>
          </a:p>
          <a:p>
            <a:pPr>
              <a:buNone/>
            </a:pPr>
            <a:r>
              <a:rPr lang="cs-CZ" dirty="0" smtClean="0"/>
              <a:t>Vyhledejte uvedená místa na mapě.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92869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Podnebí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572560" cy="56436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-</a:t>
            </a:r>
            <a:r>
              <a:rPr lang="cs-CZ" u="sng" dirty="0" smtClean="0"/>
              <a:t>několik podnebných pásů: </a:t>
            </a:r>
          </a:p>
          <a:p>
            <a:pPr>
              <a:buNone/>
            </a:pPr>
            <a:r>
              <a:rPr lang="cs-CZ" dirty="0" smtClean="0"/>
              <a:t>- mírný -&gt; severní část území, vliv Labradorského studeného proudu</a:t>
            </a:r>
          </a:p>
          <a:p>
            <a:pPr>
              <a:buNone/>
            </a:pPr>
            <a:r>
              <a:rPr lang="cs-CZ" dirty="0" smtClean="0"/>
              <a:t>- subtropický -&gt; jižní část USA , Mexický záliv</a:t>
            </a:r>
          </a:p>
          <a:p>
            <a:pPr>
              <a:buNone/>
            </a:pPr>
            <a:r>
              <a:rPr lang="cs-CZ" dirty="0" smtClean="0"/>
              <a:t>- tropický -&gt; Florida, Havajské ostrovy</a:t>
            </a:r>
          </a:p>
          <a:p>
            <a:pPr>
              <a:buNone/>
            </a:pPr>
            <a:r>
              <a:rPr lang="cs-CZ" dirty="0" smtClean="0"/>
              <a:t>- subarktický -&gt; Aljaška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-projevy výškové stupňovitosti</a:t>
            </a:r>
          </a:p>
          <a:p>
            <a:pPr>
              <a:buNone/>
            </a:pPr>
            <a:r>
              <a:rPr lang="cs-CZ" dirty="0" smtClean="0"/>
              <a:t>          -tornáda (např. Texas)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(10)</a:t>
            </a:r>
            <a:endParaRPr lang="cs-CZ" sz="2000" dirty="0"/>
          </a:p>
        </p:txBody>
      </p:sp>
      <p:pic>
        <p:nvPicPr>
          <p:cNvPr id="4" name="Picture 4" descr="C:\Users\Martina\Desktop\Mamka prezentace\USA\800px-F5_tornado_Elie_Manitoba_20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4071942"/>
            <a:ext cx="3238522" cy="2428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Vegetace: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714356"/>
            <a:ext cx="8786842" cy="614364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-</a:t>
            </a:r>
            <a:r>
              <a:rPr lang="cs-CZ" dirty="0" smtClean="0"/>
              <a:t>odpovídá  podnebným pásům</a:t>
            </a:r>
          </a:p>
          <a:p>
            <a:pPr>
              <a:buNone/>
            </a:pPr>
            <a:r>
              <a:rPr lang="cs-CZ" dirty="0" smtClean="0"/>
              <a:t>-tundra (Aljaška), </a:t>
            </a:r>
            <a:r>
              <a:rPr lang="cs-CZ" dirty="0" err="1" smtClean="0"/>
              <a:t>lesotundra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-jehličnaté, smíšené lesy</a:t>
            </a:r>
          </a:p>
          <a:p>
            <a:pPr>
              <a:buNone/>
            </a:pPr>
            <a:r>
              <a:rPr lang="cs-CZ" dirty="0" smtClean="0"/>
              <a:t>-listnaté (</a:t>
            </a:r>
            <a:r>
              <a:rPr lang="cs-CZ" dirty="0" err="1" smtClean="0"/>
              <a:t>Appalačské</a:t>
            </a:r>
            <a:r>
              <a:rPr lang="cs-CZ" dirty="0" smtClean="0"/>
              <a:t> pohoří)</a:t>
            </a:r>
          </a:p>
          <a:p>
            <a:pPr>
              <a:buNone/>
            </a:pPr>
            <a:r>
              <a:rPr lang="cs-CZ" dirty="0" smtClean="0"/>
              <a:t>- stepi (oblast Velkých Planin)</a:t>
            </a:r>
          </a:p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		Jak se nazývají stepi v Severní Americe? </a:t>
            </a:r>
          </a:p>
          <a:p>
            <a:pPr>
              <a:buNone/>
            </a:pPr>
            <a:r>
              <a:rPr lang="cs-CZ" i="1" dirty="0" smtClean="0"/>
              <a:t>					prérie</a:t>
            </a:r>
          </a:p>
          <a:p>
            <a:pPr>
              <a:buNone/>
            </a:pPr>
            <a:r>
              <a:rPr lang="cs-CZ" dirty="0" smtClean="0"/>
              <a:t>			Jedná se o významné obilnice světa.</a:t>
            </a:r>
          </a:p>
          <a:p>
            <a:pPr>
              <a:buNone/>
            </a:pPr>
            <a:r>
              <a:rPr lang="cs-CZ" dirty="0" smtClean="0"/>
              <a:t>- pouštní oblasti –téměř bez porostu</a:t>
            </a:r>
          </a:p>
          <a:p>
            <a:pPr>
              <a:buNone/>
            </a:pPr>
            <a:r>
              <a:rPr lang="cs-CZ" dirty="0" smtClean="0"/>
              <a:t>- vždyzelené subtropické rostlinstvo (JV USA)</a:t>
            </a:r>
          </a:p>
          <a:p>
            <a:pPr>
              <a:buNone/>
            </a:pPr>
            <a:r>
              <a:rPr lang="cs-CZ" dirty="0" smtClean="0"/>
              <a:t>- rostlinstvo vlhkých tropů s množstvím endemitů (Havajské ostrovy)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14338"/>
            <a:ext cx="8229600" cy="2143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715436" cy="66437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i="1" dirty="0" smtClean="0">
                <a:solidFill>
                  <a:srgbClr val="FFC000"/>
                </a:solidFill>
              </a:rPr>
              <a:t>Víte, že na území USA je 60 národních parků? </a:t>
            </a:r>
          </a:p>
          <a:p>
            <a:pPr>
              <a:buNone/>
            </a:pPr>
            <a:r>
              <a:rPr lang="cs-CZ" sz="3000" dirty="0" smtClean="0"/>
              <a:t>Součástí světového přírodního dědictví je 10 z nich.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i="1" dirty="0" smtClean="0">
                <a:solidFill>
                  <a:srgbClr val="FFC000"/>
                </a:solidFill>
              </a:rPr>
              <a:t>Víte, jak se nazývá nejstarší </a:t>
            </a:r>
          </a:p>
          <a:p>
            <a:pPr>
              <a:buNone/>
            </a:pPr>
            <a:r>
              <a:rPr lang="cs-CZ" sz="3000" i="1" dirty="0" smtClean="0">
                <a:solidFill>
                  <a:srgbClr val="FFC000"/>
                </a:solidFill>
              </a:rPr>
              <a:t>národní park na světě?  	</a:t>
            </a:r>
          </a:p>
          <a:p>
            <a:pPr>
              <a:buNone/>
            </a:pPr>
            <a:r>
              <a:rPr lang="cs-CZ" sz="3000" i="1" u="sng" dirty="0" err="1" smtClean="0"/>
              <a:t>Yellowstonský</a:t>
            </a:r>
            <a:r>
              <a:rPr lang="cs-CZ" sz="3000" i="1" u="sng" dirty="0" smtClean="0"/>
              <a:t> národní park</a:t>
            </a:r>
          </a:p>
          <a:p>
            <a:pPr>
              <a:buNone/>
            </a:pPr>
            <a:r>
              <a:rPr lang="cs-CZ" sz="3000" dirty="0" smtClean="0"/>
              <a:t>-&gt; byl vyhlášen v roce 1872</a:t>
            </a:r>
          </a:p>
          <a:p>
            <a:pPr>
              <a:buNone/>
            </a:pPr>
            <a:r>
              <a:rPr lang="cs-CZ" sz="3000" dirty="0" smtClean="0"/>
              <a:t>-&gt; rozkládá se ve Skalnatých </a:t>
            </a:r>
          </a:p>
          <a:p>
            <a:pPr>
              <a:buNone/>
            </a:pPr>
            <a:r>
              <a:rPr lang="cs-CZ" sz="3000" dirty="0" smtClean="0"/>
              <a:t>	horách</a:t>
            </a:r>
          </a:p>
          <a:p>
            <a:pPr>
              <a:buNone/>
            </a:pPr>
            <a:r>
              <a:rPr lang="cs-CZ" sz="3000" dirty="0" smtClean="0"/>
              <a:t>-&gt; horké prameny, gejzíry, </a:t>
            </a:r>
          </a:p>
          <a:p>
            <a:pPr>
              <a:buNone/>
            </a:pPr>
            <a:r>
              <a:rPr lang="cs-CZ" sz="3000" dirty="0" smtClean="0"/>
              <a:t>	Kaňon, vodopády                                                           </a:t>
            </a:r>
            <a:r>
              <a:rPr lang="cs-CZ" sz="2000" dirty="0" smtClean="0"/>
              <a:t>(11)</a:t>
            </a: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- </a:t>
            </a:r>
            <a:r>
              <a:rPr lang="cs-CZ" sz="3000" u="sng" dirty="0" smtClean="0"/>
              <a:t>další NP USA </a:t>
            </a:r>
            <a:r>
              <a:rPr lang="cs-CZ" sz="3000" dirty="0" smtClean="0"/>
              <a:t>: např. </a:t>
            </a:r>
            <a:r>
              <a:rPr lang="cs-CZ" sz="3000" dirty="0" err="1" smtClean="0"/>
              <a:t>Yosemite</a:t>
            </a:r>
            <a:r>
              <a:rPr lang="cs-CZ" sz="3000" dirty="0" smtClean="0"/>
              <a:t>, Grand </a:t>
            </a:r>
            <a:r>
              <a:rPr lang="cs-CZ" sz="3000" dirty="0" err="1" smtClean="0"/>
              <a:t>Canyon</a:t>
            </a:r>
            <a:r>
              <a:rPr lang="cs-CZ" sz="3000" dirty="0" smtClean="0"/>
              <a:t>…</a:t>
            </a:r>
            <a:endParaRPr lang="cs-CZ" sz="3000" dirty="0"/>
          </a:p>
        </p:txBody>
      </p:sp>
      <p:pic>
        <p:nvPicPr>
          <p:cNvPr id="5" name="Picture 6" descr="C:\Users\Martina\Desktop\Mamka prezentace\USA\Yellowstone_Nationalpark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786058"/>
            <a:ext cx="4214842" cy="2881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Hospodářství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785794"/>
            <a:ext cx="8501122" cy="5715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-nejvyspělejší a ekonomicky nejsilnější stát světa</a:t>
            </a:r>
          </a:p>
          <a:p>
            <a:pPr>
              <a:buNone/>
            </a:pPr>
            <a:r>
              <a:rPr lang="cs-CZ" dirty="0" smtClean="0"/>
              <a:t>-důraz na rozvoj vědy, výzkumu, techniky</a:t>
            </a:r>
          </a:p>
          <a:p>
            <a:pPr>
              <a:buNone/>
            </a:pPr>
            <a:r>
              <a:rPr lang="cs-CZ" dirty="0" smtClean="0"/>
              <a:t>-</a:t>
            </a:r>
            <a:r>
              <a:rPr lang="cs-CZ" dirty="0" smtClean="0">
                <a:solidFill>
                  <a:srgbClr val="FFC000"/>
                </a:solidFill>
              </a:rPr>
              <a:t>vedoucí postavení –terciární sféra  (služby) </a:t>
            </a:r>
          </a:p>
          <a:p>
            <a:pPr>
              <a:buNone/>
            </a:pPr>
            <a:r>
              <a:rPr lang="cs-CZ" dirty="0" smtClean="0"/>
              <a:t>    - &gt;zaměstnává více než 70 % ekonomicky aktivního </a:t>
            </a:r>
            <a:r>
              <a:rPr lang="cs-CZ" dirty="0" err="1" smtClean="0"/>
              <a:t>obyv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-25% v průmyslu</a:t>
            </a:r>
          </a:p>
          <a:p>
            <a:pPr>
              <a:buNone/>
            </a:pPr>
            <a:r>
              <a:rPr lang="cs-CZ" dirty="0" smtClean="0"/>
              <a:t>-3%  v primárním sektoru (zemědělství a těžbě)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</a:t>
            </a:r>
            <a:r>
              <a:rPr lang="cs-CZ" dirty="0" smtClean="0">
                <a:solidFill>
                  <a:srgbClr val="FFC000"/>
                </a:solidFill>
              </a:rPr>
              <a:t>významné firmy</a:t>
            </a:r>
            <a:r>
              <a:rPr lang="cs-CZ" dirty="0" smtClean="0"/>
              <a:t>: </a:t>
            </a:r>
            <a:r>
              <a:rPr lang="cs-CZ" dirty="0" err="1" smtClean="0"/>
              <a:t>Google</a:t>
            </a:r>
            <a:r>
              <a:rPr lang="cs-CZ" dirty="0" smtClean="0"/>
              <a:t>, Apple, Amazon.</a:t>
            </a:r>
            <a:r>
              <a:rPr lang="cs-CZ" dirty="0" err="1" smtClean="0"/>
              <a:t>com</a:t>
            </a:r>
            <a:r>
              <a:rPr lang="cs-CZ" dirty="0" smtClean="0"/>
              <a:t>., Microsoft, </a:t>
            </a:r>
            <a:r>
              <a:rPr lang="cs-CZ" dirty="0" err="1" smtClean="0"/>
              <a:t>Facebook</a:t>
            </a:r>
            <a:r>
              <a:rPr lang="cs-CZ" dirty="0" smtClean="0"/>
              <a:t>, </a:t>
            </a:r>
            <a:r>
              <a:rPr lang="cs-CZ" dirty="0" err="1" smtClean="0"/>
              <a:t>Yahoo</a:t>
            </a:r>
            <a:r>
              <a:rPr lang="cs-CZ" dirty="0" smtClean="0"/>
              <a:t> atd.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nerostné suroviny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928670"/>
            <a:ext cx="8858280" cy="564360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-</a:t>
            </a:r>
            <a:r>
              <a:rPr lang="cs-CZ" dirty="0" smtClean="0">
                <a:solidFill>
                  <a:srgbClr val="FFC000"/>
                </a:solidFill>
              </a:rPr>
              <a:t>zdroje paliv: </a:t>
            </a:r>
            <a:r>
              <a:rPr lang="cs-CZ" dirty="0" smtClean="0"/>
              <a:t>černé uhlí (</a:t>
            </a:r>
            <a:r>
              <a:rPr lang="cs-CZ" dirty="0" err="1" smtClean="0"/>
              <a:t>Appalačské</a:t>
            </a:r>
            <a:r>
              <a:rPr lang="cs-CZ" dirty="0" smtClean="0"/>
              <a:t> pohoří), zemní plyn (Texas), ropa (Mexický záliv, Aljaška,Kalifornie), uranové rudy </a:t>
            </a:r>
          </a:p>
          <a:p>
            <a:pPr>
              <a:buNone/>
            </a:pPr>
            <a:r>
              <a:rPr lang="cs-CZ" dirty="0" smtClean="0"/>
              <a:t>   (</a:t>
            </a:r>
            <a:r>
              <a:rPr lang="cs-CZ" dirty="0" err="1" smtClean="0"/>
              <a:t>Koloradská</a:t>
            </a:r>
            <a:r>
              <a:rPr lang="cs-CZ" dirty="0" smtClean="0"/>
              <a:t> plošina)</a:t>
            </a:r>
          </a:p>
          <a:p>
            <a:pPr>
              <a:buNone/>
            </a:pPr>
            <a:r>
              <a:rPr lang="cs-CZ" dirty="0" smtClean="0"/>
              <a:t>-</a:t>
            </a:r>
            <a:r>
              <a:rPr lang="cs-CZ" dirty="0" smtClean="0">
                <a:solidFill>
                  <a:srgbClr val="FFC000"/>
                </a:solidFill>
              </a:rPr>
              <a:t>železná ruda </a:t>
            </a:r>
            <a:r>
              <a:rPr lang="cs-CZ" dirty="0" smtClean="0"/>
              <a:t>(u Hořejšího jezera)                            </a:t>
            </a:r>
            <a:r>
              <a:rPr lang="cs-CZ" sz="2000" dirty="0" smtClean="0"/>
              <a:t>(12)</a:t>
            </a:r>
          </a:p>
          <a:p>
            <a:pPr>
              <a:buNone/>
            </a:pPr>
            <a:r>
              <a:rPr lang="cs-CZ" dirty="0" smtClean="0"/>
              <a:t>-</a:t>
            </a:r>
            <a:r>
              <a:rPr lang="cs-CZ" dirty="0" smtClean="0">
                <a:solidFill>
                  <a:srgbClr val="FFC000"/>
                </a:solidFill>
              </a:rPr>
              <a:t>rudy barevných kovů </a:t>
            </a:r>
            <a:r>
              <a:rPr lang="cs-CZ" dirty="0" smtClean="0"/>
              <a:t>(měď, olovo, zinek, chrom, vanad,molybden)</a:t>
            </a:r>
          </a:p>
          <a:p>
            <a:pPr>
              <a:buNone/>
            </a:pPr>
            <a:r>
              <a:rPr lang="cs-CZ" dirty="0" smtClean="0"/>
              <a:t>-rudy barevných kovů (zlato, stříbro)</a:t>
            </a:r>
          </a:p>
          <a:p>
            <a:pPr>
              <a:buNone/>
            </a:pPr>
            <a:r>
              <a:rPr lang="cs-CZ" dirty="0" smtClean="0"/>
              <a:t>-</a:t>
            </a:r>
            <a:r>
              <a:rPr lang="cs-CZ" dirty="0" smtClean="0">
                <a:solidFill>
                  <a:srgbClr val="FFC000"/>
                </a:solidFill>
              </a:rPr>
              <a:t>nerudné suroviny </a:t>
            </a:r>
            <a:r>
              <a:rPr lang="cs-CZ" dirty="0" smtClean="0"/>
              <a:t>(významné světové zásoby): síra (ústí řeky Mississippi), fosfáty (Florida), soli  (</a:t>
            </a:r>
            <a:r>
              <a:rPr lang="cs-CZ" dirty="0" err="1" smtClean="0"/>
              <a:t>Appalačské</a:t>
            </a:r>
            <a:r>
              <a:rPr lang="cs-CZ" dirty="0" smtClean="0"/>
              <a:t> pohoří)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Picture 8" descr="C:\Users\Martina\Desktop\Mamka prezentace\USA\800px-Mineral_Antracita_GDFL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1428736"/>
            <a:ext cx="2224086" cy="16680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Průmysl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42918"/>
            <a:ext cx="8715436" cy="621508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-vysoký stupeň územní koncentrace</a:t>
            </a:r>
          </a:p>
          <a:p>
            <a:pPr>
              <a:buNone/>
            </a:pPr>
            <a:r>
              <a:rPr lang="cs-CZ" dirty="0" smtClean="0"/>
              <a:t>-prvotní ekonomické jádro (na východě, na atlantském pobřeží) -)tzv. </a:t>
            </a:r>
            <a:r>
              <a:rPr lang="cs-CZ" u="sng" dirty="0" smtClean="0"/>
              <a:t>Průmyslový pás</a:t>
            </a:r>
            <a:r>
              <a:rPr lang="cs-CZ" dirty="0" smtClean="0"/>
              <a:t> (</a:t>
            </a:r>
            <a:r>
              <a:rPr lang="cs-CZ" dirty="0" err="1" smtClean="0"/>
              <a:t>Industrial</a:t>
            </a:r>
            <a:r>
              <a:rPr lang="cs-CZ" dirty="0" smtClean="0"/>
              <a:t> </a:t>
            </a:r>
            <a:r>
              <a:rPr lang="cs-CZ" dirty="0" err="1" smtClean="0"/>
              <a:t>Belt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Víte, co znamená </a:t>
            </a:r>
            <a:r>
              <a:rPr lang="cs-CZ" i="1" dirty="0" err="1" smtClean="0">
                <a:solidFill>
                  <a:srgbClr val="FFC000"/>
                </a:solidFill>
              </a:rPr>
              <a:t>Boswash</a:t>
            </a:r>
            <a:r>
              <a:rPr lang="cs-CZ" i="1" dirty="0" smtClean="0">
                <a:solidFill>
                  <a:srgbClr val="FFC000"/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i="1" dirty="0" smtClean="0"/>
              <a:t>megalopole od Bostonu po Washington </a:t>
            </a:r>
          </a:p>
          <a:p>
            <a:pPr>
              <a:buNone/>
            </a:pPr>
            <a:r>
              <a:rPr lang="cs-CZ" dirty="0" smtClean="0"/>
              <a:t>		zahrnuje např. New York, Philadelphii;</a:t>
            </a:r>
          </a:p>
          <a:p>
            <a:pPr>
              <a:buNone/>
            </a:pPr>
            <a:r>
              <a:rPr lang="cs-CZ" dirty="0" smtClean="0"/>
              <a:t>dále směr na západ -&gt; megalopole </a:t>
            </a:r>
            <a:r>
              <a:rPr lang="cs-CZ" i="1" dirty="0" err="1" smtClean="0">
                <a:solidFill>
                  <a:srgbClr val="FFC000"/>
                </a:solidFill>
              </a:rPr>
              <a:t>Chipitts</a:t>
            </a:r>
            <a:r>
              <a:rPr lang="cs-CZ" i="1" dirty="0" smtClean="0">
                <a:solidFill>
                  <a:srgbClr val="FFC000"/>
                </a:solidFill>
              </a:rPr>
              <a:t> </a:t>
            </a:r>
          </a:p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Odhadněte, podle kterých měst je megalopole pojmenována.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i="1" dirty="0" smtClean="0"/>
              <a:t>podle Chicaga a Pittsburghu</a:t>
            </a:r>
          </a:p>
          <a:p>
            <a:pPr>
              <a:buNone/>
            </a:pPr>
            <a:r>
              <a:rPr lang="cs-CZ" dirty="0" smtClean="0"/>
              <a:t> pokračuje do Detroitu</a:t>
            </a:r>
          </a:p>
          <a:p>
            <a:pPr>
              <a:buNone/>
            </a:pPr>
            <a:r>
              <a:rPr lang="cs-CZ" dirty="0" smtClean="0"/>
              <a:t>-v první polovině 20.stol. = 85% HDP</a:t>
            </a:r>
          </a:p>
          <a:p>
            <a:pPr>
              <a:buNone/>
            </a:pPr>
            <a:r>
              <a:rPr lang="cs-CZ" dirty="0" smtClean="0"/>
              <a:t>-hl. dopravní strojírenství, elektrotechnika, hutnictví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-357214"/>
            <a:ext cx="8229600" cy="3572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929718" cy="6643710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0"/>
              </a:spcBef>
              <a:buNone/>
            </a:pPr>
            <a:r>
              <a:rPr lang="cs-CZ" dirty="0" smtClean="0"/>
              <a:t>-</a:t>
            </a:r>
            <a:r>
              <a:rPr lang="cs-CZ" u="sng" dirty="0" smtClean="0"/>
              <a:t>Druhé ekonomické jádro  </a:t>
            </a:r>
            <a:r>
              <a:rPr lang="cs-CZ" dirty="0" smtClean="0"/>
              <a:t>(na západě, pobřeží Tichého oceánu v Kalifornii)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-megalopole </a:t>
            </a:r>
            <a:r>
              <a:rPr lang="cs-CZ" i="1" dirty="0" smtClean="0">
                <a:solidFill>
                  <a:srgbClr val="FFC000"/>
                </a:solidFill>
              </a:rPr>
              <a:t>San- </a:t>
            </a:r>
            <a:r>
              <a:rPr lang="cs-CZ" i="1" dirty="0" err="1" smtClean="0">
                <a:solidFill>
                  <a:srgbClr val="FFC000"/>
                </a:solidFill>
              </a:rPr>
              <a:t>San</a:t>
            </a:r>
            <a:endParaRPr lang="cs-CZ" i="1" dirty="0" smtClean="0">
              <a:solidFill>
                <a:srgbClr val="FFC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C000"/>
                </a:solidFill>
              </a:rPr>
              <a:t>Víte, podle kterých měst je pojmenována?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			</a:t>
            </a:r>
            <a:r>
              <a:rPr lang="cs-CZ" i="1" dirty="0" smtClean="0"/>
              <a:t>San </a:t>
            </a:r>
            <a:r>
              <a:rPr lang="cs-CZ" i="1" dirty="0" err="1" smtClean="0"/>
              <a:t>Francisco</a:t>
            </a:r>
            <a:r>
              <a:rPr lang="cs-CZ" i="1" dirty="0" smtClean="0"/>
              <a:t> a San </a:t>
            </a:r>
            <a:r>
              <a:rPr lang="cs-CZ" i="1" dirty="0" err="1" smtClean="0"/>
              <a:t>Diego</a:t>
            </a:r>
            <a:endParaRPr lang="cs-CZ" i="1" dirty="0" smtClean="0"/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Kalifornie- ekonomicky nejsilnější stát USA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</a:t>
            </a:r>
            <a:r>
              <a:rPr lang="cs-CZ" dirty="0" err="1" smtClean="0"/>
              <a:t>San</a:t>
            </a:r>
            <a:r>
              <a:rPr lang="cs-CZ" dirty="0" smtClean="0"/>
              <a:t>-San-&gt; nejprogresivnější průmysl.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obory (</a:t>
            </a:r>
            <a:r>
              <a:rPr lang="cs-CZ" dirty="0" err="1" smtClean="0"/>
              <a:t>hi</a:t>
            </a:r>
            <a:r>
              <a:rPr lang="cs-CZ" dirty="0" smtClean="0"/>
              <a:t>-</a:t>
            </a:r>
            <a:r>
              <a:rPr lang="cs-CZ" dirty="0" err="1" smtClean="0"/>
              <a:t>tech</a:t>
            </a:r>
            <a:r>
              <a:rPr lang="cs-CZ" dirty="0" smtClean="0"/>
              <a:t>), technologické parky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(Silicon </a:t>
            </a:r>
            <a:r>
              <a:rPr lang="cs-CZ" dirty="0" err="1" smtClean="0"/>
              <a:t>Valley</a:t>
            </a:r>
            <a:r>
              <a:rPr lang="cs-CZ" dirty="0" smtClean="0"/>
              <a:t> - </a:t>
            </a:r>
            <a:r>
              <a:rPr lang="cs-CZ" dirty="0" smtClean="0"/>
              <a:t>Křemíkové údolí)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C000"/>
                </a:solidFill>
              </a:rPr>
              <a:t>Víte, které město je proslulé svým   </a:t>
            </a:r>
            <a:r>
              <a:rPr lang="cs-CZ" sz="2200" dirty="0" smtClean="0"/>
              <a:t> (13)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C000"/>
                </a:solidFill>
              </a:rPr>
              <a:t>filmovým průmyslem?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/>
              <a:t>			Los Angeles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C000"/>
                </a:solidFill>
              </a:rPr>
              <a:t>Víte, jak se nazývá město, které je centrem letecké a kosmické techniky?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/>
              <a:t>			</a:t>
            </a:r>
            <a:r>
              <a:rPr lang="cs-CZ" i="1" dirty="0" err="1" smtClean="0"/>
              <a:t>Saettle</a:t>
            </a:r>
            <a:endParaRPr lang="cs-CZ" i="1" dirty="0" smtClean="0"/>
          </a:p>
        </p:txBody>
      </p:sp>
      <p:pic>
        <p:nvPicPr>
          <p:cNvPr id="4" name="Picture 9" descr="C:\Users\Martina\Desktop\Mamka prezentace\USA\Fe-cat_CVD_MWCNT_SEM_overview_mats_with_scaleb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2714620"/>
            <a:ext cx="2643206" cy="17460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7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643998" cy="628654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4300" dirty="0" smtClean="0"/>
              <a:t>-</a:t>
            </a:r>
            <a:r>
              <a:rPr lang="cs-CZ" sz="4300" u="sng" dirty="0" smtClean="0">
                <a:solidFill>
                  <a:srgbClr val="FFC000"/>
                </a:solidFill>
              </a:rPr>
              <a:t>Prostor mezi megalopolemi</a:t>
            </a:r>
            <a:r>
              <a:rPr lang="cs-CZ" sz="4300" dirty="0" smtClean="0">
                <a:solidFill>
                  <a:srgbClr val="FFC000"/>
                </a:solidFill>
              </a:rPr>
              <a:t>  </a:t>
            </a:r>
            <a:r>
              <a:rPr lang="cs-CZ" sz="4300" dirty="0" smtClean="0"/>
              <a:t>-využití přírodních zdrojů</a:t>
            </a:r>
          </a:p>
          <a:p>
            <a:pPr>
              <a:buNone/>
            </a:pPr>
            <a:r>
              <a:rPr lang="cs-CZ" sz="4300" dirty="0" smtClean="0"/>
              <a:t>-specializované </a:t>
            </a:r>
            <a:r>
              <a:rPr lang="cs-CZ" sz="4300" dirty="0" err="1" smtClean="0"/>
              <a:t>zeměd</a:t>
            </a:r>
            <a:r>
              <a:rPr lang="cs-CZ" sz="4300" dirty="0" smtClean="0"/>
              <a:t>. oblasti (</a:t>
            </a:r>
            <a:r>
              <a:rPr lang="cs-CZ" sz="4300" dirty="0" err="1" smtClean="0"/>
              <a:t>zeměd</a:t>
            </a:r>
            <a:r>
              <a:rPr lang="cs-CZ" sz="4300" dirty="0" smtClean="0"/>
              <a:t>. pásy)</a:t>
            </a:r>
          </a:p>
          <a:p>
            <a:pPr>
              <a:buNone/>
            </a:pPr>
            <a:r>
              <a:rPr lang="cs-CZ" sz="4300" dirty="0" smtClean="0"/>
              <a:t>-jižní tzv. </a:t>
            </a:r>
            <a:r>
              <a:rPr lang="cs-CZ" sz="4300" u="sng" dirty="0" smtClean="0">
                <a:solidFill>
                  <a:srgbClr val="FFC000"/>
                </a:solidFill>
              </a:rPr>
              <a:t>Slunečný pás</a:t>
            </a:r>
            <a:r>
              <a:rPr lang="cs-CZ" sz="4300" dirty="0" smtClean="0">
                <a:solidFill>
                  <a:srgbClr val="FFC000"/>
                </a:solidFill>
              </a:rPr>
              <a:t> </a:t>
            </a:r>
            <a:r>
              <a:rPr lang="cs-CZ" sz="4300" dirty="0" smtClean="0"/>
              <a:t>(</a:t>
            </a:r>
            <a:r>
              <a:rPr lang="cs-CZ" sz="4300" dirty="0" err="1" smtClean="0"/>
              <a:t>Sunbelt</a:t>
            </a:r>
            <a:r>
              <a:rPr lang="cs-CZ" sz="4300" dirty="0" smtClean="0"/>
              <a:t>) – koncentrace přistěhovalců, roste podíl španělsky hovořících </a:t>
            </a:r>
            <a:r>
              <a:rPr lang="cs-CZ" sz="4300" dirty="0" err="1" smtClean="0"/>
              <a:t>obyv</a:t>
            </a:r>
            <a:r>
              <a:rPr lang="cs-CZ" sz="4300" dirty="0" smtClean="0"/>
              <a:t>.</a:t>
            </a:r>
          </a:p>
          <a:p>
            <a:pPr>
              <a:buNone/>
            </a:pPr>
            <a:r>
              <a:rPr lang="cs-CZ" sz="4300" dirty="0" smtClean="0"/>
              <a:t>-</a:t>
            </a:r>
            <a:r>
              <a:rPr lang="cs-CZ" sz="4300" u="sng" dirty="0" smtClean="0">
                <a:solidFill>
                  <a:srgbClr val="FFC000"/>
                </a:solidFill>
              </a:rPr>
              <a:t>horské státy</a:t>
            </a:r>
            <a:r>
              <a:rPr lang="cs-CZ" sz="4300" dirty="0" smtClean="0">
                <a:solidFill>
                  <a:srgbClr val="FFC000"/>
                </a:solidFill>
              </a:rPr>
              <a:t>- </a:t>
            </a:r>
            <a:r>
              <a:rPr lang="cs-CZ" sz="4300" dirty="0" smtClean="0"/>
              <a:t>těžební průmysl, cestovní ruch (NP)</a:t>
            </a:r>
          </a:p>
          <a:p>
            <a:pPr>
              <a:buNone/>
            </a:pPr>
            <a:r>
              <a:rPr lang="cs-CZ" sz="4300" dirty="0" smtClean="0"/>
              <a:t>-</a:t>
            </a:r>
            <a:r>
              <a:rPr lang="cs-CZ" sz="4300" u="sng" dirty="0" smtClean="0"/>
              <a:t>stát Texas</a:t>
            </a:r>
            <a:r>
              <a:rPr lang="cs-CZ" sz="4300" dirty="0" smtClean="0"/>
              <a:t>- ekonom. jádro jihu, petrochemie, kosmické technologie; aglomerace Houston, Dallas,  San Antonio</a:t>
            </a:r>
          </a:p>
          <a:p>
            <a:pPr>
              <a:buNone/>
            </a:pPr>
            <a:r>
              <a:rPr lang="cs-CZ" sz="4300" dirty="0" smtClean="0"/>
              <a:t>-</a:t>
            </a:r>
            <a:r>
              <a:rPr lang="cs-CZ" sz="4300" u="sng" dirty="0" smtClean="0"/>
              <a:t>Florida</a:t>
            </a:r>
            <a:r>
              <a:rPr lang="cs-CZ" sz="4300" dirty="0" smtClean="0"/>
              <a:t> – vysoký podíl starších </a:t>
            </a:r>
            <a:r>
              <a:rPr lang="cs-CZ" sz="4300" dirty="0" err="1" smtClean="0"/>
              <a:t>obyv</a:t>
            </a:r>
            <a:r>
              <a:rPr lang="cs-CZ" sz="4300" dirty="0" smtClean="0"/>
              <a:t>. a </a:t>
            </a:r>
            <a:r>
              <a:rPr lang="cs-CZ" sz="4300" dirty="0" err="1" smtClean="0"/>
              <a:t>Hispánců</a:t>
            </a:r>
            <a:r>
              <a:rPr lang="cs-CZ" sz="4300" dirty="0" smtClean="0"/>
              <a:t>, emigranti z Kuby</a:t>
            </a:r>
          </a:p>
          <a:p>
            <a:pPr>
              <a:buNone/>
            </a:pPr>
            <a:r>
              <a:rPr lang="cs-CZ" sz="4300" dirty="0" smtClean="0"/>
              <a:t>-</a:t>
            </a:r>
            <a:r>
              <a:rPr lang="cs-CZ" sz="4300" u="sng" dirty="0" smtClean="0"/>
              <a:t>Havaj</a:t>
            </a:r>
            <a:r>
              <a:rPr lang="cs-CZ" sz="4300" dirty="0" smtClean="0"/>
              <a:t> – ostrovní stát v Tichém oceánu, dopravní uzel, cestovní ruch</a:t>
            </a:r>
          </a:p>
          <a:p>
            <a:pPr>
              <a:buNone/>
            </a:pPr>
            <a:r>
              <a:rPr lang="cs-CZ" sz="4300" dirty="0" smtClean="0"/>
              <a:t>-</a:t>
            </a:r>
            <a:r>
              <a:rPr lang="cs-CZ" sz="4300" u="sng" dirty="0" smtClean="0"/>
              <a:t>Aljaška</a:t>
            </a:r>
            <a:r>
              <a:rPr lang="cs-CZ" sz="4300" dirty="0" smtClean="0"/>
              <a:t> – nejrozlehlejší stát USA, těžba ropy, uhlí a různých rud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78579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Zemědělství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42918"/>
            <a:ext cx="8472518" cy="621508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-produktivita, mechanizace, specializace</a:t>
            </a:r>
          </a:p>
          <a:p>
            <a:pPr>
              <a:buNone/>
            </a:pPr>
            <a:r>
              <a:rPr lang="cs-CZ" dirty="0" smtClean="0"/>
              <a:t>-zemědělská půda – 60% rozlohy státu</a:t>
            </a:r>
          </a:p>
          <a:p>
            <a:pPr>
              <a:buNone/>
            </a:pPr>
            <a:r>
              <a:rPr lang="cs-CZ" dirty="0" smtClean="0"/>
              <a:t>-</a:t>
            </a:r>
            <a:r>
              <a:rPr lang="cs-CZ" u="sng" dirty="0" smtClean="0"/>
              <a:t>významné pásy: </a:t>
            </a:r>
          </a:p>
          <a:p>
            <a:pPr>
              <a:buNone/>
            </a:pPr>
            <a:r>
              <a:rPr lang="cs-CZ" dirty="0" smtClean="0"/>
              <a:t>-&gt; </a:t>
            </a:r>
            <a:r>
              <a:rPr lang="cs-CZ" dirty="0" smtClean="0">
                <a:solidFill>
                  <a:srgbClr val="FFC000"/>
                </a:solidFill>
              </a:rPr>
              <a:t>kukuřičný  (</a:t>
            </a:r>
            <a:r>
              <a:rPr lang="cs-CZ" dirty="0" err="1" smtClean="0">
                <a:solidFill>
                  <a:srgbClr val="FFC000"/>
                </a:solidFill>
              </a:rPr>
              <a:t>Corn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Belt</a:t>
            </a:r>
            <a:r>
              <a:rPr lang="cs-CZ" dirty="0" smtClean="0">
                <a:solidFill>
                  <a:srgbClr val="FFC000"/>
                </a:solidFill>
              </a:rPr>
              <a:t>) </a:t>
            </a:r>
            <a:r>
              <a:rPr lang="cs-CZ" dirty="0" smtClean="0"/>
              <a:t>– </a:t>
            </a:r>
          </a:p>
          <a:p>
            <a:pPr>
              <a:buNone/>
            </a:pPr>
            <a:r>
              <a:rPr lang="cs-CZ" dirty="0" smtClean="0"/>
              <a:t>jih od Velkých jezer, </a:t>
            </a:r>
          </a:p>
          <a:p>
            <a:pPr>
              <a:buNone/>
            </a:pPr>
            <a:r>
              <a:rPr lang="cs-CZ" dirty="0" smtClean="0"/>
              <a:t>nejkvalitnější půdy; kukuřice, </a:t>
            </a:r>
          </a:p>
          <a:p>
            <a:pPr>
              <a:buNone/>
            </a:pPr>
            <a:r>
              <a:rPr lang="cs-CZ" dirty="0" smtClean="0"/>
              <a:t>zrniny, pícniny, zelenina                                          </a:t>
            </a:r>
            <a:r>
              <a:rPr lang="cs-CZ" sz="2000" dirty="0" smtClean="0"/>
              <a:t>(14)</a:t>
            </a:r>
          </a:p>
          <a:p>
            <a:pPr>
              <a:buNone/>
            </a:pPr>
            <a:r>
              <a:rPr lang="cs-CZ" dirty="0" smtClean="0"/>
              <a:t>Intenzivní chov dobytka (prasata, hovězí dobytek)</a:t>
            </a:r>
          </a:p>
          <a:p>
            <a:pPr>
              <a:buNone/>
            </a:pPr>
            <a:r>
              <a:rPr lang="cs-CZ" dirty="0" smtClean="0"/>
              <a:t>-&gt; </a:t>
            </a:r>
            <a:r>
              <a:rPr lang="cs-CZ" dirty="0" smtClean="0">
                <a:solidFill>
                  <a:srgbClr val="FFC000"/>
                </a:solidFill>
              </a:rPr>
              <a:t>pšeničný pás (</a:t>
            </a:r>
            <a:r>
              <a:rPr lang="cs-CZ" dirty="0" err="1" smtClean="0">
                <a:solidFill>
                  <a:srgbClr val="FFC000"/>
                </a:solidFill>
              </a:rPr>
              <a:t>Wheat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Belt</a:t>
            </a:r>
            <a:r>
              <a:rPr lang="cs-CZ" dirty="0" smtClean="0">
                <a:solidFill>
                  <a:srgbClr val="FFC000"/>
                </a:solidFill>
              </a:rPr>
              <a:t>) </a:t>
            </a:r>
            <a:r>
              <a:rPr lang="cs-CZ" dirty="0" smtClean="0"/>
              <a:t>– SZ a JZ od kukuřičného pásu, černozemě =&gt; pšenice</a:t>
            </a:r>
          </a:p>
          <a:p>
            <a:pPr>
              <a:buNone/>
            </a:pPr>
            <a:r>
              <a:rPr lang="cs-CZ" dirty="0" smtClean="0"/>
              <a:t>Extenzivní chov dobytka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7" descr="C:\Users\Martina\Desktop\Mamka prezentace\USA\800px-Mai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1714488"/>
            <a:ext cx="3143272" cy="2242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858280" cy="66437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-&gt; </a:t>
            </a:r>
            <a:r>
              <a:rPr lang="cs-CZ" dirty="0" smtClean="0">
                <a:solidFill>
                  <a:srgbClr val="FFC000"/>
                </a:solidFill>
              </a:rPr>
              <a:t>bavlníkový pás  (</a:t>
            </a:r>
            <a:r>
              <a:rPr lang="cs-CZ" dirty="0" err="1" smtClean="0">
                <a:solidFill>
                  <a:srgbClr val="FFC000"/>
                </a:solidFill>
              </a:rPr>
              <a:t>Cotton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Belt</a:t>
            </a:r>
            <a:r>
              <a:rPr lang="cs-CZ" dirty="0" smtClean="0">
                <a:solidFill>
                  <a:srgbClr val="FFC000"/>
                </a:solidFill>
              </a:rPr>
              <a:t>)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- bavlník, tabák, podzemnice </a:t>
            </a:r>
          </a:p>
          <a:p>
            <a:pPr>
              <a:buNone/>
            </a:pPr>
            <a:r>
              <a:rPr lang="cs-CZ" dirty="0" smtClean="0"/>
              <a:t>olejná, sója (ale v současnosti </a:t>
            </a:r>
          </a:p>
          <a:p>
            <a:pPr>
              <a:buNone/>
            </a:pPr>
            <a:r>
              <a:rPr lang="cs-CZ" dirty="0" smtClean="0"/>
              <a:t>pěstování bavlníku přesunuto  </a:t>
            </a:r>
          </a:p>
          <a:p>
            <a:pPr>
              <a:buNone/>
            </a:pPr>
            <a:r>
              <a:rPr lang="cs-CZ" dirty="0" smtClean="0"/>
              <a:t>do Texasu)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</a:t>
            </a:r>
            <a:r>
              <a:rPr lang="cs-CZ" sz="2000" dirty="0" smtClean="0"/>
              <a:t>(15)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-&gt; </a:t>
            </a:r>
            <a:r>
              <a:rPr lang="cs-CZ" dirty="0" smtClean="0">
                <a:solidFill>
                  <a:srgbClr val="FFC000"/>
                </a:solidFill>
              </a:rPr>
              <a:t>západ USA </a:t>
            </a:r>
            <a:r>
              <a:rPr lang="cs-CZ" dirty="0" smtClean="0"/>
              <a:t>– nejproduktivnější </a:t>
            </a:r>
          </a:p>
          <a:p>
            <a:pPr>
              <a:buNone/>
            </a:pPr>
            <a:r>
              <a:rPr lang="cs-CZ" dirty="0" smtClean="0"/>
              <a:t>je Centrální údolí (v Kalifornii), </a:t>
            </a:r>
          </a:p>
          <a:p>
            <a:pPr>
              <a:buNone/>
            </a:pPr>
            <a:r>
              <a:rPr lang="cs-CZ" dirty="0" smtClean="0"/>
              <a:t>hl. plodiny- subtropické ovoce, </a:t>
            </a:r>
          </a:p>
          <a:p>
            <a:pPr>
              <a:buNone/>
            </a:pPr>
            <a:r>
              <a:rPr lang="cs-CZ" dirty="0" smtClean="0"/>
              <a:t>vinná réva, zelenina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Zemědělství USA= přebytkové                                </a:t>
            </a:r>
            <a:r>
              <a:rPr lang="cs-CZ" sz="2000" dirty="0" smtClean="0"/>
              <a:t>(16)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0" descr="C:\Users\Martina\Desktop\Mamka prezentace\USA\800px-Feld_mit_reifer_Baumwolle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785794"/>
            <a:ext cx="3199091" cy="2143140"/>
          </a:xfrm>
          <a:prstGeom prst="rect">
            <a:avLst/>
          </a:prstGeom>
          <a:noFill/>
        </p:spPr>
      </p:pic>
      <p:pic>
        <p:nvPicPr>
          <p:cNvPr id="5" name="Picture 11" descr="C:\Users\Martina\Desktop\Mamka prezentace\USA\800px-Fruit_Stall_in_Barcelona_Marke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4071942"/>
            <a:ext cx="3071834" cy="20398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614366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</a:rPr>
              <a:t>Živočišná výroba</a:t>
            </a:r>
          </a:p>
          <a:p>
            <a:pPr>
              <a:buNone/>
            </a:pPr>
            <a:r>
              <a:rPr lang="cs-CZ" b="1" dirty="0" smtClean="0"/>
              <a:t>-</a:t>
            </a:r>
            <a:r>
              <a:rPr lang="cs-CZ" dirty="0" smtClean="0"/>
              <a:t> základ zemědělství, přední místo ve světě</a:t>
            </a:r>
          </a:p>
          <a:p>
            <a:pPr>
              <a:buNone/>
            </a:pPr>
            <a:r>
              <a:rPr lang="cs-CZ" dirty="0" smtClean="0"/>
              <a:t>-chov skotu, prasat, dále ovcí, koní a drůbeže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(17)                                                                   (18)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u="sng" dirty="0" smtClean="0"/>
              <a:t>Hlavní obchodní partneři</a:t>
            </a:r>
            <a:r>
              <a:rPr lang="cs-CZ" dirty="0" smtClean="0"/>
              <a:t>: Kanada, Mexiko, Japonsko, ČLR, Spojené království</a:t>
            </a:r>
          </a:p>
          <a:p>
            <a:endParaRPr lang="cs-CZ" dirty="0"/>
          </a:p>
        </p:txBody>
      </p:sp>
      <p:pic>
        <p:nvPicPr>
          <p:cNvPr id="4" name="Picture 12" descr="C:\Users\Martina\Desktop\Mamka prezentace\USA\800px-Cow_with_cal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2285992"/>
            <a:ext cx="2915008" cy="2087571"/>
          </a:xfrm>
          <a:prstGeom prst="rect">
            <a:avLst/>
          </a:prstGeom>
          <a:noFill/>
        </p:spPr>
      </p:pic>
      <p:pic>
        <p:nvPicPr>
          <p:cNvPr id="6" name="Picture 13" descr="C:\Users\Martina\Desktop\Mamka prezentace\USA\800px-Ovis_canadensis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2285992"/>
            <a:ext cx="2857520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Doprava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85794"/>
            <a:ext cx="8643998" cy="571504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-</a:t>
            </a:r>
            <a:r>
              <a:rPr lang="cs-CZ" dirty="0" smtClean="0"/>
              <a:t>kvalitní dopravní síť</a:t>
            </a:r>
          </a:p>
          <a:p>
            <a:pPr>
              <a:buNone/>
            </a:pPr>
            <a:r>
              <a:rPr lang="cs-CZ" dirty="0" smtClean="0"/>
              <a:t>-přeprava osob -&gt; automobilová doprava (40 % světového automobilového parku)</a:t>
            </a:r>
          </a:p>
          <a:p>
            <a:pPr>
              <a:buNone/>
            </a:pPr>
            <a:r>
              <a:rPr lang="cs-CZ" dirty="0" smtClean="0"/>
              <a:t>-přeprava nákladů -&gt; železniční doprava</a:t>
            </a:r>
          </a:p>
          <a:p>
            <a:pPr>
              <a:buNone/>
            </a:pPr>
            <a:r>
              <a:rPr lang="cs-CZ" dirty="0" smtClean="0"/>
              <a:t>-5 pacifických tratí (spojující pobřeží Atlantiku a Pacifiku)</a:t>
            </a:r>
          </a:p>
          <a:p>
            <a:pPr>
              <a:buNone/>
            </a:pPr>
            <a:r>
              <a:rPr lang="cs-CZ" dirty="0" smtClean="0"/>
              <a:t>-potrubní doprava -&gt; hl. zemní plyn, ropa</a:t>
            </a:r>
          </a:p>
          <a:p>
            <a:pPr>
              <a:buNone/>
            </a:pPr>
            <a:r>
              <a:rPr lang="cs-CZ" dirty="0" smtClean="0"/>
              <a:t>-vodní vnitrozemská doprava-&gt; Mississippi-průplavy- Velká jezera</a:t>
            </a:r>
          </a:p>
          <a:p>
            <a:pPr>
              <a:buNone/>
            </a:pPr>
            <a:r>
              <a:rPr lang="cs-CZ" dirty="0" smtClean="0"/>
              <a:t>-námořní doprava -&gt; hl. dovoz a vývoz surovin a výrobků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Přístavy:</a:t>
            </a:r>
            <a:r>
              <a:rPr lang="cs-CZ" dirty="0" smtClean="0"/>
              <a:t> New York, Houston, Los Angeles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8443914" cy="65722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000" dirty="0" smtClean="0"/>
              <a:t>-letecká doprava -&gt; hl. přeprava osob na velké vzdálenosti</a:t>
            </a:r>
          </a:p>
          <a:p>
            <a:pPr>
              <a:buNone/>
            </a:pPr>
            <a:r>
              <a:rPr lang="cs-CZ" sz="3000" i="1" dirty="0" smtClean="0">
                <a:solidFill>
                  <a:srgbClr val="FFC000"/>
                </a:solidFill>
              </a:rPr>
              <a:t>Víte, že USA mají nejvíce letišť na světě?  Tipnete kolik?</a:t>
            </a:r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i="1" dirty="0" smtClean="0"/>
              <a:t>17 600</a:t>
            </a:r>
          </a:p>
          <a:p>
            <a:pPr>
              <a:buNone/>
            </a:pPr>
            <a:r>
              <a:rPr lang="cs-CZ" sz="3000" i="1" dirty="0" smtClean="0">
                <a:solidFill>
                  <a:srgbClr val="FFC000"/>
                </a:solidFill>
              </a:rPr>
              <a:t>Víte, že USA mají  největší délku vnitrostátních leteckých linek? </a:t>
            </a:r>
          </a:p>
          <a:p>
            <a:pPr>
              <a:buNone/>
            </a:pPr>
            <a:r>
              <a:rPr lang="cs-CZ" sz="3000" i="1" dirty="0" smtClean="0">
                <a:solidFill>
                  <a:srgbClr val="FFC000"/>
                </a:solidFill>
              </a:rPr>
              <a:t>Tipnete kolik to je km?</a:t>
            </a:r>
          </a:p>
          <a:p>
            <a:pPr>
              <a:buNone/>
            </a:pPr>
            <a:r>
              <a:rPr lang="cs-CZ" sz="3000" dirty="0" smtClean="0"/>
              <a:t>	</a:t>
            </a:r>
            <a:r>
              <a:rPr lang="cs-CZ" sz="3000" i="1" dirty="0" smtClean="0"/>
              <a:t>	více než ½ mil. Km</a:t>
            </a:r>
          </a:p>
          <a:p>
            <a:pPr>
              <a:buNone/>
            </a:pPr>
            <a:endParaRPr lang="cs-CZ" sz="3000" i="1" dirty="0" smtClean="0"/>
          </a:p>
          <a:p>
            <a:pPr>
              <a:buNone/>
            </a:pPr>
            <a:r>
              <a:rPr lang="cs-CZ" sz="3000" u="sng" dirty="0" smtClean="0"/>
              <a:t>Největší letiště: </a:t>
            </a:r>
            <a:r>
              <a:rPr lang="cs-CZ" sz="3000" dirty="0" smtClean="0"/>
              <a:t>Chicago, </a:t>
            </a:r>
          </a:p>
          <a:p>
            <a:pPr>
              <a:buNone/>
            </a:pPr>
            <a:r>
              <a:rPr lang="cs-CZ" sz="3000" dirty="0" smtClean="0"/>
              <a:t>New York, Atlanta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 (19)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4" descr="C:\Users\Martina\Desktop\Mamka prezentace\USA\800px-Atlanta_Hartsfield-Jacks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3286124"/>
            <a:ext cx="4346119" cy="28956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435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Obyvatelstvo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71480"/>
            <a:ext cx="8929718" cy="6286520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0"/>
              </a:spcBef>
              <a:buNone/>
            </a:pPr>
            <a:r>
              <a:rPr lang="cs-CZ" dirty="0" smtClean="0"/>
              <a:t>- běloši 74%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černoši/</a:t>
            </a:r>
            <a:r>
              <a:rPr lang="cs-CZ" dirty="0" err="1" smtClean="0"/>
              <a:t>Afroameričané</a:t>
            </a:r>
            <a:r>
              <a:rPr lang="cs-CZ" dirty="0" smtClean="0"/>
              <a:t> 13%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španělsky mluvící </a:t>
            </a:r>
            <a:r>
              <a:rPr lang="cs-CZ" dirty="0" err="1" smtClean="0"/>
              <a:t>obyv</a:t>
            </a:r>
            <a:r>
              <a:rPr lang="cs-CZ" dirty="0" smtClean="0"/>
              <a:t>. – </a:t>
            </a:r>
            <a:r>
              <a:rPr lang="cs-CZ" dirty="0" err="1" smtClean="0"/>
              <a:t>Hispánci</a:t>
            </a:r>
            <a:r>
              <a:rPr lang="cs-CZ" dirty="0" smtClean="0"/>
              <a:t> 10%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Asiaté 3%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Indiáni a Eskymáci 1%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Původní </a:t>
            </a:r>
            <a:r>
              <a:rPr lang="cs-CZ" dirty="0" err="1" smtClean="0"/>
              <a:t>obyv</a:t>
            </a:r>
            <a:r>
              <a:rPr lang="cs-CZ" dirty="0" smtClean="0"/>
              <a:t>. USA: Indiáni a Eskymáci (</a:t>
            </a:r>
            <a:r>
              <a:rPr lang="cs-CZ" dirty="0" err="1" smtClean="0"/>
              <a:t>Inuité</a:t>
            </a:r>
            <a:r>
              <a:rPr lang="cs-CZ" sz="2400" dirty="0" smtClean="0"/>
              <a:t>)            (20)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Evropská kolonizace=&gt; přistěhovalci hl. z velké Británie, Francie, Nizozemí, Švédska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Potomci otroků dovezených v 16. – 19. stol. (negroidní rasy)- </a:t>
            </a:r>
            <a:r>
              <a:rPr lang="cs-CZ" dirty="0" err="1" smtClean="0"/>
              <a:t>Afroameričané</a:t>
            </a: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</a:t>
            </a:r>
            <a:r>
              <a:rPr lang="cs-CZ" dirty="0" err="1" smtClean="0"/>
              <a:t>Hispanoameričané</a:t>
            </a:r>
            <a:r>
              <a:rPr lang="cs-CZ" dirty="0" smtClean="0"/>
              <a:t> – nejrychleji rostoucí složkou populace</a:t>
            </a:r>
          </a:p>
          <a:p>
            <a:pPr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FFC000"/>
                </a:solidFill>
              </a:rPr>
              <a:t>Náboženství: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převládá protestantské náboženství – 51%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-dále římskokatolické, židovské, muslimské atd.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5" descr="C:\Users\Martina\Desktop\Mamka prezentace\USA\Edward_S._Curtis_Collection_People_0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285728"/>
            <a:ext cx="1682301" cy="24078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929718" cy="657227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FF0000"/>
                </a:solidFill>
              </a:rPr>
              <a:t>Washington D.C.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 Název vznikl jako pocta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  prvnímu prezidentovi USA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  </a:t>
            </a:r>
            <a:r>
              <a:rPr lang="cs-CZ" dirty="0" err="1" smtClean="0"/>
              <a:t>Georgi</a:t>
            </a:r>
            <a:r>
              <a:rPr lang="cs-CZ" dirty="0" smtClean="0"/>
              <a:t> </a:t>
            </a:r>
            <a:r>
              <a:rPr lang="cs-CZ" dirty="0" err="1" smtClean="0"/>
              <a:t>Washingtonovi</a:t>
            </a: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nejsou zde mrakodrapy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převážně budovy veřejných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  institucí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        (21)</a:t>
            </a:r>
          </a:p>
          <a:p>
            <a:pPr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		    New York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				    -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nejlidnatější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				    - u něj ostrov Liberty Island se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				      Sochou Svobody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(22)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dirty="0"/>
          </a:p>
        </p:txBody>
      </p:sp>
      <p:pic>
        <p:nvPicPr>
          <p:cNvPr id="4" name="Picture 2" descr="C:\Users\Martina\Desktop\Mamka prezentace\USA\640px-DCmontage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285728"/>
            <a:ext cx="3138694" cy="4286280"/>
          </a:xfrm>
          <a:prstGeom prst="rect">
            <a:avLst/>
          </a:prstGeom>
          <a:noFill/>
        </p:spPr>
      </p:pic>
      <p:pic>
        <p:nvPicPr>
          <p:cNvPr id="6" name="Picture 3" descr="C:\Users\Martina\Desktop\Mamka prezentace\USA\800px-Statue_of_Liberty,_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4143380"/>
            <a:ext cx="2952744" cy="22145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7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786842" cy="635798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Detroit</a:t>
            </a:r>
          </a:p>
          <a:p>
            <a:pPr>
              <a:buNone/>
            </a:pPr>
            <a:r>
              <a:rPr lang="cs-CZ" dirty="0" smtClean="0"/>
              <a:t>- centrum společnosti </a:t>
            </a:r>
          </a:p>
          <a:p>
            <a:pPr>
              <a:buNone/>
            </a:pPr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Motors</a:t>
            </a:r>
            <a:r>
              <a:rPr lang="cs-CZ" dirty="0" smtClean="0"/>
              <a:t>, Ford)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    (23)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Seattle</a:t>
            </a:r>
            <a:r>
              <a:rPr lang="cs-CZ" b="1" dirty="0" smtClean="0"/>
              <a:t> –</a:t>
            </a:r>
            <a:r>
              <a:rPr lang="cs-CZ" dirty="0" smtClean="0"/>
              <a:t>závody </a:t>
            </a:r>
            <a:r>
              <a:rPr lang="cs-CZ" dirty="0" err="1" smtClean="0"/>
              <a:t>Boeing</a:t>
            </a:r>
            <a:r>
              <a:rPr lang="cs-CZ" dirty="0" smtClean="0"/>
              <a:t>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(24)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4" descr="C:\Users\Martina\Desktop\Mamka prezentace\USA\DetroitSkyli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571480"/>
            <a:ext cx="3786214" cy="2839661"/>
          </a:xfrm>
          <a:prstGeom prst="rect">
            <a:avLst/>
          </a:prstGeom>
          <a:noFill/>
        </p:spPr>
      </p:pic>
      <p:pic>
        <p:nvPicPr>
          <p:cNvPr id="6" name="Picture 5" descr="C:\Users\Martina\Desktop\Mamka prezentace\USA\Spanorami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4500570"/>
            <a:ext cx="6643734" cy="19399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858280" cy="64294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Los Angeles </a:t>
            </a:r>
          </a:p>
          <a:p>
            <a:pPr>
              <a:buNone/>
            </a:pPr>
            <a:r>
              <a:rPr lang="cs-CZ" dirty="0" smtClean="0"/>
              <a:t> - zkráceně L.A.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San </a:t>
            </a:r>
            <a:r>
              <a:rPr lang="cs-CZ" b="1" dirty="0" err="1" smtClean="0">
                <a:solidFill>
                  <a:srgbClr val="FF0000"/>
                </a:solidFill>
              </a:rPr>
              <a:t>Francisco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        (25)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New Orleans </a:t>
            </a:r>
            <a:r>
              <a:rPr lang="cs-CZ" b="1" dirty="0" smtClean="0"/>
              <a:t>–</a:t>
            </a:r>
            <a:r>
              <a:rPr lang="cs-CZ" dirty="0" smtClean="0"/>
              <a:t>kolébka Jazzu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(26)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USA - význam cestovního ruchu.</a:t>
            </a:r>
            <a:endParaRPr lang="cs-CZ" dirty="0"/>
          </a:p>
        </p:txBody>
      </p:sp>
      <p:pic>
        <p:nvPicPr>
          <p:cNvPr id="4" name="Picture 6" descr="C:\Users\Martina\Desktop\Mamka prezentace\USA\800px-Painted_Lad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714356"/>
            <a:ext cx="3611570" cy="2618388"/>
          </a:xfrm>
          <a:prstGeom prst="rect">
            <a:avLst/>
          </a:prstGeom>
          <a:noFill/>
        </p:spPr>
      </p:pic>
      <p:pic>
        <p:nvPicPr>
          <p:cNvPr id="5" name="Picture 7" descr="C:\Users\Martina\Desktop\Mamka prezentace\USA\800px-Louis_Armstrong_restor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3714752"/>
            <a:ext cx="2786082" cy="21693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Dějiny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643998" cy="585791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1492- Kryštof Kolumbus, </a:t>
            </a:r>
          </a:p>
          <a:p>
            <a:pPr>
              <a:buNone/>
            </a:pPr>
            <a:r>
              <a:rPr lang="cs-CZ" dirty="0" smtClean="0"/>
              <a:t>objeven tzv. Nový svět</a:t>
            </a:r>
          </a:p>
          <a:p>
            <a:pPr>
              <a:buNone/>
            </a:pPr>
            <a:r>
              <a:rPr lang="cs-CZ" dirty="0" smtClean="0"/>
              <a:t>(před tím Vikingové, okolo </a:t>
            </a:r>
          </a:p>
          <a:p>
            <a:pPr>
              <a:buNone/>
            </a:pPr>
            <a:r>
              <a:rPr lang="cs-CZ" dirty="0" smtClean="0"/>
              <a:t>roku 1000 </a:t>
            </a:r>
            <a:r>
              <a:rPr lang="cs-CZ" dirty="0" err="1" smtClean="0"/>
              <a:t>Leif</a:t>
            </a:r>
            <a:r>
              <a:rPr lang="cs-CZ" dirty="0" smtClean="0"/>
              <a:t> </a:t>
            </a:r>
            <a:r>
              <a:rPr lang="cs-CZ" dirty="0" err="1" smtClean="0"/>
              <a:t>Eriksson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-v dalších stoletích –kolonizace                                    </a:t>
            </a:r>
            <a:r>
              <a:rPr lang="cs-CZ" sz="2200" dirty="0" smtClean="0"/>
              <a:t>(27)      </a:t>
            </a:r>
          </a:p>
          <a:p>
            <a:pPr>
              <a:buNone/>
            </a:pPr>
            <a:r>
              <a:rPr lang="cs-CZ" dirty="0" smtClean="0"/>
              <a:t>- 4. července 1776- Deklarace nezávislosti, která vyhlašovala vznik USA</a:t>
            </a:r>
          </a:p>
          <a:p>
            <a:pPr>
              <a:buNone/>
            </a:pPr>
            <a:r>
              <a:rPr lang="cs-CZ" dirty="0" smtClean="0"/>
              <a:t>-1783-konec Války za nezávislost britským uznáním nezávislého státu</a:t>
            </a:r>
          </a:p>
          <a:p>
            <a:pPr>
              <a:buNone/>
            </a:pPr>
            <a:r>
              <a:rPr lang="cs-CZ" dirty="0" smtClean="0"/>
              <a:t>-1860- 65 –válka Sever proti Jihu (skončila vítězstvím Severu)</a:t>
            </a:r>
          </a:p>
          <a:p>
            <a:pPr>
              <a:buNone/>
            </a:pPr>
            <a:r>
              <a:rPr lang="cs-CZ" dirty="0" smtClean="0"/>
              <a:t>-kolem r. 1890- USA hospodářsky nejsilnější zemí světa</a:t>
            </a:r>
          </a:p>
          <a:p>
            <a:pPr>
              <a:buNone/>
            </a:pPr>
            <a:r>
              <a:rPr lang="cs-CZ" dirty="0" smtClean="0"/>
              <a:t>-další expanze na západ</a:t>
            </a:r>
          </a:p>
          <a:p>
            <a:endParaRPr lang="cs-CZ" dirty="0"/>
          </a:p>
        </p:txBody>
      </p:sp>
      <p:pic>
        <p:nvPicPr>
          <p:cNvPr id="4" name="Picture 8" descr="C:\Users\Martina\Desktop\Mamka prezentace\USA\Columbus_Taking_Possess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857232"/>
            <a:ext cx="2786082" cy="2111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Osobnosti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14356"/>
            <a:ext cx="8929718" cy="5857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</a:t>
            </a:r>
            <a:r>
              <a:rPr lang="cs-CZ" dirty="0" err="1" smtClean="0">
                <a:solidFill>
                  <a:srgbClr val="FFC000"/>
                </a:solidFill>
              </a:rPr>
              <a:t>George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W</a:t>
            </a:r>
            <a:r>
              <a:rPr lang="cs-CZ" dirty="0" smtClean="0">
                <a:solidFill>
                  <a:srgbClr val="FFC000"/>
                </a:solidFill>
              </a:rPr>
              <a:t>ashington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        (1.prezident USA)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      (28)</a:t>
            </a:r>
          </a:p>
          <a:p>
            <a:pPr>
              <a:buNone/>
            </a:pPr>
            <a:r>
              <a:rPr lang="cs-CZ" sz="2000" dirty="0" smtClean="0"/>
              <a:t>                                      (29)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Abraham Lincoln </a:t>
            </a:r>
          </a:p>
          <a:p>
            <a:pPr>
              <a:buNone/>
            </a:pPr>
            <a:r>
              <a:rPr lang="cs-CZ" dirty="0" smtClean="0"/>
              <a:t>(16. Prezident, </a:t>
            </a:r>
          </a:p>
          <a:p>
            <a:pPr>
              <a:buNone/>
            </a:pPr>
            <a:r>
              <a:rPr lang="cs-CZ" dirty="0" smtClean="0"/>
              <a:t>zrušení otroctví)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    </a:t>
            </a:r>
            <a:r>
              <a:rPr lang="cs-CZ" dirty="0" err="1" smtClean="0">
                <a:solidFill>
                  <a:srgbClr val="FFC000"/>
                </a:solidFill>
              </a:rPr>
              <a:t>Mark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Twain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                                   - spisovatel                          </a:t>
            </a:r>
            <a:r>
              <a:rPr lang="cs-CZ" sz="2000" dirty="0" smtClean="0"/>
              <a:t>(30)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9" descr="C:\Users\Martina\Desktop\Mamka prezentace\USA\640px-Gilbert_Stuart_Williamstown_Portrait_of_George_Washingt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714356"/>
            <a:ext cx="2028250" cy="2428892"/>
          </a:xfrm>
          <a:prstGeom prst="rect">
            <a:avLst/>
          </a:prstGeom>
          <a:noFill/>
        </p:spPr>
      </p:pic>
      <p:pic>
        <p:nvPicPr>
          <p:cNvPr id="5" name="Picture 10" descr="C:\Users\Martina\Desktop\Mamka prezentace\USA\640px-Abraham_Lincoln_head_on_shoulders_photo_portrai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000108"/>
            <a:ext cx="2013871" cy="2643206"/>
          </a:xfrm>
          <a:prstGeom prst="rect">
            <a:avLst/>
          </a:prstGeom>
          <a:noFill/>
        </p:spPr>
      </p:pic>
      <p:pic>
        <p:nvPicPr>
          <p:cNvPr id="6" name="Picture 11" descr="C:\Users\Martina\Desktop\Mamka prezentace\USA\640px-Mark_Twain_by_AF_Bradle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2132" y="3571876"/>
            <a:ext cx="2149027" cy="30153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Zdroje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78647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http://cs.wikipedia.org/wiki/USA</a:t>
            </a:r>
          </a:p>
          <a:p>
            <a:pPr>
              <a:buNone/>
            </a:pPr>
            <a:r>
              <a:rPr lang="cs-CZ" dirty="0" smtClean="0"/>
              <a:t>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http://cs.wikipedia.org/wiki/USA</a:t>
            </a:r>
          </a:p>
          <a:p>
            <a:pPr>
              <a:buNone/>
            </a:pPr>
            <a:r>
              <a:rPr lang="cs-CZ" dirty="0" smtClean="0"/>
              <a:t>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http://cs.wikipedia.org/wiki/USA</a:t>
            </a:r>
          </a:p>
          <a:p>
            <a:pPr>
              <a:buNone/>
            </a:pPr>
            <a:r>
              <a:rPr lang="cs-CZ" dirty="0" smtClean="0"/>
              <a:t>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http://cs.wikipedia.org/wiki/USA </a:t>
            </a:r>
          </a:p>
          <a:p>
            <a:pPr>
              <a:buNone/>
            </a:pPr>
            <a:r>
              <a:rPr lang="cs-CZ" dirty="0" smtClean="0"/>
              <a:t>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http://cs.wikipedia.org/wiki/USA </a:t>
            </a:r>
          </a:p>
          <a:p>
            <a:pPr>
              <a:buNone/>
            </a:pPr>
            <a:r>
              <a:rPr lang="cs-CZ" dirty="0" smtClean="0"/>
              <a:t>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http://cs.wikipedia.org/wiki/St%C3%A1ty_USA</a:t>
            </a:r>
          </a:p>
          <a:p>
            <a:pPr>
              <a:buNone/>
            </a:pPr>
            <a:r>
              <a:rPr lang="cs-CZ" dirty="0" smtClean="0"/>
              <a:t>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http://cs.wikipedia.org/wiki/Mount_McKinley</a:t>
            </a:r>
          </a:p>
          <a:p>
            <a:pPr>
              <a:buNone/>
            </a:pPr>
            <a:r>
              <a:rPr lang="cs-CZ" dirty="0" smtClean="0"/>
              <a:t>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http://cs.wikipedia.org/wiki/%C3%9Adol%C3%AD_smrti</a:t>
            </a:r>
          </a:p>
          <a:p>
            <a:pPr>
              <a:buNone/>
            </a:pPr>
            <a:r>
              <a:rPr lang="cs-CZ" dirty="0" smtClean="0"/>
              <a:t>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http://cs.wikipedia.org/wiki/%C5%98eka_Mississippi</a:t>
            </a:r>
          </a:p>
          <a:p>
            <a:pPr>
              <a:buNone/>
            </a:pPr>
            <a:r>
              <a:rPr lang="cs-CZ" dirty="0" smtClean="0"/>
              <a:t>10. http://cs.wikipedia.org/wiki/Torn%C3%A1do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85728"/>
            <a:ext cx="8643998" cy="635798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11.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http://cs.wikipedia.org/wiki/Yellowstonsk%C3%BD_n%C3%A1rodn%C3%AD_park</a:t>
            </a:r>
          </a:p>
          <a:p>
            <a:pPr>
              <a:buNone/>
            </a:pPr>
            <a:r>
              <a:rPr lang="cs-CZ" dirty="0" smtClean="0"/>
              <a:t>12.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http://cs.wikipedia.org/wiki/%C4%8Cern%C3%A9_uhl%C3%AD</a:t>
            </a:r>
          </a:p>
          <a:p>
            <a:pPr>
              <a:buNone/>
            </a:pPr>
            <a:r>
              <a:rPr lang="cs-CZ" dirty="0" smtClean="0"/>
              <a:t>13.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http://cs.wikipedia.org/wiki/Nanotechnologie</a:t>
            </a:r>
          </a:p>
          <a:p>
            <a:pPr>
              <a:buNone/>
            </a:pPr>
            <a:r>
              <a:rPr lang="cs-CZ" dirty="0" smtClean="0"/>
              <a:t>14.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http://cs.wikipedia.org/wiki/Obilniny</a:t>
            </a:r>
          </a:p>
          <a:p>
            <a:pPr>
              <a:buNone/>
            </a:pPr>
            <a:r>
              <a:rPr lang="cs-CZ" dirty="0" smtClean="0"/>
              <a:t>15.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http://cs.wikipedia.org/wiki/Bavln%C3%ADk</a:t>
            </a:r>
          </a:p>
          <a:p>
            <a:pPr>
              <a:buNone/>
            </a:pPr>
            <a:r>
              <a:rPr lang="cs-CZ" dirty="0" smtClean="0"/>
              <a:t>16.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http://cs.wikipedia.org/wiki/Ovoce</a:t>
            </a:r>
          </a:p>
          <a:p>
            <a:pPr>
              <a:buNone/>
            </a:pPr>
            <a:r>
              <a:rPr lang="cs-CZ" dirty="0" smtClean="0"/>
              <a:t>17.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http://cs.wikipedia.org/wiki/Tur_dom%C3%A1c%C3%AD</a:t>
            </a:r>
          </a:p>
          <a:p>
            <a:pPr>
              <a:buNone/>
            </a:pPr>
            <a:r>
              <a:rPr lang="cs-CZ" dirty="0" smtClean="0"/>
              <a:t>18.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http://cs.wikipedia.org/wiki/Ovce</a:t>
            </a:r>
          </a:p>
          <a:p>
            <a:pPr>
              <a:buNone/>
            </a:pPr>
            <a:r>
              <a:rPr lang="cs-CZ" dirty="0" smtClean="0"/>
              <a:t>19.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http://cs.wikipedia.org/wiki/Leti%C5%A1t%C4%9B_Atlanta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14290"/>
            <a:ext cx="8229600" cy="603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57166"/>
            <a:ext cx="8229600" cy="621510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20.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http://cs.wikipedia.org/wiki/Indi%C3%A1n</a:t>
            </a:r>
          </a:p>
          <a:p>
            <a:pPr>
              <a:buNone/>
            </a:pPr>
            <a:r>
              <a:rPr lang="cs-CZ" dirty="0" smtClean="0"/>
              <a:t>21.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http://cs.wikipedia.org/wiki/Washington,_D.C.</a:t>
            </a:r>
          </a:p>
          <a:p>
            <a:pPr>
              <a:buNone/>
            </a:pPr>
            <a:r>
              <a:rPr lang="cs-CZ" dirty="0" smtClean="0"/>
              <a:t>22.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http://cs.wikipedia.org/wiki/Socha_Svobody</a:t>
            </a:r>
          </a:p>
          <a:p>
            <a:pPr>
              <a:buNone/>
            </a:pPr>
            <a:r>
              <a:rPr lang="cs-CZ" dirty="0" smtClean="0"/>
              <a:t>23.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http://cs.wikipedia.org/wiki/Detroit</a:t>
            </a:r>
          </a:p>
          <a:p>
            <a:pPr>
              <a:buNone/>
            </a:pPr>
            <a:r>
              <a:rPr lang="cs-CZ" dirty="0" smtClean="0"/>
              <a:t>24.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http://cs.wikipedia.org/wiki/Seattle</a:t>
            </a:r>
          </a:p>
          <a:p>
            <a:pPr>
              <a:buNone/>
            </a:pPr>
            <a:r>
              <a:rPr lang="cs-CZ" dirty="0" smtClean="0"/>
              <a:t>25.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http://cs.wikipedia.org/wiki/San_Francisco</a:t>
            </a:r>
          </a:p>
          <a:p>
            <a:pPr>
              <a:buNone/>
            </a:pPr>
            <a:r>
              <a:rPr lang="cs-CZ" dirty="0" smtClean="0"/>
              <a:t>26.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http://cs.wikipedia.org/wiki/Jazz</a:t>
            </a:r>
          </a:p>
          <a:p>
            <a:pPr>
              <a:buNone/>
            </a:pPr>
            <a:r>
              <a:rPr lang="cs-CZ" dirty="0" smtClean="0"/>
              <a:t>27.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http://cs.wikipedia.org/wiki/Kry%C5%A1tof_Kolumbus</a:t>
            </a:r>
          </a:p>
          <a:p>
            <a:pPr>
              <a:buNone/>
            </a:pPr>
            <a:r>
              <a:rPr lang="cs-CZ" dirty="0" smtClean="0"/>
              <a:t>28.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http://cs.wikipedia.org/wiki/George_Washington</a:t>
            </a:r>
          </a:p>
          <a:p>
            <a:pPr>
              <a:buNone/>
            </a:pPr>
            <a:r>
              <a:rPr lang="cs-CZ" dirty="0" smtClean="0"/>
              <a:t>29.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http://cs.wikipedia.org/wiki/Abraham_Lincoln</a:t>
            </a:r>
          </a:p>
          <a:p>
            <a:pPr>
              <a:buNone/>
            </a:pPr>
            <a:r>
              <a:rPr lang="cs-CZ" dirty="0" smtClean="0"/>
              <a:t>30.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http://cs.wikipedia.org/wiki/Mark_Twain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Knižní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643998" cy="578647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BAAR, Vladimír. Hospodářský zeměpis: regionální aspekty světového hospodářství : učebnice pro obchodní akademie a jiné střední školy. 1. </a:t>
            </a:r>
            <a:r>
              <a:rPr lang="cs-CZ" dirty="0" err="1" smtClean="0"/>
              <a:t>vyd</a:t>
            </a:r>
            <a:r>
              <a:rPr lang="cs-CZ" dirty="0" smtClean="0"/>
              <a:t>. Praha: Nakladatelství České geografické společnosti, 2002, 111 s. ISBN 80-860-3450-X..</a:t>
            </a:r>
          </a:p>
          <a:p>
            <a:endParaRPr lang="cs-CZ" dirty="0" smtClean="0"/>
          </a:p>
          <a:p>
            <a:r>
              <a:rPr lang="cs-CZ" dirty="0" smtClean="0"/>
              <a:t>KAŠPAROVSKÝ, Karel. Zeměpis II. v kostce: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Praha: Fragment, 2008, 184 s. Maturita v kostce. ISBN 978-802-5305-850..</a:t>
            </a:r>
          </a:p>
          <a:p>
            <a:endParaRPr lang="cs-CZ" dirty="0" smtClean="0"/>
          </a:p>
          <a:p>
            <a:r>
              <a:rPr lang="cs-CZ" dirty="0" smtClean="0"/>
              <a:t>[RED. CLP, [</a:t>
            </a:r>
            <a:r>
              <a:rPr lang="cs-CZ" dirty="0" err="1" smtClean="0"/>
              <a:t>Red.Carlo</a:t>
            </a:r>
            <a:r>
              <a:rPr lang="cs-CZ" dirty="0" smtClean="0"/>
              <a:t> </a:t>
            </a:r>
            <a:r>
              <a:rPr lang="cs-CZ" dirty="0" err="1" smtClean="0"/>
              <a:t>Lauer</a:t>
            </a:r>
            <a:r>
              <a:rPr lang="cs-CZ" dirty="0" smtClean="0"/>
              <a:t>, Milan BURSA a Jana PEŠTOVÁ. Encyklopedie Světa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Mnichov. </a:t>
            </a:r>
            <a:r>
              <a:rPr lang="cs-CZ" dirty="0" err="1" smtClean="0"/>
              <a:t>Marco</a:t>
            </a:r>
            <a:r>
              <a:rPr lang="cs-CZ" dirty="0" smtClean="0"/>
              <a:t> Polo, 2005, 207. ISBN 38-279-0006-9.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1997</Words>
  <Application>Microsoft Office PowerPoint</Application>
  <PresentationFormat>Předvádění na obrazovce (4:3)</PresentationFormat>
  <Paragraphs>387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Motiv sady Office</vt:lpstr>
      <vt:lpstr>Snímek 1</vt:lpstr>
      <vt:lpstr>Snímek 2</vt:lpstr>
      <vt:lpstr>Vlajka </vt:lpstr>
      <vt:lpstr>Poloha</vt:lpstr>
      <vt:lpstr>Vyberte hodnoty, které náleží USA:</vt:lpstr>
      <vt:lpstr>Vyberte hodnoty, které náleží USA:</vt:lpstr>
      <vt:lpstr>Členství v organizacích:</vt:lpstr>
      <vt:lpstr>Administrativní členění:   </vt:lpstr>
      <vt:lpstr>Přírodní poměry</vt:lpstr>
      <vt:lpstr>Snímek 10</vt:lpstr>
      <vt:lpstr>Vodstvo:</vt:lpstr>
      <vt:lpstr>Snímek 12</vt:lpstr>
      <vt:lpstr>Podnebí </vt:lpstr>
      <vt:lpstr>Vegetace: </vt:lpstr>
      <vt:lpstr>Snímek 15</vt:lpstr>
      <vt:lpstr>Hospodářství</vt:lpstr>
      <vt:lpstr>nerostné suroviny</vt:lpstr>
      <vt:lpstr>Průmysl </vt:lpstr>
      <vt:lpstr> </vt:lpstr>
      <vt:lpstr>Snímek 20</vt:lpstr>
      <vt:lpstr>Zemědělství </vt:lpstr>
      <vt:lpstr>Snímek 22</vt:lpstr>
      <vt:lpstr>Snímek 23</vt:lpstr>
      <vt:lpstr>Doprava</vt:lpstr>
      <vt:lpstr>Snímek 25</vt:lpstr>
      <vt:lpstr>Obyvatelstvo</vt:lpstr>
      <vt:lpstr>Snímek 27</vt:lpstr>
      <vt:lpstr>Snímek 28</vt:lpstr>
      <vt:lpstr>Snímek 29</vt:lpstr>
      <vt:lpstr>Dějiny</vt:lpstr>
      <vt:lpstr>Osobnosti</vt:lpstr>
      <vt:lpstr>Zdroje </vt:lpstr>
      <vt:lpstr>Snímek 33</vt:lpstr>
      <vt:lpstr>Snímek 34</vt:lpstr>
      <vt:lpstr>Knižní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 The United States of America  (Spojené státy americké)</dc:title>
  <dc:creator>Martina Tesařová</dc:creator>
  <cp:lastModifiedBy>Dum</cp:lastModifiedBy>
  <cp:revision>72</cp:revision>
  <dcterms:created xsi:type="dcterms:W3CDTF">2014-06-29T07:30:05Z</dcterms:created>
  <dcterms:modified xsi:type="dcterms:W3CDTF">2014-11-12T10:31:28Z</dcterms:modified>
</cp:coreProperties>
</file>