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6" r:id="rId3"/>
    <p:sldId id="259" r:id="rId4"/>
    <p:sldId id="262" r:id="rId5"/>
    <p:sldId id="261" r:id="rId6"/>
    <p:sldId id="263" r:id="rId7"/>
    <p:sldId id="264" r:id="rId8"/>
    <p:sldId id="265" r:id="rId9"/>
    <p:sldId id="278" r:id="rId10"/>
    <p:sldId id="266" r:id="rId11"/>
    <p:sldId id="276" r:id="rId12"/>
    <p:sldId id="268" r:id="rId13"/>
    <p:sldId id="277" r:id="rId14"/>
    <p:sldId id="280" r:id="rId15"/>
    <p:sldId id="281" r:id="rId16"/>
    <p:sldId id="283" r:id="rId17"/>
    <p:sldId id="284" r:id="rId18"/>
    <p:sldId id="285" r:id="rId19"/>
    <p:sldId id="286" r:id="rId20"/>
    <p:sldId id="287" r:id="rId21"/>
    <p:sldId id="288" r:id="rId22"/>
    <p:sldId id="289" r:id="rId23"/>
    <p:sldId id="290" r:id="rId24"/>
    <p:sldId id="272" r:id="rId25"/>
    <p:sldId id="274" r:id="rId26"/>
    <p:sldId id="269" r:id="rId27"/>
    <p:sldId id="271" r:id="rId28"/>
    <p:sldId id="292" r:id="rId29"/>
    <p:sldId id="291" r:id="rId30"/>
    <p:sldId id="293" r:id="rId31"/>
    <p:sldId id="295" r:id="rId32"/>
    <p:sldId id="296" r:id="rId33"/>
    <p:sldId id="297" r:id="rId34"/>
    <p:sldId id="299" r:id="rId35"/>
    <p:sldId id="301" r:id="rId36"/>
    <p:sldId id="260" r:id="rId37"/>
    <p:sldId id="282" r:id="rId38"/>
    <p:sldId id="273" r:id="rId39"/>
    <p:sldId id="298" r:id="rId40"/>
    <p:sldId id="300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76AAF-CB68-4BDF-959A-E894FA04460D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71175-6453-4495-95D8-6DF35D59E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76AAF-CB68-4BDF-959A-E894FA04460D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71175-6453-4495-95D8-6DF35D59E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76AAF-CB68-4BDF-959A-E894FA04460D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71175-6453-4495-95D8-6DF35D59E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76AAF-CB68-4BDF-959A-E894FA04460D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71175-6453-4495-95D8-6DF35D59E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76AAF-CB68-4BDF-959A-E894FA04460D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71175-6453-4495-95D8-6DF35D59E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76AAF-CB68-4BDF-959A-E894FA04460D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71175-6453-4495-95D8-6DF35D59E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76AAF-CB68-4BDF-959A-E894FA04460D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71175-6453-4495-95D8-6DF35D59E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76AAF-CB68-4BDF-959A-E894FA04460D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71175-6453-4495-95D8-6DF35D59E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76AAF-CB68-4BDF-959A-E894FA04460D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71175-6453-4495-95D8-6DF35D59E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76AAF-CB68-4BDF-959A-E894FA04460D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71175-6453-4495-95D8-6DF35D59E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76AAF-CB68-4BDF-959A-E894FA04460D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71175-6453-4495-95D8-6DF35D59E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76AAF-CB68-4BDF-959A-E894FA04460D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71175-6453-4495-95D8-6DF35D59EC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65518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Šmerala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Nový Zéland a Oceánie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 Regionální geografie Nového Zélandu a Oceánie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30.4. 2014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Digitální učební materiál obsahuje geografickou charakteristiku Nového Zélandu a Oceánie. Cílem je poskytnout a přiblížit žákům základní informace o státech, schopnost chápat látku v souvislostech.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učební materiál,obrázky, dynamické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notebook, atlas.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1055" y="5587061"/>
            <a:ext cx="5201890" cy="1270939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42984"/>
            <a:ext cx="7772400" cy="3786213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Nový Zéland </a:t>
            </a:r>
            <a:br>
              <a:rPr lang="cs-CZ" sz="6000" b="1" dirty="0" smtClean="0">
                <a:solidFill>
                  <a:srgbClr val="002060"/>
                </a:solidFill>
              </a:rPr>
            </a:br>
            <a:r>
              <a:rPr lang="cs-CZ" sz="6000" b="1" dirty="0" smtClean="0">
                <a:solidFill>
                  <a:srgbClr val="002060"/>
                </a:solidFill>
              </a:rPr>
              <a:t>&amp;</a:t>
            </a:r>
            <a:br>
              <a:rPr lang="cs-CZ" sz="6000" b="1" dirty="0" smtClean="0">
                <a:solidFill>
                  <a:srgbClr val="002060"/>
                </a:solidFill>
              </a:rPr>
            </a:br>
            <a:r>
              <a:rPr lang="cs-CZ" sz="6000" b="1" dirty="0" smtClean="0">
                <a:solidFill>
                  <a:srgbClr val="002060"/>
                </a:solidFill>
              </a:rPr>
              <a:t>Oceánie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500702"/>
            <a:ext cx="6400800" cy="13809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NOVÝ ZÉLAND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14356"/>
            <a:ext cx="8929718" cy="614364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anglicky </a:t>
            </a:r>
            <a:r>
              <a:rPr lang="cs-CZ" i="1" dirty="0" smtClean="0"/>
              <a:t>New </a:t>
            </a:r>
            <a:r>
              <a:rPr lang="cs-CZ" i="1" dirty="0" err="1" smtClean="0"/>
              <a:t>Zealand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maorsky </a:t>
            </a:r>
            <a:r>
              <a:rPr lang="cs-CZ" i="1" dirty="0" err="1" smtClean="0"/>
              <a:t>Aotearoa</a:t>
            </a:r>
            <a:endParaRPr lang="cs-CZ" i="1" dirty="0"/>
          </a:p>
          <a:p>
            <a:pPr>
              <a:buNone/>
            </a:pPr>
            <a:endParaRPr lang="cs-CZ" sz="3000" i="1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									           </a:t>
            </a:r>
          </a:p>
          <a:p>
            <a:pPr>
              <a:buNone/>
            </a:pPr>
            <a:r>
              <a:rPr lang="cs-CZ" sz="2000" dirty="0" smtClean="0"/>
              <a:t> 										(1)</a:t>
            </a:r>
          </a:p>
          <a:p>
            <a:pPr>
              <a:buNone/>
            </a:pPr>
            <a:r>
              <a:rPr lang="cs-CZ" dirty="0" smtClean="0"/>
              <a:t>  Stát v jihozápadní části Tichého oceánu.</a:t>
            </a:r>
          </a:p>
          <a:p>
            <a:pPr>
              <a:buNone/>
            </a:pPr>
            <a:r>
              <a:rPr lang="cs-CZ" dirty="0" smtClean="0"/>
              <a:t>  Tvoří ho dva velké ostrovy, Severní a Jižní a další menší ostrůvky. </a:t>
            </a:r>
          </a:p>
          <a:p>
            <a:pPr>
              <a:buNone/>
            </a:pPr>
            <a:r>
              <a:rPr lang="cs-CZ" dirty="0" smtClean="0"/>
              <a:t>Nejbližší sousední stát je asi 2000 km vzdálená Austrálie.</a:t>
            </a:r>
          </a:p>
        </p:txBody>
      </p:sp>
      <p:pic>
        <p:nvPicPr>
          <p:cNvPr id="4" name="Picture 2" descr="C:\Users\Martina\Desktop\Nový Zéland\LocationNewZealan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1214422"/>
            <a:ext cx="5143504" cy="23648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5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14356"/>
            <a:ext cx="8572560" cy="5857916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Myslíte si, že je Nový Zéland součástí australského kontinentu?</a:t>
            </a:r>
          </a:p>
          <a:p>
            <a:pPr>
              <a:buNone/>
            </a:pPr>
            <a:r>
              <a:rPr lang="cs-CZ" dirty="0" smtClean="0"/>
              <a:t>Není, protože se nenachází na jeho kontinentálním šelfu.</a:t>
            </a:r>
          </a:p>
          <a:p>
            <a:pPr>
              <a:buNone/>
            </a:pPr>
            <a:endParaRPr lang="cs-CZ" dirty="0" smtClean="0"/>
          </a:p>
          <a:p>
            <a:pPr marL="0" indent="17463">
              <a:buNone/>
            </a:pPr>
            <a:r>
              <a:rPr lang="cs-CZ" i="1" dirty="0" smtClean="0"/>
              <a:t>Víte, že tvoří část potopeného kontinentu </a:t>
            </a:r>
            <a:r>
              <a:rPr lang="cs-CZ" i="1" dirty="0" err="1" smtClean="0"/>
              <a:t>Zélandie</a:t>
            </a:r>
            <a:r>
              <a:rPr lang="cs-CZ" i="1" dirty="0" smtClean="0"/>
              <a:t>, ta společně s Austrálií tvoří širší region Australasie, která je součástí Oceánie?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14290"/>
          </a:xfrm>
        </p:spPr>
        <p:txBody>
          <a:bodyPr>
            <a:normAutofit fontScale="90000"/>
          </a:bodyPr>
          <a:lstStyle/>
          <a:p>
            <a:pPr algn="l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64371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Vlajka</a:t>
            </a:r>
          </a:p>
          <a:p>
            <a:pPr>
              <a:buFontTx/>
              <a:buChar char="-"/>
            </a:pPr>
            <a:r>
              <a:rPr lang="cs-CZ" dirty="0" smtClean="0"/>
              <a:t>je to Britská modrá služební vlajka (</a:t>
            </a:r>
            <a:r>
              <a:rPr lang="cs-CZ" dirty="0" err="1" smtClean="0"/>
              <a:t>Blue</a:t>
            </a:r>
            <a:r>
              <a:rPr lang="cs-CZ" dirty="0" smtClean="0"/>
              <a:t> </a:t>
            </a:r>
            <a:r>
              <a:rPr lang="cs-CZ" dirty="0" err="1" smtClean="0"/>
              <a:t>Ensign</a:t>
            </a:r>
            <a:r>
              <a:rPr lang="cs-CZ" dirty="0" smtClean="0"/>
              <a:t>), na které jsou ve vlající části umístěny čtyři různě velké červené hvězdy uspořádané do souhvězdí Jižního kříže</a:t>
            </a:r>
          </a:p>
          <a:p>
            <a:pPr lvl="8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Znak</a:t>
            </a:r>
          </a:p>
          <a:p>
            <a:pPr lvl="8">
              <a:buFontTx/>
              <a:buChar char="-"/>
            </a:pPr>
            <a:endParaRPr lang="cs-CZ" sz="3200" dirty="0"/>
          </a:p>
          <a:p>
            <a:pPr lvl="8">
              <a:buFontTx/>
              <a:buChar char="-"/>
            </a:pPr>
            <a:endParaRPr lang="cs-CZ" sz="3200" dirty="0" smtClean="0"/>
          </a:p>
          <a:p>
            <a:pPr lvl="8">
              <a:buFontTx/>
              <a:buChar char="-"/>
            </a:pPr>
            <a:endParaRPr lang="cs-CZ" dirty="0"/>
          </a:p>
          <a:p>
            <a:pPr lvl="8">
              <a:buNone/>
            </a:pPr>
            <a:r>
              <a:rPr lang="cs-CZ" dirty="0" smtClean="0"/>
              <a:t>(2)</a:t>
            </a:r>
          </a:p>
          <a:p>
            <a:pPr lvl="8">
              <a:buNone/>
            </a:pPr>
            <a:endParaRPr lang="cs-CZ" dirty="0"/>
          </a:p>
          <a:p>
            <a:pPr lvl="8">
              <a:buNone/>
            </a:pPr>
            <a:endParaRPr lang="cs-CZ" dirty="0" smtClean="0"/>
          </a:p>
          <a:p>
            <a:pPr lvl="8">
              <a:buNone/>
            </a:pPr>
            <a:endParaRPr lang="cs-CZ" dirty="0" smtClean="0"/>
          </a:p>
          <a:p>
            <a:pPr lvl="8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(3)</a:t>
            </a:r>
            <a:endParaRPr lang="cs-CZ" dirty="0"/>
          </a:p>
        </p:txBody>
      </p:sp>
      <p:pic>
        <p:nvPicPr>
          <p:cNvPr id="4" name="Picture 3" descr="C:\Users\Martina\Desktop\Nový Zéland\1200px-Flag_of_New_Zealand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2857496"/>
            <a:ext cx="4143404" cy="2071702"/>
          </a:xfrm>
          <a:prstGeom prst="rect">
            <a:avLst/>
          </a:prstGeom>
          <a:noFill/>
        </p:spPr>
      </p:pic>
      <p:pic>
        <p:nvPicPr>
          <p:cNvPr id="5" name="Picture 4" descr="C:\Users\Martina\Desktop\Nový Zéland\Coat_of_arms_of_New_Zealand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3357562"/>
            <a:ext cx="3177839" cy="30785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Vyberte správnou hodnotu: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928670"/>
            <a:ext cx="8643998" cy="571504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Rozloha:</a:t>
            </a:r>
          </a:p>
          <a:p>
            <a:pPr>
              <a:buNone/>
            </a:pPr>
            <a:r>
              <a:rPr lang="cs-CZ" dirty="0" smtClean="0"/>
              <a:t>			a) 268 680 km²</a:t>
            </a:r>
          </a:p>
          <a:p>
            <a:pPr>
              <a:buNone/>
            </a:pPr>
            <a:r>
              <a:rPr lang="cs-CZ" dirty="0" smtClean="0"/>
              <a:t>			b) 520 840 km²</a:t>
            </a:r>
          </a:p>
          <a:p>
            <a:pPr>
              <a:buNone/>
            </a:pPr>
            <a:r>
              <a:rPr lang="cs-CZ" dirty="0" smtClean="0"/>
              <a:t>			c) 790 320 km²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Počet obyvatel:</a:t>
            </a:r>
            <a:r>
              <a:rPr lang="cs-CZ" dirty="0" smtClean="0"/>
              <a:t>			údaj z roku 2011</a:t>
            </a:r>
          </a:p>
          <a:p>
            <a:pPr>
              <a:buNone/>
            </a:pPr>
            <a:r>
              <a:rPr lang="cs-CZ" dirty="0" smtClean="0"/>
              <a:t>			a) 2 212 200</a:t>
            </a:r>
          </a:p>
          <a:p>
            <a:pPr>
              <a:buNone/>
            </a:pPr>
            <a:r>
              <a:rPr lang="cs-CZ" dirty="0" smtClean="0"/>
              <a:t>			b) 4 414 400 </a:t>
            </a:r>
          </a:p>
          <a:p>
            <a:pPr>
              <a:buNone/>
            </a:pPr>
            <a:r>
              <a:rPr lang="cs-CZ" dirty="0" smtClean="0"/>
              <a:t>			c) 6 616 600</a:t>
            </a:r>
          </a:p>
          <a:p>
            <a:pPr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Hustota: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14 ob. / km²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5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072230"/>
          </a:xfrm>
        </p:spPr>
        <p:txBody>
          <a:bodyPr/>
          <a:lstStyle/>
          <a:p>
            <a:pPr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Hlavní město:</a:t>
            </a:r>
          </a:p>
          <a:p>
            <a:pPr>
              <a:buNone/>
            </a:pPr>
            <a:r>
              <a:rPr lang="cs-CZ" dirty="0" smtClean="0"/>
              <a:t>			a) </a:t>
            </a:r>
            <a:r>
              <a:rPr lang="cs-CZ" dirty="0" err="1" smtClean="0"/>
              <a:t>Auckland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b) </a:t>
            </a:r>
            <a:r>
              <a:rPr lang="cs-CZ" dirty="0" err="1" smtClean="0"/>
              <a:t>Christchurch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c) Wellington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Jazyky: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angličtina, maorština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Měna: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novozélandský dolar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8581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Státní zřízení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85789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Konstituční monarchie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Britská královna Alžběta II. </a:t>
            </a:r>
          </a:p>
          <a:p>
            <a:pPr>
              <a:buNone/>
            </a:pPr>
            <a:r>
              <a:rPr lang="cs-CZ" dirty="0" smtClean="0"/>
              <a:t>   zastoupená generálním </a:t>
            </a:r>
          </a:p>
          <a:p>
            <a:pPr>
              <a:buNone/>
            </a:pPr>
            <a:r>
              <a:rPr lang="cs-CZ" dirty="0" smtClean="0"/>
              <a:t>   guvernérem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Víte, že Nový Zéland je členem </a:t>
            </a:r>
          </a:p>
          <a:p>
            <a:pPr>
              <a:buNone/>
            </a:pPr>
            <a:r>
              <a:rPr lang="cs-CZ" b="1" i="1" dirty="0" err="1" smtClean="0">
                <a:solidFill>
                  <a:srgbClr val="FF0000"/>
                </a:solidFill>
              </a:rPr>
              <a:t>Commonwealthu</a:t>
            </a:r>
            <a:r>
              <a:rPr lang="cs-CZ" i="1" dirty="0" smtClean="0"/>
              <a:t>?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i="1" dirty="0" smtClean="0"/>
              <a:t>(</a:t>
            </a:r>
            <a:r>
              <a:rPr lang="cs-CZ" i="1" dirty="0" err="1" smtClean="0"/>
              <a:t>Commonwealth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Nations</a:t>
            </a:r>
            <a:r>
              <a:rPr lang="cs-CZ" dirty="0" smtClean="0"/>
              <a:t>)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= Britské společenství národů  </a:t>
            </a:r>
          </a:p>
          <a:p>
            <a:pPr>
              <a:buNone/>
            </a:pPr>
            <a:r>
              <a:rPr lang="cs-CZ" sz="2200" dirty="0" smtClean="0"/>
              <a:t>                                                                                                                                       (4)</a:t>
            </a:r>
          </a:p>
        </p:txBody>
      </p:sp>
      <p:pic>
        <p:nvPicPr>
          <p:cNvPr id="4" name="Picture 2" descr="C:\Users\Martina\Desktop\Nový Zéland\640px-Elizabeth_II_greets_NASA_GSFC_employees,_May_8,_2007_ed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1714488"/>
            <a:ext cx="3000900" cy="4154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Přírodní poměry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7864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Povrch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/>
              <a:t>				(5)                                                                         (6)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Martina\Desktop\Nový Zéland\Topography_of_new_zealan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785926"/>
            <a:ext cx="3491841" cy="4500594"/>
          </a:xfrm>
          <a:prstGeom prst="rect">
            <a:avLst/>
          </a:prstGeom>
          <a:noFill/>
        </p:spPr>
      </p:pic>
      <p:pic>
        <p:nvPicPr>
          <p:cNvPr id="5" name="Picture 3" descr="C:\Users\Martina\Desktop\Nový Zéland\Novy_Zelan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1142984"/>
            <a:ext cx="2852635" cy="52149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71480"/>
          </a:xfrm>
        </p:spPr>
        <p:txBody>
          <a:bodyPr>
            <a:normAutofit fontScale="90000"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85794"/>
            <a:ext cx="8501122" cy="57150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Severní ostrov</a:t>
            </a:r>
          </a:p>
          <a:p>
            <a:pPr lvl="0">
              <a:buNone/>
            </a:pPr>
            <a:r>
              <a:rPr lang="cs-CZ" dirty="0" smtClean="0"/>
              <a:t>		Maorský název </a:t>
            </a:r>
          </a:p>
          <a:p>
            <a:pPr lvl="0">
              <a:buNone/>
            </a:pPr>
            <a:r>
              <a:rPr lang="cs-CZ" i="1" dirty="0" smtClean="0"/>
              <a:t>		</a:t>
            </a:r>
            <a:r>
              <a:rPr lang="cs-CZ" i="1" dirty="0" err="1" smtClean="0"/>
              <a:t>Te</a:t>
            </a:r>
            <a:r>
              <a:rPr lang="cs-CZ" i="1" dirty="0" smtClean="0"/>
              <a:t> </a:t>
            </a:r>
            <a:r>
              <a:rPr lang="cs-CZ" i="1" dirty="0" err="1" smtClean="0"/>
              <a:t>Ika</a:t>
            </a:r>
            <a:r>
              <a:rPr lang="cs-CZ" i="1" dirty="0" smtClean="0"/>
              <a:t>-a-</a:t>
            </a:r>
            <a:r>
              <a:rPr lang="cs-CZ" i="1" dirty="0" err="1" smtClean="0"/>
              <a:t>Maui</a:t>
            </a:r>
            <a:r>
              <a:rPr lang="cs-CZ" i="1" dirty="0" smtClean="0"/>
              <a:t> </a:t>
            </a:r>
          </a:p>
          <a:p>
            <a:pPr lvl="0">
              <a:buNone/>
            </a:pPr>
            <a:r>
              <a:rPr lang="cs-CZ" i="1" dirty="0" smtClean="0"/>
              <a:t>   		(Velká ryba </a:t>
            </a:r>
            <a:r>
              <a:rPr lang="cs-CZ" i="1" dirty="0" err="1" smtClean="0"/>
              <a:t>Mauiho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- pahorkatina</a:t>
            </a:r>
          </a:p>
          <a:p>
            <a:pPr>
              <a:buNone/>
            </a:pPr>
            <a:r>
              <a:rPr lang="cs-CZ" dirty="0" smtClean="0"/>
              <a:t>- střední část ostrova -&gt; </a:t>
            </a:r>
          </a:p>
          <a:p>
            <a:pPr>
              <a:buNone/>
            </a:pPr>
            <a:r>
              <a:rPr lang="cs-CZ" dirty="0" smtClean="0"/>
              <a:t>činné sopky, gejzíry, horké                                        </a:t>
            </a:r>
            <a:r>
              <a:rPr lang="cs-CZ" sz="2000" dirty="0" smtClean="0"/>
              <a:t> (7) </a:t>
            </a:r>
          </a:p>
          <a:p>
            <a:pPr>
              <a:buNone/>
            </a:pPr>
            <a:r>
              <a:rPr lang="cs-CZ" dirty="0" smtClean="0"/>
              <a:t>minerální prameny, jezera</a:t>
            </a:r>
          </a:p>
          <a:p>
            <a:endParaRPr lang="cs-CZ" dirty="0"/>
          </a:p>
        </p:txBody>
      </p:sp>
      <p:pic>
        <p:nvPicPr>
          <p:cNvPr id="4" name="Picture 3" descr="C:\Users\Martina\Desktop\Nový Zéland\NZNorthIslan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19702" y="425261"/>
            <a:ext cx="3895702" cy="457537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contourW="50800"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-214337"/>
            <a:ext cx="8229600" cy="4889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472518" cy="635798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i="1" dirty="0" smtClean="0"/>
              <a:t>Víte, jak se nazývá nejvyšší novozélandská sopka? </a:t>
            </a:r>
          </a:p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Ruapehu</a:t>
            </a:r>
            <a:r>
              <a:rPr lang="cs-CZ" dirty="0" smtClean="0"/>
              <a:t>, 2 797 m n. m.</a:t>
            </a:r>
          </a:p>
          <a:p>
            <a:pPr>
              <a:buNone/>
            </a:pPr>
            <a:r>
              <a:rPr lang="cs-CZ" dirty="0" smtClean="0"/>
              <a:t>- stratovulkán</a:t>
            </a:r>
          </a:p>
          <a:p>
            <a:pPr>
              <a:buNone/>
            </a:pPr>
            <a:r>
              <a:rPr lang="cs-CZ" dirty="0" smtClean="0"/>
              <a:t>- zároveň je nejvyšším </a:t>
            </a:r>
          </a:p>
          <a:p>
            <a:pPr>
              <a:buNone/>
            </a:pPr>
            <a:r>
              <a:rPr lang="cs-CZ" dirty="0" smtClean="0"/>
              <a:t>   vrcholem Severního </a:t>
            </a:r>
          </a:p>
          <a:p>
            <a:pPr>
              <a:buNone/>
            </a:pPr>
            <a:r>
              <a:rPr lang="cs-CZ" dirty="0" smtClean="0"/>
              <a:t>   ostrova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</a:t>
            </a:r>
          </a:p>
          <a:p>
            <a:pPr>
              <a:buNone/>
            </a:pPr>
            <a:r>
              <a:rPr lang="cs-CZ" sz="2000" dirty="0" smtClean="0"/>
              <a:t>  								                        (8)</a:t>
            </a:r>
          </a:p>
          <a:p>
            <a:pPr>
              <a:buNone/>
            </a:pPr>
            <a:r>
              <a:rPr lang="cs-CZ" i="1" dirty="0" smtClean="0"/>
              <a:t>					 Víte, co je  </a:t>
            </a:r>
            <a:r>
              <a:rPr lang="cs-CZ" i="1" dirty="0" err="1" smtClean="0">
                <a:solidFill>
                  <a:srgbClr val="FF0000"/>
                </a:solidFill>
              </a:rPr>
              <a:t>Tuapo</a:t>
            </a:r>
            <a:r>
              <a:rPr lang="cs-CZ" i="1" dirty="0" smtClean="0"/>
              <a:t>? </a:t>
            </a:r>
          </a:p>
          <a:p>
            <a:pPr>
              <a:buNone/>
            </a:pPr>
            <a:r>
              <a:rPr lang="cs-CZ" dirty="0" smtClean="0"/>
              <a:t>					      jezero, 606km</a:t>
            </a:r>
            <a:r>
              <a:rPr lang="cs-CZ" baseline="30000" dirty="0" smtClean="0"/>
              <a:t>2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(9)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C:\Users\Martina\Desktop\Nový Zéland\MountRuapeh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643050"/>
            <a:ext cx="4063586" cy="2714112"/>
          </a:xfrm>
          <a:prstGeom prst="rect">
            <a:avLst/>
          </a:prstGeom>
          <a:noFill/>
        </p:spPr>
      </p:pic>
      <p:pic>
        <p:nvPicPr>
          <p:cNvPr id="5" name="Picture 4" descr="C:\Users\Martina\Desktop\Nový Zéland\800px-Lake_taupo_landsa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3929066"/>
            <a:ext cx="3662252" cy="27146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57150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Jižní ostrov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14356"/>
            <a:ext cx="8643998" cy="6143644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3000" dirty="0" smtClean="0"/>
              <a:t>Od Severního ostrova je oddělený </a:t>
            </a:r>
            <a:r>
              <a:rPr lang="cs-CZ" sz="3000" u="sng" dirty="0" err="1" smtClean="0"/>
              <a:t>Cookovým</a:t>
            </a:r>
            <a:r>
              <a:rPr lang="cs-CZ" sz="3000" u="sng" dirty="0" smtClean="0"/>
              <a:t> průlivem</a:t>
            </a:r>
            <a:r>
              <a:rPr lang="cs-CZ" sz="3000" dirty="0" smtClean="0"/>
              <a:t>.</a:t>
            </a:r>
          </a:p>
          <a:p>
            <a:pPr>
              <a:spcBef>
                <a:spcPts val="0"/>
              </a:spcBef>
              <a:buNone/>
            </a:pPr>
            <a:r>
              <a:rPr lang="cs-CZ" sz="3000" dirty="0" smtClean="0"/>
              <a:t>Maorský název </a:t>
            </a:r>
            <a:r>
              <a:rPr lang="cs-CZ" sz="3000" i="1" dirty="0" err="1" smtClean="0"/>
              <a:t>Te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Wai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Pounamu</a:t>
            </a:r>
            <a:r>
              <a:rPr lang="cs-CZ" sz="3000" dirty="0" smtClean="0"/>
              <a:t> </a:t>
            </a:r>
          </a:p>
          <a:p>
            <a:pPr>
              <a:spcBef>
                <a:spcPts val="0"/>
              </a:spcBef>
              <a:buNone/>
            </a:pPr>
            <a:r>
              <a:rPr lang="cs-CZ" sz="3000" dirty="0" smtClean="0"/>
              <a:t>  (</a:t>
            </a:r>
            <a:r>
              <a:rPr lang="cs-CZ" sz="3000" i="1" dirty="0" smtClean="0"/>
              <a:t>Vody zeleného kamene</a:t>
            </a:r>
            <a:r>
              <a:rPr lang="cs-CZ" sz="3000" dirty="0" smtClean="0"/>
              <a:t>), </a:t>
            </a:r>
          </a:p>
          <a:p>
            <a:pPr>
              <a:spcBef>
                <a:spcPts val="0"/>
              </a:spcBef>
              <a:buNone/>
            </a:pPr>
            <a:r>
              <a:rPr lang="cs-CZ" sz="3000" dirty="0" smtClean="0"/>
              <a:t>  podle zdejšího naleziště nefritu</a:t>
            </a:r>
            <a:endParaRPr lang="cs-CZ" sz="3000" i="1" dirty="0" smtClean="0"/>
          </a:p>
          <a:p>
            <a:pPr>
              <a:spcBef>
                <a:spcPts val="0"/>
              </a:spcBef>
              <a:buNone/>
            </a:pPr>
            <a:endParaRPr lang="cs-CZ" sz="3000" dirty="0" smtClean="0"/>
          </a:p>
          <a:p>
            <a:pPr>
              <a:spcBef>
                <a:spcPts val="0"/>
              </a:spcBef>
              <a:buNone/>
            </a:pPr>
            <a:r>
              <a:rPr lang="cs-CZ" sz="3000" dirty="0" smtClean="0"/>
              <a:t>Jižní Alpy s nejvyšší horou NZ</a:t>
            </a:r>
          </a:p>
          <a:p>
            <a:pPr>
              <a:spcBef>
                <a:spcPts val="0"/>
              </a:spcBef>
              <a:buNone/>
            </a:pPr>
            <a:r>
              <a:rPr lang="cs-CZ" sz="3000" dirty="0" smtClean="0"/>
              <a:t>	Víte, jak se hora nazývá? </a:t>
            </a:r>
          </a:p>
          <a:p>
            <a:pPr>
              <a:spcBef>
                <a:spcPts val="0"/>
              </a:spcBef>
              <a:buNone/>
            </a:pPr>
            <a:r>
              <a:rPr lang="cs-CZ" sz="3000" dirty="0" smtClean="0"/>
              <a:t>	</a:t>
            </a:r>
            <a:r>
              <a:rPr lang="cs-CZ" sz="3000" dirty="0" smtClean="0">
                <a:solidFill>
                  <a:srgbClr val="FF0000"/>
                </a:solidFill>
              </a:rPr>
              <a:t>Mount </a:t>
            </a:r>
            <a:r>
              <a:rPr lang="cs-CZ" sz="3000" dirty="0" err="1" smtClean="0">
                <a:solidFill>
                  <a:srgbClr val="FF0000"/>
                </a:solidFill>
              </a:rPr>
              <a:t>Cook</a:t>
            </a:r>
            <a:r>
              <a:rPr lang="cs-CZ" sz="3000" dirty="0" smtClean="0">
                <a:solidFill>
                  <a:srgbClr val="FF0000"/>
                </a:solidFill>
              </a:rPr>
              <a:t> </a:t>
            </a:r>
          </a:p>
          <a:p>
            <a:pPr>
              <a:spcBef>
                <a:spcPts val="0"/>
              </a:spcBef>
              <a:buNone/>
            </a:pPr>
            <a:r>
              <a:rPr lang="cs-CZ" sz="3000" dirty="0" smtClean="0"/>
              <a:t>                    3 764 m n. m.</a:t>
            </a:r>
          </a:p>
          <a:p>
            <a:pPr>
              <a:spcBef>
                <a:spcPts val="0"/>
              </a:spcBef>
              <a:buNone/>
            </a:pPr>
            <a:endParaRPr lang="cs-CZ" sz="3000" dirty="0" smtClean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                    						                            (10)</a:t>
            </a:r>
          </a:p>
          <a:p>
            <a:pPr>
              <a:spcBef>
                <a:spcPts val="0"/>
              </a:spcBef>
              <a:buNone/>
            </a:pPr>
            <a:r>
              <a:rPr lang="cs-CZ" sz="3000" i="1" dirty="0" smtClean="0"/>
              <a:t>Víte, že Jižní Alpy se táhnou v délce více než 450 km?</a:t>
            </a:r>
            <a:r>
              <a:rPr lang="cs-CZ" sz="3000" dirty="0" smtClean="0"/>
              <a:t>	</a:t>
            </a:r>
          </a:p>
        </p:txBody>
      </p:sp>
      <p:pic>
        <p:nvPicPr>
          <p:cNvPr id="4" name="Picture 4" descr="C:\Users\Martina\Desktop\Nový Zéland\NZSouthIslan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9134" y="1500174"/>
            <a:ext cx="3413073" cy="407196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contourW="50800"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39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1436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-hory jsou pokryty sněhem a ledovcem (</a:t>
            </a:r>
            <a:r>
              <a:rPr lang="cs-CZ" dirty="0" err="1" smtClean="0"/>
              <a:t>Tasmanův</a:t>
            </a:r>
            <a:r>
              <a:rPr lang="cs-CZ" dirty="0" smtClean="0"/>
              <a:t> ledovec 138km2)</a:t>
            </a:r>
          </a:p>
          <a:p>
            <a:pPr>
              <a:buNone/>
            </a:pPr>
            <a:r>
              <a:rPr lang="cs-CZ" dirty="0" smtClean="0"/>
              <a:t>-JZ část – fjordy</a:t>
            </a:r>
          </a:p>
          <a:p>
            <a:pPr>
              <a:buNone/>
            </a:pPr>
            <a:r>
              <a:rPr lang="cs-CZ" dirty="0" smtClean="0"/>
              <a:t>-na V od Alp-&gt; </a:t>
            </a:r>
            <a:r>
              <a:rPr lang="cs-CZ" dirty="0" smtClean="0">
                <a:solidFill>
                  <a:srgbClr val="FF0000"/>
                </a:solidFill>
              </a:rPr>
              <a:t>Canterburská nížina</a:t>
            </a:r>
          </a:p>
          <a:p>
            <a:pPr>
              <a:buNone/>
            </a:pPr>
            <a:r>
              <a:rPr lang="cs-CZ" i="1" dirty="0" smtClean="0"/>
              <a:t>Víte, že tato nížina tvoří největší rovinu NZ?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Vodstvo</a:t>
            </a:r>
            <a:endParaRPr lang="cs-CZ" sz="4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-hustá říční síť</a:t>
            </a:r>
          </a:p>
          <a:p>
            <a:pPr>
              <a:buNone/>
            </a:pPr>
            <a:r>
              <a:rPr lang="cs-CZ" dirty="0" smtClean="0"/>
              <a:t>-řeky krátké, prudké</a:t>
            </a:r>
          </a:p>
          <a:p>
            <a:pPr>
              <a:buNone/>
            </a:pPr>
            <a:r>
              <a:rPr lang="cs-CZ" dirty="0" smtClean="0"/>
              <a:t>		-&gt; </a:t>
            </a:r>
            <a:r>
              <a:rPr lang="cs-CZ" dirty="0" err="1" smtClean="0"/>
              <a:t>Waikato</a:t>
            </a:r>
            <a:r>
              <a:rPr lang="cs-CZ" dirty="0" smtClean="0"/>
              <a:t>, </a:t>
            </a:r>
            <a:r>
              <a:rPr lang="cs-CZ" dirty="0" err="1" smtClean="0"/>
              <a:t>Clutha</a:t>
            </a:r>
            <a:r>
              <a:rPr lang="cs-CZ" dirty="0" smtClean="0"/>
              <a:t> aj.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Podnebí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14974"/>
          </a:xfrm>
        </p:spPr>
        <p:txBody>
          <a:bodyPr/>
          <a:lstStyle/>
          <a:p>
            <a:r>
              <a:rPr lang="cs-CZ" dirty="0" smtClean="0"/>
              <a:t>mírné přímořské</a:t>
            </a:r>
          </a:p>
          <a:p>
            <a:r>
              <a:rPr lang="cs-CZ" dirty="0" smtClean="0"/>
              <a:t>S část Severního ostrova – subtropické, oceánské</a:t>
            </a:r>
          </a:p>
          <a:p>
            <a:r>
              <a:rPr lang="cs-CZ" dirty="0" smtClean="0"/>
              <a:t>jih Nového Zélandu, vyšší nadmořské výšky - chladněji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Vegetace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572560" cy="600076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dirty="0" smtClean="0"/>
              <a:t>-endemické druhy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-čtvrtina území zalesněna, Jižní ostrov hlavně </a:t>
            </a:r>
            <a:r>
              <a:rPr lang="cs-CZ" dirty="0" err="1" smtClean="0"/>
              <a:t>pabukové</a:t>
            </a:r>
            <a:r>
              <a:rPr lang="cs-CZ" dirty="0" smtClean="0"/>
              <a:t> lesy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-nulový výskyt hadů, minimální množství jedovatých živočichů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-Kiwi, hatérie novozélandská,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 slípky </a:t>
            </a:r>
            <a:r>
              <a:rPr lang="cs-CZ" dirty="0" err="1" smtClean="0"/>
              <a:t>tahake</a:t>
            </a:r>
            <a:r>
              <a:rPr lang="cs-CZ" dirty="0" smtClean="0"/>
              <a:t>, papoušci kakapo</a:t>
            </a:r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r>
              <a:rPr lang="cs-CZ" i="1" dirty="0" smtClean="0">
                <a:solidFill>
                  <a:srgbClr val="FF0000"/>
                </a:solidFill>
              </a:rPr>
              <a:t>Víte, že kiwi, velký </a:t>
            </a:r>
          </a:p>
          <a:p>
            <a:pPr>
              <a:spcBef>
                <a:spcPts val="0"/>
              </a:spcBef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nelétavý pták je </a:t>
            </a:r>
          </a:p>
          <a:p>
            <a:pPr>
              <a:spcBef>
                <a:spcPts val="0"/>
              </a:spcBef>
              <a:buNone/>
            </a:pPr>
            <a:r>
              <a:rPr lang="cs-CZ" i="1" dirty="0" smtClean="0">
                <a:solidFill>
                  <a:srgbClr val="FF0000"/>
                </a:solidFill>
              </a:rPr>
              <a:t>symbolem Nového Zélandu?</a:t>
            </a:r>
          </a:p>
          <a:p>
            <a:pPr>
              <a:buNone/>
            </a:pPr>
            <a:r>
              <a:rPr lang="cs-CZ" sz="2000" dirty="0" smtClean="0"/>
              <a:t>									(11)</a:t>
            </a:r>
            <a:endParaRPr lang="cs-CZ" sz="2000" dirty="0"/>
          </a:p>
        </p:txBody>
      </p:sp>
      <p:pic>
        <p:nvPicPr>
          <p:cNvPr id="4" name="Picture 2" descr="C:\Users\Martina\Desktop\Nový Zéland\Kiwifug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66428" y="3214686"/>
            <a:ext cx="3314074" cy="30690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5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401080" cy="635798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000" i="1" dirty="0" smtClean="0">
                <a:solidFill>
                  <a:srgbClr val="FF0000"/>
                </a:solidFill>
              </a:rPr>
              <a:t>Odhadněte, kolik národních </a:t>
            </a:r>
            <a:r>
              <a:rPr lang="cs-CZ" sz="3000" i="1" smtClean="0">
                <a:solidFill>
                  <a:srgbClr val="FF0000"/>
                </a:solidFill>
              </a:rPr>
              <a:t>parků se nachází </a:t>
            </a:r>
            <a:r>
              <a:rPr lang="cs-CZ" sz="3000" i="1" dirty="0" smtClean="0">
                <a:solidFill>
                  <a:srgbClr val="FF0000"/>
                </a:solidFill>
              </a:rPr>
              <a:t>na území </a:t>
            </a:r>
            <a:r>
              <a:rPr lang="cs-CZ" sz="3000" i="1" smtClean="0">
                <a:solidFill>
                  <a:srgbClr val="FF0000"/>
                </a:solidFill>
              </a:rPr>
              <a:t>Nového Zélandu?</a:t>
            </a:r>
            <a:endParaRPr lang="cs-CZ" sz="3000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000" dirty="0" smtClean="0"/>
              <a:t>			</a:t>
            </a:r>
            <a:r>
              <a:rPr lang="cs-CZ" sz="3000" u="sng" dirty="0" smtClean="0"/>
              <a:t>14 Národních parků</a:t>
            </a:r>
          </a:p>
          <a:p>
            <a:pPr>
              <a:buNone/>
            </a:pPr>
            <a:r>
              <a:rPr lang="cs-CZ" sz="3000" i="1" dirty="0" smtClean="0"/>
              <a:t>Víte, že nejstarším NP na Novém Zélandu je </a:t>
            </a:r>
            <a:r>
              <a:rPr lang="cs-CZ" sz="3000" b="1" i="1" dirty="0" err="1" smtClean="0">
                <a:solidFill>
                  <a:srgbClr val="FF0000"/>
                </a:solidFill>
              </a:rPr>
              <a:t>Tongariro</a:t>
            </a:r>
            <a:r>
              <a:rPr lang="cs-CZ" sz="3000" b="1" i="1" dirty="0" smtClean="0">
                <a:solidFill>
                  <a:srgbClr val="FF0000"/>
                </a:solidFill>
              </a:rPr>
              <a:t>?</a:t>
            </a:r>
          </a:p>
          <a:p>
            <a:pPr>
              <a:buNone/>
            </a:pPr>
            <a:r>
              <a:rPr lang="cs-CZ" sz="3000" dirty="0" smtClean="0"/>
              <a:t>Byl založen v r. 1887, nachází se uprostřed</a:t>
            </a:r>
          </a:p>
          <a:p>
            <a:pPr>
              <a:buNone/>
            </a:pPr>
            <a:r>
              <a:rPr lang="cs-CZ" sz="3000" dirty="0" smtClean="0"/>
              <a:t>  Severního ostrova a </a:t>
            </a:r>
          </a:p>
          <a:p>
            <a:pPr>
              <a:buNone/>
            </a:pPr>
            <a:r>
              <a:rPr lang="cs-CZ" sz="3000" dirty="0" smtClean="0"/>
              <a:t>  vyskytuje se zde řada </a:t>
            </a:r>
          </a:p>
          <a:p>
            <a:pPr>
              <a:buNone/>
            </a:pPr>
            <a:r>
              <a:rPr lang="cs-CZ" sz="3000" dirty="0" smtClean="0"/>
              <a:t>  sopek. V parku jsou také </a:t>
            </a:r>
          </a:p>
          <a:p>
            <a:pPr>
              <a:buNone/>
            </a:pPr>
            <a:r>
              <a:rPr lang="cs-CZ" sz="3000" dirty="0" smtClean="0"/>
              <a:t>  posvátná maorská místa.</a:t>
            </a:r>
          </a:p>
          <a:p>
            <a:pPr>
              <a:buNone/>
            </a:pPr>
            <a:r>
              <a:rPr lang="cs-CZ" sz="3000" dirty="0" smtClean="0"/>
              <a:t>Od  r. 1993 – zapsán na </a:t>
            </a:r>
          </a:p>
          <a:p>
            <a:pPr>
              <a:buNone/>
            </a:pPr>
            <a:r>
              <a:rPr lang="cs-CZ" sz="3000" dirty="0" smtClean="0"/>
              <a:t>  Seznamu kulturního a </a:t>
            </a:r>
          </a:p>
          <a:p>
            <a:pPr>
              <a:buNone/>
            </a:pPr>
            <a:r>
              <a:rPr lang="cs-CZ" sz="3000" dirty="0" smtClean="0"/>
              <a:t>  přírodního dědictví UNESCO.		                </a:t>
            </a:r>
            <a:r>
              <a:rPr lang="cs-CZ" sz="2000" dirty="0" smtClean="0"/>
              <a:t>(12)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3" descr="C:\Users\Martina\Desktop\Nový Zéland\Mount_Tongariro_2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3071810"/>
            <a:ext cx="4427550" cy="2925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Hospodářství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857232"/>
            <a:ext cx="8643998" cy="578647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Zemědělství: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b="1" dirty="0" smtClean="0"/>
              <a:t>-</a:t>
            </a:r>
            <a:r>
              <a:rPr lang="cs-CZ" dirty="0" smtClean="0"/>
              <a:t>především zemědělská země</a:t>
            </a:r>
          </a:p>
          <a:p>
            <a:pPr>
              <a:buNone/>
            </a:pPr>
            <a:r>
              <a:rPr lang="cs-CZ" b="1" dirty="0" smtClean="0"/>
              <a:t>			</a:t>
            </a:r>
            <a:r>
              <a:rPr lang="cs-CZ" b="1" u="sng" dirty="0" smtClean="0"/>
              <a:t>Živočišná výroba:</a:t>
            </a:r>
          </a:p>
          <a:p>
            <a:pPr>
              <a:buNone/>
            </a:pPr>
            <a:r>
              <a:rPr lang="cs-CZ" dirty="0" smtClean="0"/>
              <a:t>-na každého obyvatele připadá asi 20 hospodářských zvířat</a:t>
            </a:r>
          </a:p>
          <a:p>
            <a:pPr>
              <a:buNone/>
            </a:pPr>
            <a:r>
              <a:rPr lang="cs-CZ" dirty="0" smtClean="0"/>
              <a:t>-ovce -&gt; zdroj proslulého jehněčího a vlny (vývoz do celého světa)</a:t>
            </a:r>
          </a:p>
          <a:p>
            <a:pPr>
              <a:buNone/>
            </a:pPr>
            <a:r>
              <a:rPr lang="cs-CZ" dirty="0" smtClean="0"/>
              <a:t>-chov skotu -&gt; mléko, sýry máslo</a:t>
            </a:r>
          </a:p>
          <a:p>
            <a:pPr>
              <a:buNone/>
            </a:pPr>
            <a:r>
              <a:rPr lang="cs-CZ" dirty="0" smtClean="0"/>
              <a:t>-jelení zvěř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i="1" dirty="0" smtClean="0"/>
              <a:t>Víte, že jelení paroží je </a:t>
            </a:r>
          </a:p>
          <a:p>
            <a:pPr>
              <a:buNone/>
            </a:pPr>
            <a:r>
              <a:rPr lang="cs-CZ" i="1" dirty="0" smtClean="0"/>
              <a:t>vyhledávanou surovinou v </a:t>
            </a:r>
          </a:p>
          <a:p>
            <a:pPr>
              <a:buNone/>
            </a:pPr>
            <a:r>
              <a:rPr lang="cs-CZ" i="1" dirty="0" smtClean="0"/>
              <a:t>asijské farmacii?</a:t>
            </a:r>
          </a:p>
          <a:p>
            <a:pPr>
              <a:buNone/>
            </a:pPr>
            <a:r>
              <a:rPr lang="cs-CZ" sz="2200" i="1" dirty="0" smtClean="0"/>
              <a:t>				</a:t>
            </a:r>
            <a:r>
              <a:rPr lang="cs-CZ" sz="2200" dirty="0" smtClean="0"/>
              <a:t>					            (13)</a:t>
            </a:r>
            <a:endParaRPr lang="cs-CZ" sz="2200" dirty="0"/>
          </a:p>
        </p:txBody>
      </p:sp>
      <p:pic>
        <p:nvPicPr>
          <p:cNvPr id="5" name="Picture 4" descr="C:\Users\Martina\Desktop\Nový Zéland\1024px-Red_Deer_Sta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4286256"/>
            <a:ext cx="3402009" cy="22684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85776"/>
            <a:ext cx="8229600" cy="2857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357982"/>
          </a:xfrm>
        </p:spPr>
        <p:txBody>
          <a:bodyPr>
            <a:normAutofit fontScale="85000" lnSpcReduction="10000"/>
          </a:bodyPr>
          <a:lstStyle/>
          <a:p>
            <a:pPr>
              <a:spcBef>
                <a:spcPts val="0"/>
              </a:spcBef>
              <a:buNone/>
            </a:pPr>
            <a:r>
              <a:rPr lang="cs-CZ" b="1" dirty="0" smtClean="0"/>
              <a:t>			</a:t>
            </a:r>
            <a:r>
              <a:rPr lang="cs-CZ" b="1" u="sng" dirty="0" smtClean="0"/>
              <a:t>Rostl. výroba:</a:t>
            </a:r>
          </a:p>
          <a:p>
            <a:pPr>
              <a:spcBef>
                <a:spcPts val="0"/>
              </a:spcBef>
              <a:buNone/>
            </a:pPr>
            <a:r>
              <a:rPr lang="cs-CZ" b="1" u="sng" dirty="0" smtClean="0"/>
              <a:t> 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dirty="0" smtClean="0"/>
              <a:t>pšenice, kukuřice, ječmen, hrách, jablka, vinice</a:t>
            </a:r>
          </a:p>
          <a:p>
            <a:pPr>
              <a:spcBef>
                <a:spcPts val="0"/>
              </a:spcBef>
              <a:buFontTx/>
              <a:buChar char="-"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r>
              <a:rPr lang="cs-CZ" i="1" dirty="0" smtClean="0">
                <a:solidFill>
                  <a:srgbClr val="FF0000"/>
                </a:solidFill>
              </a:rPr>
              <a:t>Víte, že nejvýznamnější je pěstování kiwi?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		jeden z nejvýznamnějších producentů na světě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-eukalypty</a:t>
            </a:r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endParaRPr lang="cs-CZ" b="1" u="sng" dirty="0" smtClean="0"/>
          </a:p>
          <a:p>
            <a:pPr>
              <a:spcBef>
                <a:spcPts val="0"/>
              </a:spcBef>
              <a:buNone/>
            </a:pPr>
            <a:endParaRPr lang="cs-CZ" b="1" u="sng" dirty="0" smtClean="0"/>
          </a:p>
          <a:p>
            <a:pPr>
              <a:spcBef>
                <a:spcPts val="0"/>
              </a:spcBef>
              <a:buNone/>
            </a:pPr>
            <a:endParaRPr lang="cs-CZ" b="1" u="sng" dirty="0" smtClean="0"/>
          </a:p>
          <a:p>
            <a:pPr>
              <a:spcBef>
                <a:spcPts val="0"/>
              </a:spcBef>
              <a:buNone/>
            </a:pPr>
            <a:endParaRPr lang="cs-CZ" b="1" u="sng" dirty="0" smtClean="0"/>
          </a:p>
          <a:p>
            <a:pPr>
              <a:spcBef>
                <a:spcPts val="0"/>
              </a:spcBef>
              <a:buNone/>
            </a:pPr>
            <a:r>
              <a:rPr lang="cs-CZ" b="1" dirty="0" smtClean="0"/>
              <a:t>									</a:t>
            </a:r>
            <a:r>
              <a:rPr lang="cs-CZ" sz="2200" dirty="0" smtClean="0"/>
              <a:t> (14)</a:t>
            </a:r>
            <a:endParaRPr lang="cs-CZ" sz="2200" b="1" dirty="0" smtClean="0"/>
          </a:p>
          <a:p>
            <a:pPr>
              <a:spcBef>
                <a:spcPts val="0"/>
              </a:spcBef>
              <a:buNone/>
            </a:pPr>
            <a:endParaRPr lang="cs-CZ" b="1" u="sng" dirty="0" smtClean="0"/>
          </a:p>
          <a:p>
            <a:pPr>
              <a:spcBef>
                <a:spcPts val="0"/>
              </a:spcBef>
              <a:buNone/>
            </a:pPr>
            <a:r>
              <a:rPr lang="cs-CZ" sz="2200" dirty="0" smtClean="0"/>
              <a:t>						   (15)</a:t>
            </a:r>
          </a:p>
          <a:p>
            <a:pPr>
              <a:spcBef>
                <a:spcPts val="0"/>
              </a:spcBef>
              <a:buNone/>
            </a:pPr>
            <a:r>
              <a:rPr lang="cs-CZ" sz="2200" dirty="0" smtClean="0"/>
              <a:t>	</a:t>
            </a:r>
          </a:p>
          <a:p>
            <a:pPr>
              <a:spcBef>
                <a:spcPts val="0"/>
              </a:spcBef>
              <a:buNone/>
            </a:pPr>
            <a:r>
              <a:rPr lang="cs-CZ" b="1" u="sng" dirty="0" smtClean="0"/>
              <a:t>Rybolov</a:t>
            </a:r>
            <a:r>
              <a:rPr lang="cs-CZ" b="1" dirty="0" smtClean="0"/>
              <a:t>: </a:t>
            </a:r>
            <a:r>
              <a:rPr lang="cs-CZ" dirty="0" smtClean="0"/>
              <a:t>pražmy, barakudy, při pobřeží korýši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6" descr="C:\Users\Martina\Desktop\Nový Zéland\Kiwi_Fruit_Orchard_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2904546"/>
            <a:ext cx="4013517" cy="2667594"/>
          </a:xfrm>
          <a:prstGeom prst="rect">
            <a:avLst/>
          </a:prstGeom>
          <a:noFill/>
        </p:spPr>
      </p:pic>
      <p:pic>
        <p:nvPicPr>
          <p:cNvPr id="5" name="Picture 5" descr="C:\Users\Martina\Desktop\Nový Zéland\1024px-Kiwi_(Actinidia_chinensis)_1_Luc_Viatou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2500306"/>
            <a:ext cx="3034998" cy="20717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Průmysl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-díky původním stále zeleným lesům -&gt;  papírenský průmysl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-potravinářský -&gt; masný a mlékárenský průmysl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-strojírenský (zemědělské a potravinářské stroje)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-chemický (výroba hnojiv)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5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42939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nerostné suroviny </a:t>
            </a:r>
          </a:p>
          <a:p>
            <a:pPr>
              <a:buNone/>
            </a:pPr>
            <a:r>
              <a:rPr lang="cs-CZ" b="1" dirty="0" smtClean="0"/>
              <a:t>	– </a:t>
            </a:r>
            <a:r>
              <a:rPr lang="cs-CZ" dirty="0" smtClean="0"/>
              <a:t>chudé zásoby (černé uhlí, zemní plyn, ropa, železná ruda…)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Víte, že NZ využívá tepelnou energii horkých vřídel?</a:t>
            </a:r>
          </a:p>
          <a:p>
            <a:pPr>
              <a:buNone/>
            </a:pPr>
            <a:r>
              <a:rPr lang="cs-CZ" dirty="0" smtClean="0"/>
              <a:t>-&gt; na Severním ostrově – </a:t>
            </a:r>
          </a:p>
          <a:p>
            <a:pPr>
              <a:buNone/>
            </a:pPr>
            <a:r>
              <a:rPr lang="cs-CZ" b="1" dirty="0" smtClean="0"/>
              <a:t>geotermální elektrárna </a:t>
            </a:r>
          </a:p>
          <a:p>
            <a:pPr>
              <a:buNone/>
            </a:pPr>
            <a:r>
              <a:rPr lang="cs-CZ" b="1" dirty="0" err="1" smtClean="0"/>
              <a:t>Wairakei</a:t>
            </a:r>
            <a:endParaRPr lang="cs-CZ" b="1" dirty="0" smtClean="0"/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Význam cestovního ruchu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Nového Zélandu.</a:t>
            </a:r>
            <a:r>
              <a:rPr lang="cs-CZ" sz="2000" dirty="0" smtClean="0"/>
              <a:t>			</a:t>
            </a:r>
          </a:p>
          <a:p>
            <a:pPr>
              <a:buNone/>
            </a:pPr>
            <a:r>
              <a:rPr lang="cs-CZ" sz="2000" dirty="0" smtClean="0"/>
              <a:t>									     (16)</a:t>
            </a:r>
            <a:endParaRPr lang="cs-CZ" sz="2000" dirty="0"/>
          </a:p>
        </p:txBody>
      </p:sp>
      <p:pic>
        <p:nvPicPr>
          <p:cNvPr id="4" name="Picture 7" descr="C:\Users\Martina\Desktop\Nový Zéland\1024px-WhakarewarewaPohutuGeyserSig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429000"/>
            <a:ext cx="4069317" cy="27146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Doprava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42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-vnitrostátní -&gt; silniční</a:t>
            </a:r>
          </a:p>
          <a:p>
            <a:pPr>
              <a:buNone/>
            </a:pPr>
            <a:r>
              <a:rPr lang="cs-CZ" dirty="0" smtClean="0"/>
              <a:t>-mezinárodní -&gt; námořní a letecká doprava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Největší letiště a přístavy: </a:t>
            </a:r>
            <a:r>
              <a:rPr lang="cs-CZ" dirty="0" err="1" smtClean="0"/>
              <a:t>Auckland</a:t>
            </a:r>
            <a:r>
              <a:rPr lang="cs-CZ" dirty="0" smtClean="0"/>
              <a:t>, Wellington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						</a:t>
            </a:r>
            <a:r>
              <a:rPr lang="cs-CZ" sz="2000" dirty="0" smtClean="0"/>
              <a:t>(17)</a:t>
            </a:r>
            <a:endParaRPr lang="cs-CZ" sz="2000" dirty="0"/>
          </a:p>
        </p:txBody>
      </p:sp>
      <p:pic>
        <p:nvPicPr>
          <p:cNvPr id="4" name="Picture 8" descr="C:\Users\Martina\Desktop\Nový Zéland\Wellington_airport_aeri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3357562"/>
            <a:ext cx="7115619" cy="3000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8581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Obyvatelstvo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72164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dirty="0" smtClean="0"/>
              <a:t>-nerovnoměrné osídlení (většina na Severním ostrově)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-85% </a:t>
            </a:r>
            <a:r>
              <a:rPr lang="cs-CZ" dirty="0" err="1" smtClean="0"/>
              <a:t>obyv</a:t>
            </a:r>
            <a:r>
              <a:rPr lang="cs-CZ" dirty="0" smtClean="0"/>
              <a:t>. ve městech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-75% Novozélanďané evropského původu</a:t>
            </a:r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r>
              <a:rPr lang="cs-CZ" i="1" dirty="0" smtClean="0">
                <a:solidFill>
                  <a:srgbClr val="FF0000"/>
                </a:solidFill>
              </a:rPr>
              <a:t>Víte, jak se nazývají původní </a:t>
            </a:r>
          </a:p>
          <a:p>
            <a:pPr>
              <a:spcBef>
                <a:spcPts val="0"/>
              </a:spcBef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			obyvatelé?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			Maorové</a:t>
            </a:r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-dnes tvoří asi 15% </a:t>
            </a:r>
            <a:r>
              <a:rPr lang="cs-CZ" dirty="0" err="1" smtClean="0"/>
              <a:t>obyv</a:t>
            </a:r>
            <a:r>
              <a:rPr lang="cs-CZ" dirty="0" smtClean="0"/>
              <a:t>.  </a:t>
            </a:r>
          </a:p>
          <a:p>
            <a:pPr>
              <a:buNone/>
            </a:pPr>
            <a:r>
              <a:rPr lang="cs-CZ" sz="2000" dirty="0" smtClean="0"/>
              <a:t>									     (18)</a:t>
            </a:r>
            <a:endParaRPr lang="cs-CZ" sz="2000" dirty="0"/>
          </a:p>
        </p:txBody>
      </p:sp>
      <p:pic>
        <p:nvPicPr>
          <p:cNvPr id="4" name="Picture 2" descr="C:\Users\Martina\Desktop\Nový Zéland\Hinepa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3214686"/>
            <a:ext cx="2428892" cy="31208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828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Dle informace muzea v </a:t>
            </a:r>
            <a:r>
              <a:rPr lang="cs-CZ" dirty="0" err="1" smtClean="0"/>
              <a:t>Christchurch</a:t>
            </a:r>
            <a:r>
              <a:rPr lang="cs-CZ" dirty="0" smtClean="0"/>
              <a:t> jsou původními obyvateli  tzv. </a:t>
            </a:r>
            <a:r>
              <a:rPr lang="cs-CZ" dirty="0" err="1" smtClean="0"/>
              <a:t>Moriori</a:t>
            </a:r>
            <a:r>
              <a:rPr lang="cs-CZ" dirty="0" smtClean="0"/>
              <a:t>, kteří byli Maory vyhlazeni.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Náboženství: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dirty="0" smtClean="0"/>
              <a:t>- 57% </a:t>
            </a:r>
            <a:r>
              <a:rPr lang="cs-CZ" dirty="0" err="1" smtClean="0"/>
              <a:t>obyv</a:t>
            </a:r>
            <a:r>
              <a:rPr lang="cs-CZ" dirty="0" smtClean="0"/>
              <a:t>. vyznává křesťanská náboženství (protestanti, katolíci)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14356"/>
            <a:ext cx="8572560" cy="6143644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FF0000"/>
                </a:solidFill>
              </a:rPr>
              <a:t>Wellington: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-hlavní město, významný přístav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-nejjižněji položené hlavní město světa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-parlamentní budovy, jedna z nich se nazývá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   ,,Včelí úl“</a:t>
            </a:r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                                                        (19)                                                                            (20)</a:t>
            </a:r>
          </a:p>
        </p:txBody>
      </p:sp>
      <p:pic>
        <p:nvPicPr>
          <p:cNvPr id="4" name="Picture 7" descr="C:\Users\Martina\Desktop\Nový Zéland\800px-Beehive_Building_&amp;_Parliament_Hous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3214686"/>
            <a:ext cx="4007207" cy="3000396"/>
          </a:xfrm>
          <a:prstGeom prst="rect">
            <a:avLst/>
          </a:prstGeom>
          <a:noFill/>
        </p:spPr>
      </p:pic>
      <p:pic>
        <p:nvPicPr>
          <p:cNvPr id="5" name="Picture 8" descr="C:\Users\Martina\Desktop\Nový Zéland\800px-Miramar_Peninsula_aeri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214686"/>
            <a:ext cx="4095778" cy="3071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85728"/>
            <a:ext cx="8572560" cy="621510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Auckland</a:t>
            </a:r>
            <a:r>
              <a:rPr lang="cs-CZ" b="1" dirty="0" smtClean="0">
                <a:solidFill>
                  <a:srgbClr val="FF0000"/>
                </a:solidFill>
              </a:rPr>
              <a:t>: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největší město,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   nachází se na Severním ostrově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rozkládá se na mnoha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  vyhaslých sopek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-nejvyšší budova: </a:t>
            </a:r>
            <a:r>
              <a:rPr lang="cs-CZ" dirty="0" err="1" smtClean="0">
                <a:solidFill>
                  <a:srgbClr val="FF0000"/>
                </a:solidFill>
              </a:rPr>
              <a:t>Sky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Tower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                              (328 metrů)</a:t>
            </a:r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      (21)             </a:t>
            </a:r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                                                    </a:t>
            </a:r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      (22)</a:t>
            </a:r>
            <a:endParaRPr lang="cs-CZ" sz="2000" dirty="0"/>
          </a:p>
        </p:txBody>
      </p:sp>
      <p:pic>
        <p:nvPicPr>
          <p:cNvPr id="5" name="Picture 9" descr="C:\Users\Martina\Desktop\Nový Zéland\Auckland_tow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357165"/>
            <a:ext cx="2928958" cy="3905278"/>
          </a:xfrm>
          <a:prstGeom prst="rect">
            <a:avLst/>
          </a:prstGeom>
          <a:noFill/>
        </p:spPr>
      </p:pic>
      <p:pic>
        <p:nvPicPr>
          <p:cNvPr id="6" name="Picture 10" descr="C:\Users\Martina\Desktop\Nový Zéland\View_from_Sky_Tower_Ak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4643446"/>
            <a:ext cx="7689764" cy="200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Zajímavosti: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14356"/>
            <a:ext cx="8572560" cy="5929354"/>
          </a:xfrm>
        </p:spPr>
        <p:txBody>
          <a:bodyPr>
            <a:normAutofit/>
          </a:bodyPr>
          <a:lstStyle/>
          <a:p>
            <a:pPr marL="0" lvl="0" indent="17463">
              <a:spcBef>
                <a:spcPts val="0"/>
              </a:spcBef>
              <a:buNone/>
            </a:pPr>
            <a:r>
              <a:rPr lang="cs-CZ" sz="3000" dirty="0" smtClean="0"/>
              <a:t>Kopec s názvem </a:t>
            </a:r>
            <a:r>
              <a:rPr lang="cs-CZ" sz="3000" i="1" dirty="0" smtClean="0">
                <a:solidFill>
                  <a:srgbClr val="FF0000"/>
                </a:solidFill>
              </a:rPr>
              <a:t>Taumatawhakatangihangakoauauotamateaturipukakapikimaungahoronukupokaiwhenuakitanatahu</a:t>
            </a:r>
            <a:r>
              <a:rPr lang="cs-CZ" sz="3000" dirty="0" smtClean="0"/>
              <a:t> </a:t>
            </a:r>
          </a:p>
          <a:p>
            <a:pPr marL="0" lvl="0" indent="17463">
              <a:spcBef>
                <a:spcPts val="0"/>
              </a:spcBef>
              <a:buNone/>
            </a:pPr>
            <a:r>
              <a:rPr lang="cs-CZ" sz="3000" dirty="0" smtClean="0"/>
              <a:t>	zapsán v Guinessově knize rekordů </a:t>
            </a:r>
          </a:p>
          <a:p>
            <a:pPr marL="0" lvl="0" indent="17463">
              <a:spcBef>
                <a:spcPts val="0"/>
              </a:spcBef>
              <a:buNone/>
            </a:pPr>
            <a:r>
              <a:rPr lang="cs-CZ" sz="3000" u="sng" dirty="0" smtClean="0"/>
              <a:t>Jméno znamená přibližně:</a:t>
            </a:r>
            <a:r>
              <a:rPr lang="cs-CZ" sz="3000" dirty="0" smtClean="0"/>
              <a:t> „Místo, kde </a:t>
            </a:r>
            <a:r>
              <a:rPr lang="cs-CZ" sz="3000" dirty="0" err="1" smtClean="0"/>
              <a:t>Tamatea</a:t>
            </a:r>
            <a:r>
              <a:rPr lang="cs-CZ" sz="3000" dirty="0" smtClean="0"/>
              <a:t>, </a:t>
            </a:r>
          </a:p>
          <a:p>
            <a:pPr marL="0" lvl="0" indent="17463">
              <a:spcBef>
                <a:spcPts val="0"/>
              </a:spcBef>
              <a:buNone/>
            </a:pPr>
            <a:r>
              <a:rPr lang="cs-CZ" sz="3000" dirty="0" smtClean="0"/>
              <a:t>muž s velkými koleny, </a:t>
            </a:r>
          </a:p>
          <a:p>
            <a:pPr marL="0" lvl="0" indent="17463">
              <a:spcBef>
                <a:spcPts val="0"/>
              </a:spcBef>
              <a:buNone/>
            </a:pPr>
            <a:r>
              <a:rPr lang="cs-CZ" sz="3000" dirty="0" smtClean="0"/>
              <a:t>který se z hor klouzal,</a:t>
            </a:r>
          </a:p>
          <a:p>
            <a:pPr marL="0" lvl="0" indent="17463">
              <a:spcBef>
                <a:spcPts val="0"/>
              </a:spcBef>
              <a:buNone/>
            </a:pPr>
            <a:r>
              <a:rPr lang="cs-CZ" sz="3000" dirty="0" smtClean="0"/>
              <a:t>na hory se šplhal a hory </a:t>
            </a:r>
          </a:p>
          <a:p>
            <a:pPr marL="0" lvl="0" indent="17463">
              <a:spcBef>
                <a:spcPts val="0"/>
              </a:spcBef>
              <a:buNone/>
            </a:pPr>
            <a:r>
              <a:rPr lang="cs-CZ" sz="3000" dirty="0" smtClean="0"/>
              <a:t>polykal – známý jako </a:t>
            </a:r>
          </a:p>
          <a:p>
            <a:pPr marL="0" lvl="0" indent="17463">
              <a:spcBef>
                <a:spcPts val="0"/>
              </a:spcBef>
              <a:buNone/>
            </a:pPr>
            <a:r>
              <a:rPr lang="cs-CZ" sz="3000" dirty="0" err="1" smtClean="0"/>
              <a:t>zeměžrout</a:t>
            </a:r>
            <a:r>
              <a:rPr lang="cs-CZ" sz="3000" dirty="0" smtClean="0"/>
              <a:t> – hrál na svoji </a:t>
            </a:r>
          </a:p>
          <a:p>
            <a:pPr marL="0" lvl="0" indent="17463">
              <a:spcBef>
                <a:spcPts val="0"/>
              </a:spcBef>
              <a:buNone/>
            </a:pPr>
            <a:r>
              <a:rPr lang="cs-CZ" sz="3000" dirty="0" smtClean="0"/>
              <a:t>flétnu pro svou </a:t>
            </a:r>
          </a:p>
          <a:p>
            <a:pPr marL="0" lvl="0" indent="17463">
              <a:spcBef>
                <a:spcPts val="0"/>
              </a:spcBef>
              <a:buNone/>
            </a:pPr>
            <a:r>
              <a:rPr lang="cs-CZ" dirty="0" smtClean="0"/>
              <a:t>milovanou“.</a:t>
            </a:r>
          </a:p>
          <a:p>
            <a:pPr lvl="0">
              <a:spcBef>
                <a:spcPts val="0"/>
              </a:spcBef>
              <a:buNone/>
            </a:pPr>
            <a:r>
              <a:rPr lang="cs-CZ" sz="2000" dirty="0" smtClean="0"/>
              <a:t>				             (23)</a:t>
            </a:r>
          </a:p>
          <a:p>
            <a:pPr lvl="0"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</a:pPr>
            <a:endParaRPr lang="cs-CZ" dirty="0"/>
          </a:p>
        </p:txBody>
      </p:sp>
      <p:pic>
        <p:nvPicPr>
          <p:cNvPr id="4" name="Picture 5" descr="C:\Users\Martina\Desktop\Nový Zéland\800px-Taumata_sign_20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3071810"/>
            <a:ext cx="4572032" cy="3429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5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072230"/>
          </a:xfrm>
        </p:spPr>
        <p:txBody>
          <a:bodyPr/>
          <a:lstStyle/>
          <a:p>
            <a:pPr lvl="0">
              <a:buNone/>
            </a:pPr>
            <a:r>
              <a:rPr lang="cs-CZ" dirty="0" smtClean="0"/>
              <a:t>Nový Zéland poskytuje místo pro natáčení mnoha filmů.</a:t>
            </a:r>
          </a:p>
          <a:p>
            <a:pPr lvl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Víte, která filmová </a:t>
            </a:r>
            <a:r>
              <a:rPr lang="cs-CZ" i="1" dirty="0" smtClean="0">
                <a:solidFill>
                  <a:srgbClr val="FF0000"/>
                </a:solidFill>
              </a:rPr>
              <a:t>trilogie </a:t>
            </a:r>
            <a:endParaRPr lang="cs-CZ" i="1" dirty="0" smtClean="0">
              <a:solidFill>
                <a:srgbClr val="FF0000"/>
              </a:solidFill>
            </a:endParaRPr>
          </a:p>
          <a:p>
            <a:pPr lvl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podle románu J.R.R. Tolkiena</a:t>
            </a:r>
          </a:p>
          <a:p>
            <a:pPr lvl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se zde natáčela?</a:t>
            </a:r>
          </a:p>
          <a:p>
            <a:pPr lvl="0">
              <a:buNone/>
            </a:pPr>
            <a:r>
              <a:rPr lang="cs-CZ" b="1" dirty="0" smtClean="0"/>
              <a:t>			Pán prstenů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sz="2000" dirty="0" smtClean="0"/>
              <a:t>									(24)</a:t>
            </a:r>
          </a:p>
          <a:p>
            <a:pPr>
              <a:buNone/>
            </a:pPr>
            <a:r>
              <a:rPr lang="cs-CZ" dirty="0" smtClean="0"/>
              <a:t>Původní název severního ostrova</a:t>
            </a:r>
            <a:r>
              <a:rPr lang="cs-CZ" i="1" dirty="0" smtClean="0"/>
              <a:t>: </a:t>
            </a:r>
            <a:r>
              <a:rPr lang="cs-CZ" i="1" dirty="0" err="1" smtClean="0"/>
              <a:t>Aotearoa</a:t>
            </a:r>
            <a:r>
              <a:rPr lang="cs-CZ" i="1" dirty="0" smtClean="0"/>
              <a:t> </a:t>
            </a:r>
            <a:r>
              <a:rPr lang="cs-CZ" dirty="0" smtClean="0"/>
              <a:t>(země dlouhého bílého oblaku)</a:t>
            </a:r>
            <a:r>
              <a:rPr lang="cs-CZ" i="1" dirty="0" smtClean="0"/>
              <a:t> </a:t>
            </a:r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6" descr="C:\Users\Martina\Desktop\Nový Zéland\640px-Unico_Anell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1500174"/>
            <a:ext cx="2928926" cy="25353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5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472518" cy="60722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All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Blacks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slavná novozélandská ragbyová</a:t>
            </a:r>
          </a:p>
          <a:p>
            <a:pPr>
              <a:buNone/>
            </a:pPr>
            <a:r>
              <a:rPr lang="cs-CZ" dirty="0" smtClean="0"/>
              <a:t>reprezentace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									         (25)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				                   </a:t>
            </a:r>
            <a:r>
              <a:rPr lang="cs-CZ" dirty="0" smtClean="0">
                <a:solidFill>
                  <a:srgbClr val="FF0000"/>
                </a:solidFill>
              </a:rPr>
              <a:t>Sir Edmund </a:t>
            </a:r>
            <a:r>
              <a:rPr lang="cs-CZ" dirty="0" err="1" smtClean="0">
                <a:solidFill>
                  <a:srgbClr val="FF0000"/>
                </a:solidFill>
              </a:rPr>
              <a:t>Hillary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</a:t>
            </a:r>
          </a:p>
          <a:p>
            <a:pPr>
              <a:buNone/>
            </a:pPr>
            <a:r>
              <a:rPr lang="cs-CZ" dirty="0" smtClean="0"/>
              <a:t>                                                 jako první vystoupil na </a:t>
            </a:r>
          </a:p>
          <a:p>
            <a:pPr>
              <a:buNone/>
            </a:pPr>
            <a:r>
              <a:rPr lang="cs-CZ" dirty="0" smtClean="0"/>
              <a:t>                                                 Mount Everest (1953)</a:t>
            </a:r>
          </a:p>
          <a:p>
            <a:pPr>
              <a:buNone/>
            </a:pPr>
            <a:r>
              <a:rPr lang="cs-CZ" dirty="0" smtClean="0"/>
              <a:t>                                            </a:t>
            </a:r>
            <a:r>
              <a:rPr lang="cs-CZ" sz="2000" dirty="0" smtClean="0"/>
              <a:t>(26)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C:\Users\Martina\Desktop\Nový Zéland\1024px-Ha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928670"/>
            <a:ext cx="4691095" cy="2638741"/>
          </a:xfrm>
          <a:prstGeom prst="rect">
            <a:avLst/>
          </a:prstGeom>
          <a:noFill/>
        </p:spPr>
      </p:pic>
      <p:pic>
        <p:nvPicPr>
          <p:cNvPr id="5" name="Picture 3" descr="C:\Users\Martina\Desktop\Nový Zéland\Hillary_and_tenz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4000504"/>
            <a:ext cx="4071628" cy="2428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64294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Dějiny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-asi 9. stol.- ? první Maorové</a:t>
            </a:r>
          </a:p>
          <a:p>
            <a:pPr>
              <a:buNone/>
            </a:pPr>
            <a:r>
              <a:rPr lang="cs-CZ" dirty="0" smtClean="0"/>
              <a:t>- 1642 -&gt; první Evropan, Abel </a:t>
            </a:r>
            <a:r>
              <a:rPr lang="cs-CZ" dirty="0" err="1" smtClean="0"/>
              <a:t>Tasman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-1769-1770 -&gt; </a:t>
            </a:r>
            <a:r>
              <a:rPr lang="cs-CZ" dirty="0" err="1" smtClean="0"/>
              <a:t>James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 ( získal NZ pro britskou korunu)</a:t>
            </a:r>
          </a:p>
          <a:p>
            <a:pPr>
              <a:buNone/>
            </a:pPr>
            <a:r>
              <a:rPr lang="cs-CZ" dirty="0" smtClean="0"/>
              <a:t>-po r. 1777 -&gt; pokračování kolonizace =&gt; smlouva z </a:t>
            </a:r>
            <a:r>
              <a:rPr lang="cs-CZ" dirty="0" err="1" smtClean="0"/>
              <a:t>Waitangi</a:t>
            </a:r>
            <a:r>
              <a:rPr lang="cs-CZ" dirty="0" smtClean="0"/>
              <a:t> (1840), chránila tradiční práva na půdu</a:t>
            </a:r>
          </a:p>
          <a:p>
            <a:pPr>
              <a:buNone/>
            </a:pPr>
            <a:r>
              <a:rPr lang="cs-CZ" dirty="0" smtClean="0"/>
              <a:t>-1843-1848, 1860-1870 -&gt; maorské války</a:t>
            </a:r>
          </a:p>
          <a:p>
            <a:pPr>
              <a:buNone/>
            </a:pPr>
            <a:r>
              <a:rPr lang="cs-CZ" dirty="0" smtClean="0"/>
              <a:t>-r. 1907- NZ nezávislým státem (politické i hospodářské vazby k Velké Británii)</a:t>
            </a:r>
          </a:p>
          <a:p>
            <a:pPr>
              <a:buNone/>
            </a:pPr>
            <a:r>
              <a:rPr lang="cs-CZ" dirty="0" smtClean="0"/>
              <a:t>-r. 1931- nezávislým v rámci </a:t>
            </a:r>
            <a:r>
              <a:rPr lang="cs-CZ" dirty="0" err="1" smtClean="0"/>
              <a:t>Commonwealthu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-dnes vazby s Austrálií a státy jižního Tichomoří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Oceánie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929354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  <a:buNone/>
            </a:pPr>
            <a:r>
              <a:rPr lang="cs-CZ" sz="3000" dirty="0" smtClean="0"/>
              <a:t>- Zeměpisný a kulturní celek rozkládající se v Tichém oceáně</a:t>
            </a:r>
          </a:p>
          <a:p>
            <a:pPr lvl="0">
              <a:spcBef>
                <a:spcPts val="0"/>
              </a:spcBef>
              <a:buNone/>
            </a:pPr>
            <a:r>
              <a:rPr lang="cs-CZ" sz="3000" dirty="0" smtClean="0"/>
              <a:t>- Přes 20 000 tichomořských ostrovů</a:t>
            </a:r>
          </a:p>
          <a:p>
            <a:pPr lvl="0">
              <a:spcBef>
                <a:spcPts val="0"/>
              </a:spcBef>
              <a:buNone/>
            </a:pPr>
            <a:r>
              <a:rPr lang="cs-CZ" sz="3000" dirty="0" smtClean="0"/>
              <a:t>- Rozloha: 9 565 000 km²</a:t>
            </a:r>
          </a:p>
          <a:p>
            <a:pPr lvl="0">
              <a:spcBef>
                <a:spcPts val="0"/>
              </a:spcBef>
              <a:buFontTx/>
              <a:buChar char="-"/>
            </a:pPr>
            <a:r>
              <a:rPr lang="cs-CZ" sz="3000" dirty="0" smtClean="0"/>
              <a:t>Počet obyvatel: 69 400 000   </a:t>
            </a:r>
          </a:p>
          <a:p>
            <a:pPr lvl="0">
              <a:spcBef>
                <a:spcPts val="0"/>
              </a:spcBef>
              <a:buNone/>
            </a:pPr>
            <a:endParaRPr lang="cs-CZ" sz="3000" dirty="0" smtClean="0"/>
          </a:p>
          <a:p>
            <a:pPr lvl="0">
              <a:spcBef>
                <a:spcPts val="0"/>
              </a:spcBef>
              <a:buNone/>
            </a:pPr>
            <a:endParaRPr lang="cs-CZ" sz="3000" dirty="0" smtClean="0"/>
          </a:p>
          <a:p>
            <a:pPr lvl="0">
              <a:spcBef>
                <a:spcPts val="0"/>
              </a:spcBef>
              <a:buNone/>
            </a:pPr>
            <a:endParaRPr lang="cs-CZ" sz="3000" dirty="0" smtClean="0"/>
          </a:p>
          <a:p>
            <a:pPr lvl="0">
              <a:spcBef>
                <a:spcPts val="0"/>
              </a:spcBef>
              <a:buNone/>
            </a:pPr>
            <a:endParaRPr lang="cs-CZ" sz="3000" dirty="0" smtClean="0"/>
          </a:p>
          <a:p>
            <a:pPr lvl="0">
              <a:spcBef>
                <a:spcPts val="0"/>
              </a:spcBef>
              <a:buNone/>
            </a:pPr>
            <a:endParaRPr lang="cs-CZ" sz="3000" dirty="0" smtClean="0"/>
          </a:p>
          <a:p>
            <a:pPr lvl="0">
              <a:spcBef>
                <a:spcPts val="0"/>
              </a:spcBef>
              <a:buNone/>
            </a:pPr>
            <a:endParaRPr lang="cs-CZ" sz="3000" dirty="0" smtClean="0"/>
          </a:p>
          <a:p>
            <a:pPr lvl="0">
              <a:spcBef>
                <a:spcPts val="0"/>
              </a:spcBef>
              <a:buNone/>
            </a:pPr>
            <a:r>
              <a:rPr lang="cs-CZ" sz="3000" dirty="0" smtClean="0"/>
              <a:t>                                                                            </a:t>
            </a:r>
            <a:r>
              <a:rPr lang="cs-CZ" sz="2000" dirty="0" smtClean="0"/>
              <a:t>(27)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C:\Users\Martina\Desktop\Nový Zéland\Oceania-map_1-410000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3071810"/>
            <a:ext cx="5357850" cy="3567357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contourW="63500">
            <a:contourClr>
              <a:schemeClr val="tx1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64294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Najděte: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500726"/>
          </a:xfrm>
        </p:spPr>
        <p:txBody>
          <a:bodyPr/>
          <a:lstStyle/>
          <a:p>
            <a:pPr lvl="0"/>
            <a:r>
              <a:rPr lang="cs-CZ" sz="3000" dirty="0" smtClean="0">
                <a:solidFill>
                  <a:srgbClr val="FF0000"/>
                </a:solidFill>
              </a:rPr>
              <a:t>Nejvyšší vrchol: </a:t>
            </a:r>
          </a:p>
          <a:p>
            <a:pPr lvl="0">
              <a:buNone/>
            </a:pPr>
            <a:r>
              <a:rPr lang="cs-CZ" sz="3000" dirty="0" err="1" smtClean="0"/>
              <a:t>Puncak</a:t>
            </a:r>
            <a:r>
              <a:rPr lang="cs-CZ" sz="3000" dirty="0" smtClean="0"/>
              <a:t> </a:t>
            </a:r>
            <a:r>
              <a:rPr lang="cs-CZ" sz="3000" dirty="0" err="1" smtClean="0"/>
              <a:t>Jaya</a:t>
            </a:r>
            <a:r>
              <a:rPr lang="cs-CZ" sz="3000" dirty="0" smtClean="0"/>
              <a:t>, Nová Guinea, Indonésie, 4884 m n. m.</a:t>
            </a:r>
          </a:p>
          <a:p>
            <a:pPr lvl="0">
              <a:buNone/>
            </a:pPr>
            <a:endParaRPr lang="cs-CZ" sz="3000" dirty="0" smtClean="0"/>
          </a:p>
          <a:p>
            <a:pPr lvl="0"/>
            <a:r>
              <a:rPr lang="cs-CZ" sz="3000" dirty="0" smtClean="0">
                <a:solidFill>
                  <a:srgbClr val="FF0000"/>
                </a:solidFill>
              </a:rPr>
              <a:t>Nejdelší řeku: </a:t>
            </a:r>
          </a:p>
          <a:p>
            <a:pPr lvl="0">
              <a:buNone/>
            </a:pPr>
            <a:r>
              <a:rPr lang="cs-CZ" sz="3000" dirty="0" smtClean="0"/>
              <a:t>Murray, Austrálie, délka 3370 km</a:t>
            </a:r>
          </a:p>
          <a:p>
            <a:pPr lvl="0">
              <a:buNone/>
            </a:pPr>
            <a:endParaRPr lang="cs-CZ" sz="3000" dirty="0" smtClean="0"/>
          </a:p>
          <a:p>
            <a:pPr lvl="0"/>
            <a:r>
              <a:rPr lang="cs-CZ" sz="3000" dirty="0" smtClean="0">
                <a:solidFill>
                  <a:srgbClr val="FF0000"/>
                </a:solidFill>
              </a:rPr>
              <a:t>Největší jezero: </a:t>
            </a:r>
          </a:p>
          <a:p>
            <a:pPr lvl="0">
              <a:buNone/>
            </a:pPr>
            <a:r>
              <a:rPr lang="cs-CZ" sz="3000" dirty="0" err="1" smtClean="0"/>
              <a:t>Eyre</a:t>
            </a:r>
            <a:r>
              <a:rPr lang="cs-CZ" sz="3000" dirty="0" smtClean="0"/>
              <a:t>, Austrálie, 9500 km²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			      (28)</a:t>
            </a:r>
            <a:endParaRPr lang="cs-CZ" sz="2000" dirty="0"/>
          </a:p>
        </p:txBody>
      </p:sp>
      <p:pic>
        <p:nvPicPr>
          <p:cNvPr id="4" name="Picture 4" descr="C:\Users\Martina\Desktop\Nový Zéland\800px-TocumwalMurrayRiv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3786190"/>
            <a:ext cx="3778248" cy="28336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Melanésie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572164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dirty="0" smtClean="0"/>
              <a:t>Fidži, 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Indonésie (Západní Papua, popř. i souostroví Moluky a Malé Sundy), 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Nová Kaledonie, </a:t>
            </a:r>
          </a:p>
          <a:p>
            <a:pPr>
              <a:spcBef>
                <a:spcPts val="0"/>
              </a:spcBef>
            </a:pPr>
            <a:r>
              <a:rPr lang="cs-CZ" dirty="0" err="1" smtClean="0"/>
              <a:t>Papua</a:t>
            </a:r>
            <a:r>
              <a:rPr lang="cs-CZ" dirty="0" smtClean="0"/>
              <a:t>-Nová Guinea, 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Šalamounovy ostrovy ,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Vanuatu, 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popř. Východní </a:t>
            </a:r>
            <a:r>
              <a:rPr lang="cs-CZ" dirty="0" err="1" smtClean="0"/>
              <a:t>Timor</a:t>
            </a:r>
            <a:endParaRPr lang="cs-CZ" dirty="0" smtClean="0"/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			</a:t>
            </a:r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					(29)</a:t>
            </a:r>
            <a:endParaRPr lang="cs-CZ" sz="2000" dirty="0"/>
          </a:p>
        </p:txBody>
      </p:sp>
      <p:pic>
        <p:nvPicPr>
          <p:cNvPr id="4" name="Picture 5" descr="C:\Users\Martina\Desktop\Nový Zéland\Melanesian_Cultural_Are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2357430"/>
            <a:ext cx="4071966" cy="407196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contourW="50800">
            <a:contourClr>
              <a:schemeClr val="tx1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Mikronésie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/>
          <a:lstStyle/>
          <a:p>
            <a:r>
              <a:rPr lang="cs-CZ" dirty="0" smtClean="0"/>
              <a:t>Federativní státy Mikronésie, </a:t>
            </a:r>
          </a:p>
          <a:p>
            <a:r>
              <a:rPr lang="cs-CZ" dirty="0" smtClean="0"/>
              <a:t>Guam, Kiribati, </a:t>
            </a:r>
          </a:p>
          <a:p>
            <a:r>
              <a:rPr lang="cs-CZ" dirty="0" err="1" smtClean="0"/>
              <a:t>Marshallovy</a:t>
            </a:r>
            <a:r>
              <a:rPr lang="cs-CZ" dirty="0" smtClean="0"/>
              <a:t> ostrovy, </a:t>
            </a:r>
          </a:p>
          <a:p>
            <a:r>
              <a:rPr lang="cs-CZ" dirty="0" smtClean="0"/>
              <a:t>Nauru, </a:t>
            </a:r>
          </a:p>
          <a:p>
            <a:r>
              <a:rPr lang="cs-CZ" dirty="0" smtClean="0"/>
              <a:t>Palau, </a:t>
            </a:r>
          </a:p>
          <a:p>
            <a:r>
              <a:rPr lang="cs-CZ" dirty="0" smtClean="0"/>
              <a:t>Severní Mariany</a:t>
            </a:r>
          </a:p>
          <a:p>
            <a:endParaRPr lang="cs-CZ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		          (30)</a:t>
            </a:r>
            <a:endParaRPr lang="cs-CZ" sz="2000" dirty="0"/>
          </a:p>
        </p:txBody>
      </p:sp>
      <p:pic>
        <p:nvPicPr>
          <p:cNvPr id="4" name="Picture 6" descr="C:\Users\Martina\Desktop\Nový Zéland\Micronesian_Cultural_Are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2000240"/>
            <a:ext cx="4548186" cy="454818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contourW="50800">
            <a:contourClr>
              <a:schemeClr val="tx1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Polynésie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643602"/>
          </a:xfrm>
        </p:spPr>
        <p:txBody>
          <a:bodyPr/>
          <a:lstStyle/>
          <a:p>
            <a:pPr marL="0" lvl="0" indent="17463">
              <a:spcBef>
                <a:spcPts val="0"/>
              </a:spcBef>
              <a:buNone/>
            </a:pPr>
            <a:r>
              <a:rPr lang="cs-CZ" dirty="0" smtClean="0"/>
              <a:t> Americká Samoa, </a:t>
            </a:r>
            <a:r>
              <a:rPr lang="cs-CZ" dirty="0" err="1" smtClean="0"/>
              <a:t>Cookovy</a:t>
            </a:r>
            <a:r>
              <a:rPr lang="cs-CZ" dirty="0" smtClean="0"/>
              <a:t> ostrovy, Francouzská Polynésie, Havajské ostrovy, </a:t>
            </a:r>
            <a:r>
              <a:rPr lang="cs-CZ" dirty="0" err="1" smtClean="0"/>
              <a:t>Niue</a:t>
            </a:r>
            <a:r>
              <a:rPr lang="cs-CZ" dirty="0" smtClean="0"/>
              <a:t>, Nový Zéland,</a:t>
            </a:r>
          </a:p>
          <a:p>
            <a:pPr lvl="0">
              <a:spcBef>
                <a:spcPts val="0"/>
              </a:spcBef>
              <a:buNone/>
            </a:pPr>
            <a:r>
              <a:rPr lang="cs-CZ" dirty="0" err="1" smtClean="0"/>
              <a:t>Pitcairnovy</a:t>
            </a:r>
            <a:r>
              <a:rPr lang="cs-CZ" dirty="0" smtClean="0"/>
              <a:t> ostrovy, Samoa,Tokelau, Tonga, </a:t>
            </a:r>
          </a:p>
          <a:p>
            <a:pPr lvl="0">
              <a:spcBef>
                <a:spcPts val="0"/>
              </a:spcBef>
              <a:buNone/>
            </a:pPr>
            <a:r>
              <a:rPr lang="cs-CZ" dirty="0" smtClean="0"/>
              <a:t>Tuvalu , Velikonoční ostrov , </a:t>
            </a:r>
            <a:r>
              <a:rPr lang="cs-CZ" dirty="0" err="1" smtClean="0"/>
              <a:t>Wallis</a:t>
            </a:r>
            <a:r>
              <a:rPr lang="cs-CZ" dirty="0" smtClean="0"/>
              <a:t> a </a:t>
            </a:r>
            <a:r>
              <a:rPr lang="cs-CZ" dirty="0" err="1" smtClean="0"/>
              <a:t>Futuna</a:t>
            </a:r>
            <a:r>
              <a:rPr lang="cs-CZ" dirty="0" smtClean="0"/>
              <a:t> </a:t>
            </a:r>
          </a:p>
          <a:p>
            <a:pPr lvl="0">
              <a:spcBef>
                <a:spcPts val="0"/>
              </a:spcBef>
              <a:buNone/>
            </a:pPr>
            <a:endParaRPr lang="cs-CZ" sz="2000" dirty="0" smtClean="0"/>
          </a:p>
          <a:p>
            <a:pPr lvl="0">
              <a:spcBef>
                <a:spcPts val="0"/>
              </a:spcBef>
              <a:buNone/>
            </a:pPr>
            <a:endParaRPr lang="cs-CZ" sz="2000" dirty="0" smtClean="0"/>
          </a:p>
          <a:p>
            <a:pPr lvl="0">
              <a:spcBef>
                <a:spcPts val="0"/>
              </a:spcBef>
              <a:buNone/>
            </a:pPr>
            <a:endParaRPr lang="cs-CZ" sz="2000" dirty="0" smtClean="0"/>
          </a:p>
          <a:p>
            <a:pPr lvl="0">
              <a:spcBef>
                <a:spcPts val="0"/>
              </a:spcBef>
              <a:buNone/>
            </a:pPr>
            <a:endParaRPr lang="cs-CZ" sz="2000" dirty="0" smtClean="0"/>
          </a:p>
          <a:p>
            <a:pPr lvl="0">
              <a:spcBef>
                <a:spcPts val="0"/>
              </a:spcBef>
              <a:buNone/>
            </a:pPr>
            <a:endParaRPr lang="cs-CZ" sz="2000" dirty="0" smtClean="0"/>
          </a:p>
          <a:p>
            <a:pPr lvl="0">
              <a:spcBef>
                <a:spcPts val="0"/>
              </a:spcBef>
              <a:buNone/>
            </a:pPr>
            <a:endParaRPr lang="cs-CZ" sz="2000" dirty="0" smtClean="0"/>
          </a:p>
          <a:p>
            <a:pPr lvl="0">
              <a:spcBef>
                <a:spcPts val="0"/>
              </a:spcBef>
              <a:buNone/>
            </a:pPr>
            <a:endParaRPr lang="cs-CZ" sz="2000" dirty="0" smtClean="0"/>
          </a:p>
          <a:p>
            <a:pPr lvl="0">
              <a:spcBef>
                <a:spcPts val="0"/>
              </a:spcBef>
              <a:buNone/>
            </a:pPr>
            <a:r>
              <a:rPr lang="cs-CZ" sz="2000" dirty="0" smtClean="0"/>
              <a:t>							</a:t>
            </a:r>
          </a:p>
          <a:p>
            <a:pPr lvl="0">
              <a:spcBef>
                <a:spcPts val="0"/>
              </a:spcBef>
              <a:buNone/>
            </a:pPr>
            <a:r>
              <a:rPr lang="cs-CZ" sz="2000" dirty="0" smtClean="0"/>
              <a:t>								    </a:t>
            </a:r>
          </a:p>
          <a:p>
            <a:pPr lvl="0">
              <a:spcBef>
                <a:spcPts val="0"/>
              </a:spcBef>
              <a:buNone/>
            </a:pPr>
            <a:endParaRPr lang="cs-CZ" sz="2000" dirty="0" smtClean="0"/>
          </a:p>
          <a:p>
            <a:pPr lvl="0">
              <a:spcBef>
                <a:spcPts val="0"/>
              </a:spcBef>
              <a:buNone/>
            </a:pPr>
            <a:r>
              <a:rPr lang="cs-CZ" sz="2000" dirty="0" smtClean="0"/>
              <a:t>								     (31)</a:t>
            </a:r>
          </a:p>
          <a:p>
            <a:endParaRPr lang="cs-CZ" dirty="0"/>
          </a:p>
        </p:txBody>
      </p:sp>
      <p:pic>
        <p:nvPicPr>
          <p:cNvPr id="4" name="Picture 7" descr="C:\Users\Martina\Desktop\Nový Zéland\Pacific_Culture_Are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3031206"/>
            <a:ext cx="5643602" cy="3669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600" b="1" dirty="0" smtClean="0">
                <a:solidFill>
                  <a:srgbClr val="FF0000"/>
                </a:solidFill>
              </a:rPr>
              <a:t>Děkuji za pozornost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Použité zdroje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000108"/>
            <a:ext cx="8372476" cy="5572164"/>
          </a:xfrm>
        </p:spPr>
        <p:txBody>
          <a:bodyPr>
            <a:normAutofit fontScale="62500" lnSpcReduction="20000"/>
          </a:bodyPr>
          <a:lstStyle/>
          <a:p>
            <a:pPr marL="514350" indent="-514350">
              <a:buNone/>
            </a:pPr>
            <a:r>
              <a:rPr lang="cs-CZ" dirty="0" smtClean="0"/>
              <a:t>1.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http://cs.wikipedia.org/wiki/Nov%C3%BD_Z%C3%A9land</a:t>
            </a:r>
          </a:p>
          <a:p>
            <a:pPr marL="514350" indent="-514350">
              <a:buNone/>
            </a:pPr>
            <a:r>
              <a:rPr lang="cs-CZ" dirty="0" smtClean="0"/>
              <a:t>2.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http://cs.wikipedia.org/wiki/Novoz%C3%A9landsk%C3%A1_vlajka</a:t>
            </a:r>
          </a:p>
          <a:p>
            <a:pPr marL="514350" indent="-514350">
              <a:buNone/>
            </a:pPr>
            <a:r>
              <a:rPr lang="cs-CZ" dirty="0" smtClean="0"/>
              <a:t>3.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http://cs.wikipedia.org/wiki/Nov%C3%BD_Z%C3%A9land</a:t>
            </a:r>
          </a:p>
          <a:p>
            <a:pPr marL="514350" indent="-514350">
              <a:buNone/>
            </a:pPr>
            <a:r>
              <a:rPr lang="cs-CZ" dirty="0" smtClean="0"/>
              <a:t>4.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http://cs.wikipedia.org/wiki/Al%C5%BEb%C4%9Bta_II.</a:t>
            </a:r>
          </a:p>
          <a:p>
            <a:pPr marL="514350" indent="-514350">
              <a:buNone/>
            </a:pPr>
            <a:r>
              <a:rPr lang="cs-CZ" dirty="0" smtClean="0"/>
              <a:t>5.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http://cs.wikipedia.org/wiki/Nov%C3%BD_Z%C3%A9land</a:t>
            </a:r>
          </a:p>
          <a:p>
            <a:pPr marL="514350" indent="-514350">
              <a:buNone/>
            </a:pPr>
            <a:r>
              <a:rPr lang="cs-CZ" dirty="0" smtClean="0"/>
              <a:t>6.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http://cs.wikipedia.org/wiki/Nov%C3%BD_Z%C3%A9land</a:t>
            </a:r>
          </a:p>
          <a:p>
            <a:pPr marL="514350" indent="-514350">
              <a:buNone/>
            </a:pPr>
            <a:r>
              <a:rPr lang="cs-CZ" dirty="0" smtClean="0"/>
              <a:t>7.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http://cs.wikipedia.org/wiki/Severn%C3%AD_ostrov_%28Nov%C3%BD_Z%C3%A9land%29</a:t>
            </a:r>
          </a:p>
          <a:p>
            <a:pPr marL="514350" indent="-514350">
              <a:buNone/>
            </a:pPr>
            <a:r>
              <a:rPr lang="cs-CZ" dirty="0" smtClean="0"/>
              <a:t>8.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http://cs.wikipedia.org/wiki/Ruapehu</a:t>
            </a:r>
          </a:p>
          <a:p>
            <a:pPr marL="514350" indent="-514350">
              <a:buNone/>
            </a:pPr>
            <a:r>
              <a:rPr lang="cs-CZ" dirty="0" smtClean="0"/>
              <a:t>9.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http://cs.wikipedia.org/wiki/Taupo_%28jezero%29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215106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10.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http://cs.wikipedia.org/wiki/Ji%C5%BEn%C3%AD_ostrov_%28Nov%C3%BD_Z%C3%A9land%29</a:t>
            </a:r>
          </a:p>
          <a:p>
            <a:pPr>
              <a:buNone/>
            </a:pPr>
            <a:r>
              <a:rPr lang="cs-CZ" dirty="0" smtClean="0"/>
              <a:t>11.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http://cs.wikipedia.org/wiki/Kivi</a:t>
            </a:r>
          </a:p>
          <a:p>
            <a:pPr>
              <a:buNone/>
            </a:pPr>
            <a:r>
              <a:rPr lang="cs-CZ" dirty="0" smtClean="0"/>
              <a:t>12.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http://cs.wikipedia.org/wiki/Tongariro</a:t>
            </a:r>
          </a:p>
          <a:p>
            <a:pPr>
              <a:buNone/>
            </a:pPr>
            <a:r>
              <a:rPr lang="cs-CZ" dirty="0" smtClean="0"/>
              <a:t>13.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http://cs.wikipedia.org/wiki/Jelen_lesn%C3%AD</a:t>
            </a:r>
          </a:p>
          <a:p>
            <a:pPr>
              <a:buNone/>
            </a:pPr>
            <a:r>
              <a:rPr lang="cs-CZ" dirty="0" smtClean="0"/>
              <a:t>14.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http://cs.wikipedia.org/wiki/Kiwi</a:t>
            </a:r>
          </a:p>
          <a:p>
            <a:pPr>
              <a:buNone/>
            </a:pPr>
            <a:r>
              <a:rPr lang="cs-CZ" dirty="0" smtClean="0"/>
              <a:t>15.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http://cs.wikipedia.org/wiki/Kiwi</a:t>
            </a:r>
          </a:p>
          <a:p>
            <a:pPr>
              <a:buNone/>
            </a:pPr>
            <a:r>
              <a:rPr lang="cs-CZ" dirty="0" smtClean="0"/>
              <a:t>16.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http://cs.wikipedia.org/wiki/Gejz%C3%Adr</a:t>
            </a:r>
          </a:p>
          <a:p>
            <a:pPr>
              <a:buNone/>
            </a:pPr>
            <a:r>
              <a:rPr lang="cs-CZ" dirty="0" smtClean="0"/>
              <a:t>17.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http://cs.wikipedia.org/wiki/Wellington#D.C3.A1lni.C4.8Dn.C3.AD_s.C3.AD.C5.A5_a_leti.C5.A1t.C4.9B</a:t>
            </a:r>
          </a:p>
          <a:p>
            <a:pPr>
              <a:buNone/>
            </a:pPr>
            <a:r>
              <a:rPr lang="cs-CZ" dirty="0" smtClean="0"/>
              <a:t>18.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http://cs.wikipedia.org/wiki/Maorov%C3%A9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28654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19.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http://cs.wikipedia.org/wiki/Wellington</a:t>
            </a:r>
          </a:p>
          <a:p>
            <a:pPr>
              <a:buNone/>
            </a:pPr>
            <a:r>
              <a:rPr lang="cs-CZ" dirty="0" smtClean="0"/>
              <a:t>20.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http://cs.wikipedia.org/wiki/Wellington</a:t>
            </a:r>
          </a:p>
          <a:p>
            <a:pPr>
              <a:buNone/>
            </a:pPr>
            <a:r>
              <a:rPr lang="cs-CZ" dirty="0" smtClean="0"/>
              <a:t>21.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http://cs.wikipedia.org/wiki/Sky_Tower</a:t>
            </a:r>
          </a:p>
          <a:p>
            <a:pPr>
              <a:buNone/>
            </a:pPr>
            <a:r>
              <a:rPr lang="cs-CZ" dirty="0" smtClean="0"/>
              <a:t>22.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http://cs.wikipedia.org/wiki/Sky_Tower</a:t>
            </a:r>
          </a:p>
          <a:p>
            <a:pPr>
              <a:buNone/>
            </a:pPr>
            <a:r>
              <a:rPr lang="cs-CZ" dirty="0" smtClean="0"/>
              <a:t>23.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http://cs.wikipedia.org/wiki/Taumatawhakatangihangakoauauotamateaturipukakapikimaungahoronukupokaiwhenuakitanatahu</a:t>
            </a:r>
          </a:p>
          <a:p>
            <a:pPr>
              <a:buNone/>
            </a:pPr>
            <a:r>
              <a:rPr lang="cs-CZ" dirty="0" smtClean="0"/>
              <a:t>24.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http://cs.wikipedia.org/wiki/P%C3%A1n_prsten%C5%AF</a:t>
            </a:r>
          </a:p>
          <a:p>
            <a:pPr>
              <a:buNone/>
            </a:pPr>
            <a:r>
              <a:rPr lang="cs-CZ" dirty="0" smtClean="0"/>
              <a:t>25.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http://cs.wikipedia.org/wiki/All_Blacks</a:t>
            </a:r>
          </a:p>
          <a:p>
            <a:pPr>
              <a:buNone/>
            </a:pPr>
            <a:r>
              <a:rPr lang="cs-CZ" dirty="0" smtClean="0"/>
              <a:t>26.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http://cs.wikipedia.org/wiki/Edmund_Hillary</a:t>
            </a:r>
          </a:p>
          <a:p>
            <a:pPr>
              <a:buNone/>
            </a:pPr>
            <a:r>
              <a:rPr lang="cs-CZ" dirty="0" smtClean="0"/>
              <a:t>27.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http://cs.wikipedia.org/wiki/Oce%C3%A1nie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1429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28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/>
              <a:t>28. Otevřená encyklopedie </a:t>
            </a:r>
            <a:r>
              <a:rPr lang="cs-CZ" sz="2200" dirty="0" err="1" smtClean="0"/>
              <a:t>Wikipedie</a:t>
            </a:r>
            <a:r>
              <a:rPr lang="cs-CZ" sz="2200" dirty="0" smtClean="0"/>
              <a:t> </a:t>
            </a:r>
            <a:r>
              <a:rPr lang="en-US" sz="2200" dirty="0" smtClean="0"/>
              <a:t>[</a:t>
            </a:r>
            <a:r>
              <a:rPr lang="cs-CZ" sz="2200" dirty="0" smtClean="0"/>
              <a:t>online</a:t>
            </a:r>
            <a:r>
              <a:rPr lang="en-US" sz="2200" dirty="0" smtClean="0"/>
              <a:t>]</a:t>
            </a:r>
            <a:r>
              <a:rPr lang="cs-CZ" sz="2200" dirty="0" smtClean="0"/>
              <a:t>. </a:t>
            </a:r>
            <a:r>
              <a:rPr lang="en-US" sz="2200" dirty="0" smtClean="0"/>
              <a:t>[cit. 201</a:t>
            </a:r>
            <a:r>
              <a:rPr lang="cs-CZ" sz="2200" dirty="0" smtClean="0"/>
              <a:t>4-04-30</a:t>
            </a:r>
            <a:r>
              <a:rPr lang="en-US" sz="2200" dirty="0" smtClean="0"/>
              <a:t>]</a:t>
            </a:r>
            <a:r>
              <a:rPr lang="cs-CZ" sz="2200" dirty="0" smtClean="0"/>
              <a:t>. Dostupné z WWW: http://cs.wikipedia.org/wiki/Murray_%28%C5%99eka%29 </a:t>
            </a:r>
          </a:p>
          <a:p>
            <a:pPr>
              <a:buNone/>
            </a:pPr>
            <a:r>
              <a:rPr lang="cs-CZ" sz="2200" dirty="0" smtClean="0"/>
              <a:t>29. Otevřená encyklopedie </a:t>
            </a:r>
            <a:r>
              <a:rPr lang="cs-CZ" sz="2200" dirty="0" err="1" smtClean="0"/>
              <a:t>Wikipedie</a:t>
            </a:r>
            <a:r>
              <a:rPr lang="cs-CZ" sz="2200" dirty="0" smtClean="0"/>
              <a:t> </a:t>
            </a:r>
            <a:r>
              <a:rPr lang="en-US" sz="2200" dirty="0" smtClean="0"/>
              <a:t>[</a:t>
            </a:r>
            <a:r>
              <a:rPr lang="cs-CZ" sz="2200" dirty="0" smtClean="0"/>
              <a:t>online</a:t>
            </a:r>
            <a:r>
              <a:rPr lang="en-US" sz="2200" dirty="0" smtClean="0"/>
              <a:t>]</a:t>
            </a:r>
            <a:r>
              <a:rPr lang="cs-CZ" sz="2200" dirty="0" smtClean="0"/>
              <a:t>. </a:t>
            </a:r>
            <a:r>
              <a:rPr lang="en-US" sz="2200" dirty="0" smtClean="0"/>
              <a:t>[cit. 201</a:t>
            </a:r>
            <a:r>
              <a:rPr lang="cs-CZ" sz="2200" dirty="0" smtClean="0"/>
              <a:t>4-04-30</a:t>
            </a:r>
            <a:r>
              <a:rPr lang="en-US" sz="2200" dirty="0" smtClean="0"/>
              <a:t>]</a:t>
            </a:r>
            <a:r>
              <a:rPr lang="cs-CZ" sz="2200" dirty="0" smtClean="0"/>
              <a:t>. Dostupné z WWW: http://cs.wikipedia.org/wiki/Melan%C3%A9sie</a:t>
            </a:r>
          </a:p>
          <a:p>
            <a:pPr>
              <a:buNone/>
            </a:pPr>
            <a:r>
              <a:rPr lang="cs-CZ" sz="2200" dirty="0" smtClean="0"/>
              <a:t>30. Otevřená encyklopedie </a:t>
            </a:r>
            <a:r>
              <a:rPr lang="cs-CZ" sz="2200" dirty="0" err="1" smtClean="0"/>
              <a:t>Wikipedie</a:t>
            </a:r>
            <a:r>
              <a:rPr lang="cs-CZ" sz="2200" dirty="0" smtClean="0"/>
              <a:t> </a:t>
            </a:r>
            <a:r>
              <a:rPr lang="en-US" sz="2200" dirty="0" smtClean="0"/>
              <a:t>[</a:t>
            </a:r>
            <a:r>
              <a:rPr lang="cs-CZ" sz="2200" dirty="0" smtClean="0"/>
              <a:t>online</a:t>
            </a:r>
            <a:r>
              <a:rPr lang="en-US" sz="2200" dirty="0" smtClean="0"/>
              <a:t>]</a:t>
            </a:r>
            <a:r>
              <a:rPr lang="cs-CZ" sz="2200" dirty="0" smtClean="0"/>
              <a:t>. </a:t>
            </a:r>
            <a:r>
              <a:rPr lang="en-US" sz="2200" dirty="0" smtClean="0"/>
              <a:t>[cit. 201</a:t>
            </a:r>
            <a:r>
              <a:rPr lang="cs-CZ" sz="2200" dirty="0" smtClean="0"/>
              <a:t>4-04-30</a:t>
            </a:r>
            <a:r>
              <a:rPr lang="en-US" sz="2200" dirty="0" smtClean="0"/>
              <a:t>]</a:t>
            </a:r>
            <a:r>
              <a:rPr lang="cs-CZ" sz="2200" dirty="0" smtClean="0"/>
              <a:t>. Dostupné z WWW: http://cs.wikipedia.org/wiki/Mikron%C3%A9sie_%28region%29</a:t>
            </a:r>
          </a:p>
          <a:p>
            <a:pPr>
              <a:buNone/>
            </a:pPr>
            <a:r>
              <a:rPr lang="cs-CZ" sz="2200" dirty="0" smtClean="0"/>
              <a:t>31. Otevřená encyklopedie </a:t>
            </a:r>
            <a:r>
              <a:rPr lang="cs-CZ" sz="2200" dirty="0" err="1" smtClean="0"/>
              <a:t>Wikipedie</a:t>
            </a:r>
            <a:r>
              <a:rPr lang="cs-CZ" sz="2200" dirty="0" smtClean="0"/>
              <a:t> </a:t>
            </a:r>
            <a:r>
              <a:rPr lang="en-US" sz="2200" dirty="0" smtClean="0"/>
              <a:t>[</a:t>
            </a:r>
            <a:r>
              <a:rPr lang="cs-CZ" sz="2200" dirty="0" smtClean="0"/>
              <a:t>online</a:t>
            </a:r>
            <a:r>
              <a:rPr lang="en-US" sz="2200" dirty="0" smtClean="0"/>
              <a:t>]</a:t>
            </a:r>
            <a:r>
              <a:rPr lang="cs-CZ" sz="2200" dirty="0" smtClean="0"/>
              <a:t>. </a:t>
            </a:r>
            <a:r>
              <a:rPr lang="en-US" sz="2200" dirty="0" smtClean="0"/>
              <a:t>[cit. 201</a:t>
            </a:r>
            <a:r>
              <a:rPr lang="cs-CZ" sz="2200" dirty="0" smtClean="0"/>
              <a:t>4-04-30</a:t>
            </a:r>
            <a:r>
              <a:rPr lang="en-US" sz="2200" dirty="0" smtClean="0"/>
              <a:t>]</a:t>
            </a:r>
            <a:r>
              <a:rPr lang="cs-CZ" sz="2200" dirty="0" smtClean="0"/>
              <a:t>. Dostupné z WWW: http://cs.wikipedia.org/wiki/Polyn%C3%A9sie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Knižní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14353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BAAR, Vladimír. Hospodářský zeměpis: regionální aspekty světového hospodářství : učebnice pro obchodní akademie a jiné střední školy. 1. </a:t>
            </a:r>
            <a:r>
              <a:rPr lang="cs-CZ" dirty="0" err="1" smtClean="0"/>
              <a:t>vyd</a:t>
            </a:r>
            <a:r>
              <a:rPr lang="cs-CZ" dirty="0" smtClean="0"/>
              <a:t>. Praha: Nakladatelství České geografické společnosti, 2002, 111 s. ISBN 80-860-3450-X..</a:t>
            </a:r>
          </a:p>
          <a:p>
            <a:endParaRPr lang="cs-CZ" dirty="0" smtClean="0"/>
          </a:p>
          <a:p>
            <a:r>
              <a:rPr lang="cs-CZ" dirty="0" smtClean="0"/>
              <a:t>KAŠPAROVSKÝ, Karel. Zeměpis II. v kostce: pro střední školy : [regionální geografie]. 1. </a:t>
            </a:r>
            <a:r>
              <a:rPr lang="cs-CZ" dirty="0" err="1" smtClean="0"/>
              <a:t>vyd</a:t>
            </a:r>
            <a:r>
              <a:rPr lang="cs-CZ" dirty="0" smtClean="0"/>
              <a:t>. Praha: Fragment, 2008, 184 s. Maturita v kostce. ISBN 978-802-5305-850..</a:t>
            </a:r>
          </a:p>
          <a:p>
            <a:endParaRPr lang="cs-CZ" dirty="0" smtClean="0"/>
          </a:p>
          <a:p>
            <a:r>
              <a:rPr lang="cs-CZ" dirty="0" smtClean="0"/>
              <a:t>[RED. CLP, [</a:t>
            </a:r>
            <a:r>
              <a:rPr lang="cs-CZ" dirty="0" err="1" smtClean="0"/>
              <a:t>Red.Carlo</a:t>
            </a:r>
            <a:r>
              <a:rPr lang="cs-CZ" dirty="0" smtClean="0"/>
              <a:t> </a:t>
            </a:r>
            <a:r>
              <a:rPr lang="cs-CZ" dirty="0" err="1" smtClean="0"/>
              <a:t>Lauer</a:t>
            </a:r>
            <a:r>
              <a:rPr lang="cs-CZ" dirty="0" smtClean="0"/>
              <a:t>, Milan BURSA a Jana PEŠTOVÁ. Encyklopedie Světa pro střední školy : [regionální geografie]. 1. </a:t>
            </a:r>
            <a:r>
              <a:rPr lang="cs-CZ" dirty="0" err="1" smtClean="0"/>
              <a:t>vyd</a:t>
            </a:r>
            <a:r>
              <a:rPr lang="cs-CZ" dirty="0" smtClean="0"/>
              <a:t>. Mnichov. </a:t>
            </a:r>
            <a:r>
              <a:rPr lang="cs-CZ" dirty="0" err="1" smtClean="0"/>
              <a:t>Marco</a:t>
            </a:r>
            <a:r>
              <a:rPr lang="cs-CZ" dirty="0" smtClean="0"/>
              <a:t> Polo, 2005, 207. ISBN 38-279-0006-9.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4">
      <a:dk1>
        <a:srgbClr val="17365D"/>
      </a:dk1>
      <a:lt1>
        <a:srgbClr val="17365D"/>
      </a:lt1>
      <a:dk2>
        <a:srgbClr val="1F497D"/>
      </a:dk2>
      <a:lt2>
        <a:srgbClr val="C00000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1671</Words>
  <Application>Microsoft Office PowerPoint</Application>
  <PresentationFormat>Předvádění na obrazovce (4:3)</PresentationFormat>
  <Paragraphs>416</Paragraphs>
  <Slides>40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Motiv sady Office</vt:lpstr>
      <vt:lpstr>Snímek 1</vt:lpstr>
      <vt:lpstr>Nový Zéland  &amp; Oceánie</vt:lpstr>
      <vt:lpstr>NOVÝ ZÉLAND</vt:lpstr>
      <vt:lpstr>Snímek 4</vt:lpstr>
      <vt:lpstr>Snímek 5</vt:lpstr>
      <vt:lpstr>Vyberte správnou hodnotu:</vt:lpstr>
      <vt:lpstr>Snímek 7</vt:lpstr>
      <vt:lpstr>Státní zřízení</vt:lpstr>
      <vt:lpstr>Přírodní poměry</vt:lpstr>
      <vt:lpstr>Snímek 10</vt:lpstr>
      <vt:lpstr>Snímek 11</vt:lpstr>
      <vt:lpstr>Jižní ostrov</vt:lpstr>
      <vt:lpstr>Snímek 13</vt:lpstr>
      <vt:lpstr>Podnebí</vt:lpstr>
      <vt:lpstr>Vegetace</vt:lpstr>
      <vt:lpstr>Snímek 16</vt:lpstr>
      <vt:lpstr>Hospodářství</vt:lpstr>
      <vt:lpstr>Snímek 18</vt:lpstr>
      <vt:lpstr>Průmysl</vt:lpstr>
      <vt:lpstr>Snímek 20</vt:lpstr>
      <vt:lpstr>Doprava</vt:lpstr>
      <vt:lpstr>Obyvatelstvo</vt:lpstr>
      <vt:lpstr>Snímek 23</vt:lpstr>
      <vt:lpstr>Města</vt:lpstr>
      <vt:lpstr>Snímek 25</vt:lpstr>
      <vt:lpstr>Zajímavosti:</vt:lpstr>
      <vt:lpstr>Snímek 27</vt:lpstr>
      <vt:lpstr>Snímek 28</vt:lpstr>
      <vt:lpstr>Dějiny </vt:lpstr>
      <vt:lpstr>Oceánie</vt:lpstr>
      <vt:lpstr>Najděte:</vt:lpstr>
      <vt:lpstr>Melanésie</vt:lpstr>
      <vt:lpstr>Mikronésie</vt:lpstr>
      <vt:lpstr>Polynésie</vt:lpstr>
      <vt:lpstr>Snímek 35</vt:lpstr>
      <vt:lpstr>Použité zdroje</vt:lpstr>
      <vt:lpstr>Snímek 37</vt:lpstr>
      <vt:lpstr>Snímek 38</vt:lpstr>
      <vt:lpstr>Snímek 39</vt:lpstr>
      <vt:lpstr>Knižní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Nový Zéland  &amp; Oceánie</dc:title>
  <dc:creator>Martina Tesařová</dc:creator>
  <cp:lastModifiedBy>Dum</cp:lastModifiedBy>
  <cp:revision>66</cp:revision>
  <dcterms:created xsi:type="dcterms:W3CDTF">2014-07-06T14:25:49Z</dcterms:created>
  <dcterms:modified xsi:type="dcterms:W3CDTF">2014-11-12T10:19:17Z</dcterms:modified>
</cp:coreProperties>
</file>