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60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8" r:id="rId21"/>
    <p:sldId id="279" r:id="rId22"/>
    <p:sldId id="280" r:id="rId23"/>
    <p:sldId id="275" r:id="rId24"/>
    <p:sldId id="276" r:id="rId25"/>
    <p:sldId id="277" r:id="rId26"/>
  </p:sldIdLst>
  <p:sldSz cx="9144000" cy="6858000" type="screen4x3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81026" autoAdjust="0"/>
  </p:normalViewPr>
  <p:slideViewPr>
    <p:cSldViewPr>
      <p:cViewPr varScale="1">
        <p:scale>
          <a:sx n="104" d="100"/>
          <a:sy n="104" d="100"/>
        </p:scale>
        <p:origin x="-90" y="-12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36867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1937" cy="400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5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altLang="cs-CZ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8188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smtClean="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8187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smtClean="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8188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smtClean="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8187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smtClean="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pPr>
              <a:defRPr/>
            </a:pPr>
            <a:fld id="{55A1C5AB-76DF-4977-8E7D-CBD993F22BA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12092043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DFEABEB5-CD9D-49A0-ADA4-793729AAB5E8}" type="slidenum">
              <a:rPr lang="cs-CZ" altLang="cs-CZ">
                <a:solidFill>
                  <a:srgbClr val="000000"/>
                </a:solidFill>
                <a:latin typeface="Times New Roman" pitchFamily="16" charset="0"/>
              </a:rPr>
              <a:pPr eaLnBrk="1"/>
              <a:t>1</a:t>
            </a:fld>
            <a:endParaRPr lang="cs-CZ" alt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3789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2826059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5D907157-E0C5-4359-B947-F3BF7DB06440}" type="slidenum">
              <a:rPr lang="cs-CZ" altLang="cs-CZ">
                <a:solidFill>
                  <a:srgbClr val="000000"/>
                </a:solidFill>
                <a:latin typeface="Times New Roman" pitchFamily="16" charset="0"/>
              </a:rPr>
              <a:pPr eaLnBrk="1"/>
              <a:t>2</a:t>
            </a:fld>
            <a:endParaRPr lang="cs-CZ" alt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3891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891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12342455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BAE6004A-A655-4085-884B-17AFD53D6A7F}" type="slidenum">
              <a:rPr lang="cs-CZ" altLang="cs-CZ">
                <a:solidFill>
                  <a:srgbClr val="000000"/>
                </a:solidFill>
                <a:latin typeface="Times New Roman" pitchFamily="16" charset="0"/>
              </a:rPr>
              <a:pPr eaLnBrk="1"/>
              <a:t>3</a:t>
            </a:fld>
            <a:endParaRPr lang="cs-CZ" alt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3993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994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15584191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AB86A20B-9669-4174-96D9-114F0AC31412}" type="slidenum">
              <a:rPr lang="cs-CZ" altLang="cs-CZ">
                <a:solidFill>
                  <a:srgbClr val="000000"/>
                </a:solidFill>
                <a:latin typeface="Times New Roman" pitchFamily="16" charset="0"/>
              </a:rPr>
              <a:pPr eaLnBrk="1"/>
              <a:t>4</a:t>
            </a:fld>
            <a:endParaRPr lang="cs-CZ" alt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4096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6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13101223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FA33F28F-4087-4A71-8802-F748746F770A}" type="slidenum">
              <a:rPr lang="cs-CZ" altLang="cs-CZ">
                <a:solidFill>
                  <a:srgbClr val="000000"/>
                </a:solidFill>
                <a:latin typeface="Times New Roman" pitchFamily="16" charset="0"/>
              </a:rPr>
              <a:pPr eaLnBrk="1"/>
              <a:t>5</a:t>
            </a:fld>
            <a:endParaRPr lang="cs-CZ" alt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4198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38472905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BE4564D5-C5B7-465A-BF1F-378A44A6EAF0}" type="slidenum">
              <a:rPr lang="cs-CZ" altLang="cs-CZ">
                <a:solidFill>
                  <a:srgbClr val="000000"/>
                </a:solidFill>
                <a:latin typeface="Times New Roman" pitchFamily="16" charset="0"/>
              </a:rPr>
              <a:pPr eaLnBrk="1"/>
              <a:t>6</a:t>
            </a:fld>
            <a:endParaRPr lang="cs-CZ" alt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4301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301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14992637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43D9AF2E-BBBC-4852-AA09-2D83AB01B0CF}" type="slidenum">
              <a:rPr lang="cs-CZ" altLang="cs-CZ">
                <a:solidFill>
                  <a:srgbClr val="000000"/>
                </a:solidFill>
                <a:latin typeface="Times New Roman" pitchFamily="16" charset="0"/>
              </a:rPr>
              <a:pPr eaLnBrk="1"/>
              <a:t>7</a:t>
            </a:fld>
            <a:endParaRPr lang="cs-CZ" alt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4403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403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40062401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80F25B19-EC4A-4488-84E8-A6F88F1390E4}" type="slidenum">
              <a:rPr lang="cs-CZ" altLang="cs-CZ">
                <a:solidFill>
                  <a:srgbClr val="000000"/>
                </a:solidFill>
                <a:latin typeface="Times New Roman" pitchFamily="16" charset="0"/>
              </a:rPr>
              <a:pPr eaLnBrk="1"/>
              <a:t>8</a:t>
            </a:fld>
            <a:endParaRPr lang="cs-CZ" alt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4505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6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17159399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B820FFAA-1E74-4DA7-A3EA-631C942E0664}" type="slidenum">
              <a:rPr lang="cs-CZ" altLang="cs-CZ">
                <a:solidFill>
                  <a:srgbClr val="000000"/>
                </a:solidFill>
                <a:latin typeface="Times New Roman" pitchFamily="16" charset="0"/>
              </a:rPr>
              <a:pPr eaLnBrk="1"/>
              <a:t>9</a:t>
            </a:fld>
            <a:endParaRPr lang="cs-CZ" alt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4608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608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10378656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FB65A9C0-5937-4567-9D59-725EFA73353E}" type="slidenum">
              <a:rPr lang="cs-CZ" altLang="cs-CZ">
                <a:solidFill>
                  <a:srgbClr val="000000"/>
                </a:solidFill>
                <a:latin typeface="Times New Roman" pitchFamily="16" charset="0"/>
              </a:rPr>
              <a:pPr eaLnBrk="1"/>
              <a:t>10</a:t>
            </a:fld>
            <a:endParaRPr lang="cs-CZ" alt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4710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20764179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646CE8F9-4AA4-4117-A89C-58390F91F4CC}" type="slidenum">
              <a:rPr lang="cs-CZ" altLang="cs-CZ">
                <a:solidFill>
                  <a:srgbClr val="000000"/>
                </a:solidFill>
                <a:latin typeface="Times New Roman" pitchFamily="16" charset="0"/>
              </a:rPr>
              <a:pPr eaLnBrk="1"/>
              <a:t>11</a:t>
            </a:fld>
            <a:endParaRPr lang="cs-CZ" alt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4813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813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297607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7FF052C3-0264-4A15-8059-4B8F8D420004}" type="slidenum">
              <a:rPr lang="cs-CZ" altLang="cs-CZ">
                <a:solidFill>
                  <a:srgbClr val="000000"/>
                </a:solidFill>
                <a:latin typeface="Times New Roman" pitchFamily="16" charset="0"/>
              </a:rPr>
              <a:pPr eaLnBrk="1"/>
              <a:t>12</a:t>
            </a:fld>
            <a:endParaRPr lang="cs-CZ" alt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4915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553595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FDDFB2DD-C9FD-4BB6-8920-06CF45A402DC}" type="slidenum">
              <a:rPr lang="cs-CZ" altLang="cs-CZ">
                <a:solidFill>
                  <a:srgbClr val="000000"/>
                </a:solidFill>
                <a:latin typeface="Times New Roman" pitchFamily="16" charset="0"/>
              </a:rPr>
              <a:pPr eaLnBrk="1"/>
              <a:t>13</a:t>
            </a:fld>
            <a:endParaRPr lang="cs-CZ" alt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5017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018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9910093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225EE455-0975-4576-B97A-A68450EFD6C9}" type="slidenum">
              <a:rPr lang="cs-CZ" altLang="cs-CZ">
                <a:solidFill>
                  <a:srgbClr val="000000"/>
                </a:solidFill>
                <a:latin typeface="Times New Roman" pitchFamily="16" charset="0"/>
              </a:rPr>
              <a:pPr eaLnBrk="1"/>
              <a:t>14</a:t>
            </a:fld>
            <a:endParaRPr lang="cs-CZ" alt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5120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32999741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52DC101B-4DED-4C7A-9467-FE3DA98B3DFC}" type="slidenum">
              <a:rPr lang="cs-CZ" altLang="cs-CZ">
                <a:solidFill>
                  <a:srgbClr val="000000"/>
                </a:solidFill>
                <a:latin typeface="Times New Roman" pitchFamily="16" charset="0"/>
              </a:rPr>
              <a:pPr eaLnBrk="1"/>
              <a:t>15</a:t>
            </a:fld>
            <a:endParaRPr lang="cs-CZ" alt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5222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41064625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E1D98DFA-1667-4F59-A04A-1AF133A0AF5F}" type="slidenum">
              <a:rPr lang="cs-CZ" altLang="cs-CZ">
                <a:solidFill>
                  <a:srgbClr val="000000"/>
                </a:solidFill>
                <a:latin typeface="Times New Roman" pitchFamily="16" charset="0"/>
              </a:rPr>
              <a:pPr eaLnBrk="1"/>
              <a:t>16</a:t>
            </a:fld>
            <a:endParaRPr lang="cs-CZ" alt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5325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29001509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90C70E1E-F85B-4547-885B-86410BD70692}" type="slidenum">
              <a:rPr lang="cs-CZ" altLang="cs-CZ">
                <a:solidFill>
                  <a:srgbClr val="000000"/>
                </a:solidFill>
                <a:latin typeface="Times New Roman" pitchFamily="16" charset="0"/>
              </a:rPr>
              <a:pPr eaLnBrk="1"/>
              <a:t>17</a:t>
            </a:fld>
            <a:endParaRPr lang="cs-CZ" alt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5427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427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21898253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F7E3F610-E361-4E2F-BF19-48D165B33E6C}" type="slidenum">
              <a:rPr lang="cs-CZ" altLang="cs-CZ">
                <a:solidFill>
                  <a:srgbClr val="000000"/>
                </a:solidFill>
                <a:latin typeface="Times New Roman" pitchFamily="16" charset="0"/>
              </a:rPr>
              <a:pPr eaLnBrk="1"/>
              <a:t>18</a:t>
            </a:fld>
            <a:endParaRPr lang="cs-CZ" alt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5529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530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7618514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F44CB2E1-604D-489E-9027-4A6219020150}" type="slidenum">
              <a:rPr lang="cs-CZ" altLang="cs-CZ">
                <a:solidFill>
                  <a:srgbClr val="000000"/>
                </a:solidFill>
                <a:latin typeface="Times New Roman" pitchFamily="16" charset="0"/>
              </a:rPr>
              <a:pPr eaLnBrk="1"/>
              <a:t>19</a:t>
            </a:fld>
            <a:endParaRPr lang="cs-CZ" alt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5632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33639260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1651C23D-A60E-4E9B-AB9F-B5EDE471B6EF}" type="slidenum">
              <a:rPr lang="cs-CZ" altLang="cs-CZ">
                <a:solidFill>
                  <a:srgbClr val="000000"/>
                </a:solidFill>
                <a:latin typeface="Times New Roman" pitchFamily="16" charset="0"/>
              </a:rPr>
              <a:pPr eaLnBrk="1"/>
              <a:t>23</a:t>
            </a:fld>
            <a:endParaRPr lang="cs-CZ" alt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5734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734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34004137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8F86A821-959C-413A-81B3-62E7766252FC}" type="slidenum">
              <a:rPr lang="cs-CZ" altLang="cs-CZ">
                <a:solidFill>
                  <a:srgbClr val="000000"/>
                </a:solidFill>
                <a:latin typeface="Times New Roman" pitchFamily="16" charset="0"/>
              </a:rPr>
              <a:pPr eaLnBrk="1"/>
              <a:t>24</a:t>
            </a:fld>
            <a:endParaRPr lang="cs-CZ" alt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5837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837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3362602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6A1351AA-8C77-422B-9AD7-795925C0150B}" type="slidenum">
              <a:rPr lang="cs-CZ" altLang="cs-CZ">
                <a:solidFill>
                  <a:srgbClr val="000000"/>
                </a:solidFill>
                <a:latin typeface="Times New Roman" pitchFamily="16" charset="0"/>
              </a:rPr>
              <a:pPr eaLnBrk="1"/>
              <a:t>25</a:t>
            </a:fld>
            <a:endParaRPr lang="cs-CZ" alt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5939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939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1162154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 smtClean="0"/>
              <a:t>24.6.2014</a:t>
            </a:r>
            <a:endParaRPr lang="cs-CZ" alt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90B7E-F3A0-4DB3-921B-37179D146EE4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 smtClean="0"/>
              <a:t>24.6.2014</a:t>
            </a:r>
            <a:endParaRPr lang="cs-CZ" alt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D7D2D-A05A-4FDB-AFE7-1E2FFBA8FF2D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 smtClean="0"/>
              <a:t>24.6.2014</a:t>
            </a:r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C94F93-7323-46F5-9634-76567EBCBA2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 smtClean="0"/>
              <a:t>24.6.2014</a:t>
            </a:r>
            <a:endParaRPr lang="cs-CZ" alt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232E0-AEC8-4575-B437-E8F7CEA8F46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 smtClean="0"/>
              <a:t>24.6.2014</a:t>
            </a:r>
            <a:endParaRPr lang="cs-CZ" alt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3CA02-2A13-4B57-B63D-07006572FFC3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 smtClean="0"/>
              <a:t>24.6.2014</a:t>
            </a:r>
            <a:endParaRPr lang="cs-CZ" alt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F8BB6-613C-4120-8AD7-BA4D88EC11F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 smtClean="0"/>
              <a:t>24.6.2014</a:t>
            </a:r>
            <a:endParaRPr lang="cs-CZ" alt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5A5CF-7829-43E5-8467-B37C47D18829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 smtClean="0"/>
              <a:t>24.6.2014</a:t>
            </a:r>
            <a:endParaRPr lang="cs-CZ" alt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1841E-3B40-4FB2-8866-1B2BD3365F6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 smtClean="0"/>
              <a:t>24.6.2014</a:t>
            </a:r>
            <a:endParaRPr lang="cs-CZ" alt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A9FFC-DADB-460F-A74A-34B2E2443C23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 smtClean="0"/>
              <a:t>24.6.2014</a:t>
            </a:r>
            <a:endParaRPr lang="cs-CZ" alt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97815-5867-4550-B5A3-4793520941BC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 smtClean="0"/>
              <a:t>24.6.2014</a:t>
            </a:r>
            <a:endParaRPr lang="cs-CZ" alt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ECAE80-25CE-46A6-B9F8-9E63F34EBC7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cs-CZ" altLang="cs-CZ" smtClean="0"/>
              <a:t>24.6.2014</a:t>
            </a:r>
            <a:endParaRPr lang="cs-CZ" alt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57C0F4E-E0A1-4C20-8346-A60F1E43534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61" r:id="rId1"/>
    <p:sldLayoutId id="2147483862" r:id="rId2"/>
    <p:sldLayoutId id="2147483863" r:id="rId3"/>
    <p:sldLayoutId id="2147483864" r:id="rId4"/>
    <p:sldLayoutId id="2147483865" r:id="rId5"/>
    <p:sldLayoutId id="2147483866" r:id="rId6"/>
    <p:sldLayoutId id="2147483867" r:id="rId7"/>
    <p:sldLayoutId id="2147483868" r:id="rId8"/>
    <p:sldLayoutId id="2147483869" r:id="rId9"/>
    <p:sldLayoutId id="2147483870" r:id="rId10"/>
    <p:sldLayoutId id="2147483871" r:id="rId11"/>
  </p:sldLayoutIdLst>
  <p:hf sldNum="0"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1" fontAlgn="base" hangingPunct="1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7" name="Group 1"/>
          <p:cNvGraphicFramePr>
            <a:graphicFrameLocks noGrp="1"/>
          </p:cNvGraphicFramePr>
          <p:nvPr/>
        </p:nvGraphicFramePr>
        <p:xfrm>
          <a:off x="665163" y="836613"/>
          <a:ext cx="7816850" cy="4059347"/>
        </p:xfrm>
        <a:graphic>
          <a:graphicData uri="http://schemas.openxmlformats.org/drawingml/2006/table">
            <a:tbl>
              <a:tblPr/>
              <a:tblGrid>
                <a:gridCol w="1316037"/>
                <a:gridCol w="6500813"/>
              </a:tblGrid>
              <a:tr h="676227">
                <a:tc gridSpan="2"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alt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DIGITÁLNÍ UČEBNÍ MATERIÁL</a:t>
                      </a:r>
                    </a:p>
                  </a:txBody>
                  <a:tcPr marT="75811" marB="45717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647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Číslo projektu</a:t>
                      </a:r>
                    </a:p>
                  </a:txBody>
                  <a:tcPr marT="75811" marB="45717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CZ.1.07/1.5.00/34.0967 </a:t>
                      </a:r>
                    </a:p>
                  </a:txBody>
                  <a:tcPr marT="75811" marB="45717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647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Název projektu</a:t>
                      </a:r>
                    </a:p>
                  </a:txBody>
                  <a:tcPr marT="75811" marB="45717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Zlepšení podmínek pro vzdělávání na MGO</a:t>
                      </a:r>
                    </a:p>
                  </a:txBody>
                  <a:tcPr marT="75811" marB="45717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647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Název školy</a:t>
                      </a:r>
                    </a:p>
                  </a:txBody>
                  <a:tcPr marT="75811" marB="45717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Matiční gymnázium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Ostrava,Dr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. </a:t>
                      </a: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Šmerala 25/2565, 728 04, Ostrava</a:t>
                      </a:r>
                    </a:p>
                  </a:txBody>
                  <a:tcPr marT="75811" marB="45717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3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Název materiálu</a:t>
                      </a:r>
                    </a:p>
                  </a:txBody>
                  <a:tcPr marT="75811" marB="45717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Regionální geografie Polsko</a:t>
                      </a:r>
                    </a:p>
                  </a:txBody>
                  <a:tcPr marT="75811" marB="45717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647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Autor</a:t>
                      </a:r>
                    </a:p>
                  </a:txBody>
                  <a:tcPr marT="75811" marB="45717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Petra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Stašicová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 Čejková</a:t>
                      </a:r>
                    </a:p>
                  </a:txBody>
                  <a:tcPr marT="75811" marB="45717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647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Tematický okruh</a:t>
                      </a:r>
                    </a:p>
                  </a:txBody>
                  <a:tcPr marT="75811" marB="45717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Zeměpis – regionální geografie Evropy</a:t>
                      </a:r>
                    </a:p>
                  </a:txBody>
                  <a:tcPr marT="75811" marB="45717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647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Ročník</a:t>
                      </a:r>
                    </a:p>
                  </a:txBody>
                  <a:tcPr marT="75811" marB="45717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2. 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ročník vyššího gymnázia</a:t>
                      </a:r>
                    </a:p>
                  </a:txBody>
                  <a:tcPr marT="75811" marB="45717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647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Vytvořeno</a:t>
                      </a:r>
                    </a:p>
                  </a:txBody>
                  <a:tcPr marT="75811" marB="45717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15.6.2014</a:t>
                      </a:r>
                    </a:p>
                  </a:txBody>
                  <a:tcPr marT="75811" marB="45717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647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Anotace</a:t>
                      </a:r>
                    </a:p>
                  </a:txBody>
                  <a:tcPr marT="75811" marB="45717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Zkvalitnění výuky zeměpisu na MGO.</a:t>
                      </a:r>
                    </a:p>
                  </a:txBody>
                  <a:tcPr marT="75811" marB="45717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459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Metodický pokyn</a:t>
                      </a:r>
                    </a:p>
                  </a:txBody>
                  <a:tcPr marT="75811" marB="45717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DUM je vytvořen v PowerPoint, k výuce je zapotřebí PC a dataprojektor či televize.</a:t>
                      </a:r>
                    </a:p>
                  </a:txBody>
                  <a:tcPr marT="75811" marB="45717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647">
                <a:tc gridSpan="2"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FFFFFF"/>
                          </a:solidFill>
                          <a:latin typeface="Book Antiqua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Pokud není uvedeno jinak, použitý materiál je z vlastních zdrojů autora. </a:t>
                      </a:r>
                    </a:p>
                  </a:txBody>
                  <a:tcPr marT="75811" marB="45717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377" name="Picture 8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0350" y="5372100"/>
            <a:ext cx="6081713" cy="148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78" name="Picture 8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088" y="908050"/>
            <a:ext cx="576262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altLang="cs-CZ" sz="5100" i="1"/>
              <a:t>Polsko</a:t>
            </a:r>
          </a:p>
        </p:txBody>
      </p:sp>
      <p:sp>
        <p:nvSpPr>
          <p:cNvPr id="15363" name="Text Box 2"/>
          <p:cNvSpPr txBox="1">
            <a:spLocks noChangeArrowheads="1"/>
          </p:cNvSpPr>
          <p:nvPr/>
        </p:nvSpPr>
        <p:spPr bwMode="auto">
          <a:xfrm>
            <a:off x="8783638" y="1223963"/>
            <a:ext cx="3714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4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cs-CZ" altLang="cs-CZ">
                <a:solidFill>
                  <a:srgbClr val="FFFFFF"/>
                </a:solidFill>
              </a:rPr>
              <a:t>1.</a:t>
            </a:r>
          </a:p>
        </p:txBody>
      </p:sp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400" y="1476375"/>
            <a:ext cx="8280400" cy="516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altLang="cs-CZ" dirty="0"/>
              <a:t>Základní údaje</a:t>
            </a:r>
          </a:p>
        </p:txBody>
      </p:sp>
      <p:sp>
        <p:nvSpPr>
          <p:cNvPr id="16387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544513" indent="-407988"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o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ficiálním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názvem </a:t>
            </a:r>
            <a:r>
              <a:rPr lang="cs-CZ" altLang="cs-CZ" sz="2800" b="1" dirty="0">
                <a:solidFill>
                  <a:srgbClr val="FFFFFF"/>
                </a:solidFill>
                <a:latin typeface="Book Antiqua" charset="0"/>
              </a:rPr>
              <a:t>Polská republika</a:t>
            </a: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s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tát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ležící ve střední Evropě. Polsko hraničí s Německem na západě, s Českem a Slovenskem na jihu, Běloruskem a Ukrajinou na východě a s Litvou a Ruskem (Kaliningradská oblast) na severu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.</a:t>
            </a: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z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e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severu má Polsko přístup k Baltskému moři se 770 km 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pobřeží</a:t>
            </a:r>
            <a:endParaRPr lang="cs-CZ" altLang="cs-CZ" sz="2800" dirty="0">
              <a:solidFill>
                <a:srgbClr val="FFFFFF"/>
              </a:solidFill>
              <a:latin typeface="Book Antiqua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233487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Základní údaje</a:t>
            </a:r>
            <a:endParaRPr lang="cs-CZ" dirty="0"/>
          </a:p>
        </p:txBody>
      </p:sp>
      <p:sp>
        <p:nvSpPr>
          <p:cNvPr id="17411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544513" indent="-407988"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b="1" dirty="0">
                <a:solidFill>
                  <a:srgbClr val="CCCCFF"/>
                </a:solidFill>
                <a:latin typeface="Book Antiqua" charset="0"/>
              </a:rPr>
              <a:t>Hlavní město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: </a:t>
            </a:r>
            <a:r>
              <a:rPr lang="cs-CZ" altLang="cs-CZ" sz="2800" dirty="0" err="1">
                <a:solidFill>
                  <a:srgbClr val="FFFFFF"/>
                </a:solidFill>
                <a:latin typeface="Book Antiqua" charset="0"/>
              </a:rPr>
              <a:t>Warszawa</a:t>
            </a:r>
            <a:endParaRPr lang="cs-CZ" altLang="cs-CZ" sz="2800" dirty="0">
              <a:solidFill>
                <a:srgbClr val="FFFFFF"/>
              </a:solidFill>
              <a:latin typeface="Book Antiqua" charset="0"/>
            </a:endParaRP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b="1" dirty="0">
                <a:solidFill>
                  <a:srgbClr val="CCCCFF"/>
                </a:solidFill>
                <a:latin typeface="Book Antiqua" charset="0"/>
              </a:rPr>
              <a:t>Rozloha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: 312 679 km² (69. na světě)</a:t>
            </a: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b="1" dirty="0">
                <a:solidFill>
                  <a:srgbClr val="CCCCFF"/>
                </a:solidFill>
                <a:latin typeface="Book Antiqua" charset="0"/>
              </a:rPr>
              <a:t>Počet obyvatel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: 38 511 824 (31. na světě, 2007)</a:t>
            </a: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b="1" dirty="0">
                <a:solidFill>
                  <a:srgbClr val="CCCCFF"/>
                </a:solidFill>
                <a:latin typeface="Book Antiqua" charset="0"/>
              </a:rPr>
              <a:t>Hustota zalidnění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: 123 ob. / km² (83. na světě)</a:t>
            </a: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b="1" dirty="0">
                <a:solidFill>
                  <a:srgbClr val="FFFFFF"/>
                </a:solidFill>
                <a:latin typeface="Book Antiqua" charset="0"/>
              </a:rPr>
              <a:t>Jazyk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:</a:t>
            </a:r>
            <a:r>
              <a:rPr lang="cs-CZ" altLang="cs-CZ" sz="2800" b="1" dirty="0">
                <a:solidFill>
                  <a:srgbClr val="FFFFFF"/>
                </a:solidFill>
                <a:latin typeface="Book Antiqua" charset="0"/>
              </a:rPr>
              <a:t>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polština</a:t>
            </a: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b="1" dirty="0">
                <a:solidFill>
                  <a:srgbClr val="CCCCFF"/>
                </a:solidFill>
                <a:latin typeface="Book Antiqua" charset="0"/>
              </a:rPr>
              <a:t>Měna</a:t>
            </a:r>
            <a:r>
              <a:rPr lang="cs-CZ" altLang="cs-CZ" sz="2800" b="1" dirty="0">
                <a:solidFill>
                  <a:srgbClr val="FFFFFF"/>
                </a:solidFill>
                <a:latin typeface="Book Antiqua" charset="0"/>
              </a:rPr>
              <a:t>: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 </a:t>
            </a:r>
            <a:r>
              <a:rPr lang="cs-CZ" altLang="cs-CZ" sz="2800" dirty="0" err="1">
                <a:solidFill>
                  <a:srgbClr val="FFFFFF"/>
                </a:solidFill>
                <a:latin typeface="Book Antiqua" charset="0"/>
              </a:rPr>
              <a:t>Złoty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 (PLN)</a:t>
            </a: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b="1" dirty="0">
                <a:solidFill>
                  <a:srgbClr val="CCCCFF"/>
                </a:solidFill>
                <a:latin typeface="Book Antiqua" charset="0"/>
              </a:rPr>
              <a:t>Telefonní předvolba</a:t>
            </a:r>
            <a:r>
              <a:rPr lang="cs-CZ" altLang="cs-CZ" sz="2800" b="1" dirty="0">
                <a:solidFill>
                  <a:srgbClr val="FFFFFF"/>
                </a:solidFill>
                <a:latin typeface="Book Antiqua" charset="0"/>
              </a:rPr>
              <a:t>: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+48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233487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18435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18436" name="Text Box 3"/>
          <p:cNvSpPr txBox="1">
            <a:spLocks noChangeArrowheads="1"/>
          </p:cNvSpPr>
          <p:nvPr/>
        </p:nvSpPr>
        <p:spPr bwMode="auto">
          <a:xfrm>
            <a:off x="8783638" y="1223963"/>
            <a:ext cx="3714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4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cs-CZ" altLang="cs-CZ">
                <a:solidFill>
                  <a:srgbClr val="FFFFFF"/>
                </a:solidFill>
              </a:rPr>
              <a:t>2.</a:t>
            </a:r>
          </a:p>
        </p:txBody>
      </p:sp>
      <p:pic>
        <p:nvPicPr>
          <p:cNvPr id="1026" name="Picture 2" descr="http://upload.wikimedia.org/wikipedia/commons/thumb/b/ba/EU_location_POL.svg/1024px-EU_location_POL.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8064896" cy="630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>
            <a:normAutofit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altLang="cs-CZ" dirty="0"/>
              <a:t>Poloha a povrch</a:t>
            </a:r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457200" y="908720"/>
            <a:ext cx="8229600" cy="5688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544513" indent="-407988"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400" dirty="0">
                <a:solidFill>
                  <a:srgbClr val="FFFFFF"/>
                </a:solidFill>
                <a:latin typeface="Book Antiqua" charset="0"/>
              </a:rPr>
              <a:t>k</a:t>
            </a:r>
            <a:r>
              <a:rPr lang="cs-CZ" altLang="cs-CZ" sz="2400" dirty="0" smtClean="0">
                <a:solidFill>
                  <a:srgbClr val="FFFFFF"/>
                </a:solidFill>
                <a:latin typeface="Book Antiqua" charset="0"/>
              </a:rPr>
              <a:t>romě </a:t>
            </a:r>
            <a:r>
              <a:rPr lang="cs-CZ" altLang="cs-CZ" sz="2400" dirty="0">
                <a:solidFill>
                  <a:srgbClr val="FFFFFF"/>
                </a:solidFill>
                <a:latin typeface="Book Antiqua" charset="0"/>
              </a:rPr>
              <a:t>jižních oblastí je většina státu pokryta rozsáhlými nížinami a rovinami Polské </a:t>
            </a:r>
            <a:r>
              <a:rPr lang="cs-CZ" altLang="cs-CZ" sz="2400" dirty="0" smtClean="0">
                <a:solidFill>
                  <a:srgbClr val="FFFFFF"/>
                </a:solidFill>
                <a:latin typeface="Book Antiqua" charset="0"/>
              </a:rPr>
              <a:t>nížiny</a:t>
            </a:r>
            <a:endParaRPr lang="cs-CZ" altLang="cs-CZ" sz="2400" dirty="0">
              <a:solidFill>
                <a:srgbClr val="FFFFFF"/>
              </a:solidFill>
              <a:latin typeface="Book Antiqua" charset="0"/>
            </a:endParaRP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400" dirty="0">
                <a:solidFill>
                  <a:srgbClr val="FFFFFF"/>
                </a:solidFill>
                <a:latin typeface="Book Antiqua" charset="0"/>
              </a:rPr>
              <a:t>s</a:t>
            </a:r>
            <a:r>
              <a:rPr lang="cs-CZ" altLang="cs-CZ" sz="2400" dirty="0" smtClean="0">
                <a:solidFill>
                  <a:srgbClr val="FFFFFF"/>
                </a:solidFill>
                <a:latin typeface="Book Antiqua" charset="0"/>
              </a:rPr>
              <a:t>everní </a:t>
            </a:r>
            <a:r>
              <a:rPr lang="cs-CZ" altLang="cs-CZ" sz="2400" dirty="0">
                <a:solidFill>
                  <a:srgbClr val="FFFFFF"/>
                </a:solidFill>
                <a:latin typeface="Book Antiqua" charset="0"/>
              </a:rPr>
              <a:t>Polsko vyplňují Pomořanská i Mazurská jezerní plošina jako pozůstatek pleistocenního zalednění; místy se na pobřeží vyskytují i písečně přesypy a </a:t>
            </a:r>
            <a:r>
              <a:rPr lang="cs-CZ" altLang="cs-CZ" sz="2400" dirty="0" smtClean="0">
                <a:solidFill>
                  <a:srgbClr val="FFFFFF"/>
                </a:solidFill>
                <a:latin typeface="Book Antiqua" charset="0"/>
              </a:rPr>
              <a:t>kosy</a:t>
            </a:r>
            <a:endParaRPr lang="cs-CZ" altLang="cs-CZ" sz="2400" dirty="0">
              <a:solidFill>
                <a:srgbClr val="FFFFFF"/>
              </a:solidFill>
              <a:latin typeface="Book Antiqua" charset="0"/>
            </a:endParaRP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400" dirty="0">
                <a:solidFill>
                  <a:srgbClr val="FFFFFF"/>
                </a:solidFill>
                <a:latin typeface="Book Antiqua" charset="0"/>
              </a:rPr>
              <a:t>j</a:t>
            </a:r>
            <a:r>
              <a:rPr lang="cs-CZ" altLang="cs-CZ" sz="2400" dirty="0" smtClean="0">
                <a:solidFill>
                  <a:srgbClr val="FFFFFF"/>
                </a:solidFill>
                <a:latin typeface="Book Antiqua" charset="0"/>
              </a:rPr>
              <a:t>ih </a:t>
            </a:r>
            <a:r>
              <a:rPr lang="cs-CZ" altLang="cs-CZ" sz="2400" dirty="0">
                <a:solidFill>
                  <a:srgbClr val="FFFFFF"/>
                </a:solidFill>
                <a:latin typeface="Book Antiqua" charset="0"/>
              </a:rPr>
              <a:t>Polska prostupuje v příhraniční pás prvohorních horských masivů Sudety (Jizerské hory, Krkonoše, Soví hory, pískovcové Stolové hory, Bystřické hory, Králický Sněžník, Rychlebské hory a Zlatohorská vrchovina</a:t>
            </a:r>
            <a:r>
              <a:rPr lang="cs-CZ" altLang="cs-CZ" sz="2400" dirty="0" smtClean="0">
                <a:solidFill>
                  <a:srgbClr val="FFFFFF"/>
                </a:solidFill>
                <a:latin typeface="Book Antiqua" charset="0"/>
              </a:rPr>
              <a:t>), </a:t>
            </a:r>
            <a:r>
              <a:rPr lang="cs-CZ" altLang="cs-CZ" sz="2400" dirty="0">
                <a:solidFill>
                  <a:srgbClr val="FFFFFF"/>
                </a:solidFill>
                <a:latin typeface="Book Antiqua" charset="0"/>
              </a:rPr>
              <a:t>Třetihorní Karpaty zahrnují pohoří Vysokých a Nízkých Beskyd, Tatry a Bukovské </a:t>
            </a:r>
            <a:r>
              <a:rPr lang="cs-CZ" altLang="cs-CZ" sz="2400" dirty="0" smtClean="0">
                <a:solidFill>
                  <a:srgbClr val="FFFFFF"/>
                </a:solidFill>
                <a:latin typeface="Book Antiqua" charset="0"/>
              </a:rPr>
              <a:t>vrchy</a:t>
            </a:r>
            <a:r>
              <a:rPr lang="cs-CZ" altLang="cs-CZ" sz="2400" dirty="0" smtClean="0">
                <a:solidFill>
                  <a:srgbClr val="FFFFFF"/>
                </a:solidFill>
                <a:latin typeface="Book Antiqua" charset="0"/>
              </a:rPr>
              <a:t>, Tatry </a:t>
            </a:r>
            <a:r>
              <a:rPr lang="cs-CZ" altLang="cs-CZ" sz="2400" dirty="0">
                <a:solidFill>
                  <a:srgbClr val="FFFFFF"/>
                </a:solidFill>
                <a:latin typeface="Book Antiqua" charset="0"/>
              </a:rPr>
              <a:t>dosahují v Polsku téměř 2500 m n. m.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altLang="cs-CZ"/>
              <a:t>Administrativní dělení</a:t>
            </a:r>
            <a:br>
              <a:rPr lang="cs-CZ" altLang="cs-CZ"/>
            </a:br>
            <a:endParaRPr lang="cs-CZ" altLang="cs-CZ"/>
          </a:p>
        </p:txBody>
      </p:sp>
      <p:sp>
        <p:nvSpPr>
          <p:cNvPr id="20483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544513" indent="-407988"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Polsko má trojstupňové administrativní členění -  na vojvodství (</a:t>
            </a:r>
            <a:r>
              <a:rPr lang="cs-CZ" altLang="cs-CZ" sz="2800" dirty="0" err="1">
                <a:solidFill>
                  <a:srgbClr val="FFFFFF"/>
                </a:solidFill>
                <a:latin typeface="Book Antiqua" charset="0"/>
              </a:rPr>
              <a:t>województwo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), okresy (</a:t>
            </a:r>
            <a:r>
              <a:rPr lang="cs-CZ" altLang="cs-CZ" sz="2800" dirty="0" err="1">
                <a:solidFill>
                  <a:srgbClr val="FFFFFF"/>
                </a:solidFill>
                <a:latin typeface="Book Antiqua" charset="0"/>
              </a:rPr>
              <a:t>powiat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) a obce (</a:t>
            </a:r>
            <a:r>
              <a:rPr lang="cs-CZ" altLang="cs-CZ" sz="2800" dirty="0" err="1">
                <a:solidFill>
                  <a:srgbClr val="FFFFFF"/>
                </a:solidFill>
                <a:latin typeface="Book Antiqua" charset="0"/>
              </a:rPr>
              <a:t>gmina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)</a:t>
            </a: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Polsko se dělí na šestnáct vojvodství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>
          <a:xfrm>
            <a:off x="107504" y="116632"/>
            <a:ext cx="8579296" cy="792088"/>
          </a:xfrm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altLang="cs-CZ" dirty="0"/>
              <a:t>Politická mapa</a:t>
            </a: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8783638" y="1223963"/>
            <a:ext cx="3714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4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cs-CZ" altLang="cs-CZ">
                <a:solidFill>
                  <a:srgbClr val="FFFFFF"/>
                </a:solidFill>
              </a:rPr>
              <a:t>3.</a:t>
            </a:r>
          </a:p>
        </p:txBody>
      </p:sp>
      <p:pic>
        <p:nvPicPr>
          <p:cNvPr id="2050" name="Picture 2" descr="http://upload.wikimedia.org/wikipedia/commons/c/c7/Mapa_Polsk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397000"/>
            <a:ext cx="5328592" cy="481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altLang="cs-CZ"/>
              <a:t>Podnebí</a:t>
            </a:r>
          </a:p>
        </p:txBody>
      </p:sp>
      <p:sp>
        <p:nvSpPr>
          <p:cNvPr id="22531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544513" indent="-407988"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c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harakter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podnebí je na styku kontinentálního východoevropského a oceánského středoevropského 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typu,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j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sou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zde dlouhé chladné zimy s vydatnými sněhovými srážkami a horká vlhká 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léta</a:t>
            </a:r>
            <a:endParaRPr lang="cs-CZ" altLang="cs-CZ" sz="2800" dirty="0">
              <a:solidFill>
                <a:srgbClr val="FFFFFF"/>
              </a:solidFill>
              <a:latin typeface="Book Antiqua" charset="0"/>
            </a:endParaRP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p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růměrná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teplota činí v lednu regionálně -8/3 °C a v červenci 20/27 °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C,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p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růměrný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roční úhrn srážek je 600 mm, klesá od severu k jihu a východu, naopak vzrůstá v horách, kde dosahuje až 1200 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mm</a:t>
            </a:r>
            <a:endParaRPr lang="cs-CZ" altLang="cs-CZ" sz="2800" dirty="0">
              <a:solidFill>
                <a:srgbClr val="FFFFFF"/>
              </a:solidFill>
              <a:latin typeface="Book Antiqua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233487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dirty="0" smtClean="0"/>
              <a:t>Krajina severovýchodního Polska</a:t>
            </a:r>
            <a:endParaRPr lang="cs-CZ" dirty="0"/>
          </a:p>
        </p:txBody>
      </p:sp>
      <p:sp>
        <p:nvSpPr>
          <p:cNvPr id="23555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23556" name="Text Box 3"/>
          <p:cNvSpPr txBox="1">
            <a:spLocks noChangeArrowheads="1"/>
          </p:cNvSpPr>
          <p:nvPr/>
        </p:nvSpPr>
        <p:spPr bwMode="auto">
          <a:xfrm>
            <a:off x="8783638" y="1223963"/>
            <a:ext cx="3714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4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cs-CZ" altLang="cs-CZ">
                <a:solidFill>
                  <a:srgbClr val="FFFFFF"/>
                </a:solidFill>
              </a:rPr>
              <a:t>4.</a:t>
            </a:r>
          </a:p>
        </p:txBody>
      </p:sp>
      <p:sp>
        <p:nvSpPr>
          <p:cNvPr id="23557" name="Text Box 4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ctr" eaLnBrk="1" hangingPunct="1">
              <a:lnSpc>
                <a:spcPct val="102000"/>
              </a:lnSpc>
              <a:buClrTx/>
              <a:buFontTx/>
              <a:buNone/>
            </a:pPr>
            <a:endParaRPr lang="cs-CZ" altLang="cs-CZ" sz="4100" b="1" dirty="0">
              <a:solidFill>
                <a:schemeClr val="tx2">
                  <a:lumMod val="75000"/>
                </a:schemeClr>
              </a:solidFill>
              <a:latin typeface="Book Antiqua" charset="0"/>
            </a:endParaRPr>
          </a:p>
        </p:txBody>
      </p:sp>
      <p:pic>
        <p:nvPicPr>
          <p:cNvPr id="23558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838" y="1465263"/>
            <a:ext cx="7620000" cy="494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altLang="cs-CZ"/>
              <a:t>Vodstvo</a:t>
            </a:r>
          </a:p>
        </p:txBody>
      </p:sp>
      <p:sp>
        <p:nvSpPr>
          <p:cNvPr id="24579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544513" indent="-407988"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Polsko má velmi hustou říční 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síť</a:t>
            </a:r>
            <a:endParaRPr lang="cs-CZ" altLang="cs-CZ" sz="2800" dirty="0">
              <a:solidFill>
                <a:srgbClr val="FFFFFF"/>
              </a:solidFill>
              <a:latin typeface="Book Antiqua" charset="0"/>
            </a:endParaRP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n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ejvětší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splavné řeky Visla a Odra odvádějí vodu asi z 90 % území Polska do Baltského 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moře</a:t>
            </a:r>
            <a:endParaRPr lang="cs-CZ" altLang="cs-CZ" sz="2800" dirty="0">
              <a:solidFill>
                <a:srgbClr val="FFFFFF"/>
              </a:solidFill>
              <a:latin typeface="Book Antiqua" charset="0"/>
            </a:endParaRP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v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elké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množství jezer a přehradních 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nádrží</a:t>
            </a:r>
            <a:endParaRPr lang="cs-CZ" altLang="cs-CZ" sz="2800" dirty="0">
              <a:solidFill>
                <a:srgbClr val="FFFFFF"/>
              </a:solidFill>
              <a:latin typeface="Book Antiqua" charset="0"/>
            </a:endParaRP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v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Tatrách leží vysoko položená jezera (plesa) ledovcového 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původu</a:t>
            </a:r>
            <a:endParaRPr lang="cs-CZ" altLang="cs-CZ" sz="2800" dirty="0">
              <a:solidFill>
                <a:srgbClr val="FFFFFF"/>
              </a:solidFill>
              <a:latin typeface="Book Antiqua" charset="0"/>
            </a:endParaRP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Tx/>
              <a:buFontTx/>
              <a:buNone/>
            </a:pPr>
            <a:endParaRPr lang="cs-CZ" altLang="cs-CZ" sz="2800" dirty="0">
              <a:solidFill>
                <a:srgbClr val="FFFFFF"/>
              </a:solidFill>
              <a:latin typeface="Book Antiqua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Grp="1" noChangeArrowheads="1"/>
          </p:cNvSpPr>
          <p:nvPr>
            <p:ph type="title"/>
          </p:nvPr>
        </p:nvSpPr>
        <p:spPr>
          <a:xfrm>
            <a:off x="251520" y="274638"/>
            <a:ext cx="7920880" cy="1143000"/>
          </a:xfrm>
        </p:spPr>
        <p:txBody>
          <a:bodyPr lIns="0" tIns="0" rIns="0" bIns="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altLang="cs-CZ" dirty="0"/>
              <a:t>Řeka Visla</a:t>
            </a:r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8783638" y="1223963"/>
            <a:ext cx="3714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4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cs-CZ" altLang="cs-CZ">
                <a:solidFill>
                  <a:srgbClr val="FFFFFF"/>
                </a:solidFill>
              </a:rPr>
              <a:t>5.</a:t>
            </a:r>
          </a:p>
        </p:txBody>
      </p:sp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268760"/>
            <a:ext cx="8748464" cy="5589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altLang="cs-CZ"/>
              <a:t>Národní parky </a:t>
            </a:r>
          </a:p>
        </p:txBody>
      </p:sp>
      <p:sp>
        <p:nvSpPr>
          <p:cNvPr id="26627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544513" indent="-407988"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c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elkově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je v Polsku chráněno 101 588 km² území, což představuje 32,1 % rozlohy 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země,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o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chrana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přírody se v Polsku soustřeďuje zejména do 23 národních 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parků</a:t>
            </a:r>
            <a:endParaRPr lang="cs-CZ" altLang="cs-CZ" sz="2800" dirty="0">
              <a:solidFill>
                <a:srgbClr val="FFFFFF"/>
              </a:solidFill>
              <a:latin typeface="Book Antiqua" charset="0"/>
            </a:endParaRP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n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ejstarším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z nich je </a:t>
            </a:r>
            <a:r>
              <a:rPr lang="cs-CZ" altLang="cs-CZ" sz="2800" dirty="0" err="1">
                <a:solidFill>
                  <a:srgbClr val="FFFFFF"/>
                </a:solidFill>
                <a:latin typeface="Book Antiqua" charset="0"/>
              </a:rPr>
              <a:t>Białowieski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 Park </a:t>
            </a:r>
            <a:r>
              <a:rPr lang="cs-CZ" altLang="cs-CZ" sz="2800" dirty="0" err="1" smtClean="0">
                <a:solidFill>
                  <a:srgbClr val="FFFFFF"/>
                </a:solidFill>
                <a:latin typeface="Book Antiqua" charset="0"/>
              </a:rPr>
              <a:t>Narodowy</a:t>
            </a:r>
            <a:endParaRPr lang="cs-CZ" altLang="cs-CZ" sz="2800" dirty="0">
              <a:solidFill>
                <a:srgbClr val="FFFFFF"/>
              </a:solidFill>
              <a:latin typeface="Book Antiqua" charset="0"/>
            </a:endParaRP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None/>
            </a:pPr>
            <a:r>
              <a:rPr lang="cs-CZ" altLang="cs-CZ" sz="2400" dirty="0">
                <a:solidFill>
                  <a:srgbClr val="FFFFFF"/>
                </a:solidFill>
                <a:latin typeface="Book Antiqua" charset="0"/>
              </a:rPr>
              <a:t/>
            </a:r>
            <a:br>
              <a:rPr lang="cs-CZ" altLang="cs-CZ" sz="2400" dirty="0">
                <a:solidFill>
                  <a:srgbClr val="FFFFFF"/>
                </a:solidFill>
                <a:latin typeface="Book Antiqua" charset="0"/>
              </a:rPr>
            </a:br>
            <a:endParaRPr lang="cs-CZ" altLang="cs-CZ" sz="2400" dirty="0">
              <a:solidFill>
                <a:srgbClr val="FFFFFF"/>
              </a:solidFill>
              <a:latin typeface="Book Antiqua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Grp="1" noChangeArrowheads="1"/>
          </p:cNvSpPr>
          <p:nvPr>
            <p:ph type="title"/>
          </p:nvPr>
        </p:nvSpPr>
        <p:spPr/>
        <p:txBody>
          <a:bodyPr lIns="0" tIns="0" rIns="0" bIns="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cs-CZ" altLang="cs-CZ" dirty="0"/>
          </a:p>
        </p:txBody>
      </p:sp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8783638" y="1223963"/>
            <a:ext cx="3714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4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cs-CZ" altLang="cs-CZ">
                <a:solidFill>
                  <a:srgbClr val="FFFFFF"/>
                </a:solidFill>
              </a:rPr>
              <a:t>6.</a:t>
            </a:r>
          </a:p>
        </p:txBody>
      </p:sp>
      <p:pic>
        <p:nvPicPr>
          <p:cNvPr id="3074" name="Picture 2" descr="http://upload.wikimedia.org/wikipedia/commons/b/b5/Gora_Cisowa_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24744"/>
            <a:ext cx="7620000" cy="4943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altLang="cs-CZ"/>
              <a:t>Obyvatelstvo a naboženství</a:t>
            </a:r>
          </a:p>
        </p:txBody>
      </p:sp>
      <p:sp>
        <p:nvSpPr>
          <p:cNvPr id="28675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544513" indent="-407988"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d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ruhá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světová válka drasticky omezila etnickou pestrost předválečného 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Polska,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p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o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1. světové válce tvořili Poláci 68,5% populace, nyní je to zhruba 98,7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%,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b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yl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to výsledek deportací a dalších genocid za 2. světové 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války</a:t>
            </a:r>
            <a:endParaRPr lang="cs-CZ" altLang="cs-CZ" sz="2800" dirty="0">
              <a:solidFill>
                <a:srgbClr val="FFFFFF"/>
              </a:solidFill>
              <a:latin typeface="Book Antiqua" charset="0"/>
            </a:endParaRP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v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ětšina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Poláků jsou katolíci (89%), ateisté netvoří v Polsku ani 1% 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populace</a:t>
            </a:r>
            <a:endParaRPr lang="cs-CZ" altLang="cs-CZ" sz="2800" dirty="0">
              <a:solidFill>
                <a:srgbClr val="FFFFFF"/>
              </a:solidFill>
              <a:latin typeface="Book Antiqua" charset="0"/>
            </a:endParaRP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Tx/>
              <a:buSzTx/>
              <a:buFontTx/>
              <a:buNone/>
            </a:pPr>
            <a:endParaRPr lang="cs-CZ" altLang="cs-CZ" sz="2800" dirty="0">
              <a:solidFill>
                <a:srgbClr val="FFFFFF"/>
              </a:solidFill>
              <a:latin typeface="Book Antiqua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Grp="1" noChangeArrowheads="1"/>
          </p:cNvSpPr>
          <p:nvPr>
            <p:ph type="title"/>
          </p:nvPr>
        </p:nvSpPr>
        <p:spPr/>
        <p:txBody>
          <a:bodyPr lIns="0" tIns="0" rIns="0" bIns="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altLang="cs-CZ"/>
              <a:t>Krakowské Sukiennice</a:t>
            </a:r>
          </a:p>
        </p:txBody>
      </p:sp>
      <p:sp>
        <p:nvSpPr>
          <p:cNvPr id="29699" name="Text Box 2"/>
          <p:cNvSpPr txBox="1">
            <a:spLocks noChangeArrowheads="1"/>
          </p:cNvSpPr>
          <p:nvPr/>
        </p:nvSpPr>
        <p:spPr bwMode="auto">
          <a:xfrm>
            <a:off x="8783638" y="1223963"/>
            <a:ext cx="3714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4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cs-CZ" altLang="cs-CZ">
                <a:solidFill>
                  <a:srgbClr val="FFFFFF"/>
                </a:solidFill>
              </a:rPr>
              <a:t>7.</a:t>
            </a:r>
          </a:p>
        </p:txBody>
      </p:sp>
      <p:pic>
        <p:nvPicPr>
          <p:cNvPr id="2970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268760"/>
            <a:ext cx="8244408" cy="5300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altLang="cs-CZ"/>
              <a:t>Cestovní ruch a doprava</a:t>
            </a:r>
          </a:p>
        </p:txBody>
      </p:sp>
      <p:sp>
        <p:nvSpPr>
          <p:cNvPr id="30723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544513" indent="-407988"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h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lavními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turistickými lákadly jsou královské město </a:t>
            </a:r>
            <a:r>
              <a:rPr lang="cs-CZ" altLang="cs-CZ" sz="2800" dirty="0" err="1">
                <a:solidFill>
                  <a:srgbClr val="FFFFFF"/>
                </a:solidFill>
                <a:latin typeface="Book Antiqua" charset="0"/>
              </a:rPr>
              <a:t>Krakow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 a okolní turistické cíle – koncentrační tábor v Osvětimi, solné doly ve </a:t>
            </a:r>
            <a:r>
              <a:rPr lang="cs-CZ" altLang="cs-CZ" sz="2800" dirty="0" err="1">
                <a:solidFill>
                  <a:srgbClr val="FFFFFF"/>
                </a:solidFill>
                <a:latin typeface="Book Antiqua" charset="0"/>
              </a:rPr>
              <a:t>Wieliczce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 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apod., turismus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je rychle rostoucím sektorem na severním 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pobřeží</a:t>
            </a:r>
            <a:endParaRPr lang="cs-CZ" altLang="cs-CZ" sz="2800" dirty="0">
              <a:solidFill>
                <a:srgbClr val="FFFFFF"/>
              </a:solidFill>
              <a:latin typeface="Book Antiqua" charset="0"/>
            </a:endParaRP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d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álniční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síť je tvořena třemi hlavními tahy v různých fázích 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rozestavěnosti</a:t>
            </a:r>
            <a:endParaRPr lang="cs-CZ" altLang="cs-CZ" sz="2800" dirty="0">
              <a:solidFill>
                <a:srgbClr val="FFFFFF"/>
              </a:solidFill>
              <a:latin typeface="Book Antiqua" charset="0"/>
            </a:endParaRP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Polsko má oproti většině sousedů méně rozvinutou silniční a dálniční síť, nicméně stereotyp „špatných polských silnic“ je starý několik 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století</a:t>
            </a:r>
            <a:endParaRPr lang="cs-CZ" altLang="cs-CZ" sz="2800" dirty="0">
              <a:solidFill>
                <a:srgbClr val="FFFFFF"/>
              </a:solidFill>
              <a:latin typeface="Book Antiqua" charset="0"/>
            </a:endParaRP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Tx/>
              <a:buSzTx/>
              <a:buFontTx/>
              <a:buNone/>
            </a:pPr>
            <a:endParaRPr lang="cs-CZ" altLang="cs-CZ" sz="2800" dirty="0">
              <a:solidFill>
                <a:srgbClr val="FFFFFF"/>
              </a:solidFill>
              <a:latin typeface="Book Antiqua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altLang="cs-CZ"/>
              <a:t>Warszawa Centralna</a:t>
            </a:r>
          </a:p>
        </p:txBody>
      </p:sp>
      <p:sp>
        <p:nvSpPr>
          <p:cNvPr id="31747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31748" name="Text Box 3"/>
          <p:cNvSpPr txBox="1">
            <a:spLocks noChangeArrowheads="1"/>
          </p:cNvSpPr>
          <p:nvPr/>
        </p:nvSpPr>
        <p:spPr bwMode="auto">
          <a:xfrm>
            <a:off x="8783638" y="1223963"/>
            <a:ext cx="371475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4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>
              <a:buClrTx/>
              <a:buFontTx/>
              <a:buNone/>
            </a:pPr>
            <a:r>
              <a:rPr lang="cs-CZ" altLang="cs-CZ">
                <a:solidFill>
                  <a:srgbClr val="FFFFFF"/>
                </a:solidFill>
              </a:rPr>
              <a:t>8.</a:t>
            </a:r>
          </a:p>
        </p:txBody>
      </p:sp>
      <p:pic>
        <p:nvPicPr>
          <p:cNvPr id="3174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484784"/>
            <a:ext cx="8748464" cy="5347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altLang="cs-CZ"/>
              <a:t>Hospodářství a průmysl</a:t>
            </a:r>
          </a:p>
        </p:txBody>
      </p:sp>
      <p:sp>
        <p:nvSpPr>
          <p:cNvPr id="32771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544513" indent="-407988"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44513" algn="l"/>
                <a:tab pos="992188" algn="l"/>
                <a:tab pos="1441450" algn="l"/>
                <a:tab pos="1890713" algn="l"/>
                <a:tab pos="2339975" algn="l"/>
                <a:tab pos="2789238" algn="l"/>
                <a:tab pos="3238500" algn="l"/>
                <a:tab pos="3687763" algn="l"/>
                <a:tab pos="4137025" algn="l"/>
                <a:tab pos="4586288" algn="l"/>
                <a:tab pos="5035550" algn="l"/>
                <a:tab pos="5484813" algn="l"/>
                <a:tab pos="5934075" algn="l"/>
                <a:tab pos="6383338" algn="l"/>
                <a:tab pos="6832600" algn="l"/>
                <a:tab pos="7281863" algn="l"/>
                <a:tab pos="7731125" algn="l"/>
                <a:tab pos="8180388" algn="l"/>
                <a:tab pos="8629650" algn="l"/>
                <a:tab pos="9078913" algn="l"/>
                <a:tab pos="952817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s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truktura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HDP (2006): služby 65,5 %, průmysl 31,7 %, zemědělství 2,8 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%</a:t>
            </a:r>
            <a:endParaRPr lang="cs-CZ" altLang="cs-CZ" sz="2800" dirty="0">
              <a:solidFill>
                <a:srgbClr val="FFFFFF"/>
              </a:solidFill>
              <a:latin typeface="Book Antiqua" charset="0"/>
            </a:endParaRP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h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lavní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průmyslová odvětví jsou těžební průmysl, strojírenství (osobní auta, autobusy, lodě), hutnictví, chemický, elektrotechnický, textilní a potravinářský 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průmysl</a:t>
            </a:r>
            <a:endParaRPr lang="cs-CZ" altLang="cs-CZ" sz="2800" dirty="0">
              <a:solidFill>
                <a:srgbClr val="FFFFFF"/>
              </a:solidFill>
              <a:latin typeface="Book Antiqua" charset="0"/>
            </a:endParaRP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Wingdings 2" pitchFamily="16" charset="2"/>
              <a:buChar char=""/>
            </a:pP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v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zemědělství převažuje rostlinná produkce nad 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živočišnou,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o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rná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půda představuje skoro 1/2 plochy státu, louky a pastviny 13 % a lesy 30 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%,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p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ěstuje </a:t>
            </a:r>
            <a:r>
              <a:rPr lang="cs-CZ" altLang="cs-CZ" sz="2800" dirty="0">
                <a:solidFill>
                  <a:srgbClr val="FFFFFF"/>
                </a:solidFill>
                <a:latin typeface="Book Antiqua" charset="0"/>
              </a:rPr>
              <a:t>se pšenice, žito, ječmen, len, oves, brambory, cukrová řepa, řepka, chmel, ovoce a 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zelenina</a:t>
            </a:r>
            <a:endParaRPr lang="cs-CZ" altLang="cs-CZ" sz="2800" dirty="0">
              <a:solidFill>
                <a:srgbClr val="FFFFFF"/>
              </a:solidFill>
              <a:latin typeface="Book Antiqua" charset="0"/>
            </a:endParaRP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Tx/>
              <a:buFontTx/>
              <a:buNone/>
            </a:pPr>
            <a:endParaRPr lang="cs-CZ" altLang="cs-CZ" sz="2400" dirty="0">
              <a:solidFill>
                <a:srgbClr val="FFFFFF"/>
              </a:solidFill>
              <a:latin typeface="Book Antiqua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Doplňte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Současné  . . . . . je s  . . . miliony obyvatel osmý nejlidnatější stát Evropy; oproti minulým dobám však tvoří po roce  . . . . naprostou většinu . . . . ., nábožensky . . . . . . .. Největší koncentrace obyvatelstva a průmyslu je v Horním . . . . . . . . , hlavním městem je . . . . . ., do raného novověku jím byl . . . . . . . .-.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cs-CZ" altLang="cs-CZ" smtClean="0"/>
              <a:t>24.6.2014</a:t>
            </a:r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103656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Jaké je státní zřízení a hlavní město Polska?</a:t>
            </a:r>
          </a:p>
          <a:p>
            <a:r>
              <a:rPr lang="cs-CZ" dirty="0" smtClean="0"/>
              <a:t>Co působilo na modelaci povrchu Polska a ve které to bylo době?</a:t>
            </a:r>
          </a:p>
          <a:p>
            <a:r>
              <a:rPr lang="cs-CZ" dirty="0" smtClean="0"/>
              <a:t>Jmenuj několik polských měst.</a:t>
            </a:r>
          </a:p>
          <a:p>
            <a:r>
              <a:rPr lang="cs-CZ" dirty="0" smtClean="0"/>
              <a:t>Jaké jsou nejdůležitější </a:t>
            </a:r>
            <a:r>
              <a:rPr lang="cs-CZ" dirty="0" smtClean="0"/>
              <a:t>odvětví polské </a:t>
            </a:r>
            <a:r>
              <a:rPr lang="cs-CZ" dirty="0" smtClean="0"/>
              <a:t>ekonomiky?</a:t>
            </a:r>
          </a:p>
          <a:p>
            <a:r>
              <a:rPr lang="cs-CZ" dirty="0" smtClean="0"/>
              <a:t>Ve kterém pohoří leží nejvyšší polský vrchol?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cs-CZ" altLang="cs-CZ" smtClean="0"/>
              <a:t>24.6.2014</a:t>
            </a:r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Reference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GARDNER,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Philip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., SCOTT, Allan., ROHAN,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Scott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Michael., SHACKLETON,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Andrew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Encyklopedie Zeměpis světa. Praha: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Columbus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1994. ISBN 80-7176-022-6.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ŠÁRA, Pavel., KOŠNÁŘ, Marek. Lexikon zemí světa. Praha: Kartografie Praha, 2002. ISBN 80-7011-698-6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cs-CZ" altLang="cs-CZ" smtClean="0"/>
              <a:t>24.6.2014</a:t>
            </a:r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altLang="cs-CZ"/>
              <a:t>Reference</a:t>
            </a:r>
          </a:p>
        </p:txBody>
      </p:sp>
      <p:sp>
        <p:nvSpPr>
          <p:cNvPr id="33795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649288" indent="-511175" eaLnBrk="0">
              <a:tabLst>
                <a:tab pos="649288" algn="l"/>
                <a:tab pos="1096963" algn="l"/>
                <a:tab pos="1546225" algn="l"/>
                <a:tab pos="1995488" algn="l"/>
                <a:tab pos="2444750" algn="l"/>
                <a:tab pos="2894013" algn="l"/>
                <a:tab pos="3343275" algn="l"/>
                <a:tab pos="3792538" algn="l"/>
                <a:tab pos="4241800" algn="l"/>
                <a:tab pos="4691063" algn="l"/>
                <a:tab pos="5140325" algn="l"/>
                <a:tab pos="5589588" algn="l"/>
                <a:tab pos="6038850" algn="l"/>
                <a:tab pos="6488113" algn="l"/>
                <a:tab pos="6937375" algn="l"/>
                <a:tab pos="7386638" algn="l"/>
                <a:tab pos="7835900" algn="l"/>
                <a:tab pos="8285163" algn="l"/>
                <a:tab pos="8734425" algn="l"/>
                <a:tab pos="9183688" algn="l"/>
                <a:tab pos="963295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649288" algn="l"/>
                <a:tab pos="1096963" algn="l"/>
                <a:tab pos="1546225" algn="l"/>
                <a:tab pos="1995488" algn="l"/>
                <a:tab pos="2444750" algn="l"/>
                <a:tab pos="2894013" algn="l"/>
                <a:tab pos="3343275" algn="l"/>
                <a:tab pos="3792538" algn="l"/>
                <a:tab pos="4241800" algn="l"/>
                <a:tab pos="4691063" algn="l"/>
                <a:tab pos="5140325" algn="l"/>
                <a:tab pos="5589588" algn="l"/>
                <a:tab pos="6038850" algn="l"/>
                <a:tab pos="6488113" algn="l"/>
                <a:tab pos="6937375" algn="l"/>
                <a:tab pos="7386638" algn="l"/>
                <a:tab pos="7835900" algn="l"/>
                <a:tab pos="8285163" algn="l"/>
                <a:tab pos="8734425" algn="l"/>
                <a:tab pos="9183688" algn="l"/>
                <a:tab pos="963295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649288" algn="l"/>
                <a:tab pos="1096963" algn="l"/>
                <a:tab pos="1546225" algn="l"/>
                <a:tab pos="1995488" algn="l"/>
                <a:tab pos="2444750" algn="l"/>
                <a:tab pos="2894013" algn="l"/>
                <a:tab pos="3343275" algn="l"/>
                <a:tab pos="3792538" algn="l"/>
                <a:tab pos="4241800" algn="l"/>
                <a:tab pos="4691063" algn="l"/>
                <a:tab pos="5140325" algn="l"/>
                <a:tab pos="5589588" algn="l"/>
                <a:tab pos="6038850" algn="l"/>
                <a:tab pos="6488113" algn="l"/>
                <a:tab pos="6937375" algn="l"/>
                <a:tab pos="7386638" algn="l"/>
                <a:tab pos="7835900" algn="l"/>
                <a:tab pos="8285163" algn="l"/>
                <a:tab pos="8734425" algn="l"/>
                <a:tab pos="9183688" algn="l"/>
                <a:tab pos="963295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649288" algn="l"/>
                <a:tab pos="1096963" algn="l"/>
                <a:tab pos="1546225" algn="l"/>
                <a:tab pos="1995488" algn="l"/>
                <a:tab pos="2444750" algn="l"/>
                <a:tab pos="2894013" algn="l"/>
                <a:tab pos="3343275" algn="l"/>
                <a:tab pos="3792538" algn="l"/>
                <a:tab pos="4241800" algn="l"/>
                <a:tab pos="4691063" algn="l"/>
                <a:tab pos="5140325" algn="l"/>
                <a:tab pos="5589588" algn="l"/>
                <a:tab pos="6038850" algn="l"/>
                <a:tab pos="6488113" algn="l"/>
                <a:tab pos="6937375" algn="l"/>
                <a:tab pos="7386638" algn="l"/>
                <a:tab pos="7835900" algn="l"/>
                <a:tab pos="8285163" algn="l"/>
                <a:tab pos="8734425" algn="l"/>
                <a:tab pos="9183688" algn="l"/>
                <a:tab pos="963295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649288" algn="l"/>
                <a:tab pos="1096963" algn="l"/>
                <a:tab pos="1546225" algn="l"/>
                <a:tab pos="1995488" algn="l"/>
                <a:tab pos="2444750" algn="l"/>
                <a:tab pos="2894013" algn="l"/>
                <a:tab pos="3343275" algn="l"/>
                <a:tab pos="3792538" algn="l"/>
                <a:tab pos="4241800" algn="l"/>
                <a:tab pos="4691063" algn="l"/>
                <a:tab pos="5140325" algn="l"/>
                <a:tab pos="5589588" algn="l"/>
                <a:tab pos="6038850" algn="l"/>
                <a:tab pos="6488113" algn="l"/>
                <a:tab pos="6937375" algn="l"/>
                <a:tab pos="7386638" algn="l"/>
                <a:tab pos="7835900" algn="l"/>
                <a:tab pos="8285163" algn="l"/>
                <a:tab pos="8734425" algn="l"/>
                <a:tab pos="9183688" algn="l"/>
                <a:tab pos="963295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49288" algn="l"/>
                <a:tab pos="1096963" algn="l"/>
                <a:tab pos="1546225" algn="l"/>
                <a:tab pos="1995488" algn="l"/>
                <a:tab pos="2444750" algn="l"/>
                <a:tab pos="2894013" algn="l"/>
                <a:tab pos="3343275" algn="l"/>
                <a:tab pos="3792538" algn="l"/>
                <a:tab pos="4241800" algn="l"/>
                <a:tab pos="4691063" algn="l"/>
                <a:tab pos="5140325" algn="l"/>
                <a:tab pos="5589588" algn="l"/>
                <a:tab pos="6038850" algn="l"/>
                <a:tab pos="6488113" algn="l"/>
                <a:tab pos="6937375" algn="l"/>
                <a:tab pos="7386638" algn="l"/>
                <a:tab pos="7835900" algn="l"/>
                <a:tab pos="8285163" algn="l"/>
                <a:tab pos="8734425" algn="l"/>
                <a:tab pos="9183688" algn="l"/>
                <a:tab pos="963295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49288" algn="l"/>
                <a:tab pos="1096963" algn="l"/>
                <a:tab pos="1546225" algn="l"/>
                <a:tab pos="1995488" algn="l"/>
                <a:tab pos="2444750" algn="l"/>
                <a:tab pos="2894013" algn="l"/>
                <a:tab pos="3343275" algn="l"/>
                <a:tab pos="3792538" algn="l"/>
                <a:tab pos="4241800" algn="l"/>
                <a:tab pos="4691063" algn="l"/>
                <a:tab pos="5140325" algn="l"/>
                <a:tab pos="5589588" algn="l"/>
                <a:tab pos="6038850" algn="l"/>
                <a:tab pos="6488113" algn="l"/>
                <a:tab pos="6937375" algn="l"/>
                <a:tab pos="7386638" algn="l"/>
                <a:tab pos="7835900" algn="l"/>
                <a:tab pos="8285163" algn="l"/>
                <a:tab pos="8734425" algn="l"/>
                <a:tab pos="9183688" algn="l"/>
                <a:tab pos="963295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49288" algn="l"/>
                <a:tab pos="1096963" algn="l"/>
                <a:tab pos="1546225" algn="l"/>
                <a:tab pos="1995488" algn="l"/>
                <a:tab pos="2444750" algn="l"/>
                <a:tab pos="2894013" algn="l"/>
                <a:tab pos="3343275" algn="l"/>
                <a:tab pos="3792538" algn="l"/>
                <a:tab pos="4241800" algn="l"/>
                <a:tab pos="4691063" algn="l"/>
                <a:tab pos="5140325" algn="l"/>
                <a:tab pos="5589588" algn="l"/>
                <a:tab pos="6038850" algn="l"/>
                <a:tab pos="6488113" algn="l"/>
                <a:tab pos="6937375" algn="l"/>
                <a:tab pos="7386638" algn="l"/>
                <a:tab pos="7835900" algn="l"/>
                <a:tab pos="8285163" algn="l"/>
                <a:tab pos="8734425" algn="l"/>
                <a:tab pos="9183688" algn="l"/>
                <a:tab pos="963295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49288" algn="l"/>
                <a:tab pos="1096963" algn="l"/>
                <a:tab pos="1546225" algn="l"/>
                <a:tab pos="1995488" algn="l"/>
                <a:tab pos="2444750" algn="l"/>
                <a:tab pos="2894013" algn="l"/>
                <a:tab pos="3343275" algn="l"/>
                <a:tab pos="3792538" algn="l"/>
                <a:tab pos="4241800" algn="l"/>
                <a:tab pos="4691063" algn="l"/>
                <a:tab pos="5140325" algn="l"/>
                <a:tab pos="5589588" algn="l"/>
                <a:tab pos="6038850" algn="l"/>
                <a:tab pos="6488113" algn="l"/>
                <a:tab pos="6937375" algn="l"/>
                <a:tab pos="7386638" algn="l"/>
                <a:tab pos="7835900" algn="l"/>
                <a:tab pos="8285163" algn="l"/>
                <a:tab pos="8734425" algn="l"/>
                <a:tab pos="9183688" algn="l"/>
                <a:tab pos="963295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Times New Roman" pitchFamily="16" charset="0"/>
              <a:buAutoNum type="arabicPeriod"/>
            </a:pPr>
            <a:r>
              <a:rPr lang="cs-CZ" altLang="cs-CZ" sz="2400" dirty="0">
                <a:solidFill>
                  <a:srgbClr val="FFFFFF"/>
                </a:solidFill>
                <a:latin typeface="Book Antiqua" charset="0"/>
              </a:rPr>
              <a:t>[cit. 2014-05-25]. </a:t>
            </a:r>
            <a:r>
              <a:rPr lang="cs-CZ" altLang="cs-CZ" sz="2400" dirty="0" err="1">
                <a:solidFill>
                  <a:srgbClr val="FFFFFF"/>
                </a:solidFill>
                <a:latin typeface="Book Antiqua" charset="0"/>
              </a:rPr>
              <a:t>Wikipedia.com</a:t>
            </a:r>
            <a:r>
              <a:rPr lang="cs-CZ" altLang="cs-CZ" sz="2400" dirty="0">
                <a:solidFill>
                  <a:srgbClr val="FFFFFF"/>
                </a:solidFill>
                <a:latin typeface="Book Antiqua" charset="0"/>
              </a:rPr>
              <a:t/>
            </a:r>
            <a:br>
              <a:rPr lang="cs-CZ" altLang="cs-CZ" sz="2400" dirty="0">
                <a:solidFill>
                  <a:srgbClr val="FFFFFF"/>
                </a:solidFill>
                <a:latin typeface="Book Antiqua" charset="0"/>
              </a:rPr>
            </a:br>
            <a:r>
              <a:rPr lang="cs-CZ" altLang="cs-CZ" sz="2400" dirty="0">
                <a:solidFill>
                  <a:srgbClr val="FFFFFF"/>
                </a:solidFill>
                <a:latin typeface="Book Antiqua" charset="0"/>
              </a:rPr>
              <a:t>Dostupný na WWW: http://upload.wikimedia.org/wikipedia/en/thumb/1/12/Flag_of_Poland.svg/1280px-Flag_of_Poland.svg.png</a:t>
            </a: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Times New Roman" pitchFamily="16" charset="0"/>
              <a:buAutoNum type="arabicPeriod"/>
            </a:pPr>
            <a:r>
              <a:rPr lang="cs-CZ" altLang="cs-CZ" sz="2400" dirty="0">
                <a:solidFill>
                  <a:srgbClr val="FFFFFF"/>
                </a:solidFill>
                <a:latin typeface="Book Antiqua" charset="0"/>
              </a:rPr>
              <a:t>[cit. 2014-05-25</a:t>
            </a:r>
            <a:r>
              <a:rPr lang="cs-CZ" altLang="cs-CZ" sz="2400" dirty="0" smtClean="0">
                <a:solidFill>
                  <a:srgbClr val="FFFFFF"/>
                </a:solidFill>
                <a:latin typeface="Book Antiqua" charset="0"/>
              </a:rPr>
              <a:t>]</a:t>
            </a:r>
            <a:r>
              <a:rPr lang="cs-CZ" altLang="cs-CZ" sz="2400" dirty="0">
                <a:solidFill>
                  <a:srgbClr val="FFFFFF"/>
                </a:solidFill>
                <a:latin typeface="Book Antiqua" charset="0"/>
              </a:rPr>
              <a:t> </a:t>
            </a:r>
            <a:r>
              <a:rPr lang="cs-CZ" altLang="cs-CZ" sz="2400" dirty="0" smtClean="0">
                <a:solidFill>
                  <a:srgbClr val="FFFFFF"/>
                </a:solidFill>
                <a:latin typeface="Book Antiqua" charset="0"/>
              </a:rPr>
              <a:t>Wikipedia.cz</a:t>
            </a:r>
            <a:r>
              <a:rPr lang="cs-CZ" altLang="cs-CZ" sz="2400" dirty="0">
                <a:solidFill>
                  <a:srgbClr val="FFFFFF"/>
                </a:solidFill>
                <a:latin typeface="Book Antiqua" charset="0"/>
              </a:rPr>
              <a:t/>
            </a:r>
            <a:br>
              <a:rPr lang="cs-CZ" altLang="cs-CZ" sz="2400" dirty="0">
                <a:solidFill>
                  <a:srgbClr val="FFFFFF"/>
                </a:solidFill>
                <a:latin typeface="Book Antiqua" charset="0"/>
              </a:rPr>
            </a:br>
            <a:r>
              <a:rPr lang="cs-CZ" altLang="cs-CZ" sz="2400" dirty="0">
                <a:solidFill>
                  <a:srgbClr val="FFFFFF"/>
                </a:solidFill>
                <a:latin typeface="Book Antiqua" charset="0"/>
              </a:rPr>
              <a:t>Dostupný na WWW:</a:t>
            </a:r>
            <a:r>
              <a:rPr lang="cs-CZ" altLang="cs-CZ" sz="2400" dirty="0" smtClean="0">
                <a:solidFill>
                  <a:srgbClr val="FFFFFF"/>
                </a:solidFill>
                <a:latin typeface="Book Antiqua" charset="0"/>
              </a:rPr>
              <a:t> </a:t>
            </a:r>
            <a:r>
              <a:rPr lang="cs-CZ" altLang="cs-CZ" sz="2400" dirty="0">
                <a:solidFill>
                  <a:srgbClr val="FFFFFF"/>
                </a:solidFill>
                <a:latin typeface="Book Antiqua" charset="0"/>
              </a:rPr>
              <a:t>http://cs.wikipedia.org/wiki/Polsko#mediaviewer/File:EU_location_POL.svg</a:t>
            </a: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Times New Roman" pitchFamily="16" charset="0"/>
              <a:buAutoNum type="arabicPeriod"/>
            </a:pPr>
            <a:r>
              <a:rPr lang="cs-CZ" altLang="cs-CZ" sz="2400" dirty="0">
                <a:solidFill>
                  <a:srgbClr val="FFFFFF"/>
                </a:solidFill>
                <a:latin typeface="Book Antiqua" charset="0"/>
              </a:rPr>
              <a:t>[cit. 2014-05-25]. Wikipedia.com</a:t>
            </a:r>
            <a:br>
              <a:rPr lang="cs-CZ" altLang="cs-CZ" sz="2400" dirty="0">
                <a:solidFill>
                  <a:srgbClr val="FFFFFF"/>
                </a:solidFill>
                <a:latin typeface="Book Antiqua" charset="0"/>
              </a:rPr>
            </a:br>
            <a:r>
              <a:rPr lang="cs-CZ" altLang="cs-CZ" sz="2400" dirty="0">
                <a:solidFill>
                  <a:srgbClr val="FFFFFF"/>
                </a:solidFill>
                <a:latin typeface="Book Antiqua" charset="0"/>
              </a:rPr>
              <a:t>Dostupný na WWW: http://cs.wikipedia.org/wiki/Polsko#mediaviewer/File:Mapa_Polska.PNG</a:t>
            </a:r>
          </a:p>
          <a:p>
            <a:pPr eaLnBrk="1" hangingPunct="1">
              <a:lnSpc>
                <a:spcPct val="100000"/>
              </a:lnSpc>
              <a:spcBef>
                <a:spcPts val="563"/>
              </a:spcBef>
              <a:buClrTx/>
              <a:buFontTx/>
              <a:buNone/>
            </a:pPr>
            <a:endParaRPr lang="cs-CZ" altLang="cs-CZ" sz="2400" dirty="0">
              <a:solidFill>
                <a:srgbClr val="FFFFFF"/>
              </a:solidFill>
              <a:latin typeface="Book Antiqua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altLang="cs-CZ"/>
              <a:t>Reference</a:t>
            </a:r>
          </a:p>
        </p:txBody>
      </p:sp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590550" indent="-454025">
              <a:tabLst>
                <a:tab pos="590550" algn="l"/>
                <a:tab pos="1038225" algn="l"/>
                <a:tab pos="1487488" algn="l"/>
                <a:tab pos="1936750" algn="l"/>
                <a:tab pos="2386013" algn="l"/>
                <a:tab pos="2835275" algn="l"/>
                <a:tab pos="3284538" algn="l"/>
                <a:tab pos="3733800" algn="l"/>
                <a:tab pos="4183063" algn="l"/>
                <a:tab pos="4632325" algn="l"/>
                <a:tab pos="5081588" algn="l"/>
                <a:tab pos="5530850" algn="l"/>
                <a:tab pos="5980113" algn="l"/>
                <a:tab pos="6429375" algn="l"/>
                <a:tab pos="6878638" algn="l"/>
                <a:tab pos="7327900" algn="l"/>
                <a:tab pos="7777163" algn="l"/>
                <a:tab pos="8226425" algn="l"/>
                <a:tab pos="8675688" algn="l"/>
                <a:tab pos="9124950" algn="l"/>
                <a:tab pos="95742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590550" algn="l"/>
                <a:tab pos="1038225" algn="l"/>
                <a:tab pos="1487488" algn="l"/>
                <a:tab pos="1936750" algn="l"/>
                <a:tab pos="2386013" algn="l"/>
                <a:tab pos="2835275" algn="l"/>
                <a:tab pos="3284538" algn="l"/>
                <a:tab pos="3733800" algn="l"/>
                <a:tab pos="4183063" algn="l"/>
                <a:tab pos="4632325" algn="l"/>
                <a:tab pos="5081588" algn="l"/>
                <a:tab pos="5530850" algn="l"/>
                <a:tab pos="5980113" algn="l"/>
                <a:tab pos="6429375" algn="l"/>
                <a:tab pos="6878638" algn="l"/>
                <a:tab pos="7327900" algn="l"/>
                <a:tab pos="7777163" algn="l"/>
                <a:tab pos="8226425" algn="l"/>
                <a:tab pos="8675688" algn="l"/>
                <a:tab pos="9124950" algn="l"/>
                <a:tab pos="95742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590550" algn="l"/>
                <a:tab pos="1038225" algn="l"/>
                <a:tab pos="1487488" algn="l"/>
                <a:tab pos="1936750" algn="l"/>
                <a:tab pos="2386013" algn="l"/>
                <a:tab pos="2835275" algn="l"/>
                <a:tab pos="3284538" algn="l"/>
                <a:tab pos="3733800" algn="l"/>
                <a:tab pos="4183063" algn="l"/>
                <a:tab pos="4632325" algn="l"/>
                <a:tab pos="5081588" algn="l"/>
                <a:tab pos="5530850" algn="l"/>
                <a:tab pos="5980113" algn="l"/>
                <a:tab pos="6429375" algn="l"/>
                <a:tab pos="6878638" algn="l"/>
                <a:tab pos="7327900" algn="l"/>
                <a:tab pos="7777163" algn="l"/>
                <a:tab pos="8226425" algn="l"/>
                <a:tab pos="8675688" algn="l"/>
                <a:tab pos="9124950" algn="l"/>
                <a:tab pos="95742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590550" algn="l"/>
                <a:tab pos="1038225" algn="l"/>
                <a:tab pos="1487488" algn="l"/>
                <a:tab pos="1936750" algn="l"/>
                <a:tab pos="2386013" algn="l"/>
                <a:tab pos="2835275" algn="l"/>
                <a:tab pos="3284538" algn="l"/>
                <a:tab pos="3733800" algn="l"/>
                <a:tab pos="4183063" algn="l"/>
                <a:tab pos="4632325" algn="l"/>
                <a:tab pos="5081588" algn="l"/>
                <a:tab pos="5530850" algn="l"/>
                <a:tab pos="5980113" algn="l"/>
                <a:tab pos="6429375" algn="l"/>
                <a:tab pos="6878638" algn="l"/>
                <a:tab pos="7327900" algn="l"/>
                <a:tab pos="7777163" algn="l"/>
                <a:tab pos="8226425" algn="l"/>
                <a:tab pos="8675688" algn="l"/>
                <a:tab pos="9124950" algn="l"/>
                <a:tab pos="95742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590550" algn="l"/>
                <a:tab pos="1038225" algn="l"/>
                <a:tab pos="1487488" algn="l"/>
                <a:tab pos="1936750" algn="l"/>
                <a:tab pos="2386013" algn="l"/>
                <a:tab pos="2835275" algn="l"/>
                <a:tab pos="3284538" algn="l"/>
                <a:tab pos="3733800" algn="l"/>
                <a:tab pos="4183063" algn="l"/>
                <a:tab pos="4632325" algn="l"/>
                <a:tab pos="5081588" algn="l"/>
                <a:tab pos="5530850" algn="l"/>
                <a:tab pos="5980113" algn="l"/>
                <a:tab pos="6429375" algn="l"/>
                <a:tab pos="6878638" algn="l"/>
                <a:tab pos="7327900" algn="l"/>
                <a:tab pos="7777163" algn="l"/>
                <a:tab pos="8226425" algn="l"/>
                <a:tab pos="8675688" algn="l"/>
                <a:tab pos="9124950" algn="l"/>
                <a:tab pos="95742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90550" algn="l"/>
                <a:tab pos="1038225" algn="l"/>
                <a:tab pos="1487488" algn="l"/>
                <a:tab pos="1936750" algn="l"/>
                <a:tab pos="2386013" algn="l"/>
                <a:tab pos="2835275" algn="l"/>
                <a:tab pos="3284538" algn="l"/>
                <a:tab pos="3733800" algn="l"/>
                <a:tab pos="4183063" algn="l"/>
                <a:tab pos="4632325" algn="l"/>
                <a:tab pos="5081588" algn="l"/>
                <a:tab pos="5530850" algn="l"/>
                <a:tab pos="5980113" algn="l"/>
                <a:tab pos="6429375" algn="l"/>
                <a:tab pos="6878638" algn="l"/>
                <a:tab pos="7327900" algn="l"/>
                <a:tab pos="7777163" algn="l"/>
                <a:tab pos="8226425" algn="l"/>
                <a:tab pos="8675688" algn="l"/>
                <a:tab pos="9124950" algn="l"/>
                <a:tab pos="95742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90550" algn="l"/>
                <a:tab pos="1038225" algn="l"/>
                <a:tab pos="1487488" algn="l"/>
                <a:tab pos="1936750" algn="l"/>
                <a:tab pos="2386013" algn="l"/>
                <a:tab pos="2835275" algn="l"/>
                <a:tab pos="3284538" algn="l"/>
                <a:tab pos="3733800" algn="l"/>
                <a:tab pos="4183063" algn="l"/>
                <a:tab pos="4632325" algn="l"/>
                <a:tab pos="5081588" algn="l"/>
                <a:tab pos="5530850" algn="l"/>
                <a:tab pos="5980113" algn="l"/>
                <a:tab pos="6429375" algn="l"/>
                <a:tab pos="6878638" algn="l"/>
                <a:tab pos="7327900" algn="l"/>
                <a:tab pos="7777163" algn="l"/>
                <a:tab pos="8226425" algn="l"/>
                <a:tab pos="8675688" algn="l"/>
                <a:tab pos="9124950" algn="l"/>
                <a:tab pos="95742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90550" algn="l"/>
                <a:tab pos="1038225" algn="l"/>
                <a:tab pos="1487488" algn="l"/>
                <a:tab pos="1936750" algn="l"/>
                <a:tab pos="2386013" algn="l"/>
                <a:tab pos="2835275" algn="l"/>
                <a:tab pos="3284538" algn="l"/>
                <a:tab pos="3733800" algn="l"/>
                <a:tab pos="4183063" algn="l"/>
                <a:tab pos="4632325" algn="l"/>
                <a:tab pos="5081588" algn="l"/>
                <a:tab pos="5530850" algn="l"/>
                <a:tab pos="5980113" algn="l"/>
                <a:tab pos="6429375" algn="l"/>
                <a:tab pos="6878638" algn="l"/>
                <a:tab pos="7327900" algn="l"/>
                <a:tab pos="7777163" algn="l"/>
                <a:tab pos="8226425" algn="l"/>
                <a:tab pos="8675688" algn="l"/>
                <a:tab pos="9124950" algn="l"/>
                <a:tab pos="95742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90550" algn="l"/>
                <a:tab pos="1038225" algn="l"/>
                <a:tab pos="1487488" algn="l"/>
                <a:tab pos="1936750" algn="l"/>
                <a:tab pos="2386013" algn="l"/>
                <a:tab pos="2835275" algn="l"/>
                <a:tab pos="3284538" algn="l"/>
                <a:tab pos="3733800" algn="l"/>
                <a:tab pos="4183063" algn="l"/>
                <a:tab pos="4632325" algn="l"/>
                <a:tab pos="5081588" algn="l"/>
                <a:tab pos="5530850" algn="l"/>
                <a:tab pos="5980113" algn="l"/>
                <a:tab pos="6429375" algn="l"/>
                <a:tab pos="6878638" algn="l"/>
                <a:tab pos="7327900" algn="l"/>
                <a:tab pos="7777163" algn="l"/>
                <a:tab pos="8226425" algn="l"/>
                <a:tab pos="8675688" algn="l"/>
                <a:tab pos="9124950" algn="l"/>
                <a:tab pos="95742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Times New Roman" pitchFamily="16" charset="0"/>
              <a:buAutoNum type="arabicPeriod" startAt="4"/>
              <a:defRPr/>
            </a:pPr>
            <a:r>
              <a:rPr lang="cs-CZ" altLang="cs-CZ" sz="2400" dirty="0" smtClean="0">
                <a:solidFill>
                  <a:srgbClr val="FFFFFF"/>
                </a:solidFill>
                <a:latin typeface="Book Antiqua" charset="0"/>
              </a:rPr>
              <a:t>[cit. 2014-05-25]. Wikipedia.com</a:t>
            </a:r>
            <a:br>
              <a:rPr lang="cs-CZ" altLang="cs-CZ" sz="2400" dirty="0" smtClean="0">
                <a:solidFill>
                  <a:srgbClr val="FFFFFF"/>
                </a:solidFill>
                <a:latin typeface="Book Antiqua" charset="0"/>
              </a:rPr>
            </a:br>
            <a:r>
              <a:rPr lang="cs-CZ" altLang="cs-CZ" sz="2400" dirty="0" smtClean="0">
                <a:solidFill>
                  <a:srgbClr val="FFFFFF"/>
                </a:solidFill>
                <a:latin typeface="Book Antiqua" charset="0"/>
              </a:rPr>
              <a:t>Dostupný na WWW:</a:t>
            </a:r>
            <a:br>
              <a:rPr lang="cs-CZ" altLang="cs-CZ" sz="2400" dirty="0" smtClean="0">
                <a:solidFill>
                  <a:srgbClr val="FFFFFF"/>
                </a:solidFill>
                <a:latin typeface="Book Antiqua" charset="0"/>
              </a:rPr>
            </a:br>
            <a:r>
              <a:rPr lang="cs-CZ" altLang="cs-CZ" sz="2400" dirty="0" smtClean="0">
                <a:solidFill>
                  <a:srgbClr val="FFFFFF"/>
                </a:solidFill>
                <a:latin typeface="Book Antiqua" charset="0"/>
              </a:rPr>
              <a:t>http://upload.wikimedia.org/wikipedia/commons/b/b5/Gora_Cisowa_03.jpg</a:t>
            </a:r>
          </a:p>
          <a:p>
            <a:pPr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Times New Roman" pitchFamily="16" charset="0"/>
              <a:buAutoNum type="arabicPeriod" startAt="4"/>
              <a:defRPr/>
            </a:pPr>
            <a:r>
              <a:rPr lang="cs-CZ" altLang="cs-CZ" sz="2400" dirty="0" smtClean="0">
                <a:solidFill>
                  <a:srgbClr val="FFFFFF"/>
                </a:solidFill>
                <a:latin typeface="Book Antiqua" charset="0"/>
              </a:rPr>
              <a:t>[cit. 2014-05-25]. Wikipedia.com </a:t>
            </a:r>
            <a:br>
              <a:rPr lang="cs-CZ" altLang="cs-CZ" sz="2400" dirty="0" smtClean="0">
                <a:solidFill>
                  <a:srgbClr val="FFFFFF"/>
                </a:solidFill>
                <a:latin typeface="Book Antiqua" charset="0"/>
              </a:rPr>
            </a:br>
            <a:r>
              <a:rPr lang="cs-CZ" altLang="cs-CZ" sz="2400" dirty="0" smtClean="0">
                <a:solidFill>
                  <a:srgbClr val="FFFFFF"/>
                </a:solidFill>
                <a:latin typeface="Book Antiqua" charset="0"/>
              </a:rPr>
              <a:t>Dostupný na WWW: http://upload.wikimedia.org/wikipedia/commons/5/53/Modlin_spichlerz.jpg</a:t>
            </a:r>
          </a:p>
          <a:p>
            <a:pPr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Times New Roman" pitchFamily="16" charset="0"/>
              <a:buAutoNum type="arabicPeriod" startAt="4"/>
              <a:defRPr/>
            </a:pPr>
            <a:r>
              <a:rPr lang="cs-CZ" altLang="cs-CZ" sz="2400" dirty="0" smtClean="0">
                <a:solidFill>
                  <a:srgbClr val="FFFFFF"/>
                </a:solidFill>
                <a:latin typeface="Book Antiqua" charset="0"/>
              </a:rPr>
              <a:t>[cit. 2014-05-25</a:t>
            </a:r>
            <a:r>
              <a:rPr lang="cs-CZ" altLang="cs-CZ" sz="2400" dirty="0">
                <a:solidFill>
                  <a:srgbClr val="FFFFFF"/>
                </a:solidFill>
                <a:latin typeface="Book Antiqua" charset="0"/>
              </a:rPr>
              <a:t>]. </a:t>
            </a:r>
            <a:r>
              <a:rPr lang="cs-CZ" altLang="cs-CZ" sz="2400" dirty="0" smtClean="0">
                <a:solidFill>
                  <a:srgbClr val="FFFFFF"/>
                </a:solidFill>
                <a:latin typeface="Book Antiqua" charset="0"/>
              </a:rPr>
              <a:t>Wikipedia.cz </a:t>
            </a:r>
          </a:p>
          <a:p>
            <a:pPr marL="592138" hangingPunct="1">
              <a:lnSpc>
                <a:spcPct val="100000"/>
              </a:lnSpc>
              <a:spcBef>
                <a:spcPts val="563"/>
              </a:spcBef>
              <a:buClrTx/>
              <a:buSzTx/>
              <a:buFontTx/>
              <a:buNone/>
              <a:defRPr/>
            </a:pPr>
            <a:r>
              <a:rPr lang="cs-CZ" altLang="cs-CZ" sz="2400" dirty="0" smtClean="0">
                <a:solidFill>
                  <a:srgbClr val="FFFFFF"/>
                </a:solidFill>
                <a:latin typeface="Book Antiqua" charset="0"/>
              </a:rPr>
              <a:t>	Dostupný na WWW: </a:t>
            </a:r>
            <a:r>
              <a:rPr lang="cs-CZ" altLang="cs-CZ" sz="2400" dirty="0">
                <a:solidFill>
                  <a:srgbClr val="FFFFFF"/>
                </a:solidFill>
                <a:latin typeface="Book Antiqua" charset="0"/>
              </a:rPr>
              <a:t>http: http://cs.wikipedia.org/wiki/Polsko#mediaviewer/File:Gora_Cisowa_03.jpg</a:t>
            </a:r>
            <a:endParaRPr lang="cs-CZ" altLang="cs-CZ" sz="2400" dirty="0" smtClean="0">
              <a:solidFill>
                <a:srgbClr val="FFFFFF"/>
              </a:solidFill>
              <a:latin typeface="Book Antiqua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altLang="cs-CZ"/>
              <a:t>Reference</a:t>
            </a:r>
          </a:p>
        </p:txBody>
      </p:sp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590550" indent="-454025">
              <a:tabLst>
                <a:tab pos="590550" algn="l"/>
                <a:tab pos="1038225" algn="l"/>
                <a:tab pos="1487488" algn="l"/>
                <a:tab pos="1936750" algn="l"/>
                <a:tab pos="2386013" algn="l"/>
                <a:tab pos="2835275" algn="l"/>
                <a:tab pos="3284538" algn="l"/>
                <a:tab pos="3733800" algn="l"/>
                <a:tab pos="4183063" algn="l"/>
                <a:tab pos="4632325" algn="l"/>
                <a:tab pos="5081588" algn="l"/>
                <a:tab pos="5530850" algn="l"/>
                <a:tab pos="5980113" algn="l"/>
                <a:tab pos="6429375" algn="l"/>
                <a:tab pos="6878638" algn="l"/>
                <a:tab pos="7327900" algn="l"/>
                <a:tab pos="7777163" algn="l"/>
                <a:tab pos="8226425" algn="l"/>
                <a:tab pos="8675688" algn="l"/>
                <a:tab pos="9124950" algn="l"/>
                <a:tab pos="95742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590550" algn="l"/>
                <a:tab pos="1038225" algn="l"/>
                <a:tab pos="1487488" algn="l"/>
                <a:tab pos="1936750" algn="l"/>
                <a:tab pos="2386013" algn="l"/>
                <a:tab pos="2835275" algn="l"/>
                <a:tab pos="3284538" algn="l"/>
                <a:tab pos="3733800" algn="l"/>
                <a:tab pos="4183063" algn="l"/>
                <a:tab pos="4632325" algn="l"/>
                <a:tab pos="5081588" algn="l"/>
                <a:tab pos="5530850" algn="l"/>
                <a:tab pos="5980113" algn="l"/>
                <a:tab pos="6429375" algn="l"/>
                <a:tab pos="6878638" algn="l"/>
                <a:tab pos="7327900" algn="l"/>
                <a:tab pos="7777163" algn="l"/>
                <a:tab pos="8226425" algn="l"/>
                <a:tab pos="8675688" algn="l"/>
                <a:tab pos="9124950" algn="l"/>
                <a:tab pos="95742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590550" algn="l"/>
                <a:tab pos="1038225" algn="l"/>
                <a:tab pos="1487488" algn="l"/>
                <a:tab pos="1936750" algn="l"/>
                <a:tab pos="2386013" algn="l"/>
                <a:tab pos="2835275" algn="l"/>
                <a:tab pos="3284538" algn="l"/>
                <a:tab pos="3733800" algn="l"/>
                <a:tab pos="4183063" algn="l"/>
                <a:tab pos="4632325" algn="l"/>
                <a:tab pos="5081588" algn="l"/>
                <a:tab pos="5530850" algn="l"/>
                <a:tab pos="5980113" algn="l"/>
                <a:tab pos="6429375" algn="l"/>
                <a:tab pos="6878638" algn="l"/>
                <a:tab pos="7327900" algn="l"/>
                <a:tab pos="7777163" algn="l"/>
                <a:tab pos="8226425" algn="l"/>
                <a:tab pos="8675688" algn="l"/>
                <a:tab pos="9124950" algn="l"/>
                <a:tab pos="95742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590550" algn="l"/>
                <a:tab pos="1038225" algn="l"/>
                <a:tab pos="1487488" algn="l"/>
                <a:tab pos="1936750" algn="l"/>
                <a:tab pos="2386013" algn="l"/>
                <a:tab pos="2835275" algn="l"/>
                <a:tab pos="3284538" algn="l"/>
                <a:tab pos="3733800" algn="l"/>
                <a:tab pos="4183063" algn="l"/>
                <a:tab pos="4632325" algn="l"/>
                <a:tab pos="5081588" algn="l"/>
                <a:tab pos="5530850" algn="l"/>
                <a:tab pos="5980113" algn="l"/>
                <a:tab pos="6429375" algn="l"/>
                <a:tab pos="6878638" algn="l"/>
                <a:tab pos="7327900" algn="l"/>
                <a:tab pos="7777163" algn="l"/>
                <a:tab pos="8226425" algn="l"/>
                <a:tab pos="8675688" algn="l"/>
                <a:tab pos="9124950" algn="l"/>
                <a:tab pos="95742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590550" algn="l"/>
                <a:tab pos="1038225" algn="l"/>
                <a:tab pos="1487488" algn="l"/>
                <a:tab pos="1936750" algn="l"/>
                <a:tab pos="2386013" algn="l"/>
                <a:tab pos="2835275" algn="l"/>
                <a:tab pos="3284538" algn="l"/>
                <a:tab pos="3733800" algn="l"/>
                <a:tab pos="4183063" algn="l"/>
                <a:tab pos="4632325" algn="l"/>
                <a:tab pos="5081588" algn="l"/>
                <a:tab pos="5530850" algn="l"/>
                <a:tab pos="5980113" algn="l"/>
                <a:tab pos="6429375" algn="l"/>
                <a:tab pos="6878638" algn="l"/>
                <a:tab pos="7327900" algn="l"/>
                <a:tab pos="7777163" algn="l"/>
                <a:tab pos="8226425" algn="l"/>
                <a:tab pos="8675688" algn="l"/>
                <a:tab pos="9124950" algn="l"/>
                <a:tab pos="95742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90550" algn="l"/>
                <a:tab pos="1038225" algn="l"/>
                <a:tab pos="1487488" algn="l"/>
                <a:tab pos="1936750" algn="l"/>
                <a:tab pos="2386013" algn="l"/>
                <a:tab pos="2835275" algn="l"/>
                <a:tab pos="3284538" algn="l"/>
                <a:tab pos="3733800" algn="l"/>
                <a:tab pos="4183063" algn="l"/>
                <a:tab pos="4632325" algn="l"/>
                <a:tab pos="5081588" algn="l"/>
                <a:tab pos="5530850" algn="l"/>
                <a:tab pos="5980113" algn="l"/>
                <a:tab pos="6429375" algn="l"/>
                <a:tab pos="6878638" algn="l"/>
                <a:tab pos="7327900" algn="l"/>
                <a:tab pos="7777163" algn="l"/>
                <a:tab pos="8226425" algn="l"/>
                <a:tab pos="8675688" algn="l"/>
                <a:tab pos="9124950" algn="l"/>
                <a:tab pos="95742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90550" algn="l"/>
                <a:tab pos="1038225" algn="l"/>
                <a:tab pos="1487488" algn="l"/>
                <a:tab pos="1936750" algn="l"/>
                <a:tab pos="2386013" algn="l"/>
                <a:tab pos="2835275" algn="l"/>
                <a:tab pos="3284538" algn="l"/>
                <a:tab pos="3733800" algn="l"/>
                <a:tab pos="4183063" algn="l"/>
                <a:tab pos="4632325" algn="l"/>
                <a:tab pos="5081588" algn="l"/>
                <a:tab pos="5530850" algn="l"/>
                <a:tab pos="5980113" algn="l"/>
                <a:tab pos="6429375" algn="l"/>
                <a:tab pos="6878638" algn="l"/>
                <a:tab pos="7327900" algn="l"/>
                <a:tab pos="7777163" algn="l"/>
                <a:tab pos="8226425" algn="l"/>
                <a:tab pos="8675688" algn="l"/>
                <a:tab pos="9124950" algn="l"/>
                <a:tab pos="95742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90550" algn="l"/>
                <a:tab pos="1038225" algn="l"/>
                <a:tab pos="1487488" algn="l"/>
                <a:tab pos="1936750" algn="l"/>
                <a:tab pos="2386013" algn="l"/>
                <a:tab pos="2835275" algn="l"/>
                <a:tab pos="3284538" algn="l"/>
                <a:tab pos="3733800" algn="l"/>
                <a:tab pos="4183063" algn="l"/>
                <a:tab pos="4632325" algn="l"/>
                <a:tab pos="5081588" algn="l"/>
                <a:tab pos="5530850" algn="l"/>
                <a:tab pos="5980113" algn="l"/>
                <a:tab pos="6429375" algn="l"/>
                <a:tab pos="6878638" algn="l"/>
                <a:tab pos="7327900" algn="l"/>
                <a:tab pos="7777163" algn="l"/>
                <a:tab pos="8226425" algn="l"/>
                <a:tab pos="8675688" algn="l"/>
                <a:tab pos="9124950" algn="l"/>
                <a:tab pos="95742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590550" algn="l"/>
                <a:tab pos="1038225" algn="l"/>
                <a:tab pos="1487488" algn="l"/>
                <a:tab pos="1936750" algn="l"/>
                <a:tab pos="2386013" algn="l"/>
                <a:tab pos="2835275" algn="l"/>
                <a:tab pos="3284538" algn="l"/>
                <a:tab pos="3733800" algn="l"/>
                <a:tab pos="4183063" algn="l"/>
                <a:tab pos="4632325" algn="l"/>
                <a:tab pos="5081588" algn="l"/>
                <a:tab pos="5530850" algn="l"/>
                <a:tab pos="5980113" algn="l"/>
                <a:tab pos="6429375" algn="l"/>
                <a:tab pos="6878638" algn="l"/>
                <a:tab pos="7327900" algn="l"/>
                <a:tab pos="7777163" algn="l"/>
                <a:tab pos="8226425" algn="l"/>
                <a:tab pos="8675688" algn="l"/>
                <a:tab pos="9124950" algn="l"/>
                <a:tab pos="95742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Times New Roman" pitchFamily="16" charset="0"/>
              <a:buAutoNum type="arabicPeriod" startAt="7"/>
              <a:defRPr/>
            </a:pP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[cit. 2014-05-25]. </a:t>
            </a:r>
            <a:r>
              <a:rPr lang="cs-CZ" altLang="cs-CZ" sz="2800" dirty="0" err="1" smtClean="0">
                <a:solidFill>
                  <a:srgbClr val="FFFFFF"/>
                </a:solidFill>
                <a:latin typeface="Book Antiqua" charset="0"/>
              </a:rPr>
              <a:t>Wikipedia.com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/>
            </a:r>
            <a:b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</a:b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Dostupný na WWW:</a:t>
            </a:r>
            <a:b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</a:b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http://cs.wikipedia.org/wiki/Polsko#mediaviewer/Soubor:Krak%C3%B3w_-_Sukiennice_1.jpg</a:t>
            </a:r>
          </a:p>
          <a:p>
            <a:pPr hangingPunct="1">
              <a:lnSpc>
                <a:spcPct val="100000"/>
              </a:lnSpc>
              <a:spcBef>
                <a:spcPts val="563"/>
              </a:spcBef>
              <a:buClr>
                <a:srgbClr val="F9F9F9"/>
              </a:buClr>
              <a:buSzPct val="65000"/>
              <a:buFont typeface="Times New Roman" pitchFamily="16" charset="0"/>
              <a:buAutoNum type="arabicPeriod" startAt="7"/>
              <a:defRPr/>
            </a:pP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[cit. 2014-05-25]. </a:t>
            </a:r>
            <a:r>
              <a:rPr lang="cs-CZ" altLang="cs-CZ" sz="2800" dirty="0" err="1" smtClean="0">
                <a:solidFill>
                  <a:srgbClr val="FFFFFF"/>
                </a:solidFill>
                <a:latin typeface="Book Antiqua" charset="0"/>
              </a:rPr>
              <a:t>Wikipedia.com</a:t>
            </a: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/>
            </a:r>
            <a:b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</a:b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Dostupný na WWW:</a:t>
            </a:r>
            <a:b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</a:br>
            <a:r>
              <a:rPr lang="cs-CZ" altLang="cs-CZ" sz="2800" dirty="0" smtClean="0">
                <a:solidFill>
                  <a:srgbClr val="FFFFFF"/>
                </a:solidFill>
                <a:latin typeface="Book Antiqua" charset="0"/>
              </a:rPr>
              <a:t>http://cs.wikipedia.org/wiki/Polsko#mediaviewer/Soubor:Warszawa_Centralna.jpg</a:t>
            </a:r>
          </a:p>
          <a:p>
            <a:pPr marL="592138" hangingPunct="1">
              <a:lnSpc>
                <a:spcPct val="100000"/>
              </a:lnSpc>
              <a:spcBef>
                <a:spcPts val="563"/>
              </a:spcBef>
              <a:buClrTx/>
              <a:buSzPct val="65000"/>
              <a:buFontTx/>
              <a:buNone/>
              <a:defRPr/>
            </a:pPr>
            <a:endParaRPr lang="cs-CZ" altLang="cs-CZ" sz="2400" dirty="0" smtClean="0">
              <a:solidFill>
                <a:srgbClr val="FFFFFF"/>
              </a:solidFill>
              <a:latin typeface="Book Antiqua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1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34514</TotalTime>
  <Words>917</Words>
  <Application>Microsoft Office PowerPoint</Application>
  <PresentationFormat>Předvádění na obrazovce (4:3)</PresentationFormat>
  <Paragraphs>126</Paragraphs>
  <Slides>25</Slides>
  <Notes>22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Motiv1</vt:lpstr>
      <vt:lpstr>Snímek 1</vt:lpstr>
      <vt:lpstr>Polsko</vt:lpstr>
      <vt:lpstr>Základní údaje</vt:lpstr>
      <vt:lpstr>Základní údaje</vt:lpstr>
      <vt:lpstr>Snímek 5</vt:lpstr>
      <vt:lpstr>Poloha a povrch</vt:lpstr>
      <vt:lpstr>Administrativní dělení </vt:lpstr>
      <vt:lpstr>Politická mapa</vt:lpstr>
      <vt:lpstr>Podnebí</vt:lpstr>
      <vt:lpstr>Krajina severovýchodního Polska</vt:lpstr>
      <vt:lpstr>Vodstvo</vt:lpstr>
      <vt:lpstr>Řeka Visla</vt:lpstr>
      <vt:lpstr>Národní parky </vt:lpstr>
      <vt:lpstr>Snímek 14</vt:lpstr>
      <vt:lpstr>Obyvatelstvo a naboženství</vt:lpstr>
      <vt:lpstr>Krakowské Sukiennice</vt:lpstr>
      <vt:lpstr>Cestovní ruch a doprava</vt:lpstr>
      <vt:lpstr>Warszawa Centralna</vt:lpstr>
      <vt:lpstr>Hospodářství a průmysl</vt:lpstr>
      <vt:lpstr>Doplňte</vt:lpstr>
      <vt:lpstr>Otázky</vt:lpstr>
      <vt:lpstr>Reference</vt:lpstr>
      <vt:lpstr>Reference</vt:lpstr>
      <vt:lpstr>Reference</vt:lpstr>
      <vt:lpstr>Reference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cejkova</dc:creator>
  <cp:lastModifiedBy>Dum</cp:lastModifiedBy>
  <cp:revision>17</cp:revision>
  <cp:lastPrinted>1601-01-01T00:00:00Z</cp:lastPrinted>
  <dcterms:created xsi:type="dcterms:W3CDTF">1601-01-01T00:00:00Z</dcterms:created>
  <dcterms:modified xsi:type="dcterms:W3CDTF">2014-11-12T10:14:17Z</dcterms:modified>
</cp:coreProperties>
</file>