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81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83" r:id="rId15"/>
    <p:sldId id="269" r:id="rId16"/>
    <p:sldId id="282" r:id="rId17"/>
    <p:sldId id="270" r:id="rId18"/>
    <p:sldId id="284" r:id="rId19"/>
    <p:sldId id="272" r:id="rId20"/>
    <p:sldId id="287" r:id="rId21"/>
    <p:sldId id="288" r:id="rId22"/>
    <p:sldId id="285" r:id="rId23"/>
    <p:sldId id="278" r:id="rId24"/>
    <p:sldId id="286" r:id="rId25"/>
    <p:sldId id="279" r:id="rId26"/>
    <p:sldId id="28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B3FA"/>
    <a:srgbClr val="1883B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65" autoAdjust="0"/>
    <p:restoredTop sz="94660"/>
  </p:normalViewPr>
  <p:slideViewPr>
    <p:cSldViewPr>
      <p:cViewPr>
        <p:scale>
          <a:sx n="94" d="100"/>
          <a:sy n="94" d="100"/>
        </p:scale>
        <p:origin x="-408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fld id="{69023C09-A1A1-4CF5-B32E-BCA0CEEB8B47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fld id="{63B5849A-62F4-4726-9549-EB7FFF5299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50129412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Maďarsko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15.6.2014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či televize.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823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100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n-lt"/>
              </a:rPr>
              <a:t>Maďarsko</a:t>
            </a:r>
            <a:endParaRPr lang="cs-CZ" sz="5100" dirty="0">
              <a:solidFill>
                <a:schemeClr val="bg2">
                  <a:lumMod val="40000"/>
                  <a:lumOff val="60000"/>
                </a:schemeClr>
              </a:solidFill>
              <a:latin typeface="+mn-lt"/>
            </a:endParaRPr>
          </a:p>
        </p:txBody>
      </p:sp>
      <p:pic>
        <p:nvPicPr>
          <p:cNvPr id="3" name="Zástupný symbol pro obsah 3" descr="vlajk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340768"/>
            <a:ext cx="7097442" cy="5287105"/>
          </a:xfrm>
        </p:spPr>
      </p:pic>
      <p:sp>
        <p:nvSpPr>
          <p:cNvPr id="4" name="TextovéPole 3"/>
          <p:cNvSpPr txBox="1"/>
          <p:nvPr/>
        </p:nvSpPr>
        <p:spPr>
          <a:xfrm>
            <a:off x="8861194" y="124901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Základní údaje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Maďarsko -</a:t>
            </a:r>
            <a:r>
              <a:rPr lang="cs-CZ" dirty="0" smtClean="0"/>
              <a:t>  v letech 1989–2011 oficiálně </a:t>
            </a:r>
            <a:r>
              <a:rPr lang="cs-CZ" b="1" dirty="0" smtClean="0"/>
              <a:t>Maďarská republika</a:t>
            </a:r>
          </a:p>
          <a:p>
            <a:r>
              <a:rPr lang="cs-CZ" dirty="0" smtClean="0"/>
              <a:t> je vnitrozemský stát ležící ve střední Evropě Maďarsko hraničí s Rakouskem (366 km) a Slovinskem (102 km) na západě, s Chorvatskem (329 km) a Srbskem (151 km) na jihu, s Rumunskem (443 km) a Ukrajinou (103 km) na východě a se Slovenskem (677 km) na severu</a:t>
            </a:r>
          </a:p>
          <a:p>
            <a:r>
              <a:rPr lang="cs-CZ" dirty="0" smtClean="0"/>
              <a:t>Maďarsko je členem OSN, NATO, OECD, WTO, Rady Evropy, EU, Schengenského prostoru a Visegrádské skupiny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24744"/>
            <a:ext cx="6278033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861194" y="124901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2</a:t>
            </a:r>
            <a:r>
              <a:rPr lang="cs-CZ" sz="1400" dirty="0" smtClean="0"/>
              <a:t>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661241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Základní údaje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Hlavní město</a:t>
            </a:r>
            <a:r>
              <a:rPr lang="cs-CZ" dirty="0" smtClean="0"/>
              <a:t>:Budapešť</a:t>
            </a:r>
          </a:p>
          <a:p>
            <a:r>
              <a:rPr lang="pl-PL" b="1" u="sng" dirty="0" smtClean="0"/>
              <a:t>Rozloha</a:t>
            </a:r>
            <a:r>
              <a:rPr lang="pl-PL" dirty="0" smtClean="0"/>
              <a:t>:93 030 km² (106. na světě)</a:t>
            </a:r>
          </a:p>
          <a:p>
            <a:r>
              <a:rPr lang="cs-CZ" b="1" dirty="0" smtClean="0"/>
              <a:t>Počet obyvatel</a:t>
            </a:r>
            <a:r>
              <a:rPr lang="cs-CZ" dirty="0" smtClean="0"/>
              <a:t>:9 906 000(80. na světě)</a:t>
            </a:r>
          </a:p>
          <a:p>
            <a:r>
              <a:rPr lang="pl-PL" b="1" dirty="0" smtClean="0"/>
              <a:t>Hustota zalidnění</a:t>
            </a:r>
            <a:r>
              <a:rPr lang="pl-PL" dirty="0" smtClean="0"/>
              <a:t>:107 ob. / km² (93. na světě)</a:t>
            </a:r>
          </a:p>
          <a:p>
            <a:r>
              <a:rPr lang="cs-CZ" b="1" dirty="0" smtClean="0"/>
              <a:t>Jazyk</a:t>
            </a:r>
            <a:r>
              <a:rPr lang="cs-CZ" dirty="0" smtClean="0"/>
              <a:t>:maďarština</a:t>
            </a:r>
          </a:p>
          <a:p>
            <a:r>
              <a:rPr lang="cs-CZ" b="1" dirty="0" err="1" smtClean="0"/>
              <a:t>Měna:</a:t>
            </a:r>
            <a:r>
              <a:rPr lang="cs-CZ" dirty="0" err="1" smtClean="0"/>
              <a:t>forint</a:t>
            </a:r>
            <a:r>
              <a:rPr lang="cs-CZ" dirty="0"/>
              <a:t> </a:t>
            </a:r>
            <a:r>
              <a:rPr lang="cs-CZ" dirty="0" smtClean="0"/>
              <a:t>(=100 </a:t>
            </a:r>
            <a:r>
              <a:rPr lang="cs-CZ" dirty="0" err="1" smtClean="0"/>
              <a:t>fillérů</a:t>
            </a:r>
            <a:r>
              <a:rPr lang="cs-CZ" dirty="0" smtClean="0"/>
              <a:t>) (HUF</a:t>
            </a:r>
          </a:p>
          <a:p>
            <a:r>
              <a:rPr lang="cs-CZ" b="1" dirty="0" smtClean="0"/>
              <a:t>Telefonní předvolba</a:t>
            </a:r>
            <a:r>
              <a:rPr lang="cs-CZ" dirty="0" smtClean="0"/>
              <a:t>+36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Fyzická mapa Maďarska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861194" y="124901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</a:t>
            </a:r>
            <a:endParaRPr lang="cs-CZ" sz="1400" dirty="0"/>
          </a:p>
        </p:txBody>
      </p:sp>
      <p:pic>
        <p:nvPicPr>
          <p:cNvPr id="4" name="Picture 2" descr="http://upload.wikimedia.org/wikipedia/commons/c/c6/Hungary_topographic_ma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5588" y="1249015"/>
            <a:ext cx="8686800" cy="5478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Poloha a povrch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Maďarsko je převážně rovinatá nebo mírně zvlněná země, a to díky poloze v Panonské pánvi, relativně hornaté je pouze severní pohraničí, kam zasahují Vnitřní Západní Karpaty </a:t>
            </a:r>
          </a:p>
          <a:p>
            <a:r>
              <a:rPr lang="cs-CZ" dirty="0"/>
              <a:t>z</a:t>
            </a:r>
            <a:r>
              <a:rPr lang="cs-CZ" dirty="0" smtClean="0"/>
              <a:t>de v pohoří </a:t>
            </a:r>
            <a:r>
              <a:rPr lang="cs-CZ" dirty="0" err="1" smtClean="0"/>
              <a:t>Mátra</a:t>
            </a:r>
            <a:r>
              <a:rPr lang="cs-CZ" dirty="0" smtClean="0"/>
              <a:t> se nachází i nejvyšší bod Maďarska, hora </a:t>
            </a:r>
            <a:r>
              <a:rPr lang="cs-CZ" dirty="0" err="1" smtClean="0"/>
              <a:t>Kékes</a:t>
            </a:r>
            <a:r>
              <a:rPr lang="cs-CZ" dirty="0" smtClean="0"/>
              <a:t> (1015 m)</a:t>
            </a:r>
          </a:p>
          <a:p>
            <a:r>
              <a:rPr lang="cs-CZ" dirty="0"/>
              <a:t>a</a:t>
            </a:r>
            <a:r>
              <a:rPr lang="cs-CZ" dirty="0" smtClean="0"/>
              <a:t>si polovinu Maďarska na jihovýchodě a východě vyplňuje Velká uherská nížina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Administrativní dělení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/>
              <a:t>Maďarsko je rozděleno na 19 žup </a:t>
            </a:r>
            <a:r>
              <a:rPr lang="cs-CZ" dirty="0" smtClean="0"/>
              <a:t>a území hlavní města Budapešti, které má zvláštní statut</a:t>
            </a:r>
          </a:p>
          <a:p>
            <a:r>
              <a:rPr lang="pl-PL" dirty="0"/>
              <a:t>ž</a:t>
            </a:r>
            <a:r>
              <a:rPr lang="pl-PL" dirty="0" smtClean="0"/>
              <a:t>upy se dále dělí na okresy</a:t>
            </a:r>
            <a:r>
              <a:rPr lang="cs-CZ" dirty="0" smtClean="0"/>
              <a:t>, kterých je celkem 168</a:t>
            </a:r>
          </a:p>
          <a:p>
            <a:r>
              <a:rPr lang="cs-CZ" dirty="0"/>
              <a:t>v</a:t>
            </a:r>
            <a:r>
              <a:rPr lang="cs-CZ" dirty="0" smtClean="0"/>
              <a:t>ýznamné postavení také mají tzv. Města s župním právem, kterých je 23</a:t>
            </a:r>
          </a:p>
          <a:p>
            <a:r>
              <a:rPr lang="cs-CZ" dirty="0"/>
              <a:t>j</a:t>
            </a:r>
            <a:r>
              <a:rPr lang="pt-BR" dirty="0" smtClean="0"/>
              <a:t>edná se o města s větším počtem obyvatel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Politická mapa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Zástupný symbol pro obsah 3" descr="Madarska Administrativni mapa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340768"/>
            <a:ext cx="9144000" cy="5786454"/>
          </a:xfrm>
        </p:spPr>
      </p:pic>
      <p:sp>
        <p:nvSpPr>
          <p:cNvPr id="5" name="TextovéPole 4"/>
          <p:cNvSpPr txBox="1"/>
          <p:nvPr/>
        </p:nvSpPr>
        <p:spPr>
          <a:xfrm>
            <a:off x="8861194" y="124901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4.</a:t>
            </a:r>
            <a:endParaRPr lang="cs-CZ" sz="1400" dirty="0"/>
          </a:p>
        </p:txBody>
      </p:sp>
    </p:spTree>
  </p:cSld>
  <p:clrMapOvr>
    <a:masterClrMapping/>
  </p:clrMapOvr>
  <p:transition spd="med">
    <p:pull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Podnebí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Maďarské podnebí je kontinentální s chladnými zimami a horkými léty</a:t>
            </a:r>
          </a:p>
          <a:p>
            <a:r>
              <a:rPr lang="cs-CZ" dirty="0"/>
              <a:t>p</a:t>
            </a:r>
            <a:r>
              <a:rPr lang="cs-CZ" dirty="0" smtClean="0"/>
              <a:t>růměrná roční teplota se pohybuje kolem 10 °C, v létě 27 až 35 °C, v zimě přibližně 0 až -15 °C</a:t>
            </a:r>
          </a:p>
          <a:p>
            <a:r>
              <a:rPr lang="cs-CZ" dirty="0"/>
              <a:t>p</a:t>
            </a:r>
            <a:r>
              <a:rPr lang="cs-CZ" dirty="0" smtClean="0"/>
              <a:t>růměrné roční množství srážek je asi 600 mm</a:t>
            </a:r>
          </a:p>
          <a:p>
            <a:r>
              <a:rPr lang="cs-CZ" dirty="0"/>
              <a:t>z</a:t>
            </a:r>
            <a:r>
              <a:rPr lang="cs-CZ" dirty="0" smtClean="0"/>
              <a:t>ápadní části Maďarska se obvykle dostává více srážek ročně než východní části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861194" y="124901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5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pic>
        <p:nvPicPr>
          <p:cNvPr id="15362" name="Picture 2" descr="File:Okt 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12776"/>
            <a:ext cx="7864704" cy="5057800"/>
          </a:xfrm>
          <a:prstGeom prst="rect">
            <a:avLst/>
          </a:prstGeom>
          <a:noFill/>
        </p:spPr>
      </p:pic>
      <p:sp>
        <p:nvSpPr>
          <p:cNvPr id="10" name="Podnadpis 9"/>
          <p:cNvSpPr>
            <a:spLocks noGrp="1"/>
          </p:cNvSpPr>
          <p:nvPr>
            <p:ph type="subTitle" idx="1"/>
          </p:nvPr>
        </p:nvSpPr>
        <p:spPr>
          <a:xfrm>
            <a:off x="1371600" y="332656"/>
            <a:ext cx="6400800" cy="936104"/>
          </a:xfrm>
        </p:spPr>
        <p:txBody>
          <a:bodyPr/>
          <a:lstStyle/>
          <a:p>
            <a:r>
              <a:rPr lang="cs-CZ" sz="4100" b="1" dirty="0" smtClean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 Unicode" pitchFamily="34" charset="0"/>
                <a:cs typeface="Lucida Sans Unicode" pitchFamily="34" charset="0"/>
              </a:rPr>
              <a:t>řeka Dunaj</a:t>
            </a:r>
            <a:endParaRPr lang="cs-CZ" sz="4100" b="1" dirty="0">
              <a:solidFill>
                <a:schemeClr val="bg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 Unicode" pitchFamily="34" charset="0"/>
              <a:cs typeface="Lucida Sans Unicode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Vodstvo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h</a:t>
            </a:r>
            <a:r>
              <a:rPr lang="cs-CZ" dirty="0" smtClean="0"/>
              <a:t>lavním tokem maďarského vodního systému je Dunaj</a:t>
            </a:r>
          </a:p>
          <a:p>
            <a:r>
              <a:rPr lang="cs-CZ" dirty="0"/>
              <a:t>d</a:t>
            </a:r>
            <a:r>
              <a:rPr lang="cs-CZ" dirty="0" smtClean="0"/>
              <a:t>ruhou nejdůležitější řekou je Tisa</a:t>
            </a:r>
          </a:p>
          <a:p>
            <a:r>
              <a:rPr lang="cs-CZ" dirty="0"/>
              <a:t>d</a:t>
            </a:r>
            <a:r>
              <a:rPr lang="cs-CZ" dirty="0" smtClean="0"/>
              <a:t>alší významné řeky:</a:t>
            </a:r>
          </a:p>
          <a:p>
            <a:r>
              <a:rPr lang="cs-CZ" dirty="0" smtClean="0"/>
              <a:t>Dráva - přitéká z Alp, Rába, </a:t>
            </a:r>
            <a:r>
              <a:rPr lang="cs-CZ" dirty="0" err="1" smtClean="0"/>
              <a:t>Ipeľ</a:t>
            </a:r>
            <a:r>
              <a:rPr lang="cs-CZ" dirty="0" smtClean="0"/>
              <a:t>, </a:t>
            </a:r>
            <a:r>
              <a:rPr lang="cs-CZ" dirty="0" err="1" smtClean="0"/>
              <a:t>Bodrog</a:t>
            </a:r>
            <a:r>
              <a:rPr lang="cs-CZ" dirty="0" smtClean="0"/>
              <a:t>, atd.</a:t>
            </a:r>
          </a:p>
          <a:p>
            <a:r>
              <a:rPr lang="cs-CZ" dirty="0"/>
              <a:t>j</a:t>
            </a:r>
            <a:r>
              <a:rPr lang="cs-CZ" dirty="0" smtClean="0"/>
              <a:t>ezera: Balaton (největší jezero ve střední Evropě) a Velence v </a:t>
            </a:r>
            <a:r>
              <a:rPr lang="cs-CZ" dirty="0" err="1" smtClean="0"/>
              <a:t>Zadunají</a:t>
            </a:r>
            <a:r>
              <a:rPr lang="cs-CZ" dirty="0" smtClean="0"/>
              <a:t> zasahuje na maďarské území stepní Neziderské jezero, u Šoproně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Ochrana přírody 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5100" dirty="0" smtClean="0"/>
              <a:t>V Maďarsku</a:t>
            </a:r>
            <a:r>
              <a:rPr lang="cs-CZ" sz="5100" dirty="0" smtClean="0"/>
              <a:t> existuje kromě dalších přírodních rezervací 10 národních parků</a:t>
            </a:r>
            <a:r>
              <a:rPr lang="cs-CZ" sz="5100" dirty="0"/>
              <a:t>,</a:t>
            </a:r>
            <a:r>
              <a:rPr lang="cs-CZ" sz="5100" dirty="0" smtClean="0"/>
              <a:t> </a:t>
            </a:r>
            <a:r>
              <a:rPr lang="cs-CZ" sz="5100" dirty="0"/>
              <a:t>c</a:t>
            </a:r>
            <a:r>
              <a:rPr lang="cs-CZ" sz="5100" dirty="0" smtClean="0"/>
              <a:t>elkem zabírají plochu zhruba 4820 km</a:t>
            </a:r>
            <a:r>
              <a:rPr lang="cs-CZ" sz="5100" baseline="30000" dirty="0" smtClean="0"/>
              <a:t>2</a:t>
            </a:r>
            <a:endParaRPr lang="cs-CZ" sz="5100" dirty="0" smtClean="0"/>
          </a:p>
          <a:p>
            <a:r>
              <a:rPr lang="hu-HU" sz="5100" dirty="0" smtClean="0"/>
              <a:t>Národní </a:t>
            </a:r>
            <a:r>
              <a:rPr lang="hu-HU" sz="5100" dirty="0" smtClean="0"/>
              <a:t>park (</a:t>
            </a:r>
            <a:r>
              <a:rPr lang="hu-HU" sz="5100" dirty="0" smtClean="0"/>
              <a:t>km²,rok založení) </a:t>
            </a:r>
            <a:r>
              <a:rPr lang="hu-HU" sz="5100" dirty="0" smtClean="0"/>
              <a:t>                            NP </a:t>
            </a:r>
            <a:r>
              <a:rPr lang="hu-HU" sz="5100" dirty="0" smtClean="0"/>
              <a:t>Hortobágy (805,49, 1972) NP Kiskunság (567,61, 1975), NP Bükk (402,63, 1976) </a:t>
            </a:r>
            <a:r>
              <a:rPr lang="hu-HU" sz="5100" dirty="0" smtClean="0"/>
              <a:t>                      NP </a:t>
            </a:r>
            <a:r>
              <a:rPr lang="hu-HU" sz="5100" dirty="0" smtClean="0"/>
              <a:t>Aggtelek (198,92, 1985), NP Fertő-Hanság (235,88, 1991) NP Dunaj – Dráva (494,79, 1996)</a:t>
            </a:r>
            <a:r>
              <a:rPr lang="hu-HU" sz="5100" dirty="0"/>
              <a:t> </a:t>
            </a:r>
            <a:r>
              <a:rPr lang="hu-HU" sz="5100" dirty="0" smtClean="0"/>
              <a:t>NP Körös-Maros (501,34, 1997), NP Balatonská vysočina (569,98, 1997), NP Dunaj – Ipoly (603,14, 1997)NP Őrség (cca 440, 2002)</a:t>
            </a:r>
            <a:r>
              <a:rPr lang="hu-HU" dirty="0" smtClean="0"/>
              <a:t/>
            </a:r>
            <a:br>
              <a:rPr lang="hu-HU" dirty="0" smtClean="0"/>
            </a:br>
            <a:endParaRPr lang="hu-HU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861194" y="124901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6.</a:t>
            </a:r>
            <a:endParaRPr lang="cs-CZ" sz="1400" dirty="0"/>
          </a:p>
        </p:txBody>
      </p:sp>
      <p:pic>
        <p:nvPicPr>
          <p:cNvPr id="12290" name="Picture 2" descr="http://upload.wikimedia.org/wikipedia/commons/thumb/1/17/Parliament_of_Hungary_2010_02.JPG/1024px-Parliament_of_Hungary_2010_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24744"/>
            <a:ext cx="8892480" cy="5904656"/>
          </a:xfrm>
          <a:prstGeom prst="rect">
            <a:avLst/>
          </a:prstGeom>
          <a:noFill/>
        </p:spPr>
      </p:pic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371600" y="188640"/>
            <a:ext cx="6400800" cy="1296144"/>
          </a:xfrm>
        </p:spPr>
        <p:txBody>
          <a:bodyPr/>
          <a:lstStyle/>
          <a:p>
            <a:r>
              <a:rPr lang="cs-CZ" sz="4100" b="1" dirty="0" smtClean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Budapešťský</a:t>
            </a:r>
            <a:r>
              <a:rPr lang="cs-CZ" sz="41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100" b="1" dirty="0" smtClean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parlament</a:t>
            </a:r>
            <a:endParaRPr lang="cs-CZ" sz="4100" b="1" dirty="0">
              <a:solidFill>
                <a:schemeClr val="bg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45336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Obyvatelstvo a náboženství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Maďarsko zaznamenává už od roku 1981 trvalý úbytek obyvatelstva, který je způsoben hlavně výrazným poklesem porodnosti</a:t>
            </a:r>
          </a:p>
          <a:p>
            <a:r>
              <a:rPr lang="pl-PL" dirty="0"/>
              <a:t>v</a:t>
            </a:r>
            <a:r>
              <a:rPr lang="pl-PL" dirty="0" smtClean="0"/>
              <a:t> Maďarsku je nejvíce katolíků</a:t>
            </a:r>
            <a:r>
              <a:rPr lang="cs-CZ" dirty="0" smtClean="0"/>
              <a:t>; kalvinisté tvoří asi 16 %, luteráni pak 3 %, Židé tvoří přibližně 1 % populace</a:t>
            </a:r>
          </a:p>
          <a:p>
            <a:r>
              <a:rPr lang="cs-CZ" dirty="0" smtClean="0"/>
              <a:t>25 % populace jsou ateisté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371600" y="188640"/>
            <a:ext cx="6400800" cy="1080120"/>
          </a:xfrm>
        </p:spPr>
        <p:txBody>
          <a:bodyPr/>
          <a:lstStyle/>
          <a:p>
            <a:r>
              <a:rPr lang="cs-CZ" sz="41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korunovační klenoty</a:t>
            </a:r>
            <a:endParaRPr lang="cs-CZ" sz="41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8568952" cy="489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861194" y="124901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7.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52857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Cestovní ruch a doprava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Maďarsko bylo v roce 1998 se 14,6 miliony turistů čtrnáctou nejnavštěvovanější zemí světa. Turisté mají z velké části zamířeno k Balatonu a do hlavního města Budapeště</a:t>
            </a:r>
          </a:p>
          <a:p>
            <a:r>
              <a:rPr lang="cs-CZ" dirty="0" smtClean="0"/>
              <a:t>památky hlavního města patři budova parlamentu Budínský hrad a Rybářská bašta</a:t>
            </a:r>
          </a:p>
          <a:p>
            <a:r>
              <a:rPr lang="cs-CZ" dirty="0" smtClean="0"/>
              <a:t> lázeňství má v Maďarsku bohatou historii</a:t>
            </a:r>
          </a:p>
          <a:p>
            <a:r>
              <a:rPr lang="cs-CZ" dirty="0"/>
              <a:t>s</a:t>
            </a:r>
            <a:r>
              <a:rPr lang="cs-CZ" dirty="0" smtClean="0"/>
              <a:t>ilniční doprava, stejně jako v ostatních postkomunistických zemích, zažívá obrovský rozmach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861194" y="124901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8.</a:t>
            </a:r>
            <a:endParaRPr lang="cs-CZ" sz="1400" dirty="0"/>
          </a:p>
        </p:txBody>
      </p:sp>
      <p:pic>
        <p:nvPicPr>
          <p:cNvPr id="7170" name="Picture 2" descr="http://upload.wikimedia.org/wikipedia/commons/thumb/6/6d/Debrecen-nagytemplom2.jpg/640px-Debrecen-nagytemplom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268760"/>
            <a:ext cx="8892480" cy="5589240"/>
          </a:xfrm>
          <a:prstGeom prst="rect">
            <a:avLst/>
          </a:prstGeom>
          <a:noFill/>
        </p:spPr>
      </p:pic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371600" y="116632"/>
            <a:ext cx="6400800" cy="1080120"/>
          </a:xfrm>
        </p:spPr>
        <p:txBody>
          <a:bodyPr/>
          <a:lstStyle/>
          <a:p>
            <a:r>
              <a:rPr lang="cs-CZ" sz="4100" b="1" dirty="0" err="1" smtClean="0"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 Unicode" pitchFamily="34" charset="0"/>
                <a:cs typeface="Lucida Sans Unicode" pitchFamily="34" charset="0"/>
              </a:rPr>
              <a:t>Debrecen</a:t>
            </a:r>
            <a:endParaRPr lang="cs-CZ" sz="4100" b="1" dirty="0">
              <a:solidFill>
                <a:schemeClr val="bg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 Unicode" pitchFamily="34" charset="0"/>
              <a:cs typeface="Lucida Sans Unicode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45336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Hospodářství a průmysl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0000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/>
              <a:t>n</a:t>
            </a:r>
            <a:r>
              <a:rPr lang="cs-CZ" sz="2400" dirty="0" smtClean="0"/>
              <a:t>a nerosty je Maďarsko chudé, většinu surovin musí dovážet. Významná jsou pouze naleziště bauxitu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ěstuje se nejvíce kukuřice, pšenice, slunečnice a tabák</a:t>
            </a:r>
          </a:p>
          <a:p>
            <a:r>
              <a:rPr lang="cs-CZ" sz="2400" dirty="0"/>
              <a:t>h</a:t>
            </a:r>
            <a:r>
              <a:rPr lang="cs-CZ" sz="2400" dirty="0" smtClean="0"/>
              <a:t>odně rozvinuté je pěstování vinné révy a vinařství, velmi rozsáhlé je rovněž pěstování zeleniny(zejména rajčat, papriky a česneku)</a:t>
            </a:r>
          </a:p>
          <a:p>
            <a:r>
              <a:rPr lang="cs-CZ" sz="2400" dirty="0" smtClean="0"/>
              <a:t>chov vepřů</a:t>
            </a:r>
          </a:p>
          <a:p>
            <a:r>
              <a:rPr lang="cs-CZ" sz="2400" dirty="0" smtClean="0"/>
              <a:t> průmyslové výrobě je nejvíce rozvinuto zpracování hliníku a potravinářství, mechanika</a:t>
            </a:r>
          </a:p>
          <a:p>
            <a:r>
              <a:rPr lang="cs-CZ" sz="2400" dirty="0" smtClean="0"/>
              <a:t>chemický a farmaceutický průmysl</a:t>
            </a:r>
          </a:p>
          <a:p>
            <a:r>
              <a:rPr lang="cs-CZ" sz="2400" dirty="0"/>
              <a:t>e</a:t>
            </a:r>
            <a:r>
              <a:rPr lang="cs-CZ" sz="2400" dirty="0" smtClean="0"/>
              <a:t>lektrickou energii získává hlavně z tepelných elektráren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Doplňte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.. . . . . . .  je mnoha lidmi vnímáno jako země . . . . . . . , vína a ostrých . . . . . . . .</a:t>
            </a:r>
          </a:p>
          <a:p>
            <a:r>
              <a:rPr lang="cs-CZ" dirty="0" smtClean="0"/>
              <a:t>Kdysi byla značná část Uherska obsazena .. . . . . . . . .  říší.</a:t>
            </a:r>
          </a:p>
          <a:p>
            <a:r>
              <a:rPr lang="cs-CZ" dirty="0" smtClean="0"/>
              <a:t> Asi nejtypičtějším znakem původu Maďarů je jejich . . . . . .. Maďarština, která patří k . . . . . . . . jazykové skupině</a:t>
            </a:r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Otázky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nazývá maďarská kulturní step?</a:t>
            </a:r>
          </a:p>
          <a:p>
            <a:r>
              <a:rPr lang="cs-CZ" dirty="0" smtClean="0"/>
              <a:t>S mapou jmenuj největší maďarská města.</a:t>
            </a:r>
          </a:p>
          <a:p>
            <a:r>
              <a:rPr lang="cs-CZ" dirty="0" smtClean="0"/>
              <a:t>Jaké jsou hlavní odvětví maďarské ekonomiky?</a:t>
            </a:r>
          </a:p>
          <a:p>
            <a:r>
              <a:rPr lang="cs-CZ" dirty="0" smtClean="0"/>
              <a:t>Jaké nerostné suroviny těží v Maďarsku?</a:t>
            </a:r>
          </a:p>
          <a:p>
            <a:r>
              <a:rPr lang="cs-CZ" dirty="0" smtClean="0"/>
              <a:t>Do jaké jazykové skupiny patří maďarština?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Reference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GARDNER,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Philip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., SCOTT, Allan., ROHAN,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Scott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Michael., SHACKLETON,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Andrew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Encyklopedie Zeměpis světa. Praha: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1994. ISBN 80-7176-022-6.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ŠÁRA, Pavel., KOŠNÁŘ, Marek. Lexikon zemí světa. Praha: Kartografie Praha, 2002. ISBN 80-7011-698-6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61194" y="1249015"/>
            <a:ext cx="3193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9.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70145336"/>
      </p:ext>
    </p:extLst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Reference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50875" indent="-514350">
              <a:buFont typeface="+mj-lt"/>
              <a:buAutoNum type="arabicPeriod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2014-05-25]. Wikipedia.com</a:t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https://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upload.wikimedia.org/wikipedia/commons/thumb/c/c1/Flag_of_Hungary.svg/110px-Flag_of_Hungary.svg.png</a:t>
            </a:r>
          </a:p>
          <a:p>
            <a:pPr marL="650875" indent="-514350"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 online]. [ cit. 2014-06-28]Dostupné z WWW: http://cs.wikipedia.org/wiki/Ma%C4%8Farsko#mediaviewer/Soubor:EU_location_HUN.svg</a:t>
            </a:r>
          </a:p>
          <a:p>
            <a:pPr marL="650875" indent="-514350">
              <a:buFont typeface="+mj-lt"/>
              <a:buAutoNum type="arabicPeriod"/>
            </a:pP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9345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Reference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[cit. 2014-05-25].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Wikipedia.com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</a:t>
            </a: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http://cs.wikipedia.org/wiki/Geografie_Ma%C4%8Farska#mediaviewer/File:Hungary_topographic_map.jpg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[cit. 2014-05-25].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Wikipedia.com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</a:t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https://upload.wikimedia.org/wikipedia/commons/thumb/b/bf/Counties_of_Hungary_2006.png/600px-Counties_of_Hungary_2006.png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Reference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00005"/>
          </a:xfrm>
        </p:spPr>
        <p:txBody>
          <a:bodyPr/>
          <a:lstStyle/>
          <a:p>
            <a:pPr marL="593725" indent="-457200"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3725" indent="-45720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Otevřená encyklopedie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 cit. 2014-06-28]Dostupné z WWW: http://cs.wikipedia.org/wiki/</a:t>
            </a:r>
            <a:r>
              <a:rPr lang="cs-CZ" b="1" dirty="0" smtClean="0"/>
              <a:t>File:Okt 25.jpg</a:t>
            </a:r>
          </a:p>
          <a:p>
            <a:pPr marL="593725" indent="-457200">
              <a:buNone/>
            </a:pPr>
            <a:r>
              <a:rPr lang="cs-CZ" b="1" dirty="0" smtClean="0"/>
              <a:t>6.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 cit. 2014-06-28]Dostupné z WWW: http://cs.wikipedia.org/wiki/</a:t>
            </a:r>
            <a:r>
              <a:rPr lang="cs-CZ" b="1" dirty="0" smtClean="0"/>
              <a:t>File: </a:t>
            </a:r>
            <a:r>
              <a:rPr lang="cs-CZ" b="1" dirty="0" err="1" smtClean="0"/>
              <a:t>Parliament</a:t>
            </a:r>
            <a:r>
              <a:rPr lang="cs-CZ" b="1" dirty="0" smtClean="0"/>
              <a:t>_</a:t>
            </a:r>
            <a:r>
              <a:rPr lang="cs-CZ" b="1" dirty="0" err="1" smtClean="0"/>
              <a:t>of</a:t>
            </a:r>
            <a:r>
              <a:rPr lang="cs-CZ" b="1" dirty="0" smtClean="0"/>
              <a:t>_</a:t>
            </a:r>
            <a:r>
              <a:rPr lang="cs-CZ" b="1" dirty="0" err="1" smtClean="0"/>
              <a:t>Hungary</a:t>
            </a:r>
            <a:r>
              <a:rPr lang="cs-CZ" b="1" dirty="0" smtClean="0"/>
              <a:t>_2010_02.JPG</a:t>
            </a:r>
          </a:p>
          <a:p>
            <a:pPr marL="593725" indent="-457200">
              <a:buNone/>
            </a:pPr>
            <a:r>
              <a:rPr lang="cs-CZ" b="1" dirty="0" smtClean="0"/>
              <a:t>7.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 cit. 2014-06-28]Dostupné z WWW: http://cs.wikipedia.org/wiki/</a:t>
            </a:r>
            <a:r>
              <a:rPr lang="cs-CZ" b="1" dirty="0" smtClean="0"/>
              <a:t>File: </a:t>
            </a:r>
            <a:r>
              <a:rPr lang="en-US" dirty="0" smtClean="0"/>
              <a:t>Crown, Sword and </a:t>
            </a:r>
            <a:r>
              <a:rPr lang="en-US" dirty="0" err="1" smtClean="0"/>
              <a:t>Globus</a:t>
            </a:r>
            <a:r>
              <a:rPr lang="en-US" dirty="0" smtClean="0"/>
              <a:t> </a:t>
            </a:r>
            <a:r>
              <a:rPr lang="en-US" dirty="0" err="1" smtClean="0"/>
              <a:t>Cruciger</a:t>
            </a:r>
            <a:r>
              <a:rPr lang="en-US" dirty="0" smtClean="0"/>
              <a:t> of Hungary2</a:t>
            </a:r>
            <a:endParaRPr lang="cs-CZ" b="1" dirty="0" smtClean="0"/>
          </a:p>
          <a:p>
            <a:pPr marL="593725" indent="-457200"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3725" indent="-457200">
              <a:buNone/>
            </a:pPr>
            <a:endParaRPr lang="cs-CZ" sz="24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953519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Reference</a:t>
            </a:r>
            <a:endParaRPr lang="cs-CZ" dirty="0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3725" indent="-457200"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3725" indent="-457200"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93725" indent="-45720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 cit. 2014-06-28]Dostupné z WWW: http://cs.wikipedia.org/wiki/</a:t>
            </a:r>
            <a:r>
              <a:rPr lang="cs-CZ" b="1" dirty="0" smtClean="0"/>
              <a:t>File </a:t>
            </a:r>
            <a:r>
              <a:rPr lang="cs-CZ" dirty="0" err="1" smtClean="0"/>
              <a:t>Debrecen</a:t>
            </a:r>
            <a:r>
              <a:rPr lang="cs-CZ" dirty="0" smtClean="0"/>
              <a:t>-nagytemplom2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2014-05-25].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6747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2459</TotalTime>
  <Words>529</Words>
  <Application>Microsoft Office PowerPoint</Application>
  <PresentationFormat>Předvádění na obrazovce (4:3)</PresentationFormat>
  <Paragraphs>118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Motiv1</vt:lpstr>
      <vt:lpstr>Snímek 1</vt:lpstr>
      <vt:lpstr>Maďarsko</vt:lpstr>
      <vt:lpstr>Základní údaje</vt:lpstr>
      <vt:lpstr>Snímek 4</vt:lpstr>
      <vt:lpstr>Základní údaje</vt:lpstr>
      <vt:lpstr>Fyzická mapa Maďarska</vt:lpstr>
      <vt:lpstr>Poloha a povrch</vt:lpstr>
      <vt:lpstr>Administrativní dělení </vt:lpstr>
      <vt:lpstr>Politická mapa</vt:lpstr>
      <vt:lpstr>Podnebí</vt:lpstr>
      <vt:lpstr>Snímek 11</vt:lpstr>
      <vt:lpstr>Vodstvo</vt:lpstr>
      <vt:lpstr>Ochrana přírody </vt:lpstr>
      <vt:lpstr>Snímek 14</vt:lpstr>
      <vt:lpstr>Obyvatelstvo a náboženství</vt:lpstr>
      <vt:lpstr>Snímek 16</vt:lpstr>
      <vt:lpstr>Cestovní ruch a doprava</vt:lpstr>
      <vt:lpstr>Snímek 18</vt:lpstr>
      <vt:lpstr>Hospodářství a průmysl</vt:lpstr>
      <vt:lpstr>Doplňte</vt:lpstr>
      <vt:lpstr>Otázky</vt:lpstr>
      <vt:lpstr>Reference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Igor</dc:creator>
  <cp:lastModifiedBy>Dum</cp:lastModifiedBy>
  <cp:revision>44</cp:revision>
  <dcterms:created xsi:type="dcterms:W3CDTF">2014-06-15T13:11:50Z</dcterms:created>
  <dcterms:modified xsi:type="dcterms:W3CDTF">2014-11-12T10:12:17Z</dcterms:modified>
</cp:coreProperties>
</file>