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77" r:id="rId2"/>
    <p:sldId id="256" r:id="rId3"/>
    <p:sldId id="267" r:id="rId4"/>
    <p:sldId id="269" r:id="rId5"/>
    <p:sldId id="268" r:id="rId6"/>
    <p:sldId id="270" r:id="rId7"/>
    <p:sldId id="276" r:id="rId8"/>
    <p:sldId id="273" r:id="rId9"/>
    <p:sldId id="274" r:id="rId10"/>
    <p:sldId id="275" r:id="rId11"/>
    <p:sldId id="271" r:id="rId12"/>
    <p:sldId id="272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05C717F-A22C-4C9C-93AE-20A1E1D7AD0E}">
          <p14:sldIdLst>
            <p14:sldId id="277"/>
            <p14:sldId id="256"/>
            <p14:sldId id="267"/>
            <p14:sldId id="269"/>
            <p14:sldId id="268"/>
            <p14:sldId id="270"/>
            <p14:sldId id="276"/>
            <p14:sldId id="273"/>
            <p14:sldId id="274"/>
            <p14:sldId id="275"/>
            <p14:sldId id="271"/>
            <p14:sldId id="272"/>
            <p14:sldId id="266"/>
          </p14:sldIdLst>
        </p14:section>
        <p14:section name="Oddíl bez názvu" id="{00F2422A-B968-4B5B-83EA-AAB2E4B2275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58" d="100"/>
          <a:sy n="58" d="100"/>
        </p:scale>
        <p:origin x="-864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png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Einkaufen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VY_32_INOVACE_02-34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400434"/>
              </p:ext>
            </p:extLst>
          </p:nvPr>
        </p:nvGraphicFramePr>
        <p:xfrm>
          <a:off x="1691680" y="2348880"/>
          <a:ext cx="6208395" cy="2299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Einkaufen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28. 11. 2011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je zaměřen na slovní zásobu tématu „Nakupování“.  Žáci pojmenovávají jednotlivé druhy obchodů,  následně je v němčině popisují, řeší problémové situace,  vyprávějí příběh dle obrázků. Řeší výhody a nevýhody různých možností nákupu. Zařazeno je také téma kapesného.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241698"/>
          </a:xfrm>
        </p:spPr>
        <p:txBody>
          <a:bodyPr/>
          <a:lstStyle/>
          <a:p>
            <a:r>
              <a:rPr lang="cs-CZ" dirty="0" err="1" smtClean="0"/>
              <a:t>Einkaufen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Přiřaďte názvy obchodů k obrázkům: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Fleischerei</a:t>
            </a:r>
            <a:r>
              <a:rPr lang="cs-CZ" dirty="0" smtClean="0"/>
              <a:t>		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Bäckerei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 </a:t>
            </a:r>
            <a:r>
              <a:rPr lang="cs-CZ" dirty="0" err="1" smtClean="0"/>
              <a:t>Papiergeschäft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Apotheke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 </a:t>
            </a:r>
            <a:r>
              <a:rPr lang="cs-CZ" dirty="0" err="1" smtClean="0"/>
              <a:t>Blumengeschäft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Drogerie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Konditorei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 </a:t>
            </a:r>
            <a:r>
              <a:rPr lang="cs-CZ" dirty="0" err="1" smtClean="0"/>
              <a:t>Kaufhaus</a:t>
            </a:r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933056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20888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084102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274" y="5301209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677" y="2933676"/>
            <a:ext cx="1061938" cy="10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868" y="1700808"/>
            <a:ext cx="1020937" cy="10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142" y="4248081"/>
            <a:ext cx="1053128" cy="1053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868" y="5640020"/>
            <a:ext cx="1020402" cy="1020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1676747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943113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248081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5607229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532505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58419" y="393305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242088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G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40582" y="106659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151863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3644"/>
            <a:ext cx="8229600" cy="6186777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Fleischerei</a:t>
            </a:r>
            <a:r>
              <a:rPr lang="cs-CZ" dirty="0" smtClean="0"/>
              <a:t>		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Bäckerei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 </a:t>
            </a:r>
            <a:r>
              <a:rPr lang="cs-CZ" dirty="0" err="1" smtClean="0"/>
              <a:t>Papiergeschäft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Apotheke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 </a:t>
            </a:r>
            <a:r>
              <a:rPr lang="cs-CZ" dirty="0" err="1" smtClean="0"/>
              <a:t>Blumengeschäft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Drogerie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e </a:t>
            </a:r>
            <a:r>
              <a:rPr lang="cs-CZ" dirty="0" err="1" smtClean="0"/>
              <a:t>Konditorei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 </a:t>
            </a:r>
            <a:r>
              <a:rPr lang="cs-CZ" dirty="0" err="1" smtClean="0"/>
              <a:t>Kaufhaus</a:t>
            </a:r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914" y="40345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592" y="836712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913" y="1628800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815" y="2360674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912" y="2996952"/>
            <a:ext cx="964833" cy="964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153" y="3789040"/>
            <a:ext cx="1020937" cy="10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711" y="4283413"/>
            <a:ext cx="1053128" cy="1053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525" y="5129819"/>
            <a:ext cx="1020402" cy="1020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82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názvy obchodů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Fleischerei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, </a:t>
            </a:r>
            <a:r>
              <a:rPr lang="cs-CZ" dirty="0" err="1" smtClean="0"/>
              <a:t>wo</a:t>
            </a:r>
            <a:r>
              <a:rPr lang="cs-CZ" dirty="0" smtClean="0"/>
              <a:t>...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 der </a:t>
            </a:r>
            <a:r>
              <a:rPr lang="cs-CZ" dirty="0" err="1" smtClean="0"/>
              <a:t>Bäckerei</a:t>
            </a:r>
            <a:r>
              <a:rPr lang="cs-CZ" dirty="0" smtClean="0"/>
              <a:t> </a:t>
            </a:r>
            <a:r>
              <a:rPr lang="cs-CZ" dirty="0" err="1" smtClean="0"/>
              <a:t>kauft</a:t>
            </a:r>
            <a:r>
              <a:rPr lang="cs-CZ" dirty="0" smtClean="0"/>
              <a:t> man...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Papiergeschäft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...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Apotheke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...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Blumengeschäft</a:t>
            </a:r>
            <a:r>
              <a:rPr lang="cs-CZ" dirty="0" smtClean="0"/>
              <a:t> </a:t>
            </a:r>
            <a:r>
              <a:rPr lang="cs-CZ" dirty="0" err="1" smtClean="0"/>
              <a:t>verkauft</a:t>
            </a:r>
            <a:r>
              <a:rPr lang="cs-CZ" dirty="0" smtClean="0"/>
              <a:t> man...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 der Drogerie </a:t>
            </a:r>
            <a:r>
              <a:rPr lang="cs-CZ" dirty="0" err="1" smtClean="0"/>
              <a:t>bekommt</a:t>
            </a:r>
            <a:r>
              <a:rPr lang="cs-CZ" dirty="0" smtClean="0"/>
              <a:t> man...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 der </a:t>
            </a:r>
            <a:r>
              <a:rPr lang="cs-CZ" dirty="0" err="1" smtClean="0"/>
              <a:t>Konditorei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9991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Beantworten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Wohin gehen </a:t>
            </a:r>
            <a:r>
              <a:rPr lang="cs-CZ" dirty="0" smtClean="0"/>
              <a:t>Sie, </a:t>
            </a:r>
            <a:r>
              <a:rPr lang="cs-CZ" dirty="0" smtClean="0"/>
              <a:t>wenn Sie...</a:t>
            </a:r>
          </a:p>
          <a:p>
            <a:endParaRPr lang="cs-CZ" dirty="0"/>
          </a:p>
          <a:p>
            <a:pPr marL="24003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Fleisch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Würste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.</a:t>
            </a:r>
          </a:p>
          <a:p>
            <a:pPr marL="24003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Hose</a:t>
            </a:r>
            <a:r>
              <a:rPr lang="cs-CZ" dirty="0" smtClean="0"/>
              <a:t> </a:t>
            </a:r>
            <a:r>
              <a:rPr lang="cs-CZ" dirty="0" err="1" smtClean="0"/>
              <a:t>brauchen</a:t>
            </a:r>
            <a:r>
              <a:rPr lang="cs-CZ" dirty="0" smtClean="0"/>
              <a:t>.</a:t>
            </a:r>
          </a:p>
          <a:p>
            <a:pPr marL="24003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Torte</a:t>
            </a:r>
            <a:r>
              <a:rPr lang="cs-CZ" dirty="0" smtClean="0"/>
              <a:t> </a:t>
            </a:r>
            <a:r>
              <a:rPr lang="cs-CZ" dirty="0" err="1" smtClean="0"/>
              <a:t>bestellen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.</a:t>
            </a:r>
          </a:p>
          <a:p>
            <a:pPr marL="24003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ein</a:t>
            </a:r>
            <a:r>
              <a:rPr lang="cs-CZ" dirty="0" smtClean="0"/>
              <a:t> Heft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Kulli</a:t>
            </a:r>
            <a:r>
              <a:rPr lang="cs-CZ" dirty="0" smtClean="0"/>
              <a:t> </a:t>
            </a:r>
            <a:r>
              <a:rPr lang="cs-CZ" dirty="0" err="1" smtClean="0"/>
              <a:t>brauchen</a:t>
            </a:r>
            <a:r>
              <a:rPr lang="cs-CZ" dirty="0" smtClean="0"/>
              <a:t>.</a:t>
            </a:r>
          </a:p>
          <a:p>
            <a:pPr marL="24003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Kopfschmerzen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.</a:t>
            </a:r>
          </a:p>
          <a:p>
            <a:pPr marL="240030" indent="-514350">
              <a:lnSpc>
                <a:spcPct val="150000"/>
              </a:lnSpc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17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u="sng" dirty="0" err="1" smtClean="0">
                <a:solidFill>
                  <a:srgbClr val="0070C0"/>
                </a:solidFill>
              </a:rPr>
              <a:t>Erzählen</a:t>
            </a:r>
            <a:r>
              <a:rPr lang="cs-CZ" sz="3600" b="1" u="sng" dirty="0" smtClean="0">
                <a:solidFill>
                  <a:srgbClr val="0070C0"/>
                </a:solidFill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</a:rPr>
              <a:t>Sie</a:t>
            </a:r>
            <a:r>
              <a:rPr lang="cs-CZ" sz="3600" b="1" u="sng" dirty="0" smtClean="0">
                <a:solidFill>
                  <a:srgbClr val="0070C0"/>
                </a:solidFill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</a:rPr>
              <a:t>eine</a:t>
            </a:r>
            <a:r>
              <a:rPr lang="cs-CZ" sz="3600" b="1" u="sng" dirty="0" smtClean="0">
                <a:solidFill>
                  <a:srgbClr val="0070C0"/>
                </a:solidFill>
              </a:rPr>
              <a:t> kurze </a:t>
            </a:r>
            <a:r>
              <a:rPr lang="cs-CZ" sz="3600" b="1" u="sng" dirty="0" err="1" smtClean="0">
                <a:solidFill>
                  <a:srgbClr val="0070C0"/>
                </a:solidFill>
              </a:rPr>
              <a:t>Geschichte</a:t>
            </a:r>
            <a:r>
              <a:rPr lang="cs-CZ" sz="3600" b="1" u="sng" dirty="0" smtClean="0">
                <a:solidFill>
                  <a:srgbClr val="0070C0"/>
                </a:solidFill>
              </a:rPr>
              <a:t>:</a:t>
            </a:r>
          </a:p>
          <a:p>
            <a:pPr indent="0">
              <a:buNone/>
            </a:pPr>
            <a:endParaRPr lang="cs-CZ" sz="3600" b="1" u="sng" dirty="0">
              <a:solidFill>
                <a:srgbClr val="0070C0"/>
              </a:solidFill>
            </a:endParaRPr>
          </a:p>
          <a:p>
            <a:pPr indent="0"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		    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484785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835696" y="2024845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898" y="1491710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4139952" y="1985363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09299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6588224" y="197570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7" y="1412778"/>
            <a:ext cx="1148650" cy="114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254881" y="352598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427" y="2871118"/>
            <a:ext cx="1277962" cy="1277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>
            <a:off x="2898899" y="3573015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96951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>
            <a:off x="5297936" y="358541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4462"/>
            <a:ext cx="1154618" cy="1154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" name="Přímá spojnice se šipkou 22"/>
          <p:cNvCxnSpPr/>
          <p:nvPr/>
        </p:nvCxnSpPr>
        <p:spPr>
          <a:xfrm>
            <a:off x="7774618" y="358541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00" y="4797152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7" name="Přímá spojnice se šipkou 26"/>
          <p:cNvCxnSpPr/>
          <p:nvPr/>
        </p:nvCxnSpPr>
        <p:spPr>
          <a:xfrm>
            <a:off x="1835696" y="5395433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28" y="4813875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067" y="4777871"/>
            <a:ext cx="1331789" cy="1331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915" y="4832056"/>
            <a:ext cx="1277603" cy="1277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1" name="Přímá spojnice se šipkou 30"/>
          <p:cNvCxnSpPr/>
          <p:nvPr/>
        </p:nvCxnSpPr>
        <p:spPr>
          <a:xfrm>
            <a:off x="4175956" y="5443765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6588224" y="544376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793" y="4832056"/>
            <a:ext cx="1309738" cy="130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920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b="1" i="1" u="sng" dirty="0" err="1" smtClean="0">
                <a:solidFill>
                  <a:srgbClr val="0070C0"/>
                </a:solidFill>
              </a:rPr>
              <a:t>Wählen</a:t>
            </a:r>
            <a:r>
              <a:rPr lang="cs-CZ" b="1" i="1" u="sng" dirty="0" smtClean="0">
                <a:solidFill>
                  <a:srgbClr val="0070C0"/>
                </a:solidFill>
              </a:rPr>
              <a:t> </a:t>
            </a:r>
            <a:r>
              <a:rPr lang="cs-CZ" b="1" i="1" u="sng" dirty="0" err="1" smtClean="0">
                <a:solidFill>
                  <a:srgbClr val="0070C0"/>
                </a:solidFill>
              </a:rPr>
              <a:t>Sie</a:t>
            </a:r>
            <a:r>
              <a:rPr lang="cs-CZ" b="1" i="1" u="sng" dirty="0" smtClean="0">
                <a:solidFill>
                  <a:srgbClr val="0070C0"/>
                </a:solidFill>
              </a:rPr>
              <a:t> </a:t>
            </a:r>
            <a:r>
              <a:rPr lang="cs-CZ" b="1" i="1" u="sng" dirty="0" err="1" smtClean="0">
                <a:solidFill>
                  <a:srgbClr val="0070C0"/>
                </a:solidFill>
              </a:rPr>
              <a:t>eine</a:t>
            </a:r>
            <a:r>
              <a:rPr lang="cs-CZ" b="1" i="1" u="sng" dirty="0" smtClean="0">
                <a:solidFill>
                  <a:srgbClr val="0070C0"/>
                </a:solidFill>
              </a:rPr>
              <a:t> </a:t>
            </a:r>
            <a:r>
              <a:rPr lang="cs-CZ" b="1" i="1" u="sng" dirty="0" err="1" smtClean="0">
                <a:solidFill>
                  <a:srgbClr val="0070C0"/>
                </a:solidFill>
              </a:rPr>
              <a:t>Situation</a:t>
            </a:r>
            <a:r>
              <a:rPr lang="cs-CZ" b="1" i="1" u="sng" dirty="0" smtClean="0">
                <a:solidFill>
                  <a:srgbClr val="0070C0"/>
                </a:solidFill>
              </a:rPr>
              <a:t> </a:t>
            </a:r>
            <a:r>
              <a:rPr lang="cs-CZ" b="1" i="1" u="sng" dirty="0" err="1" smtClean="0">
                <a:solidFill>
                  <a:srgbClr val="0070C0"/>
                </a:solidFill>
              </a:rPr>
              <a:t>und</a:t>
            </a:r>
            <a:r>
              <a:rPr lang="cs-CZ" b="1" i="1" u="sng" dirty="0" smtClean="0">
                <a:solidFill>
                  <a:srgbClr val="0070C0"/>
                </a:solidFill>
              </a:rPr>
              <a:t> machen </a:t>
            </a:r>
            <a:r>
              <a:rPr lang="cs-CZ" b="1" i="1" u="sng" dirty="0" err="1" smtClean="0">
                <a:solidFill>
                  <a:srgbClr val="0070C0"/>
                </a:solidFill>
              </a:rPr>
              <a:t>Sie</a:t>
            </a:r>
            <a:r>
              <a:rPr lang="cs-CZ" b="1" i="1" u="sng" dirty="0" smtClean="0">
                <a:solidFill>
                  <a:srgbClr val="0070C0"/>
                </a:solidFill>
              </a:rPr>
              <a:t> </a:t>
            </a:r>
            <a:r>
              <a:rPr lang="cs-CZ" b="1" i="1" u="sng" dirty="0" err="1" smtClean="0">
                <a:solidFill>
                  <a:srgbClr val="0070C0"/>
                </a:solidFill>
              </a:rPr>
              <a:t>Dialoge</a:t>
            </a:r>
            <a:r>
              <a:rPr lang="cs-CZ" b="1" i="1" u="sng" dirty="0" smtClean="0">
                <a:solidFill>
                  <a:srgbClr val="0070C0"/>
                </a:solidFill>
              </a:rPr>
              <a:t>:</a:t>
            </a:r>
          </a:p>
          <a:p>
            <a:pPr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Torte</a:t>
            </a:r>
            <a:r>
              <a:rPr lang="cs-CZ" dirty="0" smtClean="0"/>
              <a:t> in der </a:t>
            </a:r>
            <a:r>
              <a:rPr lang="cs-CZ" dirty="0" err="1" smtClean="0"/>
              <a:t>Konditorei</a:t>
            </a:r>
            <a:r>
              <a:rPr lang="cs-CZ" dirty="0" smtClean="0"/>
              <a:t> </a:t>
            </a:r>
            <a:r>
              <a:rPr lang="cs-CZ" dirty="0" err="1" smtClean="0"/>
              <a:t>bestellen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Sie</a:t>
            </a:r>
            <a:r>
              <a:rPr lang="cs-CZ" dirty="0" smtClean="0"/>
              <a:t> soll in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Tagen</a:t>
            </a:r>
            <a:r>
              <a:rPr lang="cs-CZ" dirty="0" smtClean="0"/>
              <a:t> </a:t>
            </a:r>
            <a:r>
              <a:rPr lang="cs-CZ" dirty="0" err="1" smtClean="0"/>
              <a:t>fertig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Obst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gern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mögen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Schokoladencreme</a:t>
            </a:r>
            <a:r>
              <a:rPr lang="cs-CZ" dirty="0" smtClean="0"/>
              <a:t>.</a:t>
            </a:r>
          </a:p>
          <a:p>
            <a:pPr indent="0">
              <a:buNone/>
            </a:pPr>
            <a:endParaRPr lang="cs-CZ" dirty="0"/>
          </a:p>
          <a:p>
            <a:pPr marL="514350" indent="-514350">
              <a:buFont typeface="+mj-lt"/>
              <a:buAutoNum type="alphaUcPeriod" startAt="2"/>
            </a:pP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Mutti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krank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Fieber</a:t>
            </a:r>
            <a:r>
              <a:rPr lang="cs-CZ" dirty="0" smtClean="0"/>
              <a:t>, </a:t>
            </a:r>
            <a:r>
              <a:rPr lang="cs-CZ" dirty="0" err="1" smtClean="0"/>
              <a:t>Husten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Schnupfen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Apotheke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dort Medikamente </a:t>
            </a:r>
            <a:r>
              <a:rPr lang="cs-CZ" dirty="0" err="1" smtClean="0"/>
              <a:t>kaufen</a:t>
            </a:r>
            <a:r>
              <a:rPr lang="cs-CZ" dirty="0" smtClean="0"/>
              <a:t>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/>
          </a:p>
          <a:p>
            <a:pPr marL="514350" indent="-514350">
              <a:buFont typeface="+mj-lt"/>
              <a:buAutoNum type="alphaUcPeriod" startAt="3"/>
            </a:pP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Blume </a:t>
            </a:r>
            <a:r>
              <a:rPr lang="cs-CZ" dirty="0" err="1" smtClean="0"/>
              <a:t>kaufen</a:t>
            </a:r>
            <a:r>
              <a:rPr lang="cs-CZ" dirty="0" smtClean="0"/>
              <a:t>. </a:t>
            </a: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Rosen </a:t>
            </a:r>
            <a:r>
              <a:rPr lang="cs-CZ" dirty="0" err="1" smtClean="0"/>
              <a:t>besonders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200,- Kč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Blume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.</a:t>
            </a:r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43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Bes</a:t>
            </a:r>
            <a:r>
              <a:rPr lang="cs-CZ" sz="3600" dirty="0" smtClean="0"/>
              <a:t>chreiben </a:t>
            </a:r>
            <a:r>
              <a:rPr lang="cs-CZ" sz="3600" dirty="0" smtClean="0"/>
              <a:t>Sie 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0070C0"/>
                </a:solidFill>
              </a:rPr>
              <a:t>Vorteile</a:t>
            </a:r>
            <a:r>
              <a:rPr lang="cs-CZ" sz="3600" dirty="0" smtClean="0"/>
              <a:t> und </a:t>
            </a:r>
            <a:r>
              <a:rPr lang="cs-CZ" sz="3600" dirty="0" smtClean="0">
                <a:solidFill>
                  <a:srgbClr val="FF0000"/>
                </a:solidFill>
              </a:rPr>
              <a:t>Nachteile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sz="3200" b="1" u="sng" dirty="0" err="1" smtClean="0"/>
              <a:t>Supermarkt</a:t>
            </a:r>
            <a:endParaRPr lang="cs-CZ" sz="3200" b="1" u="sng" dirty="0" smtClean="0"/>
          </a:p>
          <a:p>
            <a:pPr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indent="0"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Vorteile</a:t>
            </a:r>
            <a:r>
              <a:rPr lang="cs-CZ" dirty="0" smtClean="0"/>
              <a:t> ........................................................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Nachteile</a:t>
            </a:r>
            <a:r>
              <a:rPr lang="cs-CZ" dirty="0" smtClean="0">
                <a:solidFill>
                  <a:srgbClr val="FF0000"/>
                </a:solidFill>
              </a:rPr>
              <a:t> .....................................................</a:t>
            </a:r>
            <a:r>
              <a:rPr lang="cs-CZ" dirty="0" smtClean="0"/>
              <a:t>		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b="1" u="sng" dirty="0" err="1" smtClean="0"/>
              <a:t>Tante</a:t>
            </a:r>
            <a:r>
              <a:rPr lang="cs-CZ" b="1" u="sng" dirty="0" smtClean="0"/>
              <a:t> Emma Laden</a:t>
            </a:r>
          </a:p>
          <a:p>
            <a:pPr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indent="0"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Vorteile</a:t>
            </a:r>
            <a:r>
              <a:rPr lang="cs-CZ" dirty="0" smtClean="0"/>
              <a:t> .......................................................</a:t>
            </a:r>
            <a:endParaRPr lang="cs-CZ" dirty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err="1">
                <a:solidFill>
                  <a:srgbClr val="FF0000"/>
                </a:solidFill>
              </a:rPr>
              <a:t>Nachteile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....................................................</a:t>
            </a:r>
            <a:endParaRPr lang="cs-CZ" b="1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739" y="1844824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739" y="4581128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956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 algn="ctr">
              <a:buNone/>
            </a:pPr>
            <a:r>
              <a:rPr lang="cs-CZ" sz="4000" b="1" u="sng" dirty="0" err="1" smtClean="0">
                <a:solidFill>
                  <a:srgbClr val="0070C0"/>
                </a:solidFill>
              </a:rPr>
              <a:t>Einkaufsliste</a:t>
            </a:r>
            <a:r>
              <a:rPr lang="cs-CZ" sz="4000" b="1" u="sng" dirty="0">
                <a:solidFill>
                  <a:srgbClr val="0070C0"/>
                </a:solidFill>
              </a:rPr>
              <a:t> </a:t>
            </a:r>
            <a:r>
              <a:rPr lang="cs-CZ" sz="4000" b="1" u="sng" dirty="0" err="1" smtClean="0">
                <a:solidFill>
                  <a:srgbClr val="0070C0"/>
                </a:solidFill>
              </a:rPr>
              <a:t>für</a:t>
            </a:r>
            <a:r>
              <a:rPr lang="cs-CZ" sz="4000" b="1" u="sng" dirty="0" smtClean="0">
                <a:solidFill>
                  <a:srgbClr val="0070C0"/>
                </a:solidFill>
              </a:rPr>
              <a:t> </a:t>
            </a:r>
            <a:r>
              <a:rPr lang="cs-CZ" sz="4000" b="1" u="sng" dirty="0" err="1" smtClean="0">
                <a:solidFill>
                  <a:srgbClr val="0070C0"/>
                </a:solidFill>
              </a:rPr>
              <a:t>die</a:t>
            </a:r>
            <a:r>
              <a:rPr lang="cs-CZ" sz="4000" b="1" u="sng" dirty="0" smtClean="0">
                <a:solidFill>
                  <a:srgbClr val="0070C0"/>
                </a:solidFill>
              </a:rPr>
              <a:t> </a:t>
            </a:r>
            <a:r>
              <a:rPr lang="cs-CZ" sz="4000" b="1" u="sng" dirty="0" err="1" smtClean="0">
                <a:solidFill>
                  <a:srgbClr val="0070C0"/>
                </a:solidFill>
              </a:rPr>
              <a:t>Geburtstagsparty</a:t>
            </a:r>
            <a:r>
              <a:rPr lang="cs-CZ" sz="4000" b="1" u="sng" dirty="0" smtClean="0">
                <a:solidFill>
                  <a:srgbClr val="0070C0"/>
                </a:solidFill>
              </a:rPr>
              <a:t>:</a:t>
            </a:r>
          </a:p>
          <a:p>
            <a:pPr marL="457200" indent="-457200"/>
            <a:endParaRPr lang="cs-CZ" dirty="0"/>
          </a:p>
          <a:p>
            <a:pPr marL="457200" indent="-457200"/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Geburtstagsparty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.</a:t>
            </a:r>
          </a:p>
          <a:p>
            <a:pPr marL="457200" indent="-457200"/>
            <a:endParaRPr lang="cs-CZ" dirty="0"/>
          </a:p>
          <a:p>
            <a:pPr marL="457200" indent="-457200"/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Einkaufsliste</a:t>
            </a:r>
            <a:r>
              <a:rPr lang="cs-CZ" dirty="0" smtClean="0"/>
              <a:t>.</a:t>
            </a:r>
          </a:p>
          <a:p>
            <a:pPr marL="457200" indent="-457200"/>
            <a:endParaRPr lang="cs-CZ" dirty="0"/>
          </a:p>
          <a:p>
            <a:pPr marL="457200" indent="-457200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Essen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Getränke</a:t>
            </a:r>
            <a:r>
              <a:rPr lang="cs-CZ" dirty="0" smtClean="0"/>
              <a:t> </a:t>
            </a:r>
            <a:r>
              <a:rPr lang="cs-CZ" dirty="0" err="1" smtClean="0"/>
              <a:t>einkaufen</a:t>
            </a:r>
            <a:r>
              <a:rPr lang="cs-CZ" dirty="0" smtClean="0"/>
              <a:t>?</a:t>
            </a:r>
          </a:p>
          <a:p>
            <a:pPr marL="457200" indent="-457200"/>
            <a:endParaRPr lang="cs-CZ" dirty="0"/>
          </a:p>
          <a:p>
            <a:pPr marL="457200" indent="-457200"/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brauchen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6672"/>
            <a:ext cx="1403797" cy="1403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79" y="476672"/>
            <a:ext cx="1403797" cy="1403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7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Taschengeld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?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	       oder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„</a:t>
            </a:r>
            <a:r>
              <a:rPr lang="cs-CZ" dirty="0" err="1" smtClean="0"/>
              <a:t>Geld</a:t>
            </a:r>
            <a:r>
              <a:rPr lang="cs-CZ" dirty="0" smtClean="0"/>
              <a:t>“?   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Taschengeld</a:t>
            </a:r>
            <a:r>
              <a:rPr lang="cs-CZ" dirty="0" smtClean="0"/>
              <a:t> = </a:t>
            </a:r>
            <a:r>
              <a:rPr lang="cs-CZ" dirty="0" err="1" smtClean="0"/>
              <a:t>Geld</a:t>
            </a:r>
            <a:r>
              <a:rPr lang="cs-CZ" dirty="0" smtClean="0"/>
              <a:t> in der </a:t>
            </a:r>
            <a:r>
              <a:rPr lang="cs-CZ" dirty="0" err="1" smtClean="0"/>
              <a:t>Tasche</a:t>
            </a:r>
            <a:r>
              <a:rPr lang="cs-CZ" dirty="0" smtClean="0"/>
              <a:t>  ... 	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593155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73043"/>
            <a:ext cx="1711941" cy="1711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89040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42966"/>
            <a:ext cx="1187773" cy="1187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956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Thema</a:t>
            </a:r>
            <a:r>
              <a:rPr lang="cs-CZ" dirty="0" smtClean="0"/>
              <a:t> </a:t>
            </a:r>
            <a:r>
              <a:rPr lang="cs-CZ" dirty="0" err="1" smtClean="0"/>
              <a:t>Taschengeld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i="1" dirty="0" smtClean="0">
                <a:solidFill>
                  <a:srgbClr val="0070C0"/>
                </a:solidFill>
              </a:rPr>
              <a:t>Beantworten Sie folgende Fragen und </a:t>
            </a:r>
            <a:r>
              <a:rPr lang="cs-CZ" i="1" dirty="0">
                <a:solidFill>
                  <a:srgbClr val="0070C0"/>
                </a:solidFill>
              </a:rPr>
              <a:t>f</a:t>
            </a:r>
            <a:r>
              <a:rPr lang="cs-CZ" i="1" dirty="0" smtClean="0">
                <a:solidFill>
                  <a:srgbClr val="0070C0"/>
                </a:solidFill>
              </a:rPr>
              <a:t>ragen </a:t>
            </a:r>
            <a:r>
              <a:rPr lang="cs-CZ" i="1" dirty="0" smtClean="0">
                <a:solidFill>
                  <a:srgbClr val="0070C0"/>
                </a:solidFill>
              </a:rPr>
              <a:t>Sie ihre Mitschüler: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Wie</a:t>
            </a:r>
            <a:r>
              <a:rPr lang="cs-CZ" dirty="0" smtClean="0"/>
              <a:t> hoch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Taschengeld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Bekommen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Taschengeld</a:t>
            </a:r>
            <a:r>
              <a:rPr lang="cs-CZ" dirty="0" smtClean="0"/>
              <a:t> </a:t>
            </a:r>
            <a:r>
              <a:rPr lang="cs-CZ" dirty="0" err="1" smtClean="0"/>
              <a:t>regelmä</a:t>
            </a:r>
            <a:r>
              <a:rPr lang="de-DE" dirty="0" err="1" smtClean="0"/>
              <a:t>ßig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von dem </a:t>
            </a:r>
            <a:r>
              <a:rPr lang="cs-CZ" dirty="0" err="1" smtClean="0"/>
              <a:t>Taschengeld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Sparen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Finden Sie Ihr </a:t>
            </a:r>
            <a:r>
              <a:rPr lang="cs-CZ" dirty="0" smtClean="0"/>
              <a:t>Taschengeld </a:t>
            </a:r>
            <a:r>
              <a:rPr lang="cs-CZ" dirty="0" smtClean="0"/>
              <a:t>ausreichend?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397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cs-CZ" sz="1800" dirty="0" smtClean="0"/>
              <a:t>26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</a:t>
            </a:r>
            <a:r>
              <a:rPr lang="cs-CZ" sz="1800" dirty="0" smtClean="0"/>
              <a:t>11</a:t>
            </a:r>
            <a:r>
              <a:rPr lang="it-IT" sz="1800" dirty="0" smtClean="0"/>
              <a:t>-</a:t>
            </a:r>
            <a:r>
              <a:rPr lang="cs-CZ" sz="1800" dirty="0" smtClean="0"/>
              <a:t>28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49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1215</TotalTime>
  <Words>426</Words>
  <Application>Microsoft Office PowerPoint</Application>
  <PresentationFormat>On-screen Show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Human</vt:lpstr>
      <vt:lpstr>Německý jazyk – Cvičení na podporu konverzace </vt:lpstr>
      <vt:lpstr>Einkaufen</vt:lpstr>
      <vt:lpstr>Přiřaďte názvy obchodů k obrázkům:</vt:lpstr>
      <vt:lpstr>PowerPoint Presentation</vt:lpstr>
      <vt:lpstr>Popište názvy obchodů</vt:lpstr>
      <vt:lpstr>Beantworten Sie die Fragen:</vt:lpstr>
      <vt:lpstr>PowerPoint Presentation</vt:lpstr>
      <vt:lpstr>PowerPoint Presentation</vt:lpstr>
      <vt:lpstr>Beschreiben Sie  Vorteile und Nachteile</vt:lpstr>
      <vt:lpstr>PowerPoint Presentation</vt:lpstr>
      <vt:lpstr>Taschengeld</vt:lpstr>
      <vt:lpstr>Fragen zum Thema Taschengeld: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Valued Acer Customer</cp:lastModifiedBy>
  <cp:revision>128</cp:revision>
  <dcterms:created xsi:type="dcterms:W3CDTF">2011-11-03T18:30:26Z</dcterms:created>
  <dcterms:modified xsi:type="dcterms:W3CDTF">2012-04-18T14:37:52Z</dcterms:modified>
</cp:coreProperties>
</file>