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1" r:id="rId6"/>
    <p:sldId id="262" r:id="rId7"/>
    <p:sldId id="264" r:id="rId8"/>
    <p:sldId id="266" r:id="rId9"/>
    <p:sldId id="263" r:id="rId10"/>
    <p:sldId id="265" r:id="rId11"/>
    <p:sldId id="268" r:id="rId12"/>
    <p:sldId id="267" r:id="rId13"/>
    <p:sldId id="269" r:id="rId14"/>
    <p:sldId id="270" r:id="rId15"/>
    <p:sldId id="271" r:id="rId16"/>
    <p:sldId id="273" r:id="rId17"/>
    <p:sldId id="272" r:id="rId18"/>
    <p:sldId id="274" r:id="rId19"/>
    <p:sldId id="276" r:id="rId20"/>
    <p:sldId id="277" r:id="rId21"/>
    <p:sldId id="275" r:id="rId22"/>
    <p:sldId id="278" r:id="rId23"/>
    <p:sldId id="279" r:id="rId24"/>
    <p:sldId id="26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5198463-CAAC-49B8-B5C0-9D56220D43B4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3FD9FD2-4A7E-40E0-BDCD-CC64B23402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d/d7/Gray724.pn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upload.wikimedia.org/wikipedia/commons/2/2b/Gray705.pn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a/Human_brain_frontal_(coronal)_section_description.JPG" TargetMode="External"/><Relationship Id="rId2" Type="http://schemas.openxmlformats.org/officeDocument/2006/relationships/hyperlink" Target="http://upload.wikimedia.org/wikipedia/commons/6/69/1311_Brain_Ste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b/Gray705.png" TargetMode="External"/><Relationship Id="rId5" Type="http://schemas.openxmlformats.org/officeDocument/2006/relationships/hyperlink" Target="http://upload.wikimedia.org/wikipedia/commons/9/9a/Gray679.png" TargetMode="External"/><Relationship Id="rId4" Type="http://schemas.openxmlformats.org/officeDocument/2006/relationships/hyperlink" Target="http://upload.wikimedia.org/wikipedia/commons/d/d7/Gray72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011585"/>
              </p:ext>
            </p:extLst>
          </p:nvPr>
        </p:nvGraphicFramePr>
        <p:xfrm>
          <a:off x="664371" y="260648"/>
          <a:ext cx="7813676" cy="5291317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219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Mozkový kmen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genetika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20. 4.  2014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poznatků žáků z biologie člověka v oblasti nervové soustavy – stavby a funkce mozkového kmene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7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60648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1055" y="5587061"/>
            <a:ext cx="5201890" cy="127093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5486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Mozkový kmen </a:t>
            </a:r>
            <a:br>
              <a:rPr lang="cs-CZ" dirty="0" smtClean="0"/>
            </a:br>
            <a:r>
              <a:rPr lang="cs-CZ" sz="3800" i="1" dirty="0" smtClean="0"/>
              <a:t>(</a:t>
            </a:r>
            <a:r>
              <a:rPr lang="cs-CZ" sz="3800" i="1" dirty="0" err="1" smtClean="0"/>
              <a:t>truncus</a:t>
            </a:r>
            <a:r>
              <a:rPr lang="cs-CZ" sz="3800" i="1" dirty="0" smtClean="0"/>
              <a:t> </a:t>
            </a:r>
            <a:r>
              <a:rPr lang="cs-CZ" sz="3800" i="1" dirty="0" err="1" smtClean="0"/>
              <a:t>encephali</a:t>
            </a:r>
            <a:r>
              <a:rPr lang="cs-CZ" sz="3800" i="1" dirty="0" smtClean="0"/>
              <a:t>)</a:t>
            </a:r>
            <a:endParaRPr lang="cs-CZ" sz="3800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Stavba a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80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Mozkový kmen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800" dirty="0"/>
              <a:t>Je fylogeneticky nejstarší částí mozku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dirty="0" smtClean="0"/>
              <a:t>Tvoří ho: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smtClean="0"/>
              <a:t>Prodloužená mícha 						</a:t>
            </a:r>
            <a:r>
              <a:rPr lang="cs-CZ" sz="2400" i="1" dirty="0" smtClean="0"/>
              <a:t>(</a:t>
            </a:r>
            <a:r>
              <a:rPr lang="cs-CZ" sz="2400" i="1" dirty="0" err="1" smtClean="0"/>
              <a:t>medulla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oblongata</a:t>
            </a:r>
            <a:r>
              <a:rPr lang="cs-CZ" sz="2400" i="1" dirty="0" smtClean="0"/>
              <a:t>)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smtClean="0"/>
              <a:t>Varolův most </a:t>
            </a:r>
            <a:r>
              <a:rPr lang="cs-CZ" sz="2400" i="1" dirty="0" smtClean="0"/>
              <a:t>(pons)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smtClean="0"/>
              <a:t>Střední mozek </a:t>
            </a:r>
            <a:r>
              <a:rPr lang="cs-CZ" sz="2400" i="1" dirty="0" smtClean="0"/>
              <a:t>(</a:t>
            </a:r>
            <a:r>
              <a:rPr lang="cs-CZ" sz="2400" i="1" dirty="0" err="1" smtClean="0"/>
              <a:t>mesencephalon</a:t>
            </a:r>
            <a:r>
              <a:rPr lang="cs-CZ" sz="2400" i="1" dirty="0" smtClean="0"/>
              <a:t>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600" dirty="0" smtClean="0"/>
              <a:t>Obsahuje jádra většiny hlavových nervů a retikulární formaci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662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125113" cy="924475"/>
          </a:xfrm>
        </p:spPr>
        <p:txBody>
          <a:bodyPr/>
          <a:lstStyle/>
          <a:p>
            <a:r>
              <a:rPr lang="cs-CZ" dirty="0" smtClean="0"/>
              <a:t>Mozkový kmen v sagitálním řezu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8135579" cy="565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472412" y="630560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(1)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2584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5/5a/Human_brain_frontal_%28coronal%29_section_descrip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34" y="1051395"/>
            <a:ext cx="7164000" cy="496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6021288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1 - koncový mozek, 2 – </a:t>
            </a:r>
            <a:r>
              <a:rPr lang="cs-CZ" dirty="0"/>
              <a:t>t</a:t>
            </a:r>
            <a:r>
              <a:rPr lang="it-IT" dirty="0" smtClean="0"/>
              <a:t>halamus</a:t>
            </a:r>
            <a:r>
              <a:rPr lang="cs-CZ" dirty="0" smtClean="0"/>
              <a:t>, 3 – střední mozek, 4 – Varolův most, 5 – prodloužená mícha, 6 – hřbetní mícha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126920"/>
            <a:ext cx="7125113" cy="924475"/>
          </a:xfrm>
        </p:spPr>
        <p:txBody>
          <a:bodyPr/>
          <a:lstStyle/>
          <a:p>
            <a:r>
              <a:rPr lang="cs-CZ" dirty="0" smtClean="0"/>
              <a:t>Řez mozkem v čelní rovině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35034" y="743618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0313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36904" cy="924475"/>
          </a:xfrm>
        </p:spPr>
        <p:txBody>
          <a:bodyPr/>
          <a:lstStyle/>
          <a:p>
            <a:r>
              <a:rPr lang="cs-CZ" dirty="0" smtClean="0"/>
              <a:t>Prodloužená mícha </a:t>
            </a:r>
            <a:r>
              <a:rPr lang="cs-CZ" sz="3000" i="1" dirty="0" smtClean="0"/>
              <a:t>(</a:t>
            </a:r>
            <a:r>
              <a:rPr lang="cs-CZ" sz="3000" i="1" dirty="0" err="1" smtClean="0"/>
              <a:t>medulla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oblongata</a:t>
            </a:r>
            <a:r>
              <a:rPr lang="cs-CZ" sz="3000" i="1" dirty="0" smtClean="0"/>
              <a:t>)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472608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začíná křížením pyramidových drah (</a:t>
            </a:r>
            <a:r>
              <a:rPr lang="cs-CZ" sz="2400" i="1" dirty="0" err="1" smtClean="0"/>
              <a:t>decussatio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pyramidum</a:t>
            </a:r>
            <a:r>
              <a:rPr lang="cs-CZ" sz="2400" i="1" dirty="0" smtClean="0"/>
              <a:t>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končí v </a:t>
            </a:r>
            <a:r>
              <a:rPr lang="cs-CZ" sz="2400" i="1" dirty="0" err="1" smtClean="0"/>
              <a:t>sulcus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bulbopontinus</a:t>
            </a:r>
            <a:r>
              <a:rPr lang="cs-CZ" sz="2400" i="1" dirty="0" smtClean="0"/>
              <a:t> </a:t>
            </a:r>
            <a:r>
              <a:rPr lang="cs-CZ" sz="2400" dirty="0" smtClean="0"/>
              <a:t>(v tomto místě vystupuje VI., VII. a VIII. pár hlavových nervů)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centrální míšní kanál v prodloužené míše přechází ve spodinu IV. komory mozkové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err="1" smtClean="0"/>
              <a:t>Fissura</a:t>
            </a:r>
            <a:r>
              <a:rPr lang="cs-CZ" sz="2400" dirty="0" smtClean="0"/>
              <a:t> </a:t>
            </a:r>
            <a:r>
              <a:rPr lang="cs-CZ" sz="2400" dirty="0" err="1" smtClean="0"/>
              <a:t>mediana</a:t>
            </a:r>
            <a:r>
              <a:rPr lang="cs-CZ" sz="2400" dirty="0" smtClean="0"/>
              <a:t> </a:t>
            </a:r>
            <a:r>
              <a:rPr lang="cs-CZ" sz="2400" dirty="0" err="1" smtClean="0"/>
              <a:t>anterior</a:t>
            </a:r>
            <a:r>
              <a:rPr lang="cs-CZ" sz="2400" dirty="0" smtClean="0"/>
              <a:t> pokračuje z hřbetní míchy celou délkou </a:t>
            </a:r>
            <a:r>
              <a:rPr lang="cs-CZ" sz="2400" dirty="0" err="1" smtClean="0"/>
              <a:t>oblongaty</a:t>
            </a:r>
            <a:endParaRPr lang="cs-CZ" sz="24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Šedá hmota se nachází uvnitř, bílá na povrchu prodloužené míchy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/>
              <a:t>Přední stranu prodloužené míchy lze vidět při pohledu na mozkovou </a:t>
            </a:r>
            <a:r>
              <a:rPr lang="cs-CZ" sz="2400" dirty="0" smtClean="0"/>
              <a:t>bázi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53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9609" y="200269"/>
            <a:ext cx="8352928" cy="924475"/>
          </a:xfrm>
        </p:spPr>
        <p:txBody>
          <a:bodyPr/>
          <a:lstStyle/>
          <a:p>
            <a:r>
              <a:rPr lang="cs-CZ" dirty="0" smtClean="0"/>
              <a:t>Mozková báze </a:t>
            </a:r>
            <a:r>
              <a:rPr lang="cs-CZ" sz="2000" dirty="0" smtClean="0"/>
              <a:t>(žlutě hlavové nervy a čichový mozek)</a:t>
            </a:r>
            <a:endParaRPr lang="cs-CZ" sz="2000" dirty="0"/>
          </a:p>
        </p:txBody>
      </p:sp>
      <p:pic>
        <p:nvPicPr>
          <p:cNvPr id="4098" name="Picture 2" descr="File:Gray724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4744"/>
            <a:ext cx="5715000" cy="560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66398" y="1124744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(3)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5209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924475"/>
          </a:xfrm>
        </p:spPr>
        <p:txBody>
          <a:bodyPr/>
          <a:lstStyle/>
          <a:p>
            <a:r>
              <a:rPr lang="cs-CZ" dirty="0"/>
              <a:t>Prodloužená mícha </a:t>
            </a:r>
            <a:r>
              <a:rPr lang="cs-CZ" i="1" dirty="0"/>
              <a:t>(</a:t>
            </a:r>
            <a:r>
              <a:rPr lang="cs-CZ" i="1" dirty="0" err="1"/>
              <a:t>medulla</a:t>
            </a:r>
            <a:r>
              <a:rPr lang="cs-CZ" i="1" dirty="0"/>
              <a:t> </a:t>
            </a:r>
            <a:r>
              <a:rPr lang="cs-CZ" i="1" dirty="0" err="1"/>
              <a:t>oblongata</a:t>
            </a:r>
            <a:r>
              <a:rPr lang="cs-CZ" i="1" dirty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7"/>
            <a:ext cx="8640960" cy="580526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/>
              <a:t>Na přední straně </a:t>
            </a:r>
            <a:r>
              <a:rPr lang="cs-CZ" sz="2400" dirty="0" err="1"/>
              <a:t>oblongaty</a:t>
            </a:r>
            <a:r>
              <a:rPr lang="cs-CZ" sz="2400" dirty="0"/>
              <a:t> jsou dva podélné symetrické valy </a:t>
            </a:r>
            <a:r>
              <a:rPr lang="cs-CZ" sz="2400" i="1" dirty="0" err="1"/>
              <a:t>pyramides</a:t>
            </a:r>
            <a:r>
              <a:rPr lang="cs-CZ" sz="2400" i="1" dirty="0"/>
              <a:t> </a:t>
            </a:r>
            <a:r>
              <a:rPr lang="cs-CZ" sz="2400" i="1" dirty="0" err="1"/>
              <a:t>medullae</a:t>
            </a:r>
            <a:r>
              <a:rPr lang="cs-CZ" sz="2400" i="1" dirty="0"/>
              <a:t> </a:t>
            </a:r>
            <a:r>
              <a:rPr lang="cs-CZ" sz="2400" i="1" dirty="0" err="1"/>
              <a:t>oblongatae</a:t>
            </a:r>
            <a:endParaRPr lang="cs-CZ" sz="2400" i="1" dirty="0"/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/>
              <a:t>Vedle valů je po stranách párové oválné těleso = </a:t>
            </a:r>
            <a:r>
              <a:rPr lang="cs-CZ" sz="2400" i="1" dirty="0"/>
              <a:t>oliva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/>
              <a:t>Ventrálně od olivy vystupuje XII. hlavový nerv, dorsálně </a:t>
            </a:r>
            <a:r>
              <a:rPr lang="cs-CZ" sz="2400" dirty="0" smtClean="0"/>
              <a:t>pak vlákna </a:t>
            </a:r>
            <a:r>
              <a:rPr lang="cs-CZ" sz="2400" dirty="0"/>
              <a:t>IX., X. a XI. hlavového nervu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Na dorsální ploše </a:t>
            </a:r>
            <a:r>
              <a:rPr lang="cs-CZ" sz="2400" dirty="0" err="1" smtClean="0"/>
              <a:t>oblongaty</a:t>
            </a:r>
            <a:r>
              <a:rPr lang="cs-CZ" sz="2400" dirty="0" smtClean="0"/>
              <a:t> jsou dva párové hrbolky obsahující šedou hmotu – </a:t>
            </a:r>
            <a:r>
              <a:rPr lang="cs-CZ" sz="2400" i="1" dirty="0" err="1" smtClean="0"/>
              <a:t>tuberculum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gracile</a:t>
            </a:r>
            <a:r>
              <a:rPr lang="cs-CZ" sz="2400" i="1" dirty="0" smtClean="0"/>
              <a:t> a </a:t>
            </a:r>
            <a:r>
              <a:rPr lang="cs-CZ" sz="2400" i="1" dirty="0" err="1" smtClean="0"/>
              <a:t>tuberculum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cuneatum</a:t>
            </a:r>
            <a:r>
              <a:rPr lang="cs-CZ" sz="2400" i="1" dirty="0" smtClean="0"/>
              <a:t> – </a:t>
            </a:r>
            <a:r>
              <a:rPr lang="cs-CZ" sz="2400" dirty="0" smtClean="0"/>
              <a:t>končí zde vzestupné dráhy zadních míšních provazců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Na laterální plochu </a:t>
            </a:r>
            <a:r>
              <a:rPr lang="cs-CZ" sz="2400" dirty="0" err="1" smtClean="0"/>
              <a:t>oblongaty</a:t>
            </a:r>
            <a:r>
              <a:rPr lang="cs-CZ" sz="2400" dirty="0" smtClean="0"/>
              <a:t> pokračují postranní provazce míšní, které dále pokračují do mozečku jako </a:t>
            </a:r>
            <a:r>
              <a:rPr lang="cs-CZ" sz="2400" i="1" dirty="0" err="1" smtClean="0"/>
              <a:t>pedunculi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cerebellares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inferiores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86583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568952" cy="924475"/>
          </a:xfrm>
        </p:spPr>
        <p:txBody>
          <a:bodyPr/>
          <a:lstStyle/>
          <a:p>
            <a:r>
              <a:rPr lang="cs-CZ" dirty="0" smtClean="0"/>
              <a:t>Prodloužená mícha - </a:t>
            </a:r>
            <a:r>
              <a:rPr lang="cs-CZ" sz="2400" dirty="0" smtClean="0"/>
              <a:t>pohled </a:t>
            </a:r>
            <a:r>
              <a:rPr lang="cs-CZ" sz="2400" dirty="0" err="1" smtClean="0"/>
              <a:t>ventrokaudální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24744"/>
            <a:ext cx="5151541" cy="56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15229" y="1124743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(4)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686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prodloužené míchy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89654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Reguluje dýchání, oběh krve a trávení (polykání, žvýkání, sání, zvracení)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Umožňuje nepodmíněné obranné reflexy (kašel, kýchání, rohovkový reflex)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Centra vitálních funkcí a obranných reflexů jsou součástí retikulární formace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Spolu s mostem se účastní mimických pohybů, fonace a řeči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Spolu se středním mozkem a mozečkem udržuje tělesnou rovnováhu a normální pohyby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846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6345" y="188640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Propojení mozkového kmene s mozečkem</a:t>
            </a:r>
            <a:endParaRPr lang="cs-CZ" dirty="0"/>
          </a:p>
        </p:txBody>
      </p:sp>
      <p:pic>
        <p:nvPicPr>
          <p:cNvPr id="5122" name="Picture 2" descr="File:Gray705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7074849" cy="52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80728" y="1340768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(5)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8327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125113" cy="924475"/>
          </a:xfrm>
        </p:spPr>
        <p:txBody>
          <a:bodyPr/>
          <a:lstStyle/>
          <a:p>
            <a:r>
              <a:rPr lang="cs-CZ" dirty="0" smtClean="0"/>
              <a:t>Retikulární 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1"/>
            <a:ext cx="7992888" cy="59492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Rozsáhlý soubor neuronů rozptýlených mezi nervovými vlákny (síťovitý vzhled)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Prostupuje od krční části hřbetní míchy celým mozkovým kmenem až do mezimozku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Má oboustranné spojení se všemi oddíly mozku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Dostává informace ze všech čidel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Uplatňuje se při řízení hybnosti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Tlumí nebo zesiluje míšní reflexy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Aktivuje mozkovou kůru – při probouzení ze spánku, pro udržení pozornosti a stavu bdělosti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4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924475"/>
          </a:xfrm>
        </p:spPr>
        <p:txBody>
          <a:bodyPr/>
          <a:lstStyle/>
          <a:p>
            <a:r>
              <a:rPr lang="cs-CZ" dirty="0"/>
              <a:t>Varolův most </a:t>
            </a:r>
            <a:r>
              <a:rPr lang="cs-CZ" i="1" dirty="0"/>
              <a:t>(pons </a:t>
            </a:r>
            <a:r>
              <a:rPr lang="cs-CZ" i="1" dirty="0" err="1"/>
              <a:t>Varoli</a:t>
            </a:r>
            <a:r>
              <a:rPr lang="cs-CZ" i="1" dirty="0"/>
              <a:t>)</a:t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064895" cy="566124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Příčný val viditelný na mozkové bázi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Středem přední plochy prochází </a:t>
            </a:r>
            <a:r>
              <a:rPr lang="cs-CZ" sz="2400" dirty="0" err="1" smtClean="0"/>
              <a:t>vkleslina</a:t>
            </a:r>
            <a:r>
              <a:rPr lang="cs-CZ" sz="2400" dirty="0" smtClean="0"/>
              <a:t> pro tepnu (a. </a:t>
            </a:r>
            <a:r>
              <a:rPr lang="cs-CZ" sz="2400" dirty="0" err="1" smtClean="0"/>
              <a:t>basilaris</a:t>
            </a:r>
            <a:r>
              <a:rPr lang="cs-CZ" sz="2400" dirty="0" smtClean="0"/>
              <a:t>) </a:t>
            </a:r>
            <a:r>
              <a:rPr lang="cs-CZ" sz="2400" i="1" dirty="0" err="1" smtClean="0"/>
              <a:t>sulcus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basilaris</a:t>
            </a:r>
            <a:endParaRPr lang="cs-CZ" sz="2400" i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Laterální okraje mostu tvoří nervové dráhy zajišťující propojení s mozečkem = </a:t>
            </a:r>
            <a:r>
              <a:rPr lang="cs-CZ" sz="2400" i="1" dirty="0" err="1" smtClean="0"/>
              <a:t>pedunculi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cerebellares</a:t>
            </a:r>
            <a:r>
              <a:rPr lang="cs-CZ" sz="2400" i="1" dirty="0" smtClean="0"/>
              <a:t> medii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Jsou zde hlavové nervy – VIII., VII., VI. odstupují v </a:t>
            </a:r>
            <a:r>
              <a:rPr lang="cs-CZ" sz="2400" dirty="0" err="1" smtClean="0"/>
              <a:t>sulcus</a:t>
            </a:r>
            <a:r>
              <a:rPr lang="cs-CZ" sz="2400" dirty="0" smtClean="0"/>
              <a:t> </a:t>
            </a:r>
            <a:r>
              <a:rPr lang="cs-CZ" sz="2400" dirty="0" err="1" smtClean="0"/>
              <a:t>bulbopontinus</a:t>
            </a:r>
            <a:r>
              <a:rPr lang="cs-CZ" sz="2400" dirty="0" smtClean="0"/>
              <a:t>; V. odstupuje v místě </a:t>
            </a:r>
            <a:r>
              <a:rPr lang="cs-CZ" sz="2400" dirty="0" err="1"/>
              <a:t>pedunculi</a:t>
            </a:r>
            <a:r>
              <a:rPr lang="cs-CZ" sz="2400" dirty="0"/>
              <a:t> </a:t>
            </a:r>
            <a:r>
              <a:rPr lang="cs-CZ" sz="2400" dirty="0" err="1"/>
              <a:t>cerebellares</a:t>
            </a:r>
            <a:r>
              <a:rPr lang="cs-CZ" sz="2400" dirty="0"/>
              <a:t> medii </a:t>
            </a:r>
            <a:endParaRPr lang="cs-CZ" sz="24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Dorsální strana mostu spolu s částí </a:t>
            </a:r>
            <a:r>
              <a:rPr lang="cs-CZ" sz="2400" dirty="0" err="1" smtClean="0"/>
              <a:t>oblongaty</a:t>
            </a:r>
            <a:r>
              <a:rPr lang="cs-CZ" sz="2400" dirty="0" smtClean="0"/>
              <a:t> tvoří spodinu IV. komory mozkové = </a:t>
            </a:r>
            <a:r>
              <a:rPr lang="cs-CZ" sz="2400" i="1" dirty="0" err="1" smtClean="0"/>
              <a:t>fossa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rhomboidea</a:t>
            </a:r>
            <a:r>
              <a:rPr lang="cs-CZ" sz="2400" dirty="0" smtClean="0"/>
              <a:t>, je zezadu kryta mozečkem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714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Varolova mostu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Spojuje koncový mozek s mozečkem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Obsahuje retikulární formaci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/>
              <a:t>Spolu s </a:t>
            </a:r>
            <a:r>
              <a:rPr lang="cs-CZ" sz="2400" dirty="0" err="1" smtClean="0"/>
              <a:t>oblongatou</a:t>
            </a:r>
            <a:r>
              <a:rPr lang="cs-CZ" sz="2400" dirty="0" smtClean="0"/>
              <a:t> se </a:t>
            </a:r>
            <a:r>
              <a:rPr lang="cs-CZ" sz="2400" dirty="0"/>
              <a:t>účastní mimických pohybů, fonace a </a:t>
            </a:r>
            <a:r>
              <a:rPr lang="cs-CZ" sz="2400" dirty="0" smtClean="0"/>
              <a:t>řeči (artikulační reflexy)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Centrum reflexů – rohovkový, </a:t>
            </a:r>
            <a:r>
              <a:rPr lang="cs-CZ" sz="2400" dirty="0" err="1" smtClean="0"/>
              <a:t>okulokardiální</a:t>
            </a:r>
            <a:r>
              <a:rPr lang="cs-CZ" sz="2400" dirty="0" smtClean="0"/>
              <a:t> (při stlačení očních bulbů dojde ke zpomalení tepu)</a:t>
            </a:r>
            <a:endParaRPr lang="cs-CZ" sz="2400" dirty="0"/>
          </a:p>
          <a:p>
            <a:pPr>
              <a:buFont typeface="Wingdings" panose="05000000000000000000" pitchFamily="2" charset="2"/>
              <a:buChar char="v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9807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924475"/>
          </a:xfrm>
        </p:spPr>
        <p:txBody>
          <a:bodyPr/>
          <a:lstStyle/>
          <a:p>
            <a:r>
              <a:rPr lang="cs-CZ" dirty="0" smtClean="0"/>
              <a:t>Střední mozek </a:t>
            </a:r>
            <a:r>
              <a:rPr lang="cs-CZ" i="1" dirty="0" smtClean="0"/>
              <a:t>(</a:t>
            </a:r>
            <a:r>
              <a:rPr lang="cs-CZ" i="1" dirty="0" err="1" smtClean="0"/>
              <a:t>mesencephalon</a:t>
            </a:r>
            <a:r>
              <a:rPr lang="cs-CZ" i="1" dirty="0" smtClean="0"/>
              <a:t>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125112" cy="4896543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000" dirty="0" smtClean="0"/>
              <a:t>Krátký úsek (1,5 -2 cm) mezi mostem a mezimozkem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000" dirty="0" smtClean="0"/>
              <a:t>Z dorsální strany a laterálních stran je kryt hemisférami koncového mozku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000" dirty="0" smtClean="0"/>
              <a:t>Z ventrální strany jsou viditelné z mozkové báze svazky sestupných drah = </a:t>
            </a:r>
            <a:r>
              <a:rPr lang="cs-CZ" sz="2000" i="1" dirty="0" err="1" smtClean="0"/>
              <a:t>crura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cerebri</a:t>
            </a:r>
            <a:endParaRPr lang="cs-CZ" sz="2000" i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2000" dirty="0" smtClean="0"/>
              <a:t>Blíže k dorsální ploše podélně probíhá </a:t>
            </a:r>
            <a:r>
              <a:rPr lang="cs-CZ" sz="2000" i="1" dirty="0" err="1" smtClean="0"/>
              <a:t>aquaeductus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mesencephali</a:t>
            </a:r>
            <a:r>
              <a:rPr lang="cs-CZ" sz="2000" i="1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Sylviův</a:t>
            </a:r>
            <a:r>
              <a:rPr lang="cs-CZ" sz="2000" dirty="0" smtClean="0"/>
              <a:t> kanálek) spojující III. a IV. komoru mozkovou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000" dirty="0" smtClean="0"/>
              <a:t>Šedá hmota uložená dorsálně od </a:t>
            </a:r>
            <a:r>
              <a:rPr lang="cs-CZ" sz="2000" dirty="0" err="1" smtClean="0"/>
              <a:t>aquaeductu</a:t>
            </a:r>
            <a:r>
              <a:rPr lang="cs-CZ" sz="2000" dirty="0" smtClean="0"/>
              <a:t> tvoří čtverohrbolí = </a:t>
            </a:r>
            <a:r>
              <a:rPr lang="cs-CZ" sz="2000" i="1" dirty="0" err="1" smtClean="0"/>
              <a:t>tectum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mesencephali</a:t>
            </a:r>
            <a:r>
              <a:rPr lang="cs-CZ" sz="2000" dirty="0" smtClean="0"/>
              <a:t>, horní hrbolky = </a:t>
            </a:r>
            <a:r>
              <a:rPr lang="cs-CZ" sz="2000" i="1" dirty="0" err="1" smtClean="0"/>
              <a:t>colliculi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superiores</a:t>
            </a:r>
            <a:r>
              <a:rPr lang="cs-CZ" sz="2000" i="1" dirty="0" smtClean="0"/>
              <a:t> </a:t>
            </a:r>
            <a:r>
              <a:rPr lang="cs-CZ" sz="2000" dirty="0" smtClean="0"/>
              <a:t>jsou zapojeny do systému zrakových drah, dolní hrbolky </a:t>
            </a:r>
            <a:r>
              <a:rPr lang="cs-CZ" sz="2000" dirty="0"/>
              <a:t>= </a:t>
            </a:r>
            <a:r>
              <a:rPr lang="cs-CZ" sz="2000" i="1" dirty="0" err="1"/>
              <a:t>colliculi</a:t>
            </a:r>
            <a:r>
              <a:rPr lang="cs-CZ" sz="2000" i="1" dirty="0"/>
              <a:t> </a:t>
            </a:r>
            <a:r>
              <a:rPr lang="cs-CZ" sz="2000" i="1" dirty="0" err="1" smtClean="0"/>
              <a:t>inferiores</a:t>
            </a:r>
            <a:r>
              <a:rPr lang="cs-CZ" sz="2000" i="1" dirty="0" smtClean="0"/>
              <a:t> </a:t>
            </a:r>
            <a:r>
              <a:rPr lang="cs-CZ" sz="2000" dirty="0"/>
              <a:t>jsou zapojeny do systému </a:t>
            </a:r>
            <a:r>
              <a:rPr lang="cs-CZ" sz="2000" dirty="0" smtClean="0"/>
              <a:t>sluchových drah</a:t>
            </a:r>
          </a:p>
        </p:txBody>
      </p:sp>
    </p:spTree>
    <p:extLst>
      <p:ext uri="{BB962C8B-B14F-4D97-AF65-F5344CB8AC3E}">
        <p14:creationId xmlns:p14="http://schemas.microsoft.com/office/powerpoint/2010/main" val="305510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Střední mozek </a:t>
            </a:r>
            <a:r>
              <a:rPr lang="cs-CZ" i="1" dirty="0"/>
              <a:t>(</a:t>
            </a:r>
            <a:r>
              <a:rPr lang="cs-CZ" i="1" dirty="0" err="1"/>
              <a:t>mesencephalon</a:t>
            </a:r>
            <a:r>
              <a:rPr lang="cs-CZ" i="1" dirty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807361"/>
            <a:ext cx="8064895" cy="4645975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200" dirty="0"/>
              <a:t>Pod dolními hrbolky vystupují z boku </a:t>
            </a:r>
            <a:r>
              <a:rPr lang="cs-CZ" sz="2200" dirty="0" err="1"/>
              <a:t>mesencephala</a:t>
            </a:r>
            <a:r>
              <a:rPr lang="cs-CZ" sz="2200" dirty="0"/>
              <a:t> dráhy do mozečku = </a:t>
            </a:r>
            <a:r>
              <a:rPr lang="cs-CZ" sz="2200" i="1" dirty="0" err="1"/>
              <a:t>pedunculi</a:t>
            </a:r>
            <a:r>
              <a:rPr lang="cs-CZ" sz="2200" i="1" dirty="0"/>
              <a:t> </a:t>
            </a:r>
            <a:r>
              <a:rPr lang="cs-CZ" sz="2200" i="1" dirty="0" err="1"/>
              <a:t>cerebellares</a:t>
            </a:r>
            <a:r>
              <a:rPr lang="cs-CZ" sz="2200" i="1" dirty="0"/>
              <a:t> </a:t>
            </a:r>
            <a:r>
              <a:rPr lang="cs-CZ" sz="2200" i="1" dirty="0" err="1"/>
              <a:t>superiores</a:t>
            </a:r>
            <a:endParaRPr lang="cs-CZ" sz="2200" i="1" dirty="0"/>
          </a:p>
          <a:p>
            <a:pPr>
              <a:buFont typeface="Wingdings" panose="05000000000000000000" pitchFamily="2" charset="2"/>
              <a:buChar char="v"/>
            </a:pPr>
            <a:r>
              <a:rPr lang="cs-CZ" sz="2200" dirty="0" smtClean="0"/>
              <a:t>Na ventrální straně od </a:t>
            </a:r>
            <a:r>
              <a:rPr lang="cs-CZ" sz="2200" dirty="0" err="1" smtClean="0"/>
              <a:t>aquaeductu</a:t>
            </a:r>
            <a:r>
              <a:rPr lang="cs-CZ" sz="2200" dirty="0" smtClean="0"/>
              <a:t> po </a:t>
            </a:r>
            <a:r>
              <a:rPr lang="cs-CZ" sz="2200" dirty="0" err="1" smtClean="0"/>
              <a:t>crura</a:t>
            </a:r>
            <a:r>
              <a:rPr lang="cs-CZ" sz="2200" dirty="0" smtClean="0"/>
              <a:t> </a:t>
            </a:r>
            <a:r>
              <a:rPr lang="cs-CZ" sz="2200" dirty="0" err="1" smtClean="0"/>
              <a:t>cerebri</a:t>
            </a:r>
            <a:r>
              <a:rPr lang="cs-CZ" sz="2200" dirty="0" smtClean="0"/>
              <a:t> se nachází </a:t>
            </a:r>
            <a:r>
              <a:rPr lang="cs-CZ" sz="2200" i="1" dirty="0" err="1" smtClean="0"/>
              <a:t>tegmentum</a:t>
            </a:r>
            <a:r>
              <a:rPr lang="cs-CZ" sz="2200" dirty="0" smtClean="0"/>
              <a:t>, obsahuje jádra šedé hmoty – např. retikulární formaci a </a:t>
            </a:r>
            <a:r>
              <a:rPr lang="cs-CZ" sz="2200" i="1" dirty="0" err="1" smtClean="0"/>
              <a:t>nucleus</a:t>
            </a:r>
            <a:r>
              <a:rPr lang="cs-CZ" sz="2200" i="1" dirty="0" smtClean="0"/>
              <a:t> ruber</a:t>
            </a:r>
            <a:r>
              <a:rPr lang="cs-CZ" sz="2200" dirty="0" smtClean="0"/>
              <a:t> (přepojuje dráhy kontrolující pohyby)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200" dirty="0" smtClean="0"/>
              <a:t>bílá hmota </a:t>
            </a:r>
            <a:r>
              <a:rPr lang="cs-CZ" sz="2200" dirty="0" err="1" smtClean="0"/>
              <a:t>tegmenta</a:t>
            </a:r>
            <a:r>
              <a:rPr lang="cs-CZ" sz="2200" dirty="0" smtClean="0"/>
              <a:t> představuje dráhy spojující vyšší oddíly mozku s nižšími a s míchou, a to vzestupně  i sestupně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200" dirty="0" smtClean="0"/>
              <a:t>Z </a:t>
            </a:r>
            <a:r>
              <a:rPr lang="cs-CZ" sz="2200" dirty="0" err="1" smtClean="0"/>
              <a:t>mesencephala</a:t>
            </a:r>
            <a:r>
              <a:rPr lang="cs-CZ" sz="2200" dirty="0" smtClean="0"/>
              <a:t> vystupují III. a IV. pár hlavových nervů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87697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924475"/>
          </a:xfrm>
        </p:spPr>
        <p:txBody>
          <a:bodyPr/>
          <a:lstStyle/>
          <a:p>
            <a:r>
              <a:rPr lang="cs-CZ" dirty="0" smtClean="0"/>
              <a:t>Funkce středního mozku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125112" cy="540059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Centrum nepodmíněných zrakových reflexů – pohyb očí, hlavy, př. celého těla (orientační, pátrací pohyby)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/>
              <a:t>Centrum nepodmíněných </a:t>
            </a:r>
            <a:r>
              <a:rPr lang="cs-CZ" sz="2400" dirty="0" smtClean="0"/>
              <a:t>sluchových reflexů </a:t>
            </a:r>
            <a:r>
              <a:rPr lang="cs-CZ" sz="2400" dirty="0"/>
              <a:t>– </a:t>
            </a:r>
            <a:r>
              <a:rPr lang="cs-CZ" sz="2400" dirty="0" smtClean="0"/>
              <a:t>pohyb hlavy</a:t>
            </a:r>
            <a:r>
              <a:rPr lang="cs-CZ" sz="2400" dirty="0"/>
              <a:t>, př. celého těla </a:t>
            </a:r>
            <a:r>
              <a:rPr lang="cs-CZ" sz="2400" dirty="0" smtClean="0"/>
              <a:t>(lokalizace zvuku)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Centrum strážného (pohotovostního) reflexu – strnutí, vyskočení, výkřik, útěk (reakce na náhlé neočekávané podněty)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Zornicový reflex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400" dirty="0" smtClean="0"/>
              <a:t>Vytváření složitých pohybových reflexů – např. vzpřimovací, uchopovací </a:t>
            </a:r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44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560" y="256812"/>
            <a:ext cx="4318835" cy="63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8" y="494648"/>
            <a:ext cx="4712789" cy="586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42536" y="0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(6)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4313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000" y="383222"/>
            <a:ext cx="4752000" cy="6054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648"/>
            <a:ext cx="4350042" cy="57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682014" y="30686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(7)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7013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749667" cy="62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2420888"/>
            <a:ext cx="8563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?</a:t>
            </a:r>
            <a:endParaRPr lang="cs-CZ" sz="9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40180" y="2320340"/>
            <a:ext cx="856325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/>
              <a:t>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07600" y="162566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(8)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816" y="470343"/>
            <a:ext cx="2023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opakování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5203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425754" cy="633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97354" y="238735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(8)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8447" y="692696"/>
            <a:ext cx="693780" cy="3147015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632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505" y="260648"/>
            <a:ext cx="4454323" cy="64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2719308"/>
            <a:ext cx="8563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?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20272" y="2699563"/>
            <a:ext cx="8563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?</a:t>
            </a:r>
            <a:endParaRPr lang="cs-CZ" sz="9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74828" y="270520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(9)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840" y="622565"/>
            <a:ext cx="202356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opakování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61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72" y="188640"/>
            <a:ext cx="7538410" cy="65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78182" y="188639"/>
            <a:ext cx="461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(9)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549487"/>
            <a:ext cx="1021049" cy="3147015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800" dirty="0"/>
              <a:t>řešení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5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16633"/>
            <a:ext cx="7125113" cy="648072"/>
          </a:xfrm>
        </p:spPr>
        <p:txBody>
          <a:bodyPr/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620688"/>
            <a:ext cx="8568951" cy="61206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1500" dirty="0" smtClean="0"/>
              <a:t>(1) </a:t>
            </a:r>
            <a:r>
              <a:rPr lang="en-US" sz="1500" dirty="0" smtClean="0"/>
              <a:t>The </a:t>
            </a:r>
            <a:r>
              <a:rPr lang="en-US" sz="1500" dirty="0"/>
              <a:t>brainstem in a </a:t>
            </a:r>
            <a:r>
              <a:rPr lang="en-US" sz="1500" dirty="0" err="1"/>
              <a:t>sagital</a:t>
            </a:r>
            <a:r>
              <a:rPr lang="en-US" sz="1500" dirty="0"/>
              <a:t> section. In: </a:t>
            </a:r>
            <a:r>
              <a:rPr lang="en-US" sz="1500" i="1" dirty="0"/>
              <a:t>Wikipedia: the free encyclopedia</a:t>
            </a:r>
            <a:r>
              <a:rPr lang="en-US" sz="1500" dirty="0"/>
              <a:t> [online]. San Francisco (CA): Wikimedia Foundation, 2001- [cit. 2014-06-30]. </a:t>
            </a:r>
            <a:r>
              <a:rPr lang="en-US" sz="1500" dirty="0" err="1"/>
              <a:t>Dostupné</a:t>
            </a:r>
            <a:r>
              <a:rPr lang="en-US" sz="1500" dirty="0"/>
              <a:t> z: </a:t>
            </a:r>
            <a:r>
              <a:rPr lang="en-US" sz="1500" dirty="0">
                <a:hlinkClick r:id="rId2"/>
              </a:rPr>
              <a:t>http://</a:t>
            </a:r>
            <a:r>
              <a:rPr lang="en-US" sz="1500" dirty="0" smtClean="0">
                <a:hlinkClick r:id="rId2"/>
              </a:rPr>
              <a:t>upload.wikimedia.org/wikipedia/commons/6/69/1311_Brain_Stem.jpg</a:t>
            </a:r>
            <a:endParaRPr lang="cs-CZ" sz="15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1500" dirty="0" smtClean="0"/>
              <a:t>(2) </a:t>
            </a:r>
            <a:r>
              <a:rPr lang="en-US" sz="1500" dirty="0" smtClean="0"/>
              <a:t>Human </a:t>
            </a:r>
            <a:r>
              <a:rPr lang="en-US" sz="1500" dirty="0"/>
              <a:t>brain frontal (coronal) section. In: </a:t>
            </a:r>
            <a:r>
              <a:rPr lang="en-US" sz="1500" i="1" dirty="0"/>
              <a:t>Wikipedia: the free encyclopedia</a:t>
            </a:r>
            <a:r>
              <a:rPr lang="en-US" sz="1500" dirty="0"/>
              <a:t> [online]. San Francisco (CA): Wikimedia Foundation, 2001- [cit. 2014-06-30]. </a:t>
            </a:r>
            <a:r>
              <a:rPr lang="en-US" sz="1500" dirty="0" err="1"/>
              <a:t>Dostupné</a:t>
            </a:r>
            <a:r>
              <a:rPr lang="en-US" sz="1500" dirty="0"/>
              <a:t> z: </a:t>
            </a:r>
            <a:r>
              <a:rPr lang="en-US" sz="1500" dirty="0">
                <a:hlinkClick r:id="rId3"/>
              </a:rPr>
              <a:t>http://upload.wikimedia.org/wikipedia/commons/5/5a/Human_brain_frontal_%28coronal%29_section_description.JPG</a:t>
            </a:r>
            <a:r>
              <a:rPr lang="en-US" sz="1500" dirty="0"/>
              <a:t> </a:t>
            </a:r>
            <a:r>
              <a:rPr lang="en-US" sz="1500" dirty="0" smtClean="0"/>
              <a:t> </a:t>
            </a:r>
            <a:endParaRPr lang="cs-CZ" sz="15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1500" dirty="0" smtClean="0"/>
              <a:t>(3) Mozková </a:t>
            </a:r>
            <a:r>
              <a:rPr lang="cs-CZ" sz="1500" dirty="0"/>
              <a:t>báze. In: </a:t>
            </a:r>
            <a:r>
              <a:rPr lang="cs-CZ" sz="1500" i="1" dirty="0" err="1"/>
              <a:t>Wikipedia</a:t>
            </a:r>
            <a:r>
              <a:rPr lang="cs-CZ" sz="1500" i="1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2014-06-29]. </a:t>
            </a:r>
            <a:r>
              <a:rPr lang="cs-CZ" sz="1500" dirty="0" smtClean="0"/>
              <a:t>Dostupné </a:t>
            </a:r>
            <a:r>
              <a:rPr lang="cs-CZ" sz="1500" dirty="0"/>
              <a:t>z: </a:t>
            </a:r>
            <a:r>
              <a:rPr lang="cs-CZ" sz="1500" dirty="0">
                <a:hlinkClick r:id="rId4"/>
              </a:rPr>
              <a:t>http://upload.wikimedia.org/wikipedia/commons/d/d7/Gray724.png</a:t>
            </a:r>
            <a:r>
              <a:rPr lang="cs-CZ" sz="1500" dirty="0"/>
              <a:t> </a:t>
            </a:r>
            <a:endParaRPr lang="cs-CZ" sz="15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1500" dirty="0" smtClean="0"/>
              <a:t>(4) </a:t>
            </a:r>
            <a:r>
              <a:rPr lang="cs-CZ" sz="1500" dirty="0" err="1" smtClean="0"/>
              <a:t>Medulla</a:t>
            </a:r>
            <a:r>
              <a:rPr lang="cs-CZ" sz="1500" dirty="0" smtClean="0"/>
              <a:t> </a:t>
            </a:r>
            <a:r>
              <a:rPr lang="cs-CZ" sz="1500" dirty="0" err="1"/>
              <a:t>oblongata</a:t>
            </a:r>
            <a:r>
              <a:rPr lang="cs-CZ" sz="1500" dirty="0"/>
              <a:t> and pons. </a:t>
            </a:r>
            <a:r>
              <a:rPr lang="cs-CZ" sz="1500" dirty="0" err="1"/>
              <a:t>Anterior</a:t>
            </a:r>
            <a:r>
              <a:rPr lang="cs-CZ" sz="1500" dirty="0"/>
              <a:t> </a:t>
            </a:r>
            <a:r>
              <a:rPr lang="cs-CZ" sz="1500" dirty="0" err="1"/>
              <a:t>surface</a:t>
            </a:r>
            <a:r>
              <a:rPr lang="cs-CZ" sz="1500" dirty="0"/>
              <a:t>. In: </a:t>
            </a:r>
            <a:r>
              <a:rPr lang="cs-CZ" sz="1500" i="1" dirty="0" err="1"/>
              <a:t>Wikipedia</a:t>
            </a:r>
            <a:r>
              <a:rPr lang="cs-CZ" sz="1500" i="1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2014-07-01]. Dostupné z: </a:t>
            </a:r>
            <a:r>
              <a:rPr lang="cs-CZ" sz="1500" dirty="0">
                <a:hlinkClick r:id="rId5"/>
              </a:rPr>
              <a:t>http://upload.wikimedia.org/wikipedia/commons/9/9a/Gray679.png</a:t>
            </a:r>
            <a:r>
              <a:rPr lang="cs-CZ" sz="1500" dirty="0"/>
              <a:t> </a:t>
            </a:r>
            <a:endParaRPr lang="cs-CZ" sz="15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1500" dirty="0" smtClean="0"/>
              <a:t>(5) Spojení </a:t>
            </a:r>
            <a:r>
              <a:rPr lang="cs-CZ" sz="1500" dirty="0"/>
              <a:t>mozkového kmene s mozečkem. In: </a:t>
            </a:r>
            <a:r>
              <a:rPr lang="cs-CZ" sz="1500" i="1" dirty="0" err="1"/>
              <a:t>Wikipedia</a:t>
            </a:r>
            <a:r>
              <a:rPr lang="cs-CZ" sz="1500" i="1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2014-06-29]. Dostupné z: </a:t>
            </a:r>
            <a:r>
              <a:rPr lang="cs-CZ" sz="1500" dirty="0">
                <a:hlinkClick r:id="rId6"/>
              </a:rPr>
              <a:t>http://</a:t>
            </a:r>
            <a:r>
              <a:rPr lang="cs-CZ" sz="1500" dirty="0" smtClean="0">
                <a:hlinkClick r:id="rId6"/>
              </a:rPr>
              <a:t>upload.wikimedia.org/wikipedia/commons/2/2b/Gray705.png</a:t>
            </a:r>
            <a:endParaRPr lang="cs-CZ" sz="15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1500" dirty="0" smtClean="0"/>
              <a:t>(6, 7, 8, 9) ČIHÁK</a:t>
            </a:r>
            <a:r>
              <a:rPr lang="cs-CZ" sz="1500" dirty="0"/>
              <a:t>, Radomír. </a:t>
            </a:r>
            <a:r>
              <a:rPr lang="cs-CZ" sz="1500" i="1" dirty="0"/>
              <a:t>Anatomie 3</a:t>
            </a:r>
            <a:r>
              <a:rPr lang="cs-CZ" sz="1500" dirty="0"/>
              <a:t>. 2. vyd. Praha: </a:t>
            </a:r>
            <a:r>
              <a:rPr lang="cs-CZ" sz="1500" dirty="0" err="1"/>
              <a:t>Grada</a:t>
            </a:r>
            <a:r>
              <a:rPr lang="cs-CZ" sz="1500" dirty="0"/>
              <a:t> </a:t>
            </a:r>
            <a:r>
              <a:rPr lang="cs-CZ" sz="1500" dirty="0" err="1"/>
              <a:t>Publishing</a:t>
            </a:r>
            <a:r>
              <a:rPr lang="cs-CZ" sz="1500" dirty="0"/>
              <a:t>, 2002, s. 240-241. ISBN 80-7169-140-2. </a:t>
            </a:r>
            <a:endParaRPr lang="cs-CZ" sz="15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sz="1500" dirty="0"/>
              <a:t>ČIHÁK, Radomír. </a:t>
            </a:r>
            <a:r>
              <a:rPr lang="cs-CZ" sz="1500" i="1" dirty="0"/>
              <a:t>Anatomie 3</a:t>
            </a:r>
            <a:r>
              <a:rPr lang="cs-CZ" sz="1500" dirty="0"/>
              <a:t>. 2. vyd. Praha: </a:t>
            </a:r>
            <a:r>
              <a:rPr lang="cs-CZ" sz="1500" dirty="0" err="1"/>
              <a:t>Grada</a:t>
            </a:r>
            <a:r>
              <a:rPr lang="cs-CZ" sz="1500" dirty="0"/>
              <a:t> </a:t>
            </a:r>
            <a:r>
              <a:rPr lang="cs-CZ" sz="1500" dirty="0" err="1"/>
              <a:t>Publishing</a:t>
            </a:r>
            <a:r>
              <a:rPr lang="cs-CZ" sz="1500" dirty="0"/>
              <a:t>, </a:t>
            </a:r>
            <a:r>
              <a:rPr lang="cs-CZ" sz="1500" dirty="0" smtClean="0"/>
              <a:t>2002. </a:t>
            </a:r>
            <a:r>
              <a:rPr lang="cs-CZ" sz="1500" dirty="0"/>
              <a:t>ISBN 80-7169-140-2. </a:t>
            </a:r>
          </a:p>
        </p:txBody>
      </p:sp>
    </p:spTree>
    <p:extLst>
      <p:ext uri="{BB962C8B-B14F-4D97-AF65-F5344CB8AC3E}">
        <p14:creationId xmlns:p14="http://schemas.microsoft.com/office/powerpoint/2010/main" val="403768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957</TotalTime>
  <Words>1146</Words>
  <Application>Microsoft Office PowerPoint</Application>
  <PresentationFormat>Předvádění na obrazovce (4:3)</PresentationFormat>
  <Paragraphs>119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31" baseType="lpstr">
      <vt:lpstr>Arial</vt:lpstr>
      <vt:lpstr>Courier New</vt:lpstr>
      <vt:lpstr>Trebuchet MS</vt:lpstr>
      <vt:lpstr>Verdana</vt:lpstr>
      <vt:lpstr>Wingdings</vt:lpstr>
      <vt:lpstr>Wingdings 2</vt:lpstr>
      <vt:lpstr>Spring</vt:lpstr>
      <vt:lpstr>Prezentace aplikace PowerPoint</vt:lpstr>
      <vt:lpstr>Mozkový kmen  (truncus encephali)</vt:lpstr>
      <vt:lpstr>Mozkový kmen</vt:lpstr>
      <vt:lpstr>Mozkový kmen v sagitálním řezu</vt:lpstr>
      <vt:lpstr>Řez mozkem v čelní rovině</vt:lpstr>
      <vt:lpstr>Prodloužená mícha (medulla oblongata)</vt:lpstr>
      <vt:lpstr>Mozková báze (žlutě hlavové nervy a čichový mozek)</vt:lpstr>
      <vt:lpstr>Prodloužená mícha (medulla oblongata)</vt:lpstr>
      <vt:lpstr>Prodloužená mícha - pohled ventrokaudální</vt:lpstr>
      <vt:lpstr>Funkce prodloužené míchy</vt:lpstr>
      <vt:lpstr>Propojení mozkového kmene s mozečkem</vt:lpstr>
      <vt:lpstr>Retikulární formace</vt:lpstr>
      <vt:lpstr>Varolův most (pons Varoli) </vt:lpstr>
      <vt:lpstr>Funkce Varolova mostu</vt:lpstr>
      <vt:lpstr>Střední mozek (mesencephalon)</vt:lpstr>
      <vt:lpstr>Střední mozek (mesencephalon)</vt:lpstr>
      <vt:lpstr>Funkce středního mozku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Martinák David</cp:lastModifiedBy>
  <cp:revision>43</cp:revision>
  <dcterms:created xsi:type="dcterms:W3CDTF">2014-06-26T19:46:42Z</dcterms:created>
  <dcterms:modified xsi:type="dcterms:W3CDTF">2014-11-12T10:19:34Z</dcterms:modified>
</cp:coreProperties>
</file>