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1" r:id="rId4"/>
    <p:sldId id="257" r:id="rId5"/>
    <p:sldId id="262" r:id="rId6"/>
    <p:sldId id="258" r:id="rId7"/>
    <p:sldId id="263" r:id="rId8"/>
    <p:sldId id="259" r:id="rId9"/>
    <p:sldId id="264" r:id="rId10"/>
    <p:sldId id="265" r:id="rId11"/>
    <p:sldId id="266" r:id="rId12"/>
    <p:sldId id="267" r:id="rId13"/>
    <p:sldId id="269" r:id="rId14"/>
    <p:sldId id="268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7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A8F0D7-EFED-41FB-A809-2A355B833F2D}" type="datetimeFigureOut">
              <a:rPr lang="cs-CZ"/>
              <a:pPr>
                <a:defRPr/>
              </a:pPr>
              <a:t>13.11.2014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61EA6F-61DB-442F-8A8A-7B049717F1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219FFD-2767-44A5-B66F-224BBF679E7D}" type="datetimeFigureOut">
              <a:rPr lang="cs-CZ"/>
              <a:pPr>
                <a:defRPr/>
              </a:pPr>
              <a:t>13.11.2014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BBCE18-4888-4B0A-9EAC-E7078DBF6F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DFA069-1542-4012-BC94-1F6477C527D9}" type="datetimeFigureOut">
              <a:rPr lang="cs-CZ"/>
              <a:pPr>
                <a:defRPr/>
              </a:pPr>
              <a:t>13.11.2014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C68774-C1F5-44B6-AE36-9FC89D8D3B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4A3FDC-1F70-4510-822A-3BBCA2150235}" type="datetimeFigureOut">
              <a:rPr lang="cs-CZ"/>
              <a:pPr>
                <a:defRPr/>
              </a:pPr>
              <a:t>13.11.2014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F52EC4-3348-4968-9807-EA35348E10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93A889-A020-448A-8ACC-E0CD67D19F6E}" type="datetimeFigureOut">
              <a:rPr lang="cs-CZ"/>
              <a:pPr>
                <a:defRPr/>
              </a:pPr>
              <a:t>13.11.2014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6A0EC-6B95-4D43-9087-122ADDEF32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4A3577-3755-4522-B57A-FD85CD0915C9}" type="datetimeFigureOut">
              <a:rPr lang="cs-CZ"/>
              <a:pPr>
                <a:defRPr/>
              </a:pPr>
              <a:t>13.11.2014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E1D87B-7BCC-47C6-AFD7-15CD449A38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73CEC5-69BA-4150-8510-7DF8EB0675FD}" type="datetimeFigureOut">
              <a:rPr lang="cs-CZ"/>
              <a:pPr>
                <a:defRPr/>
              </a:pPr>
              <a:t>13.11.2014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131C63-03B2-4B92-960A-6DDFD2FAA2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D7A70A-46E6-491E-86BC-8F0216BBFC83}" type="datetimeFigureOut">
              <a:rPr lang="cs-CZ"/>
              <a:pPr>
                <a:defRPr/>
              </a:pPr>
              <a:t>13.11.2014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6CB38C-EDFC-49C5-B301-05EC845064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B7D240-3186-4C4D-92DE-D498169139E6}" type="datetimeFigureOut">
              <a:rPr lang="cs-CZ"/>
              <a:pPr>
                <a:defRPr/>
              </a:pPr>
              <a:t>13.11.2014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27B447-031E-4036-A799-3BC5CB790E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B1FB00-A9CB-4893-9886-03B5E61E8992}" type="datetimeFigureOut">
              <a:rPr lang="cs-CZ"/>
              <a:pPr>
                <a:defRPr/>
              </a:pPr>
              <a:t>13.11.2014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496C95-2A76-4DF5-B164-A6A43A22AE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85F175-53A2-4374-8CB6-9BFCD7CDBF4A}" type="datetimeFigureOut">
              <a:rPr lang="cs-CZ"/>
              <a:pPr>
                <a:defRPr/>
              </a:pPr>
              <a:t>13.11.2014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EF5D7-CA56-4BD4-96B3-593518D299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A7E58B2-9F2D-47E0-9914-1D91B120BA5B}" type="datetimeFigureOut">
              <a:rPr lang="cs-CZ"/>
              <a:pPr>
                <a:defRPr/>
              </a:pPr>
              <a:t>13.11.2014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2545901-7502-445B-AE38-5A608D743A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15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7" Type="http://schemas.openxmlformats.org/officeDocument/2006/relationships/image" Target="../media/image24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wmf"/><Relationship Id="rId4" Type="http://schemas.openxmlformats.org/officeDocument/2006/relationships/image" Target="../media/image27.w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6" name="Object 4"/>
          <p:cNvGraphicFramePr>
            <a:graphicFrameLocks noChangeAspect="1"/>
          </p:cNvGraphicFramePr>
          <p:nvPr/>
        </p:nvGraphicFramePr>
        <p:xfrm>
          <a:off x="1835150" y="115888"/>
          <a:ext cx="5924550" cy="6943725"/>
        </p:xfrm>
        <a:graphic>
          <a:graphicData uri="http://schemas.openxmlformats.org/presentationml/2006/ole">
            <p:oleObj spid="_x0000_s3076" name="Dokument" r:id="rId3" imgW="6015115" imgH="6977429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3" descr="C:\Users\radoslav.pekny\AppData\Local\Microsoft\Windows\Temporary Internet Files\Content.IE5\07SYGYF7\MP90044840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08475" y="130175"/>
            <a:ext cx="4443413" cy="2578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2" name="Picture 4" descr="C:\Users\radoslav.pekny\AppData\Local\Microsoft\Windows\Temporary Internet Files\Content.IE5\ZPCSRFQU\MP900448615[1].jpg"/>
          <p:cNvPicPr>
            <a:picLocks noChangeAspect="1" noChangeArrowheads="1"/>
          </p:cNvPicPr>
          <p:nvPr/>
        </p:nvPicPr>
        <p:blipFill>
          <a:blip r:embed="rId3"/>
          <a:srcRect t="37051"/>
          <a:stretch>
            <a:fillRect/>
          </a:stretch>
        </p:blipFill>
        <p:spPr bwMode="auto">
          <a:xfrm>
            <a:off x="153988" y="4010025"/>
            <a:ext cx="3640137" cy="2687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5" descr="C:\Users\radoslav.pekny\AppData\Local\Microsoft\Windows\Temporary Internet Files\Content.IE5\4FHQ82KX\MP900448541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84888" y="1754188"/>
            <a:ext cx="2857500" cy="1878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8" descr="C:\Users\radoslav.pekny\AppData\Local\Microsoft\Windows\Temporary Internet Files\Content.IE5\ZPCSRFQU\MP900448687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53988" y="130175"/>
            <a:ext cx="3697287" cy="3335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10" descr="C:\Users\radoslav.pekny\AppData\Local\Microsoft\Windows\Temporary Internet Files\Content.IE5\1K96YH8U\MP900401249[2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968750" y="4010025"/>
            <a:ext cx="4032250" cy="2687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5366" name="Group 17"/>
          <p:cNvGrpSpPr>
            <a:grpSpLocks noChangeAspect="1"/>
          </p:cNvGrpSpPr>
          <p:nvPr/>
        </p:nvGrpSpPr>
        <p:grpSpPr bwMode="auto">
          <a:xfrm>
            <a:off x="8226425" y="3465513"/>
            <a:ext cx="908050" cy="3222625"/>
            <a:chOff x="2594" y="1589"/>
            <a:chExt cx="572" cy="1142"/>
          </a:xfrm>
        </p:grpSpPr>
        <p:sp>
          <p:nvSpPr>
            <p:cNvPr id="15439" name="AutoShape 16"/>
            <p:cNvSpPr>
              <a:spLocks noChangeAspect="1" noChangeArrowheads="1" noTextEdit="1"/>
            </p:cNvSpPr>
            <p:nvPr/>
          </p:nvSpPr>
          <p:spPr bwMode="auto">
            <a:xfrm>
              <a:off x="2594" y="1589"/>
              <a:ext cx="572" cy="1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40" name="Freeform 19"/>
            <p:cNvSpPr>
              <a:spLocks/>
            </p:cNvSpPr>
            <p:nvPr/>
          </p:nvSpPr>
          <p:spPr bwMode="auto">
            <a:xfrm>
              <a:off x="2823" y="1727"/>
              <a:ext cx="253" cy="672"/>
            </a:xfrm>
            <a:custGeom>
              <a:avLst/>
              <a:gdLst>
                <a:gd name="T0" fmla="*/ 253 w 504"/>
                <a:gd name="T1" fmla="*/ 0 h 1344"/>
                <a:gd name="T2" fmla="*/ 251 w 504"/>
                <a:gd name="T3" fmla="*/ 3 h 1344"/>
                <a:gd name="T4" fmla="*/ 245 w 504"/>
                <a:gd name="T5" fmla="*/ 11 h 1344"/>
                <a:gd name="T6" fmla="*/ 236 w 504"/>
                <a:gd name="T7" fmla="*/ 24 h 1344"/>
                <a:gd name="T8" fmla="*/ 224 w 504"/>
                <a:gd name="T9" fmla="*/ 42 h 1344"/>
                <a:gd name="T10" fmla="*/ 210 w 504"/>
                <a:gd name="T11" fmla="*/ 66 h 1344"/>
                <a:gd name="T12" fmla="*/ 193 w 504"/>
                <a:gd name="T13" fmla="*/ 95 h 1344"/>
                <a:gd name="T14" fmla="*/ 174 w 504"/>
                <a:gd name="T15" fmla="*/ 129 h 1344"/>
                <a:gd name="T16" fmla="*/ 155 w 504"/>
                <a:gd name="T17" fmla="*/ 168 h 1344"/>
                <a:gd name="T18" fmla="*/ 134 w 504"/>
                <a:gd name="T19" fmla="*/ 213 h 1344"/>
                <a:gd name="T20" fmla="*/ 113 w 504"/>
                <a:gd name="T21" fmla="*/ 264 h 1344"/>
                <a:gd name="T22" fmla="*/ 92 w 504"/>
                <a:gd name="T23" fmla="*/ 318 h 1344"/>
                <a:gd name="T24" fmla="*/ 71 w 504"/>
                <a:gd name="T25" fmla="*/ 378 h 1344"/>
                <a:gd name="T26" fmla="*/ 51 w 504"/>
                <a:gd name="T27" fmla="*/ 444 h 1344"/>
                <a:gd name="T28" fmla="*/ 32 w 504"/>
                <a:gd name="T29" fmla="*/ 515 h 1344"/>
                <a:gd name="T30" fmla="*/ 15 w 504"/>
                <a:gd name="T31" fmla="*/ 591 h 1344"/>
                <a:gd name="T32" fmla="*/ 0 w 504"/>
                <a:gd name="T33" fmla="*/ 672 h 1344"/>
                <a:gd name="T34" fmla="*/ 25 w 504"/>
                <a:gd name="T35" fmla="*/ 663 h 1344"/>
                <a:gd name="T36" fmla="*/ 26 w 504"/>
                <a:gd name="T37" fmla="*/ 659 h 1344"/>
                <a:gd name="T38" fmla="*/ 27 w 504"/>
                <a:gd name="T39" fmla="*/ 647 h 1344"/>
                <a:gd name="T40" fmla="*/ 29 w 504"/>
                <a:gd name="T41" fmla="*/ 629 h 1344"/>
                <a:gd name="T42" fmla="*/ 33 w 504"/>
                <a:gd name="T43" fmla="*/ 604 h 1344"/>
                <a:gd name="T44" fmla="*/ 38 w 504"/>
                <a:gd name="T45" fmla="*/ 573 h 1344"/>
                <a:gd name="T46" fmla="*/ 45 w 504"/>
                <a:gd name="T47" fmla="*/ 537 h 1344"/>
                <a:gd name="T48" fmla="*/ 54 w 504"/>
                <a:gd name="T49" fmla="*/ 495 h 1344"/>
                <a:gd name="T50" fmla="*/ 65 w 504"/>
                <a:gd name="T51" fmla="*/ 450 h 1344"/>
                <a:gd name="T52" fmla="*/ 78 w 504"/>
                <a:gd name="T53" fmla="*/ 401 h 1344"/>
                <a:gd name="T54" fmla="*/ 93 w 504"/>
                <a:gd name="T55" fmla="*/ 349 h 1344"/>
                <a:gd name="T56" fmla="*/ 112 w 504"/>
                <a:gd name="T57" fmla="*/ 294 h 1344"/>
                <a:gd name="T58" fmla="*/ 134 w 504"/>
                <a:gd name="T59" fmla="*/ 237 h 1344"/>
                <a:gd name="T60" fmla="*/ 158 w 504"/>
                <a:gd name="T61" fmla="*/ 178 h 1344"/>
                <a:gd name="T62" fmla="*/ 186 w 504"/>
                <a:gd name="T63" fmla="*/ 119 h 1344"/>
                <a:gd name="T64" fmla="*/ 218 w 504"/>
                <a:gd name="T65" fmla="*/ 60 h 1344"/>
                <a:gd name="T66" fmla="*/ 253 w 504"/>
                <a:gd name="T67" fmla="*/ 0 h 1344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504"/>
                <a:gd name="T103" fmla="*/ 0 h 1344"/>
                <a:gd name="T104" fmla="*/ 504 w 504"/>
                <a:gd name="T105" fmla="*/ 1344 h 1344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504" h="1344">
                  <a:moveTo>
                    <a:pt x="504" y="0"/>
                  </a:moveTo>
                  <a:lnTo>
                    <a:pt x="501" y="6"/>
                  </a:lnTo>
                  <a:lnTo>
                    <a:pt x="489" y="21"/>
                  </a:lnTo>
                  <a:lnTo>
                    <a:pt x="471" y="48"/>
                  </a:lnTo>
                  <a:lnTo>
                    <a:pt x="447" y="84"/>
                  </a:lnTo>
                  <a:lnTo>
                    <a:pt x="418" y="132"/>
                  </a:lnTo>
                  <a:lnTo>
                    <a:pt x="384" y="190"/>
                  </a:lnTo>
                  <a:lnTo>
                    <a:pt x="347" y="258"/>
                  </a:lnTo>
                  <a:lnTo>
                    <a:pt x="308" y="337"/>
                  </a:lnTo>
                  <a:lnTo>
                    <a:pt x="267" y="426"/>
                  </a:lnTo>
                  <a:lnTo>
                    <a:pt x="225" y="527"/>
                  </a:lnTo>
                  <a:lnTo>
                    <a:pt x="183" y="636"/>
                  </a:lnTo>
                  <a:lnTo>
                    <a:pt x="141" y="757"/>
                  </a:lnTo>
                  <a:lnTo>
                    <a:pt x="102" y="888"/>
                  </a:lnTo>
                  <a:lnTo>
                    <a:pt x="64" y="1030"/>
                  </a:lnTo>
                  <a:lnTo>
                    <a:pt x="29" y="1182"/>
                  </a:lnTo>
                  <a:lnTo>
                    <a:pt x="0" y="1344"/>
                  </a:lnTo>
                  <a:lnTo>
                    <a:pt x="50" y="1325"/>
                  </a:lnTo>
                  <a:lnTo>
                    <a:pt x="51" y="1317"/>
                  </a:lnTo>
                  <a:lnTo>
                    <a:pt x="54" y="1294"/>
                  </a:lnTo>
                  <a:lnTo>
                    <a:pt x="58" y="1257"/>
                  </a:lnTo>
                  <a:lnTo>
                    <a:pt x="65" y="1207"/>
                  </a:lnTo>
                  <a:lnTo>
                    <a:pt x="76" y="1145"/>
                  </a:lnTo>
                  <a:lnTo>
                    <a:pt x="89" y="1073"/>
                  </a:lnTo>
                  <a:lnTo>
                    <a:pt x="107" y="991"/>
                  </a:lnTo>
                  <a:lnTo>
                    <a:pt x="129" y="900"/>
                  </a:lnTo>
                  <a:lnTo>
                    <a:pt x="155" y="802"/>
                  </a:lnTo>
                  <a:lnTo>
                    <a:pt x="186" y="698"/>
                  </a:lnTo>
                  <a:lnTo>
                    <a:pt x="223" y="588"/>
                  </a:lnTo>
                  <a:lnTo>
                    <a:pt x="266" y="475"/>
                  </a:lnTo>
                  <a:lnTo>
                    <a:pt x="315" y="357"/>
                  </a:lnTo>
                  <a:lnTo>
                    <a:pt x="370" y="239"/>
                  </a:lnTo>
                  <a:lnTo>
                    <a:pt x="434" y="120"/>
                  </a:lnTo>
                  <a:lnTo>
                    <a:pt x="504" y="0"/>
                  </a:lnTo>
                  <a:close/>
                </a:path>
              </a:pathLst>
            </a:custGeom>
            <a:solidFill>
              <a:srgbClr val="AD6B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41" name="Freeform 20"/>
            <p:cNvSpPr>
              <a:spLocks/>
            </p:cNvSpPr>
            <p:nvPr/>
          </p:nvSpPr>
          <p:spPr bwMode="auto">
            <a:xfrm>
              <a:off x="2767" y="1696"/>
              <a:ext cx="109" cy="647"/>
            </a:xfrm>
            <a:custGeom>
              <a:avLst/>
              <a:gdLst>
                <a:gd name="T0" fmla="*/ 0 w 218"/>
                <a:gd name="T1" fmla="*/ 0 h 1295"/>
                <a:gd name="T2" fmla="*/ 2 w 218"/>
                <a:gd name="T3" fmla="*/ 3 h 1295"/>
                <a:gd name="T4" fmla="*/ 8 w 218"/>
                <a:gd name="T5" fmla="*/ 12 h 1295"/>
                <a:gd name="T6" fmla="*/ 17 w 218"/>
                <a:gd name="T7" fmla="*/ 26 h 1295"/>
                <a:gd name="T8" fmla="*/ 28 w 218"/>
                <a:gd name="T9" fmla="*/ 47 h 1295"/>
                <a:gd name="T10" fmla="*/ 42 w 218"/>
                <a:gd name="T11" fmla="*/ 72 h 1295"/>
                <a:gd name="T12" fmla="*/ 55 w 218"/>
                <a:gd name="T13" fmla="*/ 102 h 1295"/>
                <a:gd name="T14" fmla="*/ 69 w 218"/>
                <a:gd name="T15" fmla="*/ 138 h 1295"/>
                <a:gd name="T16" fmla="*/ 82 w 218"/>
                <a:gd name="T17" fmla="*/ 178 h 1295"/>
                <a:gd name="T18" fmla="*/ 93 w 218"/>
                <a:gd name="T19" fmla="*/ 223 h 1295"/>
                <a:gd name="T20" fmla="*/ 102 w 218"/>
                <a:gd name="T21" fmla="*/ 272 h 1295"/>
                <a:gd name="T22" fmla="*/ 107 w 218"/>
                <a:gd name="T23" fmla="*/ 326 h 1295"/>
                <a:gd name="T24" fmla="*/ 109 w 218"/>
                <a:gd name="T25" fmla="*/ 383 h 1295"/>
                <a:gd name="T26" fmla="*/ 106 w 218"/>
                <a:gd name="T27" fmla="*/ 444 h 1295"/>
                <a:gd name="T28" fmla="*/ 97 w 218"/>
                <a:gd name="T29" fmla="*/ 508 h 1295"/>
                <a:gd name="T30" fmla="*/ 82 w 218"/>
                <a:gd name="T31" fmla="*/ 576 h 1295"/>
                <a:gd name="T32" fmla="*/ 59 w 218"/>
                <a:gd name="T33" fmla="*/ 647 h 1295"/>
                <a:gd name="T34" fmla="*/ 60 w 218"/>
                <a:gd name="T35" fmla="*/ 643 h 1295"/>
                <a:gd name="T36" fmla="*/ 64 w 218"/>
                <a:gd name="T37" fmla="*/ 632 h 1295"/>
                <a:gd name="T38" fmla="*/ 69 w 218"/>
                <a:gd name="T39" fmla="*/ 614 h 1295"/>
                <a:gd name="T40" fmla="*/ 76 w 218"/>
                <a:gd name="T41" fmla="*/ 589 h 1295"/>
                <a:gd name="T42" fmla="*/ 82 w 218"/>
                <a:gd name="T43" fmla="*/ 558 h 1295"/>
                <a:gd name="T44" fmla="*/ 88 w 218"/>
                <a:gd name="T45" fmla="*/ 523 h 1295"/>
                <a:gd name="T46" fmla="*/ 93 w 218"/>
                <a:gd name="T47" fmla="*/ 483 h 1295"/>
                <a:gd name="T48" fmla="*/ 97 w 218"/>
                <a:gd name="T49" fmla="*/ 438 h 1295"/>
                <a:gd name="T50" fmla="*/ 99 w 218"/>
                <a:gd name="T51" fmla="*/ 390 h 1295"/>
                <a:gd name="T52" fmla="*/ 97 w 218"/>
                <a:gd name="T53" fmla="*/ 339 h 1295"/>
                <a:gd name="T54" fmla="*/ 93 w 218"/>
                <a:gd name="T55" fmla="*/ 286 h 1295"/>
                <a:gd name="T56" fmla="*/ 85 w 218"/>
                <a:gd name="T57" fmla="*/ 230 h 1295"/>
                <a:gd name="T58" fmla="*/ 72 w 218"/>
                <a:gd name="T59" fmla="*/ 173 h 1295"/>
                <a:gd name="T60" fmla="*/ 54 w 218"/>
                <a:gd name="T61" fmla="*/ 116 h 1295"/>
                <a:gd name="T62" fmla="*/ 30 w 218"/>
                <a:gd name="T63" fmla="*/ 57 h 1295"/>
                <a:gd name="T64" fmla="*/ 0 w 218"/>
                <a:gd name="T65" fmla="*/ 0 h 129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218"/>
                <a:gd name="T100" fmla="*/ 0 h 1295"/>
                <a:gd name="T101" fmla="*/ 218 w 218"/>
                <a:gd name="T102" fmla="*/ 1295 h 1295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218" h="1295">
                  <a:moveTo>
                    <a:pt x="0" y="0"/>
                  </a:moveTo>
                  <a:lnTo>
                    <a:pt x="4" y="6"/>
                  </a:lnTo>
                  <a:lnTo>
                    <a:pt x="16" y="24"/>
                  </a:lnTo>
                  <a:lnTo>
                    <a:pt x="34" y="53"/>
                  </a:lnTo>
                  <a:lnTo>
                    <a:pt x="57" y="94"/>
                  </a:lnTo>
                  <a:lnTo>
                    <a:pt x="83" y="144"/>
                  </a:lnTo>
                  <a:lnTo>
                    <a:pt x="110" y="205"/>
                  </a:lnTo>
                  <a:lnTo>
                    <a:pt x="138" y="277"/>
                  </a:lnTo>
                  <a:lnTo>
                    <a:pt x="163" y="357"/>
                  </a:lnTo>
                  <a:lnTo>
                    <a:pt x="185" y="447"/>
                  </a:lnTo>
                  <a:lnTo>
                    <a:pt x="203" y="545"/>
                  </a:lnTo>
                  <a:lnTo>
                    <a:pt x="214" y="652"/>
                  </a:lnTo>
                  <a:lnTo>
                    <a:pt x="218" y="766"/>
                  </a:lnTo>
                  <a:lnTo>
                    <a:pt x="211" y="888"/>
                  </a:lnTo>
                  <a:lnTo>
                    <a:pt x="193" y="1017"/>
                  </a:lnTo>
                  <a:lnTo>
                    <a:pt x="163" y="1153"/>
                  </a:lnTo>
                  <a:lnTo>
                    <a:pt x="118" y="1295"/>
                  </a:lnTo>
                  <a:lnTo>
                    <a:pt x="121" y="1287"/>
                  </a:lnTo>
                  <a:lnTo>
                    <a:pt x="128" y="1265"/>
                  </a:lnTo>
                  <a:lnTo>
                    <a:pt x="138" y="1228"/>
                  </a:lnTo>
                  <a:lnTo>
                    <a:pt x="151" y="1179"/>
                  </a:lnTo>
                  <a:lnTo>
                    <a:pt x="163" y="1117"/>
                  </a:lnTo>
                  <a:lnTo>
                    <a:pt x="175" y="1047"/>
                  </a:lnTo>
                  <a:lnTo>
                    <a:pt x="186" y="967"/>
                  </a:lnTo>
                  <a:lnTo>
                    <a:pt x="193" y="877"/>
                  </a:lnTo>
                  <a:lnTo>
                    <a:pt x="197" y="781"/>
                  </a:lnTo>
                  <a:lnTo>
                    <a:pt x="194" y="679"/>
                  </a:lnTo>
                  <a:lnTo>
                    <a:pt x="186" y="572"/>
                  </a:lnTo>
                  <a:lnTo>
                    <a:pt x="169" y="461"/>
                  </a:lnTo>
                  <a:lnTo>
                    <a:pt x="144" y="347"/>
                  </a:lnTo>
                  <a:lnTo>
                    <a:pt x="108" y="232"/>
                  </a:lnTo>
                  <a:lnTo>
                    <a:pt x="60" y="11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8BA7A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42" name="Freeform 21"/>
            <p:cNvSpPr>
              <a:spLocks/>
            </p:cNvSpPr>
            <p:nvPr/>
          </p:nvSpPr>
          <p:spPr bwMode="auto">
            <a:xfrm>
              <a:off x="2771" y="1953"/>
              <a:ext cx="95" cy="506"/>
            </a:xfrm>
            <a:custGeom>
              <a:avLst/>
              <a:gdLst>
                <a:gd name="T0" fmla="*/ 0 w 190"/>
                <a:gd name="T1" fmla="*/ 0 h 1011"/>
                <a:gd name="T2" fmla="*/ 3 w 190"/>
                <a:gd name="T3" fmla="*/ 2 h 1011"/>
                <a:gd name="T4" fmla="*/ 12 w 190"/>
                <a:gd name="T5" fmla="*/ 7 h 1011"/>
                <a:gd name="T6" fmla="*/ 26 w 190"/>
                <a:gd name="T7" fmla="*/ 16 h 1011"/>
                <a:gd name="T8" fmla="*/ 40 w 190"/>
                <a:gd name="T9" fmla="*/ 32 h 1011"/>
                <a:gd name="T10" fmla="*/ 54 w 190"/>
                <a:gd name="T11" fmla="*/ 54 h 1011"/>
                <a:gd name="T12" fmla="*/ 65 w 190"/>
                <a:gd name="T13" fmla="*/ 83 h 1011"/>
                <a:gd name="T14" fmla="*/ 72 w 190"/>
                <a:gd name="T15" fmla="*/ 121 h 1011"/>
                <a:gd name="T16" fmla="*/ 70 w 190"/>
                <a:gd name="T17" fmla="*/ 168 h 1011"/>
                <a:gd name="T18" fmla="*/ 65 w 190"/>
                <a:gd name="T19" fmla="*/ 222 h 1011"/>
                <a:gd name="T20" fmla="*/ 58 w 190"/>
                <a:gd name="T21" fmla="*/ 279 h 1011"/>
                <a:gd name="T22" fmla="*/ 50 w 190"/>
                <a:gd name="T23" fmla="*/ 336 h 1011"/>
                <a:gd name="T24" fmla="*/ 44 w 190"/>
                <a:gd name="T25" fmla="*/ 389 h 1011"/>
                <a:gd name="T26" fmla="*/ 38 w 190"/>
                <a:gd name="T27" fmla="*/ 436 h 1011"/>
                <a:gd name="T28" fmla="*/ 31 w 190"/>
                <a:gd name="T29" fmla="*/ 472 h 1011"/>
                <a:gd name="T30" fmla="*/ 28 w 190"/>
                <a:gd name="T31" fmla="*/ 497 h 1011"/>
                <a:gd name="T32" fmla="*/ 27 w 190"/>
                <a:gd name="T33" fmla="*/ 506 h 1011"/>
                <a:gd name="T34" fmla="*/ 28 w 190"/>
                <a:gd name="T35" fmla="*/ 501 h 1011"/>
                <a:gd name="T36" fmla="*/ 34 w 190"/>
                <a:gd name="T37" fmla="*/ 486 h 1011"/>
                <a:gd name="T38" fmla="*/ 42 w 190"/>
                <a:gd name="T39" fmla="*/ 463 h 1011"/>
                <a:gd name="T40" fmla="*/ 50 w 190"/>
                <a:gd name="T41" fmla="*/ 432 h 1011"/>
                <a:gd name="T42" fmla="*/ 60 w 190"/>
                <a:gd name="T43" fmla="*/ 396 h 1011"/>
                <a:gd name="T44" fmla="*/ 70 w 190"/>
                <a:gd name="T45" fmla="*/ 356 h 1011"/>
                <a:gd name="T46" fmla="*/ 80 w 190"/>
                <a:gd name="T47" fmla="*/ 312 h 1011"/>
                <a:gd name="T48" fmla="*/ 88 w 190"/>
                <a:gd name="T49" fmla="*/ 267 h 1011"/>
                <a:gd name="T50" fmla="*/ 93 w 190"/>
                <a:gd name="T51" fmla="*/ 221 h 1011"/>
                <a:gd name="T52" fmla="*/ 95 w 190"/>
                <a:gd name="T53" fmla="*/ 176 h 1011"/>
                <a:gd name="T54" fmla="*/ 93 w 190"/>
                <a:gd name="T55" fmla="*/ 134 h 1011"/>
                <a:gd name="T56" fmla="*/ 88 w 190"/>
                <a:gd name="T57" fmla="*/ 95 h 1011"/>
                <a:gd name="T58" fmla="*/ 76 w 190"/>
                <a:gd name="T59" fmla="*/ 61 h 1011"/>
                <a:gd name="T60" fmla="*/ 57 w 190"/>
                <a:gd name="T61" fmla="*/ 32 h 1011"/>
                <a:gd name="T62" fmla="*/ 33 w 190"/>
                <a:gd name="T63" fmla="*/ 12 h 1011"/>
                <a:gd name="T64" fmla="*/ 0 w 190"/>
                <a:gd name="T65" fmla="*/ 0 h 1011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90"/>
                <a:gd name="T100" fmla="*/ 0 h 1011"/>
                <a:gd name="T101" fmla="*/ 190 w 190"/>
                <a:gd name="T102" fmla="*/ 1011 h 1011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90" h="1011">
                  <a:moveTo>
                    <a:pt x="0" y="0"/>
                  </a:moveTo>
                  <a:lnTo>
                    <a:pt x="7" y="3"/>
                  </a:lnTo>
                  <a:lnTo>
                    <a:pt x="25" y="13"/>
                  </a:lnTo>
                  <a:lnTo>
                    <a:pt x="52" y="32"/>
                  </a:lnTo>
                  <a:lnTo>
                    <a:pt x="80" y="63"/>
                  </a:lnTo>
                  <a:lnTo>
                    <a:pt x="108" y="107"/>
                  </a:lnTo>
                  <a:lnTo>
                    <a:pt x="130" y="165"/>
                  </a:lnTo>
                  <a:lnTo>
                    <a:pt x="143" y="241"/>
                  </a:lnTo>
                  <a:lnTo>
                    <a:pt x="140" y="335"/>
                  </a:lnTo>
                  <a:lnTo>
                    <a:pt x="129" y="443"/>
                  </a:lnTo>
                  <a:lnTo>
                    <a:pt x="116" y="557"/>
                  </a:lnTo>
                  <a:lnTo>
                    <a:pt x="101" y="671"/>
                  </a:lnTo>
                  <a:lnTo>
                    <a:pt x="87" y="777"/>
                  </a:lnTo>
                  <a:lnTo>
                    <a:pt x="75" y="871"/>
                  </a:lnTo>
                  <a:lnTo>
                    <a:pt x="63" y="944"/>
                  </a:lnTo>
                  <a:lnTo>
                    <a:pt x="56" y="994"/>
                  </a:lnTo>
                  <a:lnTo>
                    <a:pt x="54" y="1011"/>
                  </a:lnTo>
                  <a:lnTo>
                    <a:pt x="57" y="1001"/>
                  </a:lnTo>
                  <a:lnTo>
                    <a:pt x="68" y="971"/>
                  </a:lnTo>
                  <a:lnTo>
                    <a:pt x="83" y="925"/>
                  </a:lnTo>
                  <a:lnTo>
                    <a:pt x="101" y="864"/>
                  </a:lnTo>
                  <a:lnTo>
                    <a:pt x="121" y="791"/>
                  </a:lnTo>
                  <a:lnTo>
                    <a:pt x="140" y="711"/>
                  </a:lnTo>
                  <a:lnTo>
                    <a:pt x="159" y="624"/>
                  </a:lnTo>
                  <a:lnTo>
                    <a:pt x="175" y="533"/>
                  </a:lnTo>
                  <a:lnTo>
                    <a:pt x="185" y="442"/>
                  </a:lnTo>
                  <a:lnTo>
                    <a:pt x="190" y="352"/>
                  </a:lnTo>
                  <a:lnTo>
                    <a:pt x="186" y="267"/>
                  </a:lnTo>
                  <a:lnTo>
                    <a:pt x="175" y="190"/>
                  </a:lnTo>
                  <a:lnTo>
                    <a:pt x="151" y="121"/>
                  </a:lnTo>
                  <a:lnTo>
                    <a:pt x="115" y="64"/>
                  </a:lnTo>
                  <a:lnTo>
                    <a:pt x="66" y="2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8BA7A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43" name="Freeform 22"/>
            <p:cNvSpPr>
              <a:spLocks/>
            </p:cNvSpPr>
            <p:nvPr/>
          </p:nvSpPr>
          <p:spPr bwMode="auto">
            <a:xfrm>
              <a:off x="3076" y="1603"/>
              <a:ext cx="57" cy="96"/>
            </a:xfrm>
            <a:custGeom>
              <a:avLst/>
              <a:gdLst>
                <a:gd name="T0" fmla="*/ 7 w 114"/>
                <a:gd name="T1" fmla="*/ 96 h 191"/>
                <a:gd name="T2" fmla="*/ 6 w 114"/>
                <a:gd name="T3" fmla="*/ 94 h 191"/>
                <a:gd name="T4" fmla="*/ 4 w 114"/>
                <a:gd name="T5" fmla="*/ 90 h 191"/>
                <a:gd name="T6" fmla="*/ 2 w 114"/>
                <a:gd name="T7" fmla="*/ 83 h 191"/>
                <a:gd name="T8" fmla="*/ 0 w 114"/>
                <a:gd name="T9" fmla="*/ 75 h 191"/>
                <a:gd name="T10" fmla="*/ 1 w 114"/>
                <a:gd name="T11" fmla="*/ 65 h 191"/>
                <a:gd name="T12" fmla="*/ 3 w 114"/>
                <a:gd name="T13" fmla="*/ 54 h 191"/>
                <a:gd name="T14" fmla="*/ 8 w 114"/>
                <a:gd name="T15" fmla="*/ 42 h 191"/>
                <a:gd name="T16" fmla="*/ 18 w 114"/>
                <a:gd name="T17" fmla="*/ 30 h 191"/>
                <a:gd name="T18" fmla="*/ 28 w 114"/>
                <a:gd name="T19" fmla="*/ 21 h 191"/>
                <a:gd name="T20" fmla="*/ 36 w 114"/>
                <a:gd name="T21" fmla="*/ 14 h 191"/>
                <a:gd name="T22" fmla="*/ 43 w 114"/>
                <a:gd name="T23" fmla="*/ 8 h 191"/>
                <a:gd name="T24" fmla="*/ 48 w 114"/>
                <a:gd name="T25" fmla="*/ 5 h 191"/>
                <a:gd name="T26" fmla="*/ 52 w 114"/>
                <a:gd name="T27" fmla="*/ 2 h 191"/>
                <a:gd name="T28" fmla="*/ 55 w 114"/>
                <a:gd name="T29" fmla="*/ 1 h 191"/>
                <a:gd name="T30" fmla="*/ 57 w 114"/>
                <a:gd name="T31" fmla="*/ 0 h 191"/>
                <a:gd name="T32" fmla="*/ 57 w 114"/>
                <a:gd name="T33" fmla="*/ 0 h 191"/>
                <a:gd name="T34" fmla="*/ 57 w 114"/>
                <a:gd name="T35" fmla="*/ 4 h 191"/>
                <a:gd name="T36" fmla="*/ 54 w 114"/>
                <a:gd name="T37" fmla="*/ 14 h 191"/>
                <a:gd name="T38" fmla="*/ 52 w 114"/>
                <a:gd name="T39" fmla="*/ 29 h 191"/>
                <a:gd name="T40" fmla="*/ 49 w 114"/>
                <a:gd name="T41" fmla="*/ 47 h 191"/>
                <a:gd name="T42" fmla="*/ 46 w 114"/>
                <a:gd name="T43" fmla="*/ 57 h 191"/>
                <a:gd name="T44" fmla="*/ 44 w 114"/>
                <a:gd name="T45" fmla="*/ 65 h 191"/>
                <a:gd name="T46" fmla="*/ 39 w 114"/>
                <a:gd name="T47" fmla="*/ 72 h 191"/>
                <a:gd name="T48" fmla="*/ 33 w 114"/>
                <a:gd name="T49" fmla="*/ 78 h 191"/>
                <a:gd name="T50" fmla="*/ 27 w 114"/>
                <a:gd name="T51" fmla="*/ 84 h 191"/>
                <a:gd name="T52" fmla="*/ 20 w 114"/>
                <a:gd name="T53" fmla="*/ 89 h 191"/>
                <a:gd name="T54" fmla="*/ 14 w 114"/>
                <a:gd name="T55" fmla="*/ 92 h 191"/>
                <a:gd name="T56" fmla="*/ 7 w 114"/>
                <a:gd name="T57" fmla="*/ 96 h 191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114"/>
                <a:gd name="T88" fmla="*/ 0 h 191"/>
                <a:gd name="T89" fmla="*/ 114 w 114"/>
                <a:gd name="T90" fmla="*/ 191 h 191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114" h="191">
                  <a:moveTo>
                    <a:pt x="13" y="191"/>
                  </a:moveTo>
                  <a:lnTo>
                    <a:pt x="12" y="188"/>
                  </a:lnTo>
                  <a:lnTo>
                    <a:pt x="7" y="179"/>
                  </a:lnTo>
                  <a:lnTo>
                    <a:pt x="4" y="166"/>
                  </a:lnTo>
                  <a:lnTo>
                    <a:pt x="0" y="150"/>
                  </a:lnTo>
                  <a:lnTo>
                    <a:pt x="1" y="129"/>
                  </a:lnTo>
                  <a:lnTo>
                    <a:pt x="6" y="107"/>
                  </a:lnTo>
                  <a:lnTo>
                    <a:pt x="16" y="84"/>
                  </a:lnTo>
                  <a:lnTo>
                    <a:pt x="36" y="60"/>
                  </a:lnTo>
                  <a:lnTo>
                    <a:pt x="55" y="41"/>
                  </a:lnTo>
                  <a:lnTo>
                    <a:pt x="72" y="27"/>
                  </a:lnTo>
                  <a:lnTo>
                    <a:pt x="85" y="16"/>
                  </a:lnTo>
                  <a:lnTo>
                    <a:pt x="96" y="9"/>
                  </a:lnTo>
                  <a:lnTo>
                    <a:pt x="104" y="4"/>
                  </a:lnTo>
                  <a:lnTo>
                    <a:pt x="110" y="1"/>
                  </a:lnTo>
                  <a:lnTo>
                    <a:pt x="113" y="0"/>
                  </a:lnTo>
                  <a:lnTo>
                    <a:pt x="114" y="0"/>
                  </a:lnTo>
                  <a:lnTo>
                    <a:pt x="113" y="7"/>
                  </a:lnTo>
                  <a:lnTo>
                    <a:pt x="108" y="27"/>
                  </a:lnTo>
                  <a:lnTo>
                    <a:pt x="103" y="57"/>
                  </a:lnTo>
                  <a:lnTo>
                    <a:pt x="97" y="94"/>
                  </a:lnTo>
                  <a:lnTo>
                    <a:pt x="92" y="113"/>
                  </a:lnTo>
                  <a:lnTo>
                    <a:pt x="87" y="129"/>
                  </a:lnTo>
                  <a:lnTo>
                    <a:pt x="77" y="143"/>
                  </a:lnTo>
                  <a:lnTo>
                    <a:pt x="66" y="156"/>
                  </a:lnTo>
                  <a:lnTo>
                    <a:pt x="54" y="167"/>
                  </a:lnTo>
                  <a:lnTo>
                    <a:pt x="40" y="177"/>
                  </a:lnTo>
                  <a:lnTo>
                    <a:pt x="27" y="184"/>
                  </a:lnTo>
                  <a:lnTo>
                    <a:pt x="13" y="191"/>
                  </a:lnTo>
                  <a:close/>
                </a:path>
              </a:pathLst>
            </a:custGeom>
            <a:solidFill>
              <a:srgbClr val="AD6B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44" name="Freeform 23"/>
            <p:cNvSpPr>
              <a:spLocks/>
            </p:cNvSpPr>
            <p:nvPr/>
          </p:nvSpPr>
          <p:spPr bwMode="auto">
            <a:xfrm>
              <a:off x="3082" y="1619"/>
              <a:ext cx="34" cy="63"/>
            </a:xfrm>
            <a:custGeom>
              <a:avLst/>
              <a:gdLst>
                <a:gd name="T0" fmla="*/ 28 w 69"/>
                <a:gd name="T1" fmla="*/ 9 h 125"/>
                <a:gd name="T2" fmla="*/ 27 w 69"/>
                <a:gd name="T3" fmla="*/ 11 h 125"/>
                <a:gd name="T4" fmla="*/ 24 w 69"/>
                <a:gd name="T5" fmla="*/ 14 h 125"/>
                <a:gd name="T6" fmla="*/ 19 w 69"/>
                <a:gd name="T7" fmla="*/ 19 h 125"/>
                <a:gd name="T8" fmla="*/ 14 w 69"/>
                <a:gd name="T9" fmla="*/ 26 h 125"/>
                <a:gd name="T10" fmla="*/ 9 w 69"/>
                <a:gd name="T11" fmla="*/ 34 h 125"/>
                <a:gd name="T12" fmla="*/ 5 w 69"/>
                <a:gd name="T13" fmla="*/ 43 h 125"/>
                <a:gd name="T14" fmla="*/ 1 w 69"/>
                <a:gd name="T15" fmla="*/ 53 h 125"/>
                <a:gd name="T16" fmla="*/ 0 w 69"/>
                <a:gd name="T17" fmla="*/ 63 h 125"/>
                <a:gd name="T18" fmla="*/ 0 w 69"/>
                <a:gd name="T19" fmla="*/ 61 h 125"/>
                <a:gd name="T20" fmla="*/ 0 w 69"/>
                <a:gd name="T21" fmla="*/ 57 h 125"/>
                <a:gd name="T22" fmla="*/ 0 w 69"/>
                <a:gd name="T23" fmla="*/ 51 h 125"/>
                <a:gd name="T24" fmla="*/ 2 w 69"/>
                <a:gd name="T25" fmla="*/ 42 h 125"/>
                <a:gd name="T26" fmla="*/ 6 w 69"/>
                <a:gd name="T27" fmla="*/ 32 h 125"/>
                <a:gd name="T28" fmla="*/ 12 w 69"/>
                <a:gd name="T29" fmla="*/ 22 h 125"/>
                <a:gd name="T30" fmla="*/ 22 w 69"/>
                <a:gd name="T31" fmla="*/ 11 h 125"/>
                <a:gd name="T32" fmla="*/ 34 w 69"/>
                <a:gd name="T33" fmla="*/ 0 h 125"/>
                <a:gd name="T34" fmla="*/ 28 w 69"/>
                <a:gd name="T35" fmla="*/ 9 h 125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69"/>
                <a:gd name="T55" fmla="*/ 0 h 125"/>
                <a:gd name="T56" fmla="*/ 69 w 69"/>
                <a:gd name="T57" fmla="*/ 125 h 125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69" h="125">
                  <a:moveTo>
                    <a:pt x="56" y="18"/>
                  </a:moveTo>
                  <a:lnTo>
                    <a:pt x="54" y="21"/>
                  </a:lnTo>
                  <a:lnTo>
                    <a:pt x="48" y="28"/>
                  </a:lnTo>
                  <a:lnTo>
                    <a:pt x="39" y="38"/>
                  </a:lnTo>
                  <a:lnTo>
                    <a:pt x="29" y="52"/>
                  </a:lnTo>
                  <a:lnTo>
                    <a:pt x="18" y="68"/>
                  </a:lnTo>
                  <a:lnTo>
                    <a:pt x="10" y="86"/>
                  </a:lnTo>
                  <a:lnTo>
                    <a:pt x="3" y="106"/>
                  </a:lnTo>
                  <a:lnTo>
                    <a:pt x="0" y="125"/>
                  </a:lnTo>
                  <a:lnTo>
                    <a:pt x="0" y="122"/>
                  </a:lnTo>
                  <a:lnTo>
                    <a:pt x="0" y="114"/>
                  </a:lnTo>
                  <a:lnTo>
                    <a:pt x="1" y="101"/>
                  </a:lnTo>
                  <a:lnTo>
                    <a:pt x="4" y="84"/>
                  </a:lnTo>
                  <a:lnTo>
                    <a:pt x="12" y="64"/>
                  </a:lnTo>
                  <a:lnTo>
                    <a:pt x="25" y="44"/>
                  </a:lnTo>
                  <a:lnTo>
                    <a:pt x="44" y="22"/>
                  </a:lnTo>
                  <a:lnTo>
                    <a:pt x="69" y="0"/>
                  </a:lnTo>
                  <a:lnTo>
                    <a:pt x="56" y="18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45" name="Freeform 24"/>
            <p:cNvSpPr>
              <a:spLocks/>
            </p:cNvSpPr>
            <p:nvPr/>
          </p:nvSpPr>
          <p:spPr bwMode="auto">
            <a:xfrm>
              <a:off x="3082" y="1591"/>
              <a:ext cx="60" cy="108"/>
            </a:xfrm>
            <a:custGeom>
              <a:avLst/>
              <a:gdLst>
                <a:gd name="T0" fmla="*/ 60 w 120"/>
                <a:gd name="T1" fmla="*/ 0 h 217"/>
                <a:gd name="T2" fmla="*/ 59 w 120"/>
                <a:gd name="T3" fmla="*/ 0 h 217"/>
                <a:gd name="T4" fmla="*/ 57 w 120"/>
                <a:gd name="T5" fmla="*/ 2 h 217"/>
                <a:gd name="T6" fmla="*/ 53 w 120"/>
                <a:gd name="T7" fmla="*/ 6 h 217"/>
                <a:gd name="T8" fmla="*/ 50 w 120"/>
                <a:gd name="T9" fmla="*/ 14 h 217"/>
                <a:gd name="T10" fmla="*/ 49 w 120"/>
                <a:gd name="T11" fmla="*/ 26 h 217"/>
                <a:gd name="T12" fmla="*/ 48 w 120"/>
                <a:gd name="T13" fmla="*/ 38 h 217"/>
                <a:gd name="T14" fmla="*/ 46 w 120"/>
                <a:gd name="T15" fmla="*/ 51 h 217"/>
                <a:gd name="T16" fmla="*/ 43 w 120"/>
                <a:gd name="T17" fmla="*/ 64 h 217"/>
                <a:gd name="T18" fmla="*/ 40 w 120"/>
                <a:gd name="T19" fmla="*/ 71 h 217"/>
                <a:gd name="T20" fmla="*/ 37 w 120"/>
                <a:gd name="T21" fmla="*/ 78 h 217"/>
                <a:gd name="T22" fmla="*/ 32 w 120"/>
                <a:gd name="T23" fmla="*/ 85 h 217"/>
                <a:gd name="T24" fmla="*/ 28 w 120"/>
                <a:gd name="T25" fmla="*/ 90 h 217"/>
                <a:gd name="T26" fmla="*/ 21 w 120"/>
                <a:gd name="T27" fmla="*/ 96 h 217"/>
                <a:gd name="T28" fmla="*/ 15 w 120"/>
                <a:gd name="T29" fmla="*/ 101 h 217"/>
                <a:gd name="T30" fmla="*/ 8 w 120"/>
                <a:gd name="T31" fmla="*/ 105 h 217"/>
                <a:gd name="T32" fmla="*/ 0 w 120"/>
                <a:gd name="T33" fmla="*/ 108 h 217"/>
                <a:gd name="T34" fmla="*/ 1 w 120"/>
                <a:gd name="T35" fmla="*/ 108 h 217"/>
                <a:gd name="T36" fmla="*/ 2 w 120"/>
                <a:gd name="T37" fmla="*/ 105 h 217"/>
                <a:gd name="T38" fmla="*/ 3 w 120"/>
                <a:gd name="T39" fmla="*/ 99 h 217"/>
                <a:gd name="T40" fmla="*/ 4 w 120"/>
                <a:gd name="T41" fmla="*/ 91 h 217"/>
                <a:gd name="T42" fmla="*/ 5 w 120"/>
                <a:gd name="T43" fmla="*/ 86 h 217"/>
                <a:gd name="T44" fmla="*/ 5 w 120"/>
                <a:gd name="T45" fmla="*/ 81 h 217"/>
                <a:gd name="T46" fmla="*/ 6 w 120"/>
                <a:gd name="T47" fmla="*/ 75 h 217"/>
                <a:gd name="T48" fmla="*/ 8 w 120"/>
                <a:gd name="T49" fmla="*/ 69 h 217"/>
                <a:gd name="T50" fmla="*/ 10 w 120"/>
                <a:gd name="T51" fmla="*/ 63 h 217"/>
                <a:gd name="T52" fmla="*/ 13 w 120"/>
                <a:gd name="T53" fmla="*/ 57 h 217"/>
                <a:gd name="T54" fmla="*/ 16 w 120"/>
                <a:gd name="T55" fmla="*/ 50 h 217"/>
                <a:gd name="T56" fmla="*/ 21 w 120"/>
                <a:gd name="T57" fmla="*/ 43 h 217"/>
                <a:gd name="T58" fmla="*/ 27 w 120"/>
                <a:gd name="T59" fmla="*/ 36 h 217"/>
                <a:gd name="T60" fmla="*/ 33 w 120"/>
                <a:gd name="T61" fmla="*/ 28 h 217"/>
                <a:gd name="T62" fmla="*/ 38 w 120"/>
                <a:gd name="T63" fmla="*/ 21 h 217"/>
                <a:gd name="T64" fmla="*/ 44 w 120"/>
                <a:gd name="T65" fmla="*/ 14 h 217"/>
                <a:gd name="T66" fmla="*/ 49 w 120"/>
                <a:gd name="T67" fmla="*/ 8 h 217"/>
                <a:gd name="T68" fmla="*/ 53 w 120"/>
                <a:gd name="T69" fmla="*/ 3 h 217"/>
                <a:gd name="T70" fmla="*/ 57 w 120"/>
                <a:gd name="T71" fmla="*/ 1 h 217"/>
                <a:gd name="T72" fmla="*/ 60 w 120"/>
                <a:gd name="T73" fmla="*/ 0 h 217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120"/>
                <a:gd name="T112" fmla="*/ 0 h 217"/>
                <a:gd name="T113" fmla="*/ 120 w 120"/>
                <a:gd name="T114" fmla="*/ 217 h 217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120" h="217">
                  <a:moveTo>
                    <a:pt x="120" y="0"/>
                  </a:moveTo>
                  <a:lnTo>
                    <a:pt x="117" y="0"/>
                  </a:lnTo>
                  <a:lnTo>
                    <a:pt x="113" y="4"/>
                  </a:lnTo>
                  <a:lnTo>
                    <a:pt x="106" y="13"/>
                  </a:lnTo>
                  <a:lnTo>
                    <a:pt x="100" y="29"/>
                  </a:lnTo>
                  <a:lnTo>
                    <a:pt x="97" y="52"/>
                  </a:lnTo>
                  <a:lnTo>
                    <a:pt x="95" y="76"/>
                  </a:lnTo>
                  <a:lnTo>
                    <a:pt x="92" y="102"/>
                  </a:lnTo>
                  <a:lnTo>
                    <a:pt x="85" y="129"/>
                  </a:lnTo>
                  <a:lnTo>
                    <a:pt x="80" y="143"/>
                  </a:lnTo>
                  <a:lnTo>
                    <a:pt x="74" y="157"/>
                  </a:lnTo>
                  <a:lnTo>
                    <a:pt x="64" y="170"/>
                  </a:lnTo>
                  <a:lnTo>
                    <a:pt x="55" y="181"/>
                  </a:lnTo>
                  <a:lnTo>
                    <a:pt x="42" y="193"/>
                  </a:lnTo>
                  <a:lnTo>
                    <a:pt x="30" y="202"/>
                  </a:lnTo>
                  <a:lnTo>
                    <a:pt x="16" y="210"/>
                  </a:lnTo>
                  <a:lnTo>
                    <a:pt x="0" y="217"/>
                  </a:lnTo>
                  <a:lnTo>
                    <a:pt x="1" y="216"/>
                  </a:lnTo>
                  <a:lnTo>
                    <a:pt x="3" y="210"/>
                  </a:lnTo>
                  <a:lnTo>
                    <a:pt x="6" y="199"/>
                  </a:lnTo>
                  <a:lnTo>
                    <a:pt x="8" y="182"/>
                  </a:lnTo>
                  <a:lnTo>
                    <a:pt x="9" y="172"/>
                  </a:lnTo>
                  <a:lnTo>
                    <a:pt x="10" y="162"/>
                  </a:lnTo>
                  <a:lnTo>
                    <a:pt x="12" y="150"/>
                  </a:lnTo>
                  <a:lnTo>
                    <a:pt x="15" y="139"/>
                  </a:lnTo>
                  <a:lnTo>
                    <a:pt x="19" y="127"/>
                  </a:lnTo>
                  <a:lnTo>
                    <a:pt x="25" y="114"/>
                  </a:lnTo>
                  <a:lnTo>
                    <a:pt x="32" y="101"/>
                  </a:lnTo>
                  <a:lnTo>
                    <a:pt x="42" y="87"/>
                  </a:lnTo>
                  <a:lnTo>
                    <a:pt x="54" y="72"/>
                  </a:lnTo>
                  <a:lnTo>
                    <a:pt x="65" y="57"/>
                  </a:lnTo>
                  <a:lnTo>
                    <a:pt x="76" y="42"/>
                  </a:lnTo>
                  <a:lnTo>
                    <a:pt x="87" y="28"/>
                  </a:lnTo>
                  <a:lnTo>
                    <a:pt x="97" y="17"/>
                  </a:lnTo>
                  <a:lnTo>
                    <a:pt x="106" y="7"/>
                  </a:lnTo>
                  <a:lnTo>
                    <a:pt x="114" y="2"/>
                  </a:lnTo>
                  <a:lnTo>
                    <a:pt x="120" y="0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46" name="Freeform 25"/>
            <p:cNvSpPr>
              <a:spLocks/>
            </p:cNvSpPr>
            <p:nvPr/>
          </p:nvSpPr>
          <p:spPr bwMode="auto">
            <a:xfrm>
              <a:off x="3093" y="1621"/>
              <a:ext cx="36" cy="72"/>
            </a:xfrm>
            <a:custGeom>
              <a:avLst/>
              <a:gdLst>
                <a:gd name="T0" fmla="*/ 0 w 72"/>
                <a:gd name="T1" fmla="*/ 72 h 143"/>
                <a:gd name="T2" fmla="*/ 1 w 72"/>
                <a:gd name="T3" fmla="*/ 71 h 143"/>
                <a:gd name="T4" fmla="*/ 6 w 72"/>
                <a:gd name="T5" fmla="*/ 68 h 143"/>
                <a:gd name="T6" fmla="*/ 12 w 72"/>
                <a:gd name="T7" fmla="*/ 63 h 143"/>
                <a:gd name="T8" fmla="*/ 19 w 72"/>
                <a:gd name="T9" fmla="*/ 56 h 143"/>
                <a:gd name="T10" fmla="*/ 26 w 72"/>
                <a:gd name="T11" fmla="*/ 46 h 143"/>
                <a:gd name="T12" fmla="*/ 32 w 72"/>
                <a:gd name="T13" fmla="*/ 33 h 143"/>
                <a:gd name="T14" fmla="*/ 36 w 72"/>
                <a:gd name="T15" fmla="*/ 18 h 143"/>
                <a:gd name="T16" fmla="*/ 36 w 72"/>
                <a:gd name="T17" fmla="*/ 0 h 143"/>
                <a:gd name="T18" fmla="*/ 35 w 72"/>
                <a:gd name="T19" fmla="*/ 1 h 143"/>
                <a:gd name="T20" fmla="*/ 31 w 72"/>
                <a:gd name="T21" fmla="*/ 3 h 143"/>
                <a:gd name="T22" fmla="*/ 26 w 72"/>
                <a:gd name="T23" fmla="*/ 7 h 143"/>
                <a:gd name="T24" fmla="*/ 20 w 72"/>
                <a:gd name="T25" fmla="*/ 13 h 143"/>
                <a:gd name="T26" fmla="*/ 13 w 72"/>
                <a:gd name="T27" fmla="*/ 22 h 143"/>
                <a:gd name="T28" fmla="*/ 8 w 72"/>
                <a:gd name="T29" fmla="*/ 35 h 143"/>
                <a:gd name="T30" fmla="*/ 3 w 72"/>
                <a:gd name="T31" fmla="*/ 51 h 143"/>
                <a:gd name="T32" fmla="*/ 0 w 72"/>
                <a:gd name="T33" fmla="*/ 72 h 143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72"/>
                <a:gd name="T52" fmla="*/ 0 h 143"/>
                <a:gd name="T53" fmla="*/ 72 w 72"/>
                <a:gd name="T54" fmla="*/ 143 h 143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72" h="143">
                  <a:moveTo>
                    <a:pt x="0" y="143"/>
                  </a:moveTo>
                  <a:lnTo>
                    <a:pt x="3" y="141"/>
                  </a:lnTo>
                  <a:lnTo>
                    <a:pt x="12" y="135"/>
                  </a:lnTo>
                  <a:lnTo>
                    <a:pt x="25" y="125"/>
                  </a:lnTo>
                  <a:lnTo>
                    <a:pt x="39" y="111"/>
                  </a:lnTo>
                  <a:lnTo>
                    <a:pt x="53" y="92"/>
                  </a:lnTo>
                  <a:lnTo>
                    <a:pt x="64" y="66"/>
                  </a:lnTo>
                  <a:lnTo>
                    <a:pt x="71" y="35"/>
                  </a:lnTo>
                  <a:lnTo>
                    <a:pt x="72" y="0"/>
                  </a:lnTo>
                  <a:lnTo>
                    <a:pt x="70" y="1"/>
                  </a:lnTo>
                  <a:lnTo>
                    <a:pt x="63" y="5"/>
                  </a:lnTo>
                  <a:lnTo>
                    <a:pt x="53" y="13"/>
                  </a:lnTo>
                  <a:lnTo>
                    <a:pt x="40" y="26"/>
                  </a:lnTo>
                  <a:lnTo>
                    <a:pt x="27" y="44"/>
                  </a:lnTo>
                  <a:lnTo>
                    <a:pt x="16" y="70"/>
                  </a:lnTo>
                  <a:lnTo>
                    <a:pt x="7" y="102"/>
                  </a:lnTo>
                  <a:lnTo>
                    <a:pt x="0" y="143"/>
                  </a:lnTo>
                  <a:close/>
                </a:path>
              </a:pathLst>
            </a:custGeom>
            <a:solidFill>
              <a:srgbClr val="E8B556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47" name="Freeform 26"/>
            <p:cNvSpPr>
              <a:spLocks/>
            </p:cNvSpPr>
            <p:nvPr/>
          </p:nvSpPr>
          <p:spPr bwMode="auto">
            <a:xfrm>
              <a:off x="3059" y="1673"/>
              <a:ext cx="93" cy="71"/>
            </a:xfrm>
            <a:custGeom>
              <a:avLst/>
              <a:gdLst>
                <a:gd name="T0" fmla="*/ 0 w 184"/>
                <a:gd name="T1" fmla="*/ 65 h 144"/>
                <a:gd name="T2" fmla="*/ 2 w 184"/>
                <a:gd name="T3" fmla="*/ 66 h 144"/>
                <a:gd name="T4" fmla="*/ 6 w 184"/>
                <a:gd name="T5" fmla="*/ 68 h 144"/>
                <a:gd name="T6" fmla="*/ 13 w 184"/>
                <a:gd name="T7" fmla="*/ 70 h 144"/>
                <a:gd name="T8" fmla="*/ 21 w 184"/>
                <a:gd name="T9" fmla="*/ 71 h 144"/>
                <a:gd name="T10" fmla="*/ 31 w 184"/>
                <a:gd name="T11" fmla="*/ 71 h 144"/>
                <a:gd name="T12" fmla="*/ 42 w 184"/>
                <a:gd name="T13" fmla="*/ 67 h 144"/>
                <a:gd name="T14" fmla="*/ 54 w 184"/>
                <a:gd name="T15" fmla="*/ 60 h 144"/>
                <a:gd name="T16" fmla="*/ 66 w 184"/>
                <a:gd name="T17" fmla="*/ 48 h 144"/>
                <a:gd name="T18" fmla="*/ 74 w 184"/>
                <a:gd name="T19" fmla="*/ 36 h 144"/>
                <a:gd name="T20" fmla="*/ 81 w 184"/>
                <a:gd name="T21" fmla="*/ 26 h 144"/>
                <a:gd name="T22" fmla="*/ 86 w 184"/>
                <a:gd name="T23" fmla="*/ 18 h 144"/>
                <a:gd name="T24" fmla="*/ 89 w 184"/>
                <a:gd name="T25" fmla="*/ 11 h 144"/>
                <a:gd name="T26" fmla="*/ 91 w 184"/>
                <a:gd name="T27" fmla="*/ 6 h 144"/>
                <a:gd name="T28" fmla="*/ 92 w 184"/>
                <a:gd name="T29" fmla="*/ 3 h 144"/>
                <a:gd name="T30" fmla="*/ 93 w 184"/>
                <a:gd name="T31" fmla="*/ 0 h 144"/>
                <a:gd name="T32" fmla="*/ 93 w 184"/>
                <a:gd name="T33" fmla="*/ 0 h 144"/>
                <a:gd name="T34" fmla="*/ 92 w 184"/>
                <a:gd name="T35" fmla="*/ 0 h 144"/>
                <a:gd name="T36" fmla="*/ 89 w 184"/>
                <a:gd name="T37" fmla="*/ 1 h 144"/>
                <a:gd name="T38" fmla="*/ 85 w 184"/>
                <a:gd name="T39" fmla="*/ 2 h 144"/>
                <a:gd name="T40" fmla="*/ 80 w 184"/>
                <a:gd name="T41" fmla="*/ 4 h 144"/>
                <a:gd name="T42" fmla="*/ 73 w 184"/>
                <a:gd name="T43" fmla="*/ 6 h 144"/>
                <a:gd name="T44" fmla="*/ 65 w 184"/>
                <a:gd name="T45" fmla="*/ 8 h 144"/>
                <a:gd name="T46" fmla="*/ 57 w 184"/>
                <a:gd name="T47" fmla="*/ 10 h 144"/>
                <a:gd name="T48" fmla="*/ 47 w 184"/>
                <a:gd name="T49" fmla="*/ 12 h 144"/>
                <a:gd name="T50" fmla="*/ 38 w 184"/>
                <a:gd name="T51" fmla="*/ 15 h 144"/>
                <a:gd name="T52" fmla="*/ 30 w 184"/>
                <a:gd name="T53" fmla="*/ 19 h 144"/>
                <a:gd name="T54" fmla="*/ 23 w 184"/>
                <a:gd name="T55" fmla="*/ 26 h 144"/>
                <a:gd name="T56" fmla="*/ 17 w 184"/>
                <a:gd name="T57" fmla="*/ 33 h 144"/>
                <a:gd name="T58" fmla="*/ 11 w 184"/>
                <a:gd name="T59" fmla="*/ 40 h 144"/>
                <a:gd name="T60" fmla="*/ 7 w 184"/>
                <a:gd name="T61" fmla="*/ 48 h 144"/>
                <a:gd name="T62" fmla="*/ 3 w 184"/>
                <a:gd name="T63" fmla="*/ 56 h 144"/>
                <a:gd name="T64" fmla="*/ 0 w 184"/>
                <a:gd name="T65" fmla="*/ 65 h 144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84"/>
                <a:gd name="T100" fmla="*/ 0 h 144"/>
                <a:gd name="T101" fmla="*/ 184 w 184"/>
                <a:gd name="T102" fmla="*/ 144 h 144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84" h="144">
                  <a:moveTo>
                    <a:pt x="0" y="131"/>
                  </a:moveTo>
                  <a:lnTo>
                    <a:pt x="3" y="134"/>
                  </a:lnTo>
                  <a:lnTo>
                    <a:pt x="11" y="137"/>
                  </a:lnTo>
                  <a:lnTo>
                    <a:pt x="25" y="142"/>
                  </a:lnTo>
                  <a:lnTo>
                    <a:pt x="42" y="144"/>
                  </a:lnTo>
                  <a:lnTo>
                    <a:pt x="62" y="143"/>
                  </a:lnTo>
                  <a:lnTo>
                    <a:pt x="84" y="136"/>
                  </a:lnTo>
                  <a:lnTo>
                    <a:pt x="107" y="121"/>
                  </a:lnTo>
                  <a:lnTo>
                    <a:pt x="130" y="97"/>
                  </a:lnTo>
                  <a:lnTo>
                    <a:pt x="147" y="73"/>
                  </a:lnTo>
                  <a:lnTo>
                    <a:pt x="160" y="53"/>
                  </a:lnTo>
                  <a:lnTo>
                    <a:pt x="170" y="36"/>
                  </a:lnTo>
                  <a:lnTo>
                    <a:pt x="176" y="22"/>
                  </a:lnTo>
                  <a:lnTo>
                    <a:pt x="181" y="13"/>
                  </a:lnTo>
                  <a:lnTo>
                    <a:pt x="183" y="6"/>
                  </a:lnTo>
                  <a:lnTo>
                    <a:pt x="184" y="1"/>
                  </a:lnTo>
                  <a:lnTo>
                    <a:pt x="184" y="0"/>
                  </a:lnTo>
                  <a:lnTo>
                    <a:pt x="182" y="1"/>
                  </a:lnTo>
                  <a:lnTo>
                    <a:pt x="177" y="2"/>
                  </a:lnTo>
                  <a:lnTo>
                    <a:pt x="169" y="5"/>
                  </a:lnTo>
                  <a:lnTo>
                    <a:pt x="158" y="8"/>
                  </a:lnTo>
                  <a:lnTo>
                    <a:pt x="144" y="12"/>
                  </a:lnTo>
                  <a:lnTo>
                    <a:pt x="129" y="16"/>
                  </a:lnTo>
                  <a:lnTo>
                    <a:pt x="112" y="21"/>
                  </a:lnTo>
                  <a:lnTo>
                    <a:pt x="93" y="24"/>
                  </a:lnTo>
                  <a:lnTo>
                    <a:pt x="75" y="30"/>
                  </a:lnTo>
                  <a:lnTo>
                    <a:pt x="59" y="39"/>
                  </a:lnTo>
                  <a:lnTo>
                    <a:pt x="45" y="52"/>
                  </a:lnTo>
                  <a:lnTo>
                    <a:pt x="33" y="66"/>
                  </a:lnTo>
                  <a:lnTo>
                    <a:pt x="22" y="81"/>
                  </a:lnTo>
                  <a:lnTo>
                    <a:pt x="14" y="97"/>
                  </a:lnTo>
                  <a:lnTo>
                    <a:pt x="6" y="114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rgbClr val="AD6B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48" name="Freeform 27"/>
            <p:cNvSpPr>
              <a:spLocks/>
            </p:cNvSpPr>
            <p:nvPr/>
          </p:nvSpPr>
          <p:spPr bwMode="auto">
            <a:xfrm>
              <a:off x="3077" y="1693"/>
              <a:ext cx="60" cy="45"/>
            </a:xfrm>
            <a:custGeom>
              <a:avLst/>
              <a:gdLst>
                <a:gd name="T0" fmla="*/ 51 w 119"/>
                <a:gd name="T1" fmla="*/ 8 h 90"/>
                <a:gd name="T2" fmla="*/ 50 w 119"/>
                <a:gd name="T3" fmla="*/ 10 h 90"/>
                <a:gd name="T4" fmla="*/ 47 w 119"/>
                <a:gd name="T5" fmla="*/ 13 h 90"/>
                <a:gd name="T6" fmla="*/ 42 w 119"/>
                <a:gd name="T7" fmla="*/ 19 h 90"/>
                <a:gd name="T8" fmla="*/ 35 w 119"/>
                <a:gd name="T9" fmla="*/ 25 h 90"/>
                <a:gd name="T10" fmla="*/ 28 w 119"/>
                <a:gd name="T11" fmla="*/ 33 h 90"/>
                <a:gd name="T12" fmla="*/ 19 w 119"/>
                <a:gd name="T13" fmla="*/ 38 h 90"/>
                <a:gd name="T14" fmla="*/ 10 w 119"/>
                <a:gd name="T15" fmla="*/ 43 h 90"/>
                <a:gd name="T16" fmla="*/ 0 w 119"/>
                <a:gd name="T17" fmla="*/ 45 h 90"/>
                <a:gd name="T18" fmla="*/ 2 w 119"/>
                <a:gd name="T19" fmla="*/ 45 h 90"/>
                <a:gd name="T20" fmla="*/ 6 w 119"/>
                <a:gd name="T21" fmla="*/ 45 h 90"/>
                <a:gd name="T22" fmla="*/ 12 w 119"/>
                <a:gd name="T23" fmla="*/ 44 h 90"/>
                <a:gd name="T24" fmla="*/ 20 w 119"/>
                <a:gd name="T25" fmla="*/ 41 h 90"/>
                <a:gd name="T26" fmla="*/ 29 w 119"/>
                <a:gd name="T27" fmla="*/ 36 h 90"/>
                <a:gd name="T28" fmla="*/ 39 w 119"/>
                <a:gd name="T29" fmla="*/ 28 h 90"/>
                <a:gd name="T30" fmla="*/ 50 w 119"/>
                <a:gd name="T31" fmla="*/ 17 h 90"/>
                <a:gd name="T32" fmla="*/ 60 w 119"/>
                <a:gd name="T33" fmla="*/ 0 h 90"/>
                <a:gd name="T34" fmla="*/ 51 w 119"/>
                <a:gd name="T35" fmla="*/ 8 h 90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119"/>
                <a:gd name="T55" fmla="*/ 0 h 90"/>
                <a:gd name="T56" fmla="*/ 119 w 119"/>
                <a:gd name="T57" fmla="*/ 90 h 90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119" h="90">
                  <a:moveTo>
                    <a:pt x="102" y="16"/>
                  </a:moveTo>
                  <a:lnTo>
                    <a:pt x="100" y="20"/>
                  </a:lnTo>
                  <a:lnTo>
                    <a:pt x="93" y="27"/>
                  </a:lnTo>
                  <a:lnTo>
                    <a:pt x="84" y="38"/>
                  </a:lnTo>
                  <a:lnTo>
                    <a:pt x="70" y="51"/>
                  </a:lnTo>
                  <a:lnTo>
                    <a:pt x="55" y="65"/>
                  </a:lnTo>
                  <a:lnTo>
                    <a:pt x="38" y="76"/>
                  </a:lnTo>
                  <a:lnTo>
                    <a:pt x="19" y="86"/>
                  </a:lnTo>
                  <a:lnTo>
                    <a:pt x="0" y="90"/>
                  </a:lnTo>
                  <a:lnTo>
                    <a:pt x="3" y="90"/>
                  </a:lnTo>
                  <a:lnTo>
                    <a:pt x="11" y="90"/>
                  </a:lnTo>
                  <a:lnTo>
                    <a:pt x="24" y="88"/>
                  </a:lnTo>
                  <a:lnTo>
                    <a:pt x="40" y="82"/>
                  </a:lnTo>
                  <a:lnTo>
                    <a:pt x="58" y="72"/>
                  </a:lnTo>
                  <a:lnTo>
                    <a:pt x="78" y="56"/>
                  </a:lnTo>
                  <a:lnTo>
                    <a:pt x="99" y="33"/>
                  </a:lnTo>
                  <a:lnTo>
                    <a:pt x="119" y="0"/>
                  </a:lnTo>
                  <a:lnTo>
                    <a:pt x="102" y="16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49" name="Freeform 28"/>
            <p:cNvSpPr>
              <a:spLocks/>
            </p:cNvSpPr>
            <p:nvPr/>
          </p:nvSpPr>
          <p:spPr bwMode="auto">
            <a:xfrm>
              <a:off x="3059" y="1660"/>
              <a:ext cx="105" cy="78"/>
            </a:xfrm>
            <a:custGeom>
              <a:avLst/>
              <a:gdLst>
                <a:gd name="T0" fmla="*/ 105 w 208"/>
                <a:gd name="T1" fmla="*/ 0 h 155"/>
                <a:gd name="T2" fmla="*/ 105 w 208"/>
                <a:gd name="T3" fmla="*/ 1 h 155"/>
                <a:gd name="T4" fmla="*/ 104 w 208"/>
                <a:gd name="T5" fmla="*/ 4 h 155"/>
                <a:gd name="T6" fmla="*/ 100 w 208"/>
                <a:gd name="T7" fmla="*/ 8 h 155"/>
                <a:gd name="T8" fmla="*/ 92 w 208"/>
                <a:gd name="T9" fmla="*/ 12 h 155"/>
                <a:gd name="T10" fmla="*/ 87 w 208"/>
                <a:gd name="T11" fmla="*/ 14 h 155"/>
                <a:gd name="T12" fmla="*/ 81 w 208"/>
                <a:gd name="T13" fmla="*/ 15 h 155"/>
                <a:gd name="T14" fmla="*/ 74 w 208"/>
                <a:gd name="T15" fmla="*/ 16 h 155"/>
                <a:gd name="T16" fmla="*/ 69 w 208"/>
                <a:gd name="T17" fmla="*/ 17 h 155"/>
                <a:gd name="T18" fmla="*/ 62 w 208"/>
                <a:gd name="T19" fmla="*/ 18 h 155"/>
                <a:gd name="T20" fmla="*/ 55 w 208"/>
                <a:gd name="T21" fmla="*/ 19 h 155"/>
                <a:gd name="T22" fmla="*/ 49 w 208"/>
                <a:gd name="T23" fmla="*/ 21 h 155"/>
                <a:gd name="T24" fmla="*/ 42 w 208"/>
                <a:gd name="T25" fmla="*/ 24 h 155"/>
                <a:gd name="T26" fmla="*/ 35 w 208"/>
                <a:gd name="T27" fmla="*/ 27 h 155"/>
                <a:gd name="T28" fmla="*/ 28 w 208"/>
                <a:gd name="T29" fmla="*/ 32 h 155"/>
                <a:gd name="T30" fmla="*/ 22 w 208"/>
                <a:gd name="T31" fmla="*/ 38 h 155"/>
                <a:gd name="T32" fmla="*/ 17 w 208"/>
                <a:gd name="T33" fmla="*/ 44 h 155"/>
                <a:gd name="T34" fmla="*/ 11 w 208"/>
                <a:gd name="T35" fmla="*/ 51 h 155"/>
                <a:gd name="T36" fmla="*/ 7 w 208"/>
                <a:gd name="T37" fmla="*/ 59 h 155"/>
                <a:gd name="T38" fmla="*/ 3 w 208"/>
                <a:gd name="T39" fmla="*/ 68 h 155"/>
                <a:gd name="T40" fmla="*/ 0 w 208"/>
                <a:gd name="T41" fmla="*/ 78 h 155"/>
                <a:gd name="T42" fmla="*/ 0 w 208"/>
                <a:gd name="T43" fmla="*/ 78 h 155"/>
                <a:gd name="T44" fmla="*/ 1 w 208"/>
                <a:gd name="T45" fmla="*/ 77 h 155"/>
                <a:gd name="T46" fmla="*/ 2 w 208"/>
                <a:gd name="T47" fmla="*/ 77 h 155"/>
                <a:gd name="T48" fmla="*/ 4 w 208"/>
                <a:gd name="T49" fmla="*/ 76 h 155"/>
                <a:gd name="T50" fmla="*/ 6 w 208"/>
                <a:gd name="T51" fmla="*/ 74 h 155"/>
                <a:gd name="T52" fmla="*/ 9 w 208"/>
                <a:gd name="T53" fmla="*/ 74 h 155"/>
                <a:gd name="T54" fmla="*/ 13 w 208"/>
                <a:gd name="T55" fmla="*/ 73 h 155"/>
                <a:gd name="T56" fmla="*/ 17 w 208"/>
                <a:gd name="T57" fmla="*/ 72 h 155"/>
                <a:gd name="T58" fmla="*/ 23 w 208"/>
                <a:gd name="T59" fmla="*/ 71 h 155"/>
                <a:gd name="T60" fmla="*/ 28 w 208"/>
                <a:gd name="T61" fmla="*/ 70 h 155"/>
                <a:gd name="T62" fmla="*/ 33 w 208"/>
                <a:gd name="T63" fmla="*/ 69 h 155"/>
                <a:gd name="T64" fmla="*/ 39 w 208"/>
                <a:gd name="T65" fmla="*/ 67 h 155"/>
                <a:gd name="T66" fmla="*/ 45 w 208"/>
                <a:gd name="T67" fmla="*/ 64 h 155"/>
                <a:gd name="T68" fmla="*/ 51 w 208"/>
                <a:gd name="T69" fmla="*/ 61 h 155"/>
                <a:gd name="T70" fmla="*/ 58 w 208"/>
                <a:gd name="T71" fmla="*/ 55 h 155"/>
                <a:gd name="T72" fmla="*/ 65 w 208"/>
                <a:gd name="T73" fmla="*/ 49 h 155"/>
                <a:gd name="T74" fmla="*/ 72 w 208"/>
                <a:gd name="T75" fmla="*/ 42 h 155"/>
                <a:gd name="T76" fmla="*/ 79 w 208"/>
                <a:gd name="T77" fmla="*/ 35 h 155"/>
                <a:gd name="T78" fmla="*/ 86 w 208"/>
                <a:gd name="T79" fmla="*/ 27 h 155"/>
                <a:gd name="T80" fmla="*/ 92 w 208"/>
                <a:gd name="T81" fmla="*/ 20 h 155"/>
                <a:gd name="T82" fmla="*/ 98 w 208"/>
                <a:gd name="T83" fmla="*/ 14 h 155"/>
                <a:gd name="T84" fmla="*/ 102 w 208"/>
                <a:gd name="T85" fmla="*/ 9 h 155"/>
                <a:gd name="T86" fmla="*/ 104 w 208"/>
                <a:gd name="T87" fmla="*/ 4 h 155"/>
                <a:gd name="T88" fmla="*/ 105 w 208"/>
                <a:gd name="T89" fmla="*/ 0 h 155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208"/>
                <a:gd name="T136" fmla="*/ 0 h 155"/>
                <a:gd name="T137" fmla="*/ 208 w 208"/>
                <a:gd name="T138" fmla="*/ 155 h 155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208" h="155">
                  <a:moveTo>
                    <a:pt x="208" y="0"/>
                  </a:moveTo>
                  <a:lnTo>
                    <a:pt x="208" y="2"/>
                  </a:lnTo>
                  <a:lnTo>
                    <a:pt x="206" y="8"/>
                  </a:lnTo>
                  <a:lnTo>
                    <a:pt x="198" y="16"/>
                  </a:lnTo>
                  <a:lnTo>
                    <a:pt x="182" y="24"/>
                  </a:lnTo>
                  <a:lnTo>
                    <a:pt x="172" y="27"/>
                  </a:lnTo>
                  <a:lnTo>
                    <a:pt x="160" y="30"/>
                  </a:lnTo>
                  <a:lnTo>
                    <a:pt x="147" y="31"/>
                  </a:lnTo>
                  <a:lnTo>
                    <a:pt x="136" y="33"/>
                  </a:lnTo>
                  <a:lnTo>
                    <a:pt x="123" y="36"/>
                  </a:lnTo>
                  <a:lnTo>
                    <a:pt x="109" y="38"/>
                  </a:lnTo>
                  <a:lnTo>
                    <a:pt x="97" y="41"/>
                  </a:lnTo>
                  <a:lnTo>
                    <a:pt x="83" y="47"/>
                  </a:lnTo>
                  <a:lnTo>
                    <a:pt x="69" y="54"/>
                  </a:lnTo>
                  <a:lnTo>
                    <a:pt x="56" y="64"/>
                  </a:lnTo>
                  <a:lnTo>
                    <a:pt x="44" y="75"/>
                  </a:lnTo>
                  <a:lnTo>
                    <a:pt x="33" y="87"/>
                  </a:lnTo>
                  <a:lnTo>
                    <a:pt x="22" y="102"/>
                  </a:lnTo>
                  <a:lnTo>
                    <a:pt x="14" y="118"/>
                  </a:lnTo>
                  <a:lnTo>
                    <a:pt x="6" y="136"/>
                  </a:lnTo>
                  <a:lnTo>
                    <a:pt x="0" y="155"/>
                  </a:lnTo>
                  <a:lnTo>
                    <a:pt x="1" y="154"/>
                  </a:lnTo>
                  <a:lnTo>
                    <a:pt x="3" y="153"/>
                  </a:lnTo>
                  <a:lnTo>
                    <a:pt x="7" y="151"/>
                  </a:lnTo>
                  <a:lnTo>
                    <a:pt x="11" y="148"/>
                  </a:lnTo>
                  <a:lnTo>
                    <a:pt x="18" y="147"/>
                  </a:lnTo>
                  <a:lnTo>
                    <a:pt x="25" y="145"/>
                  </a:lnTo>
                  <a:lnTo>
                    <a:pt x="34" y="144"/>
                  </a:lnTo>
                  <a:lnTo>
                    <a:pt x="45" y="141"/>
                  </a:lnTo>
                  <a:lnTo>
                    <a:pt x="55" y="140"/>
                  </a:lnTo>
                  <a:lnTo>
                    <a:pt x="66" y="137"/>
                  </a:lnTo>
                  <a:lnTo>
                    <a:pt x="77" y="133"/>
                  </a:lnTo>
                  <a:lnTo>
                    <a:pt x="89" y="128"/>
                  </a:lnTo>
                  <a:lnTo>
                    <a:pt x="101" y="121"/>
                  </a:lnTo>
                  <a:lnTo>
                    <a:pt x="114" y="110"/>
                  </a:lnTo>
                  <a:lnTo>
                    <a:pt x="128" y="98"/>
                  </a:lnTo>
                  <a:lnTo>
                    <a:pt x="142" y="83"/>
                  </a:lnTo>
                  <a:lnTo>
                    <a:pt x="157" y="69"/>
                  </a:lnTo>
                  <a:lnTo>
                    <a:pt x="170" y="54"/>
                  </a:lnTo>
                  <a:lnTo>
                    <a:pt x="183" y="40"/>
                  </a:lnTo>
                  <a:lnTo>
                    <a:pt x="195" y="27"/>
                  </a:lnTo>
                  <a:lnTo>
                    <a:pt x="203" y="17"/>
                  </a:lnTo>
                  <a:lnTo>
                    <a:pt x="207" y="7"/>
                  </a:lnTo>
                  <a:lnTo>
                    <a:pt x="208" y="0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50" name="Freeform 29"/>
            <p:cNvSpPr>
              <a:spLocks/>
            </p:cNvSpPr>
            <p:nvPr/>
          </p:nvSpPr>
          <p:spPr bwMode="auto">
            <a:xfrm>
              <a:off x="3065" y="1677"/>
              <a:ext cx="69" cy="47"/>
            </a:xfrm>
            <a:custGeom>
              <a:avLst/>
              <a:gdLst>
                <a:gd name="T0" fmla="*/ 0 w 139"/>
                <a:gd name="T1" fmla="*/ 47 h 95"/>
                <a:gd name="T2" fmla="*/ 1 w 139"/>
                <a:gd name="T3" fmla="*/ 45 h 95"/>
                <a:gd name="T4" fmla="*/ 3 w 139"/>
                <a:gd name="T5" fmla="*/ 40 h 95"/>
                <a:gd name="T6" fmla="*/ 8 w 139"/>
                <a:gd name="T7" fmla="*/ 32 h 95"/>
                <a:gd name="T8" fmla="*/ 15 w 139"/>
                <a:gd name="T9" fmla="*/ 23 h 95"/>
                <a:gd name="T10" fmla="*/ 24 w 139"/>
                <a:gd name="T11" fmla="*/ 14 h 95"/>
                <a:gd name="T12" fmla="*/ 36 w 139"/>
                <a:gd name="T13" fmla="*/ 7 h 95"/>
                <a:gd name="T14" fmla="*/ 51 w 139"/>
                <a:gd name="T15" fmla="*/ 2 h 95"/>
                <a:gd name="T16" fmla="*/ 69 w 139"/>
                <a:gd name="T17" fmla="*/ 0 h 95"/>
                <a:gd name="T18" fmla="*/ 68 w 139"/>
                <a:gd name="T19" fmla="*/ 2 h 95"/>
                <a:gd name="T20" fmla="*/ 67 w 139"/>
                <a:gd name="T21" fmla="*/ 6 h 95"/>
                <a:gd name="T22" fmla="*/ 63 w 139"/>
                <a:gd name="T23" fmla="*/ 13 h 95"/>
                <a:gd name="T24" fmla="*/ 57 w 139"/>
                <a:gd name="T25" fmla="*/ 20 h 95"/>
                <a:gd name="T26" fmla="*/ 48 w 139"/>
                <a:gd name="T27" fmla="*/ 28 h 95"/>
                <a:gd name="T28" fmla="*/ 36 w 139"/>
                <a:gd name="T29" fmla="*/ 36 h 95"/>
                <a:gd name="T30" fmla="*/ 20 w 139"/>
                <a:gd name="T31" fmla="*/ 42 h 95"/>
                <a:gd name="T32" fmla="*/ 0 w 139"/>
                <a:gd name="T33" fmla="*/ 47 h 95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39"/>
                <a:gd name="T52" fmla="*/ 0 h 95"/>
                <a:gd name="T53" fmla="*/ 139 w 139"/>
                <a:gd name="T54" fmla="*/ 95 h 95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39" h="95">
                  <a:moveTo>
                    <a:pt x="0" y="95"/>
                  </a:moveTo>
                  <a:lnTo>
                    <a:pt x="2" y="90"/>
                  </a:lnTo>
                  <a:lnTo>
                    <a:pt x="7" y="80"/>
                  </a:lnTo>
                  <a:lnTo>
                    <a:pt x="17" y="64"/>
                  </a:lnTo>
                  <a:lnTo>
                    <a:pt x="30" y="46"/>
                  </a:lnTo>
                  <a:lnTo>
                    <a:pt x="49" y="29"/>
                  </a:lnTo>
                  <a:lnTo>
                    <a:pt x="73" y="14"/>
                  </a:lnTo>
                  <a:lnTo>
                    <a:pt x="103" y="4"/>
                  </a:lnTo>
                  <a:lnTo>
                    <a:pt x="139" y="0"/>
                  </a:lnTo>
                  <a:lnTo>
                    <a:pt x="137" y="4"/>
                  </a:lnTo>
                  <a:lnTo>
                    <a:pt x="134" y="13"/>
                  </a:lnTo>
                  <a:lnTo>
                    <a:pt x="126" y="26"/>
                  </a:lnTo>
                  <a:lnTo>
                    <a:pt x="114" y="41"/>
                  </a:lnTo>
                  <a:lnTo>
                    <a:pt x="96" y="57"/>
                  </a:lnTo>
                  <a:lnTo>
                    <a:pt x="72" y="72"/>
                  </a:lnTo>
                  <a:lnTo>
                    <a:pt x="41" y="85"/>
                  </a:lnTo>
                  <a:lnTo>
                    <a:pt x="0" y="95"/>
                  </a:lnTo>
                  <a:close/>
                </a:path>
              </a:pathLst>
            </a:custGeom>
            <a:solidFill>
              <a:srgbClr val="E8B556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51" name="Freeform 30"/>
            <p:cNvSpPr>
              <a:spLocks/>
            </p:cNvSpPr>
            <p:nvPr/>
          </p:nvSpPr>
          <p:spPr bwMode="auto">
            <a:xfrm>
              <a:off x="3040" y="1623"/>
              <a:ext cx="40" cy="110"/>
            </a:xfrm>
            <a:custGeom>
              <a:avLst/>
              <a:gdLst>
                <a:gd name="T0" fmla="*/ 20 w 80"/>
                <a:gd name="T1" fmla="*/ 110 h 220"/>
                <a:gd name="T2" fmla="*/ 19 w 80"/>
                <a:gd name="T3" fmla="*/ 109 h 220"/>
                <a:gd name="T4" fmla="*/ 15 w 80"/>
                <a:gd name="T5" fmla="*/ 106 h 220"/>
                <a:gd name="T6" fmla="*/ 10 w 80"/>
                <a:gd name="T7" fmla="*/ 101 h 220"/>
                <a:gd name="T8" fmla="*/ 6 w 80"/>
                <a:gd name="T9" fmla="*/ 94 h 220"/>
                <a:gd name="T10" fmla="*/ 2 w 80"/>
                <a:gd name="T11" fmla="*/ 85 h 220"/>
                <a:gd name="T12" fmla="*/ 0 w 80"/>
                <a:gd name="T13" fmla="*/ 74 h 220"/>
                <a:gd name="T14" fmla="*/ 1 w 80"/>
                <a:gd name="T15" fmla="*/ 60 h 220"/>
                <a:gd name="T16" fmla="*/ 5 w 80"/>
                <a:gd name="T17" fmla="*/ 45 h 220"/>
                <a:gd name="T18" fmla="*/ 10 w 80"/>
                <a:gd name="T19" fmla="*/ 32 h 220"/>
                <a:gd name="T20" fmla="*/ 14 w 80"/>
                <a:gd name="T21" fmla="*/ 22 h 220"/>
                <a:gd name="T22" fmla="*/ 19 w 80"/>
                <a:gd name="T23" fmla="*/ 14 h 220"/>
                <a:gd name="T24" fmla="*/ 21 w 80"/>
                <a:gd name="T25" fmla="*/ 8 h 220"/>
                <a:gd name="T26" fmla="*/ 24 w 80"/>
                <a:gd name="T27" fmla="*/ 4 h 220"/>
                <a:gd name="T28" fmla="*/ 26 w 80"/>
                <a:gd name="T29" fmla="*/ 2 h 220"/>
                <a:gd name="T30" fmla="*/ 27 w 80"/>
                <a:gd name="T31" fmla="*/ 1 h 220"/>
                <a:gd name="T32" fmla="*/ 28 w 80"/>
                <a:gd name="T33" fmla="*/ 0 h 220"/>
                <a:gd name="T34" fmla="*/ 28 w 80"/>
                <a:gd name="T35" fmla="*/ 3 h 220"/>
                <a:gd name="T36" fmla="*/ 31 w 80"/>
                <a:gd name="T37" fmla="*/ 13 h 220"/>
                <a:gd name="T38" fmla="*/ 35 w 80"/>
                <a:gd name="T39" fmla="*/ 28 h 220"/>
                <a:gd name="T40" fmla="*/ 39 w 80"/>
                <a:gd name="T41" fmla="*/ 46 h 220"/>
                <a:gd name="T42" fmla="*/ 40 w 80"/>
                <a:gd name="T43" fmla="*/ 55 h 220"/>
                <a:gd name="T44" fmla="*/ 40 w 80"/>
                <a:gd name="T45" fmla="*/ 65 h 220"/>
                <a:gd name="T46" fmla="*/ 39 w 80"/>
                <a:gd name="T47" fmla="*/ 73 h 220"/>
                <a:gd name="T48" fmla="*/ 37 w 80"/>
                <a:gd name="T49" fmla="*/ 81 h 220"/>
                <a:gd name="T50" fmla="*/ 34 w 80"/>
                <a:gd name="T51" fmla="*/ 89 h 220"/>
                <a:gd name="T52" fmla="*/ 29 w 80"/>
                <a:gd name="T53" fmla="*/ 97 h 220"/>
                <a:gd name="T54" fmla="*/ 24 w 80"/>
                <a:gd name="T55" fmla="*/ 104 h 220"/>
                <a:gd name="T56" fmla="*/ 20 w 80"/>
                <a:gd name="T57" fmla="*/ 110 h 220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80"/>
                <a:gd name="T88" fmla="*/ 0 h 220"/>
                <a:gd name="T89" fmla="*/ 80 w 80"/>
                <a:gd name="T90" fmla="*/ 220 h 220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80" h="220">
                  <a:moveTo>
                    <a:pt x="39" y="220"/>
                  </a:moveTo>
                  <a:lnTo>
                    <a:pt x="37" y="218"/>
                  </a:lnTo>
                  <a:lnTo>
                    <a:pt x="30" y="212"/>
                  </a:lnTo>
                  <a:lnTo>
                    <a:pt x="20" y="202"/>
                  </a:lnTo>
                  <a:lnTo>
                    <a:pt x="12" y="188"/>
                  </a:lnTo>
                  <a:lnTo>
                    <a:pt x="4" y="169"/>
                  </a:lnTo>
                  <a:lnTo>
                    <a:pt x="0" y="147"/>
                  </a:lnTo>
                  <a:lnTo>
                    <a:pt x="1" y="121"/>
                  </a:lnTo>
                  <a:lnTo>
                    <a:pt x="9" y="90"/>
                  </a:lnTo>
                  <a:lnTo>
                    <a:pt x="19" y="64"/>
                  </a:lnTo>
                  <a:lnTo>
                    <a:pt x="28" y="44"/>
                  </a:lnTo>
                  <a:lnTo>
                    <a:pt x="37" y="28"/>
                  </a:lnTo>
                  <a:lnTo>
                    <a:pt x="43" y="16"/>
                  </a:lnTo>
                  <a:lnTo>
                    <a:pt x="48" y="8"/>
                  </a:lnTo>
                  <a:lnTo>
                    <a:pt x="53" y="3"/>
                  </a:lnTo>
                  <a:lnTo>
                    <a:pt x="55" y="1"/>
                  </a:lnTo>
                  <a:lnTo>
                    <a:pt x="56" y="0"/>
                  </a:lnTo>
                  <a:lnTo>
                    <a:pt x="57" y="7"/>
                  </a:lnTo>
                  <a:lnTo>
                    <a:pt x="62" y="26"/>
                  </a:lnTo>
                  <a:lnTo>
                    <a:pt x="69" y="56"/>
                  </a:lnTo>
                  <a:lnTo>
                    <a:pt x="77" y="92"/>
                  </a:lnTo>
                  <a:lnTo>
                    <a:pt x="80" y="111"/>
                  </a:lnTo>
                  <a:lnTo>
                    <a:pt x="80" y="129"/>
                  </a:lnTo>
                  <a:lnTo>
                    <a:pt x="78" y="146"/>
                  </a:lnTo>
                  <a:lnTo>
                    <a:pt x="73" y="162"/>
                  </a:lnTo>
                  <a:lnTo>
                    <a:pt x="67" y="178"/>
                  </a:lnTo>
                  <a:lnTo>
                    <a:pt x="58" y="193"/>
                  </a:lnTo>
                  <a:lnTo>
                    <a:pt x="49" y="207"/>
                  </a:lnTo>
                  <a:lnTo>
                    <a:pt x="39" y="220"/>
                  </a:lnTo>
                  <a:close/>
                </a:path>
              </a:pathLst>
            </a:custGeom>
            <a:solidFill>
              <a:srgbClr val="AD6B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52" name="Freeform 31"/>
            <p:cNvSpPr>
              <a:spLocks/>
            </p:cNvSpPr>
            <p:nvPr/>
          </p:nvSpPr>
          <p:spPr bwMode="auto">
            <a:xfrm>
              <a:off x="3046" y="1644"/>
              <a:ext cx="13" cy="73"/>
            </a:xfrm>
            <a:custGeom>
              <a:avLst/>
              <a:gdLst>
                <a:gd name="T0" fmla="*/ 11 w 27"/>
                <a:gd name="T1" fmla="*/ 10 h 146"/>
                <a:gd name="T2" fmla="*/ 9 w 27"/>
                <a:gd name="T3" fmla="*/ 17 h 146"/>
                <a:gd name="T4" fmla="*/ 6 w 27"/>
                <a:gd name="T5" fmla="*/ 33 h 146"/>
                <a:gd name="T6" fmla="*/ 3 w 27"/>
                <a:gd name="T7" fmla="*/ 53 h 146"/>
                <a:gd name="T8" fmla="*/ 6 w 27"/>
                <a:gd name="T9" fmla="*/ 73 h 146"/>
                <a:gd name="T10" fmla="*/ 6 w 27"/>
                <a:gd name="T11" fmla="*/ 72 h 146"/>
                <a:gd name="T12" fmla="*/ 4 w 27"/>
                <a:gd name="T13" fmla="*/ 68 h 146"/>
                <a:gd name="T14" fmla="*/ 2 w 27"/>
                <a:gd name="T15" fmla="*/ 61 h 146"/>
                <a:gd name="T16" fmla="*/ 1 w 27"/>
                <a:gd name="T17" fmla="*/ 53 h 146"/>
                <a:gd name="T18" fmla="*/ 0 w 27"/>
                <a:gd name="T19" fmla="*/ 42 h 146"/>
                <a:gd name="T20" fmla="*/ 2 w 27"/>
                <a:gd name="T21" fmla="*/ 30 h 146"/>
                <a:gd name="T22" fmla="*/ 6 w 27"/>
                <a:gd name="T23" fmla="*/ 16 h 146"/>
                <a:gd name="T24" fmla="*/ 13 w 27"/>
                <a:gd name="T25" fmla="*/ 0 h 146"/>
                <a:gd name="T26" fmla="*/ 11 w 27"/>
                <a:gd name="T27" fmla="*/ 10 h 14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27"/>
                <a:gd name="T43" fmla="*/ 0 h 146"/>
                <a:gd name="T44" fmla="*/ 27 w 27"/>
                <a:gd name="T45" fmla="*/ 146 h 146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27" h="146">
                  <a:moveTo>
                    <a:pt x="23" y="21"/>
                  </a:moveTo>
                  <a:lnTo>
                    <a:pt x="19" y="34"/>
                  </a:lnTo>
                  <a:lnTo>
                    <a:pt x="12" y="65"/>
                  </a:lnTo>
                  <a:lnTo>
                    <a:pt x="7" y="106"/>
                  </a:lnTo>
                  <a:lnTo>
                    <a:pt x="13" y="146"/>
                  </a:lnTo>
                  <a:lnTo>
                    <a:pt x="12" y="144"/>
                  </a:lnTo>
                  <a:lnTo>
                    <a:pt x="8" y="135"/>
                  </a:lnTo>
                  <a:lnTo>
                    <a:pt x="4" y="123"/>
                  </a:lnTo>
                  <a:lnTo>
                    <a:pt x="2" y="107"/>
                  </a:lnTo>
                  <a:lnTo>
                    <a:pt x="0" y="85"/>
                  </a:lnTo>
                  <a:lnTo>
                    <a:pt x="4" y="61"/>
                  </a:lnTo>
                  <a:lnTo>
                    <a:pt x="12" y="32"/>
                  </a:lnTo>
                  <a:lnTo>
                    <a:pt x="27" y="0"/>
                  </a:lnTo>
                  <a:lnTo>
                    <a:pt x="23" y="21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53" name="Freeform 32"/>
            <p:cNvSpPr>
              <a:spLocks/>
            </p:cNvSpPr>
            <p:nvPr/>
          </p:nvSpPr>
          <p:spPr bwMode="auto">
            <a:xfrm>
              <a:off x="3051" y="1607"/>
              <a:ext cx="30" cy="126"/>
            </a:xfrm>
            <a:custGeom>
              <a:avLst/>
              <a:gdLst>
                <a:gd name="T0" fmla="*/ 21 w 61"/>
                <a:gd name="T1" fmla="*/ 0 h 252"/>
                <a:gd name="T2" fmla="*/ 20 w 61"/>
                <a:gd name="T3" fmla="*/ 1 h 252"/>
                <a:gd name="T4" fmla="*/ 19 w 61"/>
                <a:gd name="T5" fmla="*/ 4 h 252"/>
                <a:gd name="T6" fmla="*/ 17 w 61"/>
                <a:gd name="T7" fmla="*/ 9 h 252"/>
                <a:gd name="T8" fmla="*/ 17 w 61"/>
                <a:gd name="T9" fmla="*/ 17 h 252"/>
                <a:gd name="T10" fmla="*/ 20 w 61"/>
                <a:gd name="T11" fmla="*/ 28 h 252"/>
                <a:gd name="T12" fmla="*/ 24 w 61"/>
                <a:gd name="T13" fmla="*/ 40 h 252"/>
                <a:gd name="T14" fmla="*/ 28 w 61"/>
                <a:gd name="T15" fmla="*/ 53 h 252"/>
                <a:gd name="T16" fmla="*/ 30 w 61"/>
                <a:gd name="T17" fmla="*/ 66 h 252"/>
                <a:gd name="T18" fmla="*/ 30 w 61"/>
                <a:gd name="T19" fmla="*/ 74 h 252"/>
                <a:gd name="T20" fmla="*/ 29 w 61"/>
                <a:gd name="T21" fmla="*/ 82 h 252"/>
                <a:gd name="T22" fmla="*/ 28 w 61"/>
                <a:gd name="T23" fmla="*/ 89 h 252"/>
                <a:gd name="T24" fmla="*/ 26 w 61"/>
                <a:gd name="T25" fmla="*/ 97 h 252"/>
                <a:gd name="T26" fmla="*/ 23 w 61"/>
                <a:gd name="T27" fmla="*/ 105 h 252"/>
                <a:gd name="T28" fmla="*/ 19 w 61"/>
                <a:gd name="T29" fmla="*/ 112 h 252"/>
                <a:gd name="T30" fmla="*/ 14 w 61"/>
                <a:gd name="T31" fmla="*/ 120 h 252"/>
                <a:gd name="T32" fmla="*/ 8 w 61"/>
                <a:gd name="T33" fmla="*/ 126 h 252"/>
                <a:gd name="T34" fmla="*/ 8 w 61"/>
                <a:gd name="T35" fmla="*/ 125 h 252"/>
                <a:gd name="T36" fmla="*/ 9 w 61"/>
                <a:gd name="T37" fmla="*/ 122 h 252"/>
                <a:gd name="T38" fmla="*/ 8 w 61"/>
                <a:gd name="T39" fmla="*/ 116 h 252"/>
                <a:gd name="T40" fmla="*/ 5 w 61"/>
                <a:gd name="T41" fmla="*/ 108 h 252"/>
                <a:gd name="T42" fmla="*/ 2 w 61"/>
                <a:gd name="T43" fmla="*/ 99 h 252"/>
                <a:gd name="T44" fmla="*/ 0 w 61"/>
                <a:gd name="T45" fmla="*/ 87 h 252"/>
                <a:gd name="T46" fmla="*/ 0 w 61"/>
                <a:gd name="T47" fmla="*/ 74 h 252"/>
                <a:gd name="T48" fmla="*/ 2 w 61"/>
                <a:gd name="T49" fmla="*/ 57 h 252"/>
                <a:gd name="T50" fmla="*/ 4 w 61"/>
                <a:gd name="T51" fmla="*/ 48 h 252"/>
                <a:gd name="T52" fmla="*/ 6 w 61"/>
                <a:gd name="T53" fmla="*/ 38 h 252"/>
                <a:gd name="T54" fmla="*/ 9 w 61"/>
                <a:gd name="T55" fmla="*/ 29 h 252"/>
                <a:gd name="T56" fmla="*/ 11 w 61"/>
                <a:gd name="T57" fmla="*/ 20 h 252"/>
                <a:gd name="T58" fmla="*/ 13 w 61"/>
                <a:gd name="T59" fmla="*/ 13 h 252"/>
                <a:gd name="T60" fmla="*/ 16 w 61"/>
                <a:gd name="T61" fmla="*/ 6 h 252"/>
                <a:gd name="T62" fmla="*/ 18 w 61"/>
                <a:gd name="T63" fmla="*/ 2 h 252"/>
                <a:gd name="T64" fmla="*/ 21 w 61"/>
                <a:gd name="T65" fmla="*/ 0 h 25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61"/>
                <a:gd name="T100" fmla="*/ 0 h 252"/>
                <a:gd name="T101" fmla="*/ 61 w 61"/>
                <a:gd name="T102" fmla="*/ 252 h 252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61" h="252">
                  <a:moveTo>
                    <a:pt x="42" y="0"/>
                  </a:moveTo>
                  <a:lnTo>
                    <a:pt x="41" y="1"/>
                  </a:lnTo>
                  <a:lnTo>
                    <a:pt x="38" y="7"/>
                  </a:lnTo>
                  <a:lnTo>
                    <a:pt x="34" y="17"/>
                  </a:lnTo>
                  <a:lnTo>
                    <a:pt x="35" y="34"/>
                  </a:lnTo>
                  <a:lnTo>
                    <a:pt x="41" y="56"/>
                  </a:lnTo>
                  <a:lnTo>
                    <a:pt x="48" y="79"/>
                  </a:lnTo>
                  <a:lnTo>
                    <a:pt x="56" y="105"/>
                  </a:lnTo>
                  <a:lnTo>
                    <a:pt x="61" y="132"/>
                  </a:lnTo>
                  <a:lnTo>
                    <a:pt x="61" y="147"/>
                  </a:lnTo>
                  <a:lnTo>
                    <a:pt x="59" y="163"/>
                  </a:lnTo>
                  <a:lnTo>
                    <a:pt x="57" y="178"/>
                  </a:lnTo>
                  <a:lnTo>
                    <a:pt x="53" y="194"/>
                  </a:lnTo>
                  <a:lnTo>
                    <a:pt x="46" y="209"/>
                  </a:lnTo>
                  <a:lnTo>
                    <a:pt x="38" y="224"/>
                  </a:lnTo>
                  <a:lnTo>
                    <a:pt x="28" y="239"/>
                  </a:lnTo>
                  <a:lnTo>
                    <a:pt x="17" y="252"/>
                  </a:lnTo>
                  <a:lnTo>
                    <a:pt x="17" y="250"/>
                  </a:lnTo>
                  <a:lnTo>
                    <a:pt x="18" y="244"/>
                  </a:lnTo>
                  <a:lnTo>
                    <a:pt x="16" y="232"/>
                  </a:lnTo>
                  <a:lnTo>
                    <a:pt x="11" y="216"/>
                  </a:lnTo>
                  <a:lnTo>
                    <a:pt x="5" y="197"/>
                  </a:lnTo>
                  <a:lnTo>
                    <a:pt x="1" y="174"/>
                  </a:lnTo>
                  <a:lnTo>
                    <a:pt x="0" y="147"/>
                  </a:lnTo>
                  <a:lnTo>
                    <a:pt x="4" y="114"/>
                  </a:lnTo>
                  <a:lnTo>
                    <a:pt x="9" y="95"/>
                  </a:lnTo>
                  <a:lnTo>
                    <a:pt x="13" y="76"/>
                  </a:lnTo>
                  <a:lnTo>
                    <a:pt x="18" y="57"/>
                  </a:lnTo>
                  <a:lnTo>
                    <a:pt x="23" y="40"/>
                  </a:lnTo>
                  <a:lnTo>
                    <a:pt x="27" y="25"/>
                  </a:lnTo>
                  <a:lnTo>
                    <a:pt x="32" y="12"/>
                  </a:lnTo>
                  <a:lnTo>
                    <a:pt x="36" y="3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54" name="Freeform 33"/>
            <p:cNvSpPr>
              <a:spLocks/>
            </p:cNvSpPr>
            <p:nvPr/>
          </p:nvSpPr>
          <p:spPr bwMode="auto">
            <a:xfrm>
              <a:off x="3060" y="1640"/>
              <a:ext cx="21" cy="83"/>
            </a:xfrm>
            <a:custGeom>
              <a:avLst/>
              <a:gdLst>
                <a:gd name="T0" fmla="*/ 7 w 43"/>
                <a:gd name="T1" fmla="*/ 83 h 164"/>
                <a:gd name="T2" fmla="*/ 8 w 43"/>
                <a:gd name="T3" fmla="*/ 81 h 164"/>
                <a:gd name="T4" fmla="*/ 11 w 43"/>
                <a:gd name="T5" fmla="*/ 77 h 164"/>
                <a:gd name="T6" fmla="*/ 15 w 43"/>
                <a:gd name="T7" fmla="*/ 69 h 164"/>
                <a:gd name="T8" fmla="*/ 18 w 43"/>
                <a:gd name="T9" fmla="*/ 59 h 164"/>
                <a:gd name="T10" fmla="*/ 20 w 43"/>
                <a:gd name="T11" fmla="*/ 47 h 164"/>
                <a:gd name="T12" fmla="*/ 21 w 43"/>
                <a:gd name="T13" fmla="*/ 32 h 164"/>
                <a:gd name="T14" fmla="*/ 18 w 43"/>
                <a:gd name="T15" fmla="*/ 17 h 164"/>
                <a:gd name="T16" fmla="*/ 12 w 43"/>
                <a:gd name="T17" fmla="*/ 0 h 164"/>
                <a:gd name="T18" fmla="*/ 11 w 43"/>
                <a:gd name="T19" fmla="*/ 1 h 164"/>
                <a:gd name="T20" fmla="*/ 8 w 43"/>
                <a:gd name="T21" fmla="*/ 5 h 164"/>
                <a:gd name="T22" fmla="*/ 6 w 43"/>
                <a:gd name="T23" fmla="*/ 11 h 164"/>
                <a:gd name="T24" fmla="*/ 3 w 43"/>
                <a:gd name="T25" fmla="*/ 20 h 164"/>
                <a:gd name="T26" fmla="*/ 0 w 43"/>
                <a:gd name="T27" fmla="*/ 31 h 164"/>
                <a:gd name="T28" fmla="*/ 0 w 43"/>
                <a:gd name="T29" fmla="*/ 45 h 164"/>
                <a:gd name="T30" fmla="*/ 2 w 43"/>
                <a:gd name="T31" fmla="*/ 63 h 164"/>
                <a:gd name="T32" fmla="*/ 7 w 43"/>
                <a:gd name="T33" fmla="*/ 83 h 164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43"/>
                <a:gd name="T52" fmla="*/ 0 h 164"/>
                <a:gd name="T53" fmla="*/ 43 w 43"/>
                <a:gd name="T54" fmla="*/ 164 h 164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43" h="164">
                  <a:moveTo>
                    <a:pt x="15" y="164"/>
                  </a:moveTo>
                  <a:lnTo>
                    <a:pt x="17" y="161"/>
                  </a:lnTo>
                  <a:lnTo>
                    <a:pt x="23" y="152"/>
                  </a:lnTo>
                  <a:lnTo>
                    <a:pt x="30" y="137"/>
                  </a:lnTo>
                  <a:lnTo>
                    <a:pt x="37" y="116"/>
                  </a:lnTo>
                  <a:lnTo>
                    <a:pt x="41" y="92"/>
                  </a:lnTo>
                  <a:lnTo>
                    <a:pt x="43" y="64"/>
                  </a:lnTo>
                  <a:lnTo>
                    <a:pt x="37" y="33"/>
                  </a:lnTo>
                  <a:lnTo>
                    <a:pt x="24" y="0"/>
                  </a:lnTo>
                  <a:lnTo>
                    <a:pt x="22" y="2"/>
                  </a:lnTo>
                  <a:lnTo>
                    <a:pt x="17" y="9"/>
                  </a:lnTo>
                  <a:lnTo>
                    <a:pt x="12" y="21"/>
                  </a:lnTo>
                  <a:lnTo>
                    <a:pt x="6" y="39"/>
                  </a:lnTo>
                  <a:lnTo>
                    <a:pt x="1" y="62"/>
                  </a:lnTo>
                  <a:lnTo>
                    <a:pt x="0" y="89"/>
                  </a:lnTo>
                  <a:lnTo>
                    <a:pt x="5" y="124"/>
                  </a:lnTo>
                  <a:lnTo>
                    <a:pt x="15" y="164"/>
                  </a:lnTo>
                  <a:close/>
                </a:path>
              </a:pathLst>
            </a:custGeom>
            <a:solidFill>
              <a:srgbClr val="E8B556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55" name="Freeform 34"/>
            <p:cNvSpPr>
              <a:spLocks/>
            </p:cNvSpPr>
            <p:nvPr/>
          </p:nvSpPr>
          <p:spPr bwMode="auto">
            <a:xfrm>
              <a:off x="3005" y="1650"/>
              <a:ext cx="49" cy="136"/>
            </a:xfrm>
            <a:custGeom>
              <a:avLst/>
              <a:gdLst>
                <a:gd name="T0" fmla="*/ 32 w 97"/>
                <a:gd name="T1" fmla="*/ 136 h 272"/>
                <a:gd name="T2" fmla="*/ 31 w 97"/>
                <a:gd name="T3" fmla="*/ 135 h 272"/>
                <a:gd name="T4" fmla="*/ 26 w 97"/>
                <a:gd name="T5" fmla="*/ 132 h 272"/>
                <a:gd name="T6" fmla="*/ 20 w 97"/>
                <a:gd name="T7" fmla="*/ 127 h 272"/>
                <a:gd name="T8" fmla="*/ 13 w 97"/>
                <a:gd name="T9" fmla="*/ 120 h 272"/>
                <a:gd name="T10" fmla="*/ 6 w 97"/>
                <a:gd name="T11" fmla="*/ 109 h 272"/>
                <a:gd name="T12" fmla="*/ 2 w 97"/>
                <a:gd name="T13" fmla="*/ 96 h 272"/>
                <a:gd name="T14" fmla="*/ 0 w 97"/>
                <a:gd name="T15" fmla="*/ 80 h 272"/>
                <a:gd name="T16" fmla="*/ 2 w 97"/>
                <a:gd name="T17" fmla="*/ 60 h 272"/>
                <a:gd name="T18" fmla="*/ 5 w 97"/>
                <a:gd name="T19" fmla="*/ 44 h 272"/>
                <a:gd name="T20" fmla="*/ 9 w 97"/>
                <a:gd name="T21" fmla="*/ 30 h 272"/>
                <a:gd name="T22" fmla="*/ 13 w 97"/>
                <a:gd name="T23" fmla="*/ 19 h 272"/>
                <a:gd name="T24" fmla="*/ 16 w 97"/>
                <a:gd name="T25" fmla="*/ 11 h 272"/>
                <a:gd name="T26" fmla="*/ 18 w 97"/>
                <a:gd name="T27" fmla="*/ 6 h 272"/>
                <a:gd name="T28" fmla="*/ 20 w 97"/>
                <a:gd name="T29" fmla="*/ 2 h 272"/>
                <a:gd name="T30" fmla="*/ 21 w 97"/>
                <a:gd name="T31" fmla="*/ 1 h 272"/>
                <a:gd name="T32" fmla="*/ 22 w 97"/>
                <a:gd name="T33" fmla="*/ 0 h 272"/>
                <a:gd name="T34" fmla="*/ 23 w 97"/>
                <a:gd name="T35" fmla="*/ 1 h 272"/>
                <a:gd name="T36" fmla="*/ 24 w 97"/>
                <a:gd name="T37" fmla="*/ 4 h 272"/>
                <a:gd name="T38" fmla="*/ 25 w 97"/>
                <a:gd name="T39" fmla="*/ 10 h 272"/>
                <a:gd name="T40" fmla="*/ 28 w 97"/>
                <a:gd name="T41" fmla="*/ 16 h 272"/>
                <a:gd name="T42" fmla="*/ 31 w 97"/>
                <a:gd name="T43" fmla="*/ 24 h 272"/>
                <a:gd name="T44" fmla="*/ 35 w 97"/>
                <a:gd name="T45" fmla="*/ 34 h 272"/>
                <a:gd name="T46" fmla="*/ 39 w 97"/>
                <a:gd name="T47" fmla="*/ 43 h 272"/>
                <a:gd name="T48" fmla="*/ 43 w 97"/>
                <a:gd name="T49" fmla="*/ 53 h 272"/>
                <a:gd name="T50" fmla="*/ 47 w 97"/>
                <a:gd name="T51" fmla="*/ 65 h 272"/>
                <a:gd name="T52" fmla="*/ 49 w 97"/>
                <a:gd name="T53" fmla="*/ 75 h 272"/>
                <a:gd name="T54" fmla="*/ 49 w 97"/>
                <a:gd name="T55" fmla="*/ 86 h 272"/>
                <a:gd name="T56" fmla="*/ 48 w 97"/>
                <a:gd name="T57" fmla="*/ 97 h 272"/>
                <a:gd name="T58" fmla="*/ 46 w 97"/>
                <a:gd name="T59" fmla="*/ 107 h 272"/>
                <a:gd name="T60" fmla="*/ 42 w 97"/>
                <a:gd name="T61" fmla="*/ 118 h 272"/>
                <a:gd name="T62" fmla="*/ 37 w 97"/>
                <a:gd name="T63" fmla="*/ 127 h 272"/>
                <a:gd name="T64" fmla="*/ 32 w 97"/>
                <a:gd name="T65" fmla="*/ 136 h 27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97"/>
                <a:gd name="T100" fmla="*/ 0 h 272"/>
                <a:gd name="T101" fmla="*/ 97 w 97"/>
                <a:gd name="T102" fmla="*/ 272 h 272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97" h="272">
                  <a:moveTo>
                    <a:pt x="64" y="272"/>
                  </a:moveTo>
                  <a:lnTo>
                    <a:pt x="61" y="270"/>
                  </a:lnTo>
                  <a:lnTo>
                    <a:pt x="51" y="264"/>
                  </a:lnTo>
                  <a:lnTo>
                    <a:pt x="39" y="255"/>
                  </a:lnTo>
                  <a:lnTo>
                    <a:pt x="25" y="240"/>
                  </a:lnTo>
                  <a:lnTo>
                    <a:pt x="12" y="219"/>
                  </a:lnTo>
                  <a:lnTo>
                    <a:pt x="3" y="192"/>
                  </a:lnTo>
                  <a:lnTo>
                    <a:pt x="0" y="160"/>
                  </a:lnTo>
                  <a:lnTo>
                    <a:pt x="3" y="121"/>
                  </a:lnTo>
                  <a:lnTo>
                    <a:pt x="10" y="88"/>
                  </a:lnTo>
                  <a:lnTo>
                    <a:pt x="18" y="60"/>
                  </a:lnTo>
                  <a:lnTo>
                    <a:pt x="25" y="39"/>
                  </a:lnTo>
                  <a:lnTo>
                    <a:pt x="31" y="23"/>
                  </a:lnTo>
                  <a:lnTo>
                    <a:pt x="35" y="13"/>
                  </a:lnTo>
                  <a:lnTo>
                    <a:pt x="40" y="5"/>
                  </a:lnTo>
                  <a:lnTo>
                    <a:pt x="42" y="1"/>
                  </a:lnTo>
                  <a:lnTo>
                    <a:pt x="43" y="0"/>
                  </a:lnTo>
                  <a:lnTo>
                    <a:pt x="45" y="2"/>
                  </a:lnTo>
                  <a:lnTo>
                    <a:pt x="47" y="9"/>
                  </a:lnTo>
                  <a:lnTo>
                    <a:pt x="50" y="20"/>
                  </a:lnTo>
                  <a:lnTo>
                    <a:pt x="55" y="32"/>
                  </a:lnTo>
                  <a:lnTo>
                    <a:pt x="62" y="48"/>
                  </a:lnTo>
                  <a:lnTo>
                    <a:pt x="69" y="67"/>
                  </a:lnTo>
                  <a:lnTo>
                    <a:pt x="77" y="86"/>
                  </a:lnTo>
                  <a:lnTo>
                    <a:pt x="86" y="107"/>
                  </a:lnTo>
                  <a:lnTo>
                    <a:pt x="94" y="129"/>
                  </a:lnTo>
                  <a:lnTo>
                    <a:pt x="97" y="151"/>
                  </a:lnTo>
                  <a:lnTo>
                    <a:pt x="97" y="173"/>
                  </a:lnTo>
                  <a:lnTo>
                    <a:pt x="95" y="195"/>
                  </a:lnTo>
                  <a:lnTo>
                    <a:pt x="91" y="215"/>
                  </a:lnTo>
                  <a:lnTo>
                    <a:pt x="83" y="236"/>
                  </a:lnTo>
                  <a:lnTo>
                    <a:pt x="74" y="255"/>
                  </a:lnTo>
                  <a:lnTo>
                    <a:pt x="64" y="272"/>
                  </a:lnTo>
                  <a:close/>
                </a:path>
              </a:pathLst>
            </a:custGeom>
            <a:solidFill>
              <a:srgbClr val="AD6B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56" name="Freeform 35"/>
            <p:cNvSpPr>
              <a:spLocks/>
            </p:cNvSpPr>
            <p:nvPr/>
          </p:nvSpPr>
          <p:spPr bwMode="auto">
            <a:xfrm>
              <a:off x="3013" y="1678"/>
              <a:ext cx="13" cy="90"/>
            </a:xfrm>
            <a:custGeom>
              <a:avLst/>
              <a:gdLst>
                <a:gd name="T0" fmla="*/ 7 w 26"/>
                <a:gd name="T1" fmla="*/ 14 h 179"/>
                <a:gd name="T2" fmla="*/ 6 w 26"/>
                <a:gd name="T3" fmla="*/ 22 h 179"/>
                <a:gd name="T4" fmla="*/ 5 w 26"/>
                <a:gd name="T5" fmla="*/ 41 h 179"/>
                <a:gd name="T6" fmla="*/ 6 w 26"/>
                <a:gd name="T7" fmla="*/ 66 h 179"/>
                <a:gd name="T8" fmla="*/ 13 w 26"/>
                <a:gd name="T9" fmla="*/ 90 h 179"/>
                <a:gd name="T10" fmla="*/ 12 w 26"/>
                <a:gd name="T11" fmla="*/ 89 h 179"/>
                <a:gd name="T12" fmla="*/ 9 w 26"/>
                <a:gd name="T13" fmla="*/ 84 h 179"/>
                <a:gd name="T14" fmla="*/ 6 w 26"/>
                <a:gd name="T15" fmla="*/ 77 h 179"/>
                <a:gd name="T16" fmla="*/ 3 w 26"/>
                <a:gd name="T17" fmla="*/ 67 h 179"/>
                <a:gd name="T18" fmla="*/ 1 w 26"/>
                <a:gd name="T19" fmla="*/ 55 h 179"/>
                <a:gd name="T20" fmla="*/ 0 w 26"/>
                <a:gd name="T21" fmla="*/ 40 h 179"/>
                <a:gd name="T22" fmla="*/ 2 w 26"/>
                <a:gd name="T23" fmla="*/ 21 h 179"/>
                <a:gd name="T24" fmla="*/ 8 w 26"/>
                <a:gd name="T25" fmla="*/ 0 h 179"/>
                <a:gd name="T26" fmla="*/ 7 w 26"/>
                <a:gd name="T27" fmla="*/ 14 h 179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26"/>
                <a:gd name="T43" fmla="*/ 0 h 179"/>
                <a:gd name="T44" fmla="*/ 26 w 26"/>
                <a:gd name="T45" fmla="*/ 179 h 179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26" h="179">
                  <a:moveTo>
                    <a:pt x="15" y="27"/>
                  </a:moveTo>
                  <a:lnTo>
                    <a:pt x="12" y="43"/>
                  </a:lnTo>
                  <a:lnTo>
                    <a:pt x="9" y="82"/>
                  </a:lnTo>
                  <a:lnTo>
                    <a:pt x="11" y="132"/>
                  </a:lnTo>
                  <a:lnTo>
                    <a:pt x="26" y="179"/>
                  </a:lnTo>
                  <a:lnTo>
                    <a:pt x="24" y="177"/>
                  </a:lnTo>
                  <a:lnTo>
                    <a:pt x="18" y="168"/>
                  </a:lnTo>
                  <a:lnTo>
                    <a:pt x="11" y="154"/>
                  </a:lnTo>
                  <a:lnTo>
                    <a:pt x="5" y="134"/>
                  </a:lnTo>
                  <a:lnTo>
                    <a:pt x="1" y="110"/>
                  </a:lnTo>
                  <a:lnTo>
                    <a:pt x="0" y="79"/>
                  </a:lnTo>
                  <a:lnTo>
                    <a:pt x="4" y="42"/>
                  </a:lnTo>
                  <a:lnTo>
                    <a:pt x="16" y="0"/>
                  </a:lnTo>
                  <a:lnTo>
                    <a:pt x="15" y="27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57" name="Freeform 36"/>
            <p:cNvSpPr>
              <a:spLocks/>
            </p:cNvSpPr>
            <p:nvPr/>
          </p:nvSpPr>
          <p:spPr bwMode="auto">
            <a:xfrm>
              <a:off x="3017" y="1630"/>
              <a:ext cx="38" cy="156"/>
            </a:xfrm>
            <a:custGeom>
              <a:avLst/>
              <a:gdLst>
                <a:gd name="T0" fmla="*/ 12 w 75"/>
                <a:gd name="T1" fmla="*/ 0 h 312"/>
                <a:gd name="T2" fmla="*/ 11 w 75"/>
                <a:gd name="T3" fmla="*/ 1 h 312"/>
                <a:gd name="T4" fmla="*/ 9 w 75"/>
                <a:gd name="T5" fmla="*/ 5 h 312"/>
                <a:gd name="T6" fmla="*/ 9 w 75"/>
                <a:gd name="T7" fmla="*/ 11 h 312"/>
                <a:gd name="T8" fmla="*/ 11 w 75"/>
                <a:gd name="T9" fmla="*/ 22 h 312"/>
                <a:gd name="T10" fmla="*/ 13 w 75"/>
                <a:gd name="T11" fmla="*/ 28 h 312"/>
                <a:gd name="T12" fmla="*/ 16 w 75"/>
                <a:gd name="T13" fmla="*/ 35 h 312"/>
                <a:gd name="T14" fmla="*/ 20 w 75"/>
                <a:gd name="T15" fmla="*/ 41 h 312"/>
                <a:gd name="T16" fmla="*/ 23 w 75"/>
                <a:gd name="T17" fmla="*/ 47 h 312"/>
                <a:gd name="T18" fmla="*/ 27 w 75"/>
                <a:gd name="T19" fmla="*/ 54 h 312"/>
                <a:gd name="T20" fmla="*/ 30 w 75"/>
                <a:gd name="T21" fmla="*/ 62 h 312"/>
                <a:gd name="T22" fmla="*/ 33 w 75"/>
                <a:gd name="T23" fmla="*/ 70 h 312"/>
                <a:gd name="T24" fmla="*/ 35 w 75"/>
                <a:gd name="T25" fmla="*/ 78 h 312"/>
                <a:gd name="T26" fmla="*/ 37 w 75"/>
                <a:gd name="T27" fmla="*/ 87 h 312"/>
                <a:gd name="T28" fmla="*/ 38 w 75"/>
                <a:gd name="T29" fmla="*/ 96 h 312"/>
                <a:gd name="T30" fmla="*/ 38 w 75"/>
                <a:gd name="T31" fmla="*/ 106 h 312"/>
                <a:gd name="T32" fmla="*/ 36 w 75"/>
                <a:gd name="T33" fmla="*/ 117 h 312"/>
                <a:gd name="T34" fmla="*/ 34 w 75"/>
                <a:gd name="T35" fmla="*/ 126 h 312"/>
                <a:gd name="T36" fmla="*/ 31 w 75"/>
                <a:gd name="T37" fmla="*/ 137 h 312"/>
                <a:gd name="T38" fmla="*/ 26 w 75"/>
                <a:gd name="T39" fmla="*/ 147 h 312"/>
                <a:gd name="T40" fmla="*/ 20 w 75"/>
                <a:gd name="T41" fmla="*/ 156 h 312"/>
                <a:gd name="T42" fmla="*/ 20 w 75"/>
                <a:gd name="T43" fmla="*/ 155 h 312"/>
                <a:gd name="T44" fmla="*/ 20 w 75"/>
                <a:gd name="T45" fmla="*/ 151 h 312"/>
                <a:gd name="T46" fmla="*/ 18 w 75"/>
                <a:gd name="T47" fmla="*/ 145 h 312"/>
                <a:gd name="T48" fmla="*/ 13 w 75"/>
                <a:gd name="T49" fmla="*/ 135 h 312"/>
                <a:gd name="T50" fmla="*/ 8 w 75"/>
                <a:gd name="T51" fmla="*/ 123 h 312"/>
                <a:gd name="T52" fmla="*/ 3 w 75"/>
                <a:gd name="T53" fmla="*/ 110 h 312"/>
                <a:gd name="T54" fmla="*/ 0 w 75"/>
                <a:gd name="T55" fmla="*/ 94 h 312"/>
                <a:gd name="T56" fmla="*/ 0 w 75"/>
                <a:gd name="T57" fmla="*/ 74 h 312"/>
                <a:gd name="T58" fmla="*/ 2 w 75"/>
                <a:gd name="T59" fmla="*/ 50 h 312"/>
                <a:gd name="T60" fmla="*/ 4 w 75"/>
                <a:gd name="T61" fmla="*/ 27 h 312"/>
                <a:gd name="T62" fmla="*/ 6 w 75"/>
                <a:gd name="T63" fmla="*/ 9 h 312"/>
                <a:gd name="T64" fmla="*/ 12 w 75"/>
                <a:gd name="T65" fmla="*/ 0 h 31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75"/>
                <a:gd name="T100" fmla="*/ 0 h 312"/>
                <a:gd name="T101" fmla="*/ 75 w 75"/>
                <a:gd name="T102" fmla="*/ 312 h 312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75" h="312">
                  <a:moveTo>
                    <a:pt x="23" y="0"/>
                  </a:moveTo>
                  <a:lnTo>
                    <a:pt x="21" y="2"/>
                  </a:lnTo>
                  <a:lnTo>
                    <a:pt x="18" y="9"/>
                  </a:lnTo>
                  <a:lnTo>
                    <a:pt x="17" y="23"/>
                  </a:lnTo>
                  <a:lnTo>
                    <a:pt x="21" y="44"/>
                  </a:lnTo>
                  <a:lnTo>
                    <a:pt x="25" y="56"/>
                  </a:lnTo>
                  <a:lnTo>
                    <a:pt x="32" y="69"/>
                  </a:lnTo>
                  <a:lnTo>
                    <a:pt x="39" y="82"/>
                  </a:lnTo>
                  <a:lnTo>
                    <a:pt x="46" y="95"/>
                  </a:lnTo>
                  <a:lnTo>
                    <a:pt x="53" y="109"/>
                  </a:lnTo>
                  <a:lnTo>
                    <a:pt x="60" y="124"/>
                  </a:lnTo>
                  <a:lnTo>
                    <a:pt x="65" y="139"/>
                  </a:lnTo>
                  <a:lnTo>
                    <a:pt x="70" y="156"/>
                  </a:lnTo>
                  <a:lnTo>
                    <a:pt x="73" y="175"/>
                  </a:lnTo>
                  <a:lnTo>
                    <a:pt x="75" y="193"/>
                  </a:lnTo>
                  <a:lnTo>
                    <a:pt x="75" y="213"/>
                  </a:lnTo>
                  <a:lnTo>
                    <a:pt x="72" y="234"/>
                  </a:lnTo>
                  <a:lnTo>
                    <a:pt x="68" y="253"/>
                  </a:lnTo>
                  <a:lnTo>
                    <a:pt x="61" y="274"/>
                  </a:lnTo>
                  <a:lnTo>
                    <a:pt x="52" y="293"/>
                  </a:lnTo>
                  <a:lnTo>
                    <a:pt x="40" y="312"/>
                  </a:lnTo>
                  <a:lnTo>
                    <a:pt x="40" y="310"/>
                  </a:lnTo>
                  <a:lnTo>
                    <a:pt x="39" y="302"/>
                  </a:lnTo>
                  <a:lnTo>
                    <a:pt x="35" y="289"/>
                  </a:lnTo>
                  <a:lnTo>
                    <a:pt x="26" y="270"/>
                  </a:lnTo>
                  <a:lnTo>
                    <a:pt x="15" y="247"/>
                  </a:lnTo>
                  <a:lnTo>
                    <a:pt x="6" y="221"/>
                  </a:lnTo>
                  <a:lnTo>
                    <a:pt x="0" y="189"/>
                  </a:lnTo>
                  <a:lnTo>
                    <a:pt x="0" y="147"/>
                  </a:lnTo>
                  <a:lnTo>
                    <a:pt x="3" y="100"/>
                  </a:lnTo>
                  <a:lnTo>
                    <a:pt x="7" y="54"/>
                  </a:lnTo>
                  <a:lnTo>
                    <a:pt x="12" y="17"/>
                  </a:lnTo>
                  <a:lnTo>
                    <a:pt x="23" y="0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58" name="Freeform 37"/>
            <p:cNvSpPr>
              <a:spLocks/>
            </p:cNvSpPr>
            <p:nvPr/>
          </p:nvSpPr>
          <p:spPr bwMode="auto">
            <a:xfrm>
              <a:off x="3027" y="1671"/>
              <a:ext cx="28" cy="100"/>
            </a:xfrm>
            <a:custGeom>
              <a:avLst/>
              <a:gdLst>
                <a:gd name="T0" fmla="*/ 18 w 56"/>
                <a:gd name="T1" fmla="*/ 100 h 200"/>
                <a:gd name="T2" fmla="*/ 19 w 56"/>
                <a:gd name="T3" fmla="*/ 98 h 200"/>
                <a:gd name="T4" fmla="*/ 22 w 56"/>
                <a:gd name="T5" fmla="*/ 92 h 200"/>
                <a:gd name="T6" fmla="*/ 25 w 56"/>
                <a:gd name="T7" fmla="*/ 82 h 200"/>
                <a:gd name="T8" fmla="*/ 27 w 56"/>
                <a:gd name="T9" fmla="*/ 69 h 200"/>
                <a:gd name="T10" fmla="*/ 28 w 56"/>
                <a:gd name="T11" fmla="*/ 53 h 200"/>
                <a:gd name="T12" fmla="*/ 26 w 56"/>
                <a:gd name="T13" fmla="*/ 36 h 200"/>
                <a:gd name="T14" fmla="*/ 20 w 56"/>
                <a:gd name="T15" fmla="*/ 18 h 200"/>
                <a:gd name="T16" fmla="*/ 9 w 56"/>
                <a:gd name="T17" fmla="*/ 0 h 200"/>
                <a:gd name="T18" fmla="*/ 7 w 56"/>
                <a:gd name="T19" fmla="*/ 2 h 200"/>
                <a:gd name="T20" fmla="*/ 6 w 56"/>
                <a:gd name="T21" fmla="*/ 6 h 200"/>
                <a:gd name="T22" fmla="*/ 3 w 56"/>
                <a:gd name="T23" fmla="*/ 14 h 200"/>
                <a:gd name="T24" fmla="*/ 1 w 56"/>
                <a:gd name="T25" fmla="*/ 25 h 200"/>
                <a:gd name="T26" fmla="*/ 0 w 56"/>
                <a:gd name="T27" fmla="*/ 40 h 200"/>
                <a:gd name="T28" fmla="*/ 3 w 56"/>
                <a:gd name="T29" fmla="*/ 57 h 200"/>
                <a:gd name="T30" fmla="*/ 8 w 56"/>
                <a:gd name="T31" fmla="*/ 77 h 200"/>
                <a:gd name="T32" fmla="*/ 18 w 56"/>
                <a:gd name="T33" fmla="*/ 100 h 20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56"/>
                <a:gd name="T52" fmla="*/ 0 h 200"/>
                <a:gd name="T53" fmla="*/ 56 w 56"/>
                <a:gd name="T54" fmla="*/ 200 h 200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56" h="200">
                  <a:moveTo>
                    <a:pt x="36" y="200"/>
                  </a:moveTo>
                  <a:lnTo>
                    <a:pt x="38" y="195"/>
                  </a:lnTo>
                  <a:lnTo>
                    <a:pt x="43" y="183"/>
                  </a:lnTo>
                  <a:lnTo>
                    <a:pt x="50" y="163"/>
                  </a:lnTo>
                  <a:lnTo>
                    <a:pt x="54" y="137"/>
                  </a:lnTo>
                  <a:lnTo>
                    <a:pt x="56" y="107"/>
                  </a:lnTo>
                  <a:lnTo>
                    <a:pt x="51" y="72"/>
                  </a:lnTo>
                  <a:lnTo>
                    <a:pt x="40" y="36"/>
                  </a:lnTo>
                  <a:lnTo>
                    <a:pt x="18" y="0"/>
                  </a:lnTo>
                  <a:lnTo>
                    <a:pt x="15" y="3"/>
                  </a:lnTo>
                  <a:lnTo>
                    <a:pt x="11" y="12"/>
                  </a:lnTo>
                  <a:lnTo>
                    <a:pt x="6" y="28"/>
                  </a:lnTo>
                  <a:lnTo>
                    <a:pt x="2" y="51"/>
                  </a:lnTo>
                  <a:lnTo>
                    <a:pt x="0" y="79"/>
                  </a:lnTo>
                  <a:lnTo>
                    <a:pt x="5" y="114"/>
                  </a:lnTo>
                  <a:lnTo>
                    <a:pt x="16" y="154"/>
                  </a:lnTo>
                  <a:lnTo>
                    <a:pt x="36" y="200"/>
                  </a:lnTo>
                  <a:close/>
                </a:path>
              </a:pathLst>
            </a:custGeom>
            <a:solidFill>
              <a:srgbClr val="E8B556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59" name="Freeform 38"/>
            <p:cNvSpPr>
              <a:spLocks/>
            </p:cNvSpPr>
            <p:nvPr/>
          </p:nvSpPr>
          <p:spPr bwMode="auto">
            <a:xfrm>
              <a:off x="3031" y="1719"/>
              <a:ext cx="103" cy="81"/>
            </a:xfrm>
            <a:custGeom>
              <a:avLst/>
              <a:gdLst>
                <a:gd name="T0" fmla="*/ 0 w 206"/>
                <a:gd name="T1" fmla="*/ 74 h 162"/>
                <a:gd name="T2" fmla="*/ 2 w 206"/>
                <a:gd name="T3" fmla="*/ 75 h 162"/>
                <a:gd name="T4" fmla="*/ 6 w 206"/>
                <a:gd name="T5" fmla="*/ 78 h 162"/>
                <a:gd name="T6" fmla="*/ 14 w 206"/>
                <a:gd name="T7" fmla="*/ 80 h 162"/>
                <a:gd name="T8" fmla="*/ 24 w 206"/>
                <a:gd name="T9" fmla="*/ 81 h 162"/>
                <a:gd name="T10" fmla="*/ 35 w 206"/>
                <a:gd name="T11" fmla="*/ 80 h 162"/>
                <a:gd name="T12" fmla="*/ 47 w 206"/>
                <a:gd name="T13" fmla="*/ 76 h 162"/>
                <a:gd name="T14" fmla="*/ 60 w 206"/>
                <a:gd name="T15" fmla="*/ 68 h 162"/>
                <a:gd name="T16" fmla="*/ 73 w 206"/>
                <a:gd name="T17" fmla="*/ 54 h 162"/>
                <a:gd name="T18" fmla="*/ 83 w 206"/>
                <a:gd name="T19" fmla="*/ 41 h 162"/>
                <a:gd name="T20" fmla="*/ 90 w 206"/>
                <a:gd name="T21" fmla="*/ 29 h 162"/>
                <a:gd name="T22" fmla="*/ 95 w 206"/>
                <a:gd name="T23" fmla="*/ 20 h 162"/>
                <a:gd name="T24" fmla="*/ 99 w 206"/>
                <a:gd name="T25" fmla="*/ 13 h 162"/>
                <a:gd name="T26" fmla="*/ 101 w 206"/>
                <a:gd name="T27" fmla="*/ 7 h 162"/>
                <a:gd name="T28" fmla="*/ 103 w 206"/>
                <a:gd name="T29" fmla="*/ 3 h 162"/>
                <a:gd name="T30" fmla="*/ 103 w 206"/>
                <a:gd name="T31" fmla="*/ 1 h 162"/>
                <a:gd name="T32" fmla="*/ 103 w 206"/>
                <a:gd name="T33" fmla="*/ 0 h 162"/>
                <a:gd name="T34" fmla="*/ 102 w 206"/>
                <a:gd name="T35" fmla="*/ 1 h 162"/>
                <a:gd name="T36" fmla="*/ 99 w 206"/>
                <a:gd name="T37" fmla="*/ 1 h 162"/>
                <a:gd name="T38" fmla="*/ 95 w 206"/>
                <a:gd name="T39" fmla="*/ 3 h 162"/>
                <a:gd name="T40" fmla="*/ 89 w 206"/>
                <a:gd name="T41" fmla="*/ 5 h 162"/>
                <a:gd name="T42" fmla="*/ 81 w 206"/>
                <a:gd name="T43" fmla="*/ 7 h 162"/>
                <a:gd name="T44" fmla="*/ 72 w 206"/>
                <a:gd name="T45" fmla="*/ 10 h 162"/>
                <a:gd name="T46" fmla="*/ 62 w 206"/>
                <a:gd name="T47" fmla="*/ 11 h 162"/>
                <a:gd name="T48" fmla="*/ 52 w 206"/>
                <a:gd name="T49" fmla="*/ 14 h 162"/>
                <a:gd name="T50" fmla="*/ 42 w 206"/>
                <a:gd name="T51" fmla="*/ 18 h 162"/>
                <a:gd name="T52" fmla="*/ 33 w 206"/>
                <a:gd name="T53" fmla="*/ 22 h 162"/>
                <a:gd name="T54" fmla="*/ 25 w 206"/>
                <a:gd name="T55" fmla="*/ 29 h 162"/>
                <a:gd name="T56" fmla="*/ 18 w 206"/>
                <a:gd name="T57" fmla="*/ 37 h 162"/>
                <a:gd name="T58" fmla="*/ 12 w 206"/>
                <a:gd name="T59" fmla="*/ 45 h 162"/>
                <a:gd name="T60" fmla="*/ 7 w 206"/>
                <a:gd name="T61" fmla="*/ 55 h 162"/>
                <a:gd name="T62" fmla="*/ 3 w 206"/>
                <a:gd name="T63" fmla="*/ 64 h 162"/>
                <a:gd name="T64" fmla="*/ 0 w 206"/>
                <a:gd name="T65" fmla="*/ 74 h 16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206"/>
                <a:gd name="T100" fmla="*/ 0 h 162"/>
                <a:gd name="T101" fmla="*/ 206 w 206"/>
                <a:gd name="T102" fmla="*/ 162 h 162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206" h="162">
                  <a:moveTo>
                    <a:pt x="0" y="148"/>
                  </a:moveTo>
                  <a:lnTo>
                    <a:pt x="4" y="150"/>
                  </a:lnTo>
                  <a:lnTo>
                    <a:pt x="13" y="155"/>
                  </a:lnTo>
                  <a:lnTo>
                    <a:pt x="28" y="159"/>
                  </a:lnTo>
                  <a:lnTo>
                    <a:pt x="47" y="162"/>
                  </a:lnTo>
                  <a:lnTo>
                    <a:pt x="69" y="160"/>
                  </a:lnTo>
                  <a:lnTo>
                    <a:pt x="94" y="152"/>
                  </a:lnTo>
                  <a:lnTo>
                    <a:pt x="120" y="136"/>
                  </a:lnTo>
                  <a:lnTo>
                    <a:pt x="145" y="109"/>
                  </a:lnTo>
                  <a:lnTo>
                    <a:pt x="165" y="82"/>
                  </a:lnTo>
                  <a:lnTo>
                    <a:pt x="179" y="59"/>
                  </a:lnTo>
                  <a:lnTo>
                    <a:pt x="190" y="41"/>
                  </a:lnTo>
                  <a:lnTo>
                    <a:pt x="197" y="26"/>
                  </a:lnTo>
                  <a:lnTo>
                    <a:pt x="202" y="14"/>
                  </a:lnTo>
                  <a:lnTo>
                    <a:pt x="205" y="6"/>
                  </a:lnTo>
                  <a:lnTo>
                    <a:pt x="206" y="1"/>
                  </a:lnTo>
                  <a:lnTo>
                    <a:pt x="206" y="0"/>
                  </a:lnTo>
                  <a:lnTo>
                    <a:pt x="204" y="1"/>
                  </a:lnTo>
                  <a:lnTo>
                    <a:pt x="198" y="3"/>
                  </a:lnTo>
                  <a:lnTo>
                    <a:pt x="189" y="6"/>
                  </a:lnTo>
                  <a:lnTo>
                    <a:pt x="177" y="10"/>
                  </a:lnTo>
                  <a:lnTo>
                    <a:pt x="162" y="14"/>
                  </a:lnTo>
                  <a:lnTo>
                    <a:pt x="144" y="19"/>
                  </a:lnTo>
                  <a:lnTo>
                    <a:pt x="125" y="23"/>
                  </a:lnTo>
                  <a:lnTo>
                    <a:pt x="104" y="28"/>
                  </a:lnTo>
                  <a:lnTo>
                    <a:pt x="83" y="35"/>
                  </a:lnTo>
                  <a:lnTo>
                    <a:pt x="66" y="45"/>
                  </a:lnTo>
                  <a:lnTo>
                    <a:pt x="50" y="58"/>
                  </a:lnTo>
                  <a:lnTo>
                    <a:pt x="36" y="74"/>
                  </a:lnTo>
                  <a:lnTo>
                    <a:pt x="24" y="91"/>
                  </a:lnTo>
                  <a:lnTo>
                    <a:pt x="14" y="110"/>
                  </a:lnTo>
                  <a:lnTo>
                    <a:pt x="6" y="128"/>
                  </a:lnTo>
                  <a:lnTo>
                    <a:pt x="0" y="148"/>
                  </a:lnTo>
                  <a:close/>
                </a:path>
              </a:pathLst>
            </a:custGeom>
            <a:solidFill>
              <a:srgbClr val="AD6B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60" name="Freeform 39"/>
            <p:cNvSpPr>
              <a:spLocks/>
            </p:cNvSpPr>
            <p:nvPr/>
          </p:nvSpPr>
          <p:spPr bwMode="auto">
            <a:xfrm>
              <a:off x="3050" y="1742"/>
              <a:ext cx="68" cy="50"/>
            </a:xfrm>
            <a:custGeom>
              <a:avLst/>
              <a:gdLst>
                <a:gd name="T0" fmla="*/ 58 w 135"/>
                <a:gd name="T1" fmla="*/ 9 h 100"/>
                <a:gd name="T2" fmla="*/ 57 w 135"/>
                <a:gd name="T3" fmla="*/ 11 h 100"/>
                <a:gd name="T4" fmla="*/ 53 w 135"/>
                <a:gd name="T5" fmla="*/ 15 h 100"/>
                <a:gd name="T6" fmla="*/ 48 w 135"/>
                <a:gd name="T7" fmla="*/ 21 h 100"/>
                <a:gd name="T8" fmla="*/ 40 w 135"/>
                <a:gd name="T9" fmla="*/ 28 h 100"/>
                <a:gd name="T10" fmla="*/ 32 w 135"/>
                <a:gd name="T11" fmla="*/ 36 h 100"/>
                <a:gd name="T12" fmla="*/ 22 w 135"/>
                <a:gd name="T13" fmla="*/ 43 h 100"/>
                <a:gd name="T14" fmla="*/ 11 w 135"/>
                <a:gd name="T15" fmla="*/ 48 h 100"/>
                <a:gd name="T16" fmla="*/ 0 w 135"/>
                <a:gd name="T17" fmla="*/ 50 h 100"/>
                <a:gd name="T18" fmla="*/ 2 w 135"/>
                <a:gd name="T19" fmla="*/ 50 h 100"/>
                <a:gd name="T20" fmla="*/ 7 w 135"/>
                <a:gd name="T21" fmla="*/ 50 h 100"/>
                <a:gd name="T22" fmla="*/ 14 w 135"/>
                <a:gd name="T23" fmla="*/ 49 h 100"/>
                <a:gd name="T24" fmla="*/ 23 w 135"/>
                <a:gd name="T25" fmla="*/ 46 h 100"/>
                <a:gd name="T26" fmla="*/ 33 w 135"/>
                <a:gd name="T27" fmla="*/ 41 h 100"/>
                <a:gd name="T28" fmla="*/ 45 w 135"/>
                <a:gd name="T29" fmla="*/ 32 h 100"/>
                <a:gd name="T30" fmla="*/ 56 w 135"/>
                <a:gd name="T31" fmla="*/ 19 h 100"/>
                <a:gd name="T32" fmla="*/ 68 w 135"/>
                <a:gd name="T33" fmla="*/ 0 h 100"/>
                <a:gd name="T34" fmla="*/ 58 w 135"/>
                <a:gd name="T35" fmla="*/ 9 h 100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135"/>
                <a:gd name="T55" fmla="*/ 0 h 100"/>
                <a:gd name="T56" fmla="*/ 135 w 135"/>
                <a:gd name="T57" fmla="*/ 100 h 100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135" h="100">
                  <a:moveTo>
                    <a:pt x="116" y="18"/>
                  </a:moveTo>
                  <a:lnTo>
                    <a:pt x="113" y="21"/>
                  </a:lnTo>
                  <a:lnTo>
                    <a:pt x="106" y="30"/>
                  </a:lnTo>
                  <a:lnTo>
                    <a:pt x="95" y="42"/>
                  </a:lnTo>
                  <a:lnTo>
                    <a:pt x="80" y="57"/>
                  </a:lnTo>
                  <a:lnTo>
                    <a:pt x="63" y="72"/>
                  </a:lnTo>
                  <a:lnTo>
                    <a:pt x="43" y="85"/>
                  </a:lnTo>
                  <a:lnTo>
                    <a:pt x="22" y="95"/>
                  </a:lnTo>
                  <a:lnTo>
                    <a:pt x="0" y="100"/>
                  </a:lnTo>
                  <a:lnTo>
                    <a:pt x="4" y="100"/>
                  </a:lnTo>
                  <a:lnTo>
                    <a:pt x="13" y="100"/>
                  </a:lnTo>
                  <a:lnTo>
                    <a:pt x="27" y="98"/>
                  </a:lnTo>
                  <a:lnTo>
                    <a:pt x="45" y="92"/>
                  </a:lnTo>
                  <a:lnTo>
                    <a:pt x="66" y="81"/>
                  </a:lnTo>
                  <a:lnTo>
                    <a:pt x="89" y="64"/>
                  </a:lnTo>
                  <a:lnTo>
                    <a:pt x="112" y="37"/>
                  </a:lnTo>
                  <a:lnTo>
                    <a:pt x="135" y="0"/>
                  </a:lnTo>
                  <a:lnTo>
                    <a:pt x="116" y="18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61" name="Freeform 40"/>
            <p:cNvSpPr>
              <a:spLocks/>
            </p:cNvSpPr>
            <p:nvPr/>
          </p:nvSpPr>
          <p:spPr bwMode="auto">
            <a:xfrm>
              <a:off x="3031" y="1705"/>
              <a:ext cx="117" cy="88"/>
            </a:xfrm>
            <a:custGeom>
              <a:avLst/>
              <a:gdLst>
                <a:gd name="T0" fmla="*/ 117 w 234"/>
                <a:gd name="T1" fmla="*/ 0 h 175"/>
                <a:gd name="T2" fmla="*/ 117 w 234"/>
                <a:gd name="T3" fmla="*/ 1 h 175"/>
                <a:gd name="T4" fmla="*/ 116 w 234"/>
                <a:gd name="T5" fmla="*/ 5 h 175"/>
                <a:gd name="T6" fmla="*/ 111 w 234"/>
                <a:gd name="T7" fmla="*/ 9 h 175"/>
                <a:gd name="T8" fmla="*/ 102 w 234"/>
                <a:gd name="T9" fmla="*/ 14 h 175"/>
                <a:gd name="T10" fmla="*/ 96 w 234"/>
                <a:gd name="T11" fmla="*/ 16 h 175"/>
                <a:gd name="T12" fmla="*/ 90 w 234"/>
                <a:gd name="T13" fmla="*/ 17 h 175"/>
                <a:gd name="T14" fmla="*/ 83 w 234"/>
                <a:gd name="T15" fmla="*/ 18 h 175"/>
                <a:gd name="T16" fmla="*/ 76 w 234"/>
                <a:gd name="T17" fmla="*/ 19 h 175"/>
                <a:gd name="T18" fmla="*/ 69 w 234"/>
                <a:gd name="T19" fmla="*/ 20 h 175"/>
                <a:gd name="T20" fmla="*/ 61 w 234"/>
                <a:gd name="T21" fmla="*/ 21 h 175"/>
                <a:gd name="T22" fmla="*/ 54 w 234"/>
                <a:gd name="T23" fmla="*/ 24 h 175"/>
                <a:gd name="T24" fmla="*/ 46 w 234"/>
                <a:gd name="T25" fmla="*/ 27 h 175"/>
                <a:gd name="T26" fmla="*/ 39 w 234"/>
                <a:gd name="T27" fmla="*/ 31 h 175"/>
                <a:gd name="T28" fmla="*/ 31 w 234"/>
                <a:gd name="T29" fmla="*/ 36 h 175"/>
                <a:gd name="T30" fmla="*/ 25 w 234"/>
                <a:gd name="T31" fmla="*/ 43 h 175"/>
                <a:gd name="T32" fmla="*/ 18 w 234"/>
                <a:gd name="T33" fmla="*/ 50 h 175"/>
                <a:gd name="T34" fmla="*/ 12 w 234"/>
                <a:gd name="T35" fmla="*/ 58 h 175"/>
                <a:gd name="T36" fmla="*/ 7 w 234"/>
                <a:gd name="T37" fmla="*/ 67 h 175"/>
                <a:gd name="T38" fmla="*/ 3 w 234"/>
                <a:gd name="T39" fmla="*/ 77 h 175"/>
                <a:gd name="T40" fmla="*/ 0 w 234"/>
                <a:gd name="T41" fmla="*/ 88 h 175"/>
                <a:gd name="T42" fmla="*/ 0 w 234"/>
                <a:gd name="T43" fmla="*/ 88 h 175"/>
                <a:gd name="T44" fmla="*/ 2 w 234"/>
                <a:gd name="T45" fmla="*/ 87 h 175"/>
                <a:gd name="T46" fmla="*/ 3 w 234"/>
                <a:gd name="T47" fmla="*/ 86 h 175"/>
                <a:gd name="T48" fmla="*/ 4 w 234"/>
                <a:gd name="T49" fmla="*/ 85 h 175"/>
                <a:gd name="T50" fmla="*/ 7 w 234"/>
                <a:gd name="T51" fmla="*/ 84 h 175"/>
                <a:gd name="T52" fmla="*/ 10 w 234"/>
                <a:gd name="T53" fmla="*/ 83 h 175"/>
                <a:gd name="T54" fmla="*/ 14 w 234"/>
                <a:gd name="T55" fmla="*/ 82 h 175"/>
                <a:gd name="T56" fmla="*/ 19 w 234"/>
                <a:gd name="T57" fmla="*/ 81 h 175"/>
                <a:gd name="T58" fmla="*/ 25 w 234"/>
                <a:gd name="T59" fmla="*/ 80 h 175"/>
                <a:gd name="T60" fmla="*/ 30 w 234"/>
                <a:gd name="T61" fmla="*/ 79 h 175"/>
                <a:gd name="T62" fmla="*/ 37 w 234"/>
                <a:gd name="T63" fmla="*/ 77 h 175"/>
                <a:gd name="T64" fmla="*/ 44 w 234"/>
                <a:gd name="T65" fmla="*/ 75 h 175"/>
                <a:gd name="T66" fmla="*/ 50 w 234"/>
                <a:gd name="T67" fmla="*/ 72 h 175"/>
                <a:gd name="T68" fmla="*/ 57 w 234"/>
                <a:gd name="T69" fmla="*/ 68 h 175"/>
                <a:gd name="T70" fmla="*/ 63 w 234"/>
                <a:gd name="T71" fmla="*/ 62 h 175"/>
                <a:gd name="T72" fmla="*/ 71 w 234"/>
                <a:gd name="T73" fmla="*/ 55 h 175"/>
                <a:gd name="T74" fmla="*/ 79 w 234"/>
                <a:gd name="T75" fmla="*/ 47 h 175"/>
                <a:gd name="T76" fmla="*/ 87 w 234"/>
                <a:gd name="T77" fmla="*/ 39 h 175"/>
                <a:gd name="T78" fmla="*/ 95 w 234"/>
                <a:gd name="T79" fmla="*/ 31 h 175"/>
                <a:gd name="T80" fmla="*/ 103 w 234"/>
                <a:gd name="T81" fmla="*/ 23 h 175"/>
                <a:gd name="T82" fmla="*/ 109 w 234"/>
                <a:gd name="T83" fmla="*/ 16 h 175"/>
                <a:gd name="T84" fmla="*/ 114 w 234"/>
                <a:gd name="T85" fmla="*/ 10 h 175"/>
                <a:gd name="T86" fmla="*/ 117 w 234"/>
                <a:gd name="T87" fmla="*/ 4 h 175"/>
                <a:gd name="T88" fmla="*/ 117 w 234"/>
                <a:gd name="T89" fmla="*/ 0 h 175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234"/>
                <a:gd name="T136" fmla="*/ 0 h 175"/>
                <a:gd name="T137" fmla="*/ 234 w 234"/>
                <a:gd name="T138" fmla="*/ 175 h 175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234" h="175">
                  <a:moveTo>
                    <a:pt x="234" y="0"/>
                  </a:moveTo>
                  <a:lnTo>
                    <a:pt x="234" y="2"/>
                  </a:lnTo>
                  <a:lnTo>
                    <a:pt x="231" y="10"/>
                  </a:lnTo>
                  <a:lnTo>
                    <a:pt x="221" y="18"/>
                  </a:lnTo>
                  <a:lnTo>
                    <a:pt x="203" y="27"/>
                  </a:lnTo>
                  <a:lnTo>
                    <a:pt x="192" y="31"/>
                  </a:lnTo>
                  <a:lnTo>
                    <a:pt x="179" y="33"/>
                  </a:lnTo>
                  <a:lnTo>
                    <a:pt x="165" y="35"/>
                  </a:lnTo>
                  <a:lnTo>
                    <a:pt x="151" y="37"/>
                  </a:lnTo>
                  <a:lnTo>
                    <a:pt x="137" y="40"/>
                  </a:lnTo>
                  <a:lnTo>
                    <a:pt x="122" y="42"/>
                  </a:lnTo>
                  <a:lnTo>
                    <a:pt x="107" y="47"/>
                  </a:lnTo>
                  <a:lnTo>
                    <a:pt x="92" y="54"/>
                  </a:lnTo>
                  <a:lnTo>
                    <a:pt x="77" y="62"/>
                  </a:lnTo>
                  <a:lnTo>
                    <a:pt x="62" y="72"/>
                  </a:lnTo>
                  <a:lnTo>
                    <a:pt x="49" y="85"/>
                  </a:lnTo>
                  <a:lnTo>
                    <a:pt x="36" y="99"/>
                  </a:lnTo>
                  <a:lnTo>
                    <a:pt x="24" y="115"/>
                  </a:lnTo>
                  <a:lnTo>
                    <a:pt x="15" y="133"/>
                  </a:lnTo>
                  <a:lnTo>
                    <a:pt x="6" y="153"/>
                  </a:lnTo>
                  <a:lnTo>
                    <a:pt x="0" y="175"/>
                  </a:lnTo>
                  <a:lnTo>
                    <a:pt x="3" y="174"/>
                  </a:lnTo>
                  <a:lnTo>
                    <a:pt x="5" y="171"/>
                  </a:lnTo>
                  <a:lnTo>
                    <a:pt x="8" y="169"/>
                  </a:lnTo>
                  <a:lnTo>
                    <a:pt x="13" y="168"/>
                  </a:lnTo>
                  <a:lnTo>
                    <a:pt x="20" y="166"/>
                  </a:lnTo>
                  <a:lnTo>
                    <a:pt x="28" y="163"/>
                  </a:lnTo>
                  <a:lnTo>
                    <a:pt x="38" y="161"/>
                  </a:lnTo>
                  <a:lnTo>
                    <a:pt x="50" y="159"/>
                  </a:lnTo>
                  <a:lnTo>
                    <a:pt x="61" y="157"/>
                  </a:lnTo>
                  <a:lnTo>
                    <a:pt x="74" y="154"/>
                  </a:lnTo>
                  <a:lnTo>
                    <a:pt x="87" y="149"/>
                  </a:lnTo>
                  <a:lnTo>
                    <a:pt x="99" y="144"/>
                  </a:lnTo>
                  <a:lnTo>
                    <a:pt x="113" y="136"/>
                  </a:lnTo>
                  <a:lnTo>
                    <a:pt x="127" y="124"/>
                  </a:lnTo>
                  <a:lnTo>
                    <a:pt x="142" y="110"/>
                  </a:lnTo>
                  <a:lnTo>
                    <a:pt x="158" y="94"/>
                  </a:lnTo>
                  <a:lnTo>
                    <a:pt x="174" y="78"/>
                  </a:lnTo>
                  <a:lnTo>
                    <a:pt x="190" y="62"/>
                  </a:lnTo>
                  <a:lnTo>
                    <a:pt x="205" y="46"/>
                  </a:lnTo>
                  <a:lnTo>
                    <a:pt x="218" y="32"/>
                  </a:lnTo>
                  <a:lnTo>
                    <a:pt x="227" y="19"/>
                  </a:lnTo>
                  <a:lnTo>
                    <a:pt x="233" y="8"/>
                  </a:lnTo>
                  <a:lnTo>
                    <a:pt x="234" y="0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62" name="Freeform 41"/>
            <p:cNvSpPr>
              <a:spLocks/>
            </p:cNvSpPr>
            <p:nvPr/>
          </p:nvSpPr>
          <p:spPr bwMode="auto">
            <a:xfrm>
              <a:off x="3036" y="1724"/>
              <a:ext cx="78" cy="53"/>
            </a:xfrm>
            <a:custGeom>
              <a:avLst/>
              <a:gdLst>
                <a:gd name="T0" fmla="*/ 0 w 155"/>
                <a:gd name="T1" fmla="*/ 53 h 106"/>
                <a:gd name="T2" fmla="*/ 1 w 155"/>
                <a:gd name="T3" fmla="*/ 51 h 106"/>
                <a:gd name="T4" fmla="*/ 4 w 155"/>
                <a:gd name="T5" fmla="*/ 44 h 106"/>
                <a:gd name="T6" fmla="*/ 9 w 155"/>
                <a:gd name="T7" fmla="*/ 36 h 106"/>
                <a:gd name="T8" fmla="*/ 17 w 155"/>
                <a:gd name="T9" fmla="*/ 25 h 106"/>
                <a:gd name="T10" fmla="*/ 28 w 155"/>
                <a:gd name="T11" fmla="*/ 15 h 106"/>
                <a:gd name="T12" fmla="*/ 41 w 155"/>
                <a:gd name="T13" fmla="*/ 7 h 106"/>
                <a:gd name="T14" fmla="*/ 58 w 155"/>
                <a:gd name="T15" fmla="*/ 2 h 106"/>
                <a:gd name="T16" fmla="*/ 78 w 155"/>
                <a:gd name="T17" fmla="*/ 0 h 106"/>
                <a:gd name="T18" fmla="*/ 77 w 155"/>
                <a:gd name="T19" fmla="*/ 2 h 106"/>
                <a:gd name="T20" fmla="*/ 75 w 155"/>
                <a:gd name="T21" fmla="*/ 7 h 106"/>
                <a:gd name="T22" fmla="*/ 71 w 155"/>
                <a:gd name="T23" fmla="*/ 13 h 106"/>
                <a:gd name="T24" fmla="*/ 64 w 155"/>
                <a:gd name="T25" fmla="*/ 23 h 106"/>
                <a:gd name="T26" fmla="*/ 54 w 155"/>
                <a:gd name="T27" fmla="*/ 31 h 106"/>
                <a:gd name="T28" fmla="*/ 40 w 155"/>
                <a:gd name="T29" fmla="*/ 40 h 106"/>
                <a:gd name="T30" fmla="*/ 23 w 155"/>
                <a:gd name="T31" fmla="*/ 48 h 106"/>
                <a:gd name="T32" fmla="*/ 0 w 155"/>
                <a:gd name="T33" fmla="*/ 53 h 10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55"/>
                <a:gd name="T52" fmla="*/ 0 h 106"/>
                <a:gd name="T53" fmla="*/ 155 w 155"/>
                <a:gd name="T54" fmla="*/ 106 h 10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55" h="106">
                  <a:moveTo>
                    <a:pt x="0" y="106"/>
                  </a:moveTo>
                  <a:lnTo>
                    <a:pt x="2" y="101"/>
                  </a:lnTo>
                  <a:lnTo>
                    <a:pt x="8" y="88"/>
                  </a:lnTo>
                  <a:lnTo>
                    <a:pt x="18" y="71"/>
                  </a:lnTo>
                  <a:lnTo>
                    <a:pt x="34" y="50"/>
                  </a:lnTo>
                  <a:lnTo>
                    <a:pt x="55" y="31"/>
                  </a:lnTo>
                  <a:lnTo>
                    <a:pt x="82" y="15"/>
                  </a:lnTo>
                  <a:lnTo>
                    <a:pt x="115" y="3"/>
                  </a:lnTo>
                  <a:lnTo>
                    <a:pt x="155" y="0"/>
                  </a:lnTo>
                  <a:lnTo>
                    <a:pt x="154" y="3"/>
                  </a:lnTo>
                  <a:lnTo>
                    <a:pt x="150" y="13"/>
                  </a:lnTo>
                  <a:lnTo>
                    <a:pt x="141" y="27"/>
                  </a:lnTo>
                  <a:lnTo>
                    <a:pt x="128" y="45"/>
                  </a:lnTo>
                  <a:lnTo>
                    <a:pt x="108" y="63"/>
                  </a:lnTo>
                  <a:lnTo>
                    <a:pt x="80" y="80"/>
                  </a:lnTo>
                  <a:lnTo>
                    <a:pt x="45" y="95"/>
                  </a:lnTo>
                  <a:lnTo>
                    <a:pt x="0" y="106"/>
                  </a:lnTo>
                  <a:close/>
                </a:path>
              </a:pathLst>
            </a:custGeom>
            <a:solidFill>
              <a:srgbClr val="E8B556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63" name="Freeform 42"/>
            <p:cNvSpPr>
              <a:spLocks/>
            </p:cNvSpPr>
            <p:nvPr/>
          </p:nvSpPr>
          <p:spPr bwMode="auto">
            <a:xfrm>
              <a:off x="3001" y="1778"/>
              <a:ext cx="103" cy="81"/>
            </a:xfrm>
            <a:custGeom>
              <a:avLst/>
              <a:gdLst>
                <a:gd name="T0" fmla="*/ 0 w 207"/>
                <a:gd name="T1" fmla="*/ 74 h 161"/>
                <a:gd name="T2" fmla="*/ 2 w 207"/>
                <a:gd name="T3" fmla="*/ 75 h 161"/>
                <a:gd name="T4" fmla="*/ 7 w 207"/>
                <a:gd name="T5" fmla="*/ 77 h 161"/>
                <a:gd name="T6" fmla="*/ 14 w 207"/>
                <a:gd name="T7" fmla="*/ 80 h 161"/>
                <a:gd name="T8" fmla="*/ 24 w 207"/>
                <a:gd name="T9" fmla="*/ 81 h 161"/>
                <a:gd name="T10" fmla="*/ 35 w 207"/>
                <a:gd name="T11" fmla="*/ 80 h 161"/>
                <a:gd name="T12" fmla="*/ 47 w 207"/>
                <a:gd name="T13" fmla="*/ 77 h 161"/>
                <a:gd name="T14" fmla="*/ 60 w 207"/>
                <a:gd name="T15" fmla="*/ 69 h 161"/>
                <a:gd name="T16" fmla="*/ 73 w 207"/>
                <a:gd name="T17" fmla="*/ 55 h 161"/>
                <a:gd name="T18" fmla="*/ 82 w 207"/>
                <a:gd name="T19" fmla="*/ 41 h 161"/>
                <a:gd name="T20" fmla="*/ 90 w 207"/>
                <a:gd name="T21" fmla="*/ 30 h 161"/>
                <a:gd name="T22" fmla="*/ 95 w 207"/>
                <a:gd name="T23" fmla="*/ 20 h 161"/>
                <a:gd name="T24" fmla="*/ 99 w 207"/>
                <a:gd name="T25" fmla="*/ 13 h 161"/>
                <a:gd name="T26" fmla="*/ 101 w 207"/>
                <a:gd name="T27" fmla="*/ 7 h 161"/>
                <a:gd name="T28" fmla="*/ 102 w 207"/>
                <a:gd name="T29" fmla="*/ 3 h 161"/>
                <a:gd name="T30" fmla="*/ 103 w 207"/>
                <a:gd name="T31" fmla="*/ 1 h 161"/>
                <a:gd name="T32" fmla="*/ 103 w 207"/>
                <a:gd name="T33" fmla="*/ 0 h 161"/>
                <a:gd name="T34" fmla="*/ 102 w 207"/>
                <a:gd name="T35" fmla="*/ 1 h 161"/>
                <a:gd name="T36" fmla="*/ 99 w 207"/>
                <a:gd name="T37" fmla="*/ 1 h 161"/>
                <a:gd name="T38" fmla="*/ 94 w 207"/>
                <a:gd name="T39" fmla="*/ 3 h 161"/>
                <a:gd name="T40" fmla="*/ 88 w 207"/>
                <a:gd name="T41" fmla="*/ 5 h 161"/>
                <a:gd name="T42" fmla="*/ 81 w 207"/>
                <a:gd name="T43" fmla="*/ 7 h 161"/>
                <a:gd name="T44" fmla="*/ 72 w 207"/>
                <a:gd name="T45" fmla="*/ 9 h 161"/>
                <a:gd name="T46" fmla="*/ 62 w 207"/>
                <a:gd name="T47" fmla="*/ 12 h 161"/>
                <a:gd name="T48" fmla="*/ 52 w 207"/>
                <a:gd name="T49" fmla="*/ 14 h 161"/>
                <a:gd name="T50" fmla="*/ 42 w 207"/>
                <a:gd name="T51" fmla="*/ 17 h 161"/>
                <a:gd name="T52" fmla="*/ 33 w 207"/>
                <a:gd name="T53" fmla="*/ 23 h 161"/>
                <a:gd name="T54" fmla="*/ 25 w 207"/>
                <a:gd name="T55" fmla="*/ 29 h 161"/>
                <a:gd name="T56" fmla="*/ 18 w 207"/>
                <a:gd name="T57" fmla="*/ 37 h 161"/>
                <a:gd name="T58" fmla="*/ 12 w 207"/>
                <a:gd name="T59" fmla="*/ 46 h 161"/>
                <a:gd name="T60" fmla="*/ 7 w 207"/>
                <a:gd name="T61" fmla="*/ 55 h 161"/>
                <a:gd name="T62" fmla="*/ 3 w 207"/>
                <a:gd name="T63" fmla="*/ 64 h 161"/>
                <a:gd name="T64" fmla="*/ 0 w 207"/>
                <a:gd name="T65" fmla="*/ 74 h 161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207"/>
                <a:gd name="T100" fmla="*/ 0 h 161"/>
                <a:gd name="T101" fmla="*/ 207 w 207"/>
                <a:gd name="T102" fmla="*/ 161 h 161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207" h="161">
                  <a:moveTo>
                    <a:pt x="0" y="147"/>
                  </a:moveTo>
                  <a:lnTo>
                    <a:pt x="4" y="150"/>
                  </a:lnTo>
                  <a:lnTo>
                    <a:pt x="14" y="154"/>
                  </a:lnTo>
                  <a:lnTo>
                    <a:pt x="29" y="159"/>
                  </a:lnTo>
                  <a:lnTo>
                    <a:pt x="48" y="161"/>
                  </a:lnTo>
                  <a:lnTo>
                    <a:pt x="71" y="160"/>
                  </a:lnTo>
                  <a:lnTo>
                    <a:pt x="95" y="153"/>
                  </a:lnTo>
                  <a:lnTo>
                    <a:pt x="120" y="137"/>
                  </a:lnTo>
                  <a:lnTo>
                    <a:pt x="146" y="109"/>
                  </a:lnTo>
                  <a:lnTo>
                    <a:pt x="165" y="82"/>
                  </a:lnTo>
                  <a:lnTo>
                    <a:pt x="180" y="59"/>
                  </a:lnTo>
                  <a:lnTo>
                    <a:pt x="190" y="40"/>
                  </a:lnTo>
                  <a:lnTo>
                    <a:pt x="199" y="25"/>
                  </a:lnTo>
                  <a:lnTo>
                    <a:pt x="203" y="14"/>
                  </a:lnTo>
                  <a:lnTo>
                    <a:pt x="205" y="6"/>
                  </a:lnTo>
                  <a:lnTo>
                    <a:pt x="207" y="1"/>
                  </a:lnTo>
                  <a:lnTo>
                    <a:pt x="207" y="0"/>
                  </a:lnTo>
                  <a:lnTo>
                    <a:pt x="204" y="1"/>
                  </a:lnTo>
                  <a:lnTo>
                    <a:pt x="199" y="2"/>
                  </a:lnTo>
                  <a:lnTo>
                    <a:pt x="189" y="6"/>
                  </a:lnTo>
                  <a:lnTo>
                    <a:pt x="177" y="9"/>
                  </a:lnTo>
                  <a:lnTo>
                    <a:pt x="162" y="14"/>
                  </a:lnTo>
                  <a:lnTo>
                    <a:pt x="144" y="18"/>
                  </a:lnTo>
                  <a:lnTo>
                    <a:pt x="125" y="23"/>
                  </a:lnTo>
                  <a:lnTo>
                    <a:pt x="104" y="28"/>
                  </a:lnTo>
                  <a:lnTo>
                    <a:pt x="84" y="34"/>
                  </a:lnTo>
                  <a:lnTo>
                    <a:pt x="66" y="45"/>
                  </a:lnTo>
                  <a:lnTo>
                    <a:pt x="50" y="58"/>
                  </a:lnTo>
                  <a:lnTo>
                    <a:pt x="37" y="74"/>
                  </a:lnTo>
                  <a:lnTo>
                    <a:pt x="25" y="91"/>
                  </a:lnTo>
                  <a:lnTo>
                    <a:pt x="15" y="109"/>
                  </a:lnTo>
                  <a:lnTo>
                    <a:pt x="7" y="128"/>
                  </a:lnTo>
                  <a:lnTo>
                    <a:pt x="0" y="147"/>
                  </a:lnTo>
                  <a:close/>
                </a:path>
              </a:pathLst>
            </a:custGeom>
            <a:solidFill>
              <a:srgbClr val="AD6B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64" name="Freeform 43"/>
            <p:cNvSpPr>
              <a:spLocks/>
            </p:cNvSpPr>
            <p:nvPr/>
          </p:nvSpPr>
          <p:spPr bwMode="auto">
            <a:xfrm>
              <a:off x="3020" y="1801"/>
              <a:ext cx="68" cy="51"/>
            </a:xfrm>
            <a:custGeom>
              <a:avLst/>
              <a:gdLst>
                <a:gd name="T0" fmla="*/ 58 w 135"/>
                <a:gd name="T1" fmla="*/ 9 h 101"/>
                <a:gd name="T2" fmla="*/ 57 w 135"/>
                <a:gd name="T3" fmla="*/ 11 h 101"/>
                <a:gd name="T4" fmla="*/ 54 w 135"/>
                <a:gd name="T5" fmla="*/ 15 h 101"/>
                <a:gd name="T6" fmla="*/ 48 w 135"/>
                <a:gd name="T7" fmla="*/ 21 h 101"/>
                <a:gd name="T8" fmla="*/ 40 w 135"/>
                <a:gd name="T9" fmla="*/ 29 h 101"/>
                <a:gd name="T10" fmla="*/ 32 w 135"/>
                <a:gd name="T11" fmla="*/ 36 h 101"/>
                <a:gd name="T12" fmla="*/ 22 w 135"/>
                <a:gd name="T13" fmla="*/ 43 h 101"/>
                <a:gd name="T14" fmla="*/ 11 w 135"/>
                <a:gd name="T15" fmla="*/ 48 h 101"/>
                <a:gd name="T16" fmla="*/ 0 w 135"/>
                <a:gd name="T17" fmla="*/ 51 h 101"/>
                <a:gd name="T18" fmla="*/ 2 w 135"/>
                <a:gd name="T19" fmla="*/ 51 h 101"/>
                <a:gd name="T20" fmla="*/ 6 w 135"/>
                <a:gd name="T21" fmla="*/ 51 h 101"/>
                <a:gd name="T22" fmla="*/ 14 w 135"/>
                <a:gd name="T23" fmla="*/ 50 h 101"/>
                <a:gd name="T24" fmla="*/ 23 w 135"/>
                <a:gd name="T25" fmla="*/ 46 h 101"/>
                <a:gd name="T26" fmla="*/ 33 w 135"/>
                <a:gd name="T27" fmla="*/ 40 h 101"/>
                <a:gd name="T28" fmla="*/ 45 w 135"/>
                <a:gd name="T29" fmla="*/ 32 h 101"/>
                <a:gd name="T30" fmla="*/ 56 w 135"/>
                <a:gd name="T31" fmla="*/ 19 h 101"/>
                <a:gd name="T32" fmla="*/ 68 w 135"/>
                <a:gd name="T33" fmla="*/ 0 h 101"/>
                <a:gd name="T34" fmla="*/ 58 w 135"/>
                <a:gd name="T35" fmla="*/ 9 h 101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135"/>
                <a:gd name="T55" fmla="*/ 0 h 101"/>
                <a:gd name="T56" fmla="*/ 135 w 135"/>
                <a:gd name="T57" fmla="*/ 101 h 101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135" h="101">
                  <a:moveTo>
                    <a:pt x="116" y="18"/>
                  </a:moveTo>
                  <a:lnTo>
                    <a:pt x="114" y="22"/>
                  </a:lnTo>
                  <a:lnTo>
                    <a:pt x="107" y="30"/>
                  </a:lnTo>
                  <a:lnTo>
                    <a:pt x="95" y="42"/>
                  </a:lnTo>
                  <a:lnTo>
                    <a:pt x="80" y="57"/>
                  </a:lnTo>
                  <a:lnTo>
                    <a:pt x="63" y="72"/>
                  </a:lnTo>
                  <a:lnTo>
                    <a:pt x="43" y="85"/>
                  </a:lnTo>
                  <a:lnTo>
                    <a:pt x="21" y="95"/>
                  </a:lnTo>
                  <a:lnTo>
                    <a:pt x="0" y="101"/>
                  </a:lnTo>
                  <a:lnTo>
                    <a:pt x="3" y="101"/>
                  </a:lnTo>
                  <a:lnTo>
                    <a:pt x="12" y="101"/>
                  </a:lnTo>
                  <a:lnTo>
                    <a:pt x="27" y="99"/>
                  </a:lnTo>
                  <a:lnTo>
                    <a:pt x="46" y="92"/>
                  </a:lnTo>
                  <a:lnTo>
                    <a:pt x="66" y="80"/>
                  </a:lnTo>
                  <a:lnTo>
                    <a:pt x="89" y="63"/>
                  </a:lnTo>
                  <a:lnTo>
                    <a:pt x="112" y="37"/>
                  </a:lnTo>
                  <a:lnTo>
                    <a:pt x="135" y="0"/>
                  </a:lnTo>
                  <a:lnTo>
                    <a:pt x="116" y="18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65" name="Freeform 44"/>
            <p:cNvSpPr>
              <a:spLocks/>
            </p:cNvSpPr>
            <p:nvPr/>
          </p:nvSpPr>
          <p:spPr bwMode="auto">
            <a:xfrm>
              <a:off x="3001" y="1765"/>
              <a:ext cx="117" cy="87"/>
            </a:xfrm>
            <a:custGeom>
              <a:avLst/>
              <a:gdLst>
                <a:gd name="T0" fmla="*/ 117 w 234"/>
                <a:gd name="T1" fmla="*/ 0 h 175"/>
                <a:gd name="T2" fmla="*/ 117 w 234"/>
                <a:gd name="T3" fmla="*/ 1 h 175"/>
                <a:gd name="T4" fmla="*/ 116 w 234"/>
                <a:gd name="T5" fmla="*/ 5 h 175"/>
                <a:gd name="T6" fmla="*/ 111 w 234"/>
                <a:gd name="T7" fmla="*/ 9 h 175"/>
                <a:gd name="T8" fmla="*/ 102 w 234"/>
                <a:gd name="T9" fmla="*/ 14 h 175"/>
                <a:gd name="T10" fmla="*/ 97 w 234"/>
                <a:gd name="T11" fmla="*/ 15 h 175"/>
                <a:gd name="T12" fmla="*/ 90 w 234"/>
                <a:gd name="T13" fmla="*/ 17 h 175"/>
                <a:gd name="T14" fmla="*/ 83 w 234"/>
                <a:gd name="T15" fmla="*/ 18 h 175"/>
                <a:gd name="T16" fmla="*/ 76 w 234"/>
                <a:gd name="T17" fmla="*/ 19 h 175"/>
                <a:gd name="T18" fmla="*/ 70 w 234"/>
                <a:gd name="T19" fmla="*/ 20 h 175"/>
                <a:gd name="T20" fmla="*/ 62 w 234"/>
                <a:gd name="T21" fmla="*/ 22 h 175"/>
                <a:gd name="T22" fmla="*/ 55 w 234"/>
                <a:gd name="T23" fmla="*/ 24 h 175"/>
                <a:gd name="T24" fmla="*/ 47 w 234"/>
                <a:gd name="T25" fmla="*/ 27 h 175"/>
                <a:gd name="T26" fmla="*/ 40 w 234"/>
                <a:gd name="T27" fmla="*/ 31 h 175"/>
                <a:gd name="T28" fmla="*/ 32 w 234"/>
                <a:gd name="T29" fmla="*/ 36 h 175"/>
                <a:gd name="T30" fmla="*/ 25 w 234"/>
                <a:gd name="T31" fmla="*/ 43 h 175"/>
                <a:gd name="T32" fmla="*/ 19 w 234"/>
                <a:gd name="T33" fmla="*/ 49 h 175"/>
                <a:gd name="T34" fmla="*/ 13 w 234"/>
                <a:gd name="T35" fmla="*/ 57 h 175"/>
                <a:gd name="T36" fmla="*/ 7 w 234"/>
                <a:gd name="T37" fmla="*/ 67 h 175"/>
                <a:gd name="T38" fmla="*/ 4 w 234"/>
                <a:gd name="T39" fmla="*/ 76 h 175"/>
                <a:gd name="T40" fmla="*/ 0 w 234"/>
                <a:gd name="T41" fmla="*/ 87 h 175"/>
                <a:gd name="T42" fmla="*/ 0 w 234"/>
                <a:gd name="T43" fmla="*/ 87 h 175"/>
                <a:gd name="T44" fmla="*/ 2 w 234"/>
                <a:gd name="T45" fmla="*/ 87 h 175"/>
                <a:gd name="T46" fmla="*/ 3 w 234"/>
                <a:gd name="T47" fmla="*/ 86 h 175"/>
                <a:gd name="T48" fmla="*/ 4 w 234"/>
                <a:gd name="T49" fmla="*/ 85 h 175"/>
                <a:gd name="T50" fmla="*/ 7 w 234"/>
                <a:gd name="T51" fmla="*/ 84 h 175"/>
                <a:gd name="T52" fmla="*/ 11 w 234"/>
                <a:gd name="T53" fmla="*/ 83 h 175"/>
                <a:gd name="T54" fmla="*/ 15 w 234"/>
                <a:gd name="T55" fmla="*/ 82 h 175"/>
                <a:gd name="T56" fmla="*/ 20 w 234"/>
                <a:gd name="T57" fmla="*/ 81 h 175"/>
                <a:gd name="T58" fmla="*/ 26 w 234"/>
                <a:gd name="T59" fmla="*/ 80 h 175"/>
                <a:gd name="T60" fmla="*/ 31 w 234"/>
                <a:gd name="T61" fmla="*/ 79 h 175"/>
                <a:gd name="T62" fmla="*/ 37 w 234"/>
                <a:gd name="T63" fmla="*/ 78 h 175"/>
                <a:gd name="T64" fmla="*/ 44 w 234"/>
                <a:gd name="T65" fmla="*/ 75 h 175"/>
                <a:gd name="T66" fmla="*/ 50 w 234"/>
                <a:gd name="T67" fmla="*/ 72 h 175"/>
                <a:gd name="T68" fmla="*/ 57 w 234"/>
                <a:gd name="T69" fmla="*/ 68 h 175"/>
                <a:gd name="T70" fmla="*/ 64 w 234"/>
                <a:gd name="T71" fmla="*/ 62 h 175"/>
                <a:gd name="T72" fmla="*/ 72 w 234"/>
                <a:gd name="T73" fmla="*/ 55 h 175"/>
                <a:gd name="T74" fmla="*/ 80 w 234"/>
                <a:gd name="T75" fmla="*/ 47 h 175"/>
                <a:gd name="T76" fmla="*/ 88 w 234"/>
                <a:gd name="T77" fmla="*/ 39 h 175"/>
                <a:gd name="T78" fmla="*/ 95 w 234"/>
                <a:gd name="T79" fmla="*/ 31 h 175"/>
                <a:gd name="T80" fmla="*/ 103 w 234"/>
                <a:gd name="T81" fmla="*/ 23 h 175"/>
                <a:gd name="T82" fmla="*/ 109 w 234"/>
                <a:gd name="T83" fmla="*/ 16 h 175"/>
                <a:gd name="T84" fmla="*/ 114 w 234"/>
                <a:gd name="T85" fmla="*/ 10 h 175"/>
                <a:gd name="T86" fmla="*/ 117 w 234"/>
                <a:gd name="T87" fmla="*/ 4 h 175"/>
                <a:gd name="T88" fmla="*/ 117 w 234"/>
                <a:gd name="T89" fmla="*/ 0 h 175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234"/>
                <a:gd name="T136" fmla="*/ 0 h 175"/>
                <a:gd name="T137" fmla="*/ 234 w 234"/>
                <a:gd name="T138" fmla="*/ 175 h 175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234" h="175">
                  <a:moveTo>
                    <a:pt x="234" y="0"/>
                  </a:moveTo>
                  <a:lnTo>
                    <a:pt x="234" y="3"/>
                  </a:lnTo>
                  <a:lnTo>
                    <a:pt x="231" y="11"/>
                  </a:lnTo>
                  <a:lnTo>
                    <a:pt x="222" y="19"/>
                  </a:lnTo>
                  <a:lnTo>
                    <a:pt x="204" y="28"/>
                  </a:lnTo>
                  <a:lnTo>
                    <a:pt x="193" y="31"/>
                  </a:lnTo>
                  <a:lnTo>
                    <a:pt x="180" y="34"/>
                  </a:lnTo>
                  <a:lnTo>
                    <a:pt x="166" y="36"/>
                  </a:lnTo>
                  <a:lnTo>
                    <a:pt x="152" y="38"/>
                  </a:lnTo>
                  <a:lnTo>
                    <a:pt x="139" y="41"/>
                  </a:lnTo>
                  <a:lnTo>
                    <a:pt x="124" y="44"/>
                  </a:lnTo>
                  <a:lnTo>
                    <a:pt x="109" y="49"/>
                  </a:lnTo>
                  <a:lnTo>
                    <a:pt x="94" y="54"/>
                  </a:lnTo>
                  <a:lnTo>
                    <a:pt x="79" y="62"/>
                  </a:lnTo>
                  <a:lnTo>
                    <a:pt x="64" y="73"/>
                  </a:lnTo>
                  <a:lnTo>
                    <a:pt x="50" y="86"/>
                  </a:lnTo>
                  <a:lnTo>
                    <a:pt x="37" y="99"/>
                  </a:lnTo>
                  <a:lnTo>
                    <a:pt x="26" y="115"/>
                  </a:lnTo>
                  <a:lnTo>
                    <a:pt x="15" y="134"/>
                  </a:lnTo>
                  <a:lnTo>
                    <a:pt x="7" y="153"/>
                  </a:lnTo>
                  <a:lnTo>
                    <a:pt x="0" y="175"/>
                  </a:lnTo>
                  <a:lnTo>
                    <a:pt x="3" y="174"/>
                  </a:lnTo>
                  <a:lnTo>
                    <a:pt x="5" y="172"/>
                  </a:lnTo>
                  <a:lnTo>
                    <a:pt x="8" y="170"/>
                  </a:lnTo>
                  <a:lnTo>
                    <a:pt x="14" y="168"/>
                  </a:lnTo>
                  <a:lnTo>
                    <a:pt x="21" y="166"/>
                  </a:lnTo>
                  <a:lnTo>
                    <a:pt x="29" y="164"/>
                  </a:lnTo>
                  <a:lnTo>
                    <a:pt x="40" y="162"/>
                  </a:lnTo>
                  <a:lnTo>
                    <a:pt x="51" y="160"/>
                  </a:lnTo>
                  <a:lnTo>
                    <a:pt x="63" y="158"/>
                  </a:lnTo>
                  <a:lnTo>
                    <a:pt x="74" y="156"/>
                  </a:lnTo>
                  <a:lnTo>
                    <a:pt x="87" y="151"/>
                  </a:lnTo>
                  <a:lnTo>
                    <a:pt x="99" y="144"/>
                  </a:lnTo>
                  <a:lnTo>
                    <a:pt x="113" y="136"/>
                  </a:lnTo>
                  <a:lnTo>
                    <a:pt x="128" y="125"/>
                  </a:lnTo>
                  <a:lnTo>
                    <a:pt x="143" y="111"/>
                  </a:lnTo>
                  <a:lnTo>
                    <a:pt x="159" y="95"/>
                  </a:lnTo>
                  <a:lnTo>
                    <a:pt x="175" y="79"/>
                  </a:lnTo>
                  <a:lnTo>
                    <a:pt x="190" y="62"/>
                  </a:lnTo>
                  <a:lnTo>
                    <a:pt x="205" y="46"/>
                  </a:lnTo>
                  <a:lnTo>
                    <a:pt x="218" y="33"/>
                  </a:lnTo>
                  <a:lnTo>
                    <a:pt x="227" y="20"/>
                  </a:lnTo>
                  <a:lnTo>
                    <a:pt x="233" y="8"/>
                  </a:lnTo>
                  <a:lnTo>
                    <a:pt x="234" y="0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66" name="Freeform 45"/>
            <p:cNvSpPr>
              <a:spLocks/>
            </p:cNvSpPr>
            <p:nvPr/>
          </p:nvSpPr>
          <p:spPr bwMode="auto">
            <a:xfrm>
              <a:off x="3007" y="1784"/>
              <a:ext cx="77" cy="53"/>
            </a:xfrm>
            <a:custGeom>
              <a:avLst/>
              <a:gdLst>
                <a:gd name="T0" fmla="*/ 0 w 154"/>
                <a:gd name="T1" fmla="*/ 53 h 106"/>
                <a:gd name="T2" fmla="*/ 1 w 154"/>
                <a:gd name="T3" fmla="*/ 51 h 106"/>
                <a:gd name="T4" fmla="*/ 4 w 154"/>
                <a:gd name="T5" fmla="*/ 45 h 106"/>
                <a:gd name="T6" fmla="*/ 9 w 154"/>
                <a:gd name="T7" fmla="*/ 36 h 106"/>
                <a:gd name="T8" fmla="*/ 18 w 154"/>
                <a:gd name="T9" fmla="*/ 26 h 106"/>
                <a:gd name="T10" fmla="*/ 27 w 154"/>
                <a:gd name="T11" fmla="*/ 17 h 106"/>
                <a:gd name="T12" fmla="*/ 41 w 154"/>
                <a:gd name="T13" fmla="*/ 7 h 106"/>
                <a:gd name="T14" fmla="*/ 57 w 154"/>
                <a:gd name="T15" fmla="*/ 2 h 106"/>
                <a:gd name="T16" fmla="*/ 77 w 154"/>
                <a:gd name="T17" fmla="*/ 0 h 106"/>
                <a:gd name="T18" fmla="*/ 77 w 154"/>
                <a:gd name="T19" fmla="*/ 2 h 106"/>
                <a:gd name="T20" fmla="*/ 75 w 154"/>
                <a:gd name="T21" fmla="*/ 7 h 106"/>
                <a:gd name="T22" fmla="*/ 71 w 154"/>
                <a:gd name="T23" fmla="*/ 14 h 106"/>
                <a:gd name="T24" fmla="*/ 64 w 154"/>
                <a:gd name="T25" fmla="*/ 23 h 106"/>
                <a:gd name="T26" fmla="*/ 53 w 154"/>
                <a:gd name="T27" fmla="*/ 32 h 106"/>
                <a:gd name="T28" fmla="*/ 40 w 154"/>
                <a:gd name="T29" fmla="*/ 41 h 106"/>
                <a:gd name="T30" fmla="*/ 22 w 154"/>
                <a:gd name="T31" fmla="*/ 48 h 106"/>
                <a:gd name="T32" fmla="*/ 0 w 154"/>
                <a:gd name="T33" fmla="*/ 53 h 10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54"/>
                <a:gd name="T52" fmla="*/ 0 h 106"/>
                <a:gd name="T53" fmla="*/ 154 w 154"/>
                <a:gd name="T54" fmla="*/ 106 h 10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54" h="106">
                  <a:moveTo>
                    <a:pt x="0" y="106"/>
                  </a:moveTo>
                  <a:lnTo>
                    <a:pt x="2" y="102"/>
                  </a:lnTo>
                  <a:lnTo>
                    <a:pt x="8" y="89"/>
                  </a:lnTo>
                  <a:lnTo>
                    <a:pt x="18" y="72"/>
                  </a:lnTo>
                  <a:lnTo>
                    <a:pt x="35" y="52"/>
                  </a:lnTo>
                  <a:lnTo>
                    <a:pt x="55" y="33"/>
                  </a:lnTo>
                  <a:lnTo>
                    <a:pt x="82" y="15"/>
                  </a:lnTo>
                  <a:lnTo>
                    <a:pt x="115" y="4"/>
                  </a:lnTo>
                  <a:lnTo>
                    <a:pt x="154" y="0"/>
                  </a:lnTo>
                  <a:lnTo>
                    <a:pt x="153" y="4"/>
                  </a:lnTo>
                  <a:lnTo>
                    <a:pt x="149" y="14"/>
                  </a:lnTo>
                  <a:lnTo>
                    <a:pt x="141" y="28"/>
                  </a:lnTo>
                  <a:lnTo>
                    <a:pt x="128" y="45"/>
                  </a:lnTo>
                  <a:lnTo>
                    <a:pt x="107" y="64"/>
                  </a:lnTo>
                  <a:lnTo>
                    <a:pt x="81" y="81"/>
                  </a:lnTo>
                  <a:lnTo>
                    <a:pt x="45" y="96"/>
                  </a:lnTo>
                  <a:lnTo>
                    <a:pt x="0" y="106"/>
                  </a:lnTo>
                  <a:close/>
                </a:path>
              </a:pathLst>
            </a:custGeom>
            <a:solidFill>
              <a:srgbClr val="E8B556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67" name="Freeform 46"/>
            <p:cNvSpPr>
              <a:spLocks/>
            </p:cNvSpPr>
            <p:nvPr/>
          </p:nvSpPr>
          <p:spPr bwMode="auto">
            <a:xfrm>
              <a:off x="2969" y="1841"/>
              <a:ext cx="103" cy="80"/>
            </a:xfrm>
            <a:custGeom>
              <a:avLst/>
              <a:gdLst>
                <a:gd name="T0" fmla="*/ 0 w 206"/>
                <a:gd name="T1" fmla="*/ 73 h 162"/>
                <a:gd name="T2" fmla="*/ 2 w 206"/>
                <a:gd name="T3" fmla="*/ 74 h 162"/>
                <a:gd name="T4" fmla="*/ 7 w 206"/>
                <a:gd name="T5" fmla="*/ 77 h 162"/>
                <a:gd name="T6" fmla="*/ 14 w 206"/>
                <a:gd name="T7" fmla="*/ 79 h 162"/>
                <a:gd name="T8" fmla="*/ 24 w 206"/>
                <a:gd name="T9" fmla="*/ 80 h 162"/>
                <a:gd name="T10" fmla="*/ 35 w 206"/>
                <a:gd name="T11" fmla="*/ 79 h 162"/>
                <a:gd name="T12" fmla="*/ 47 w 206"/>
                <a:gd name="T13" fmla="*/ 75 h 162"/>
                <a:gd name="T14" fmla="*/ 60 w 206"/>
                <a:gd name="T15" fmla="*/ 67 h 162"/>
                <a:gd name="T16" fmla="*/ 73 w 206"/>
                <a:gd name="T17" fmla="*/ 54 h 162"/>
                <a:gd name="T18" fmla="*/ 83 w 206"/>
                <a:gd name="T19" fmla="*/ 40 h 162"/>
                <a:gd name="T20" fmla="*/ 90 w 206"/>
                <a:gd name="T21" fmla="*/ 29 h 162"/>
                <a:gd name="T22" fmla="*/ 95 w 206"/>
                <a:gd name="T23" fmla="*/ 20 h 162"/>
                <a:gd name="T24" fmla="*/ 99 w 206"/>
                <a:gd name="T25" fmla="*/ 13 h 162"/>
                <a:gd name="T26" fmla="*/ 102 w 206"/>
                <a:gd name="T27" fmla="*/ 7 h 162"/>
                <a:gd name="T28" fmla="*/ 103 w 206"/>
                <a:gd name="T29" fmla="*/ 3 h 162"/>
                <a:gd name="T30" fmla="*/ 103 w 206"/>
                <a:gd name="T31" fmla="*/ 0 h 162"/>
                <a:gd name="T32" fmla="*/ 103 w 206"/>
                <a:gd name="T33" fmla="*/ 0 h 162"/>
                <a:gd name="T34" fmla="*/ 102 w 206"/>
                <a:gd name="T35" fmla="*/ 0 h 162"/>
                <a:gd name="T36" fmla="*/ 99 w 206"/>
                <a:gd name="T37" fmla="*/ 1 h 162"/>
                <a:gd name="T38" fmla="*/ 95 w 206"/>
                <a:gd name="T39" fmla="*/ 3 h 162"/>
                <a:gd name="T40" fmla="*/ 88 w 206"/>
                <a:gd name="T41" fmla="*/ 5 h 162"/>
                <a:gd name="T42" fmla="*/ 81 w 206"/>
                <a:gd name="T43" fmla="*/ 7 h 162"/>
                <a:gd name="T44" fmla="*/ 72 w 206"/>
                <a:gd name="T45" fmla="*/ 9 h 162"/>
                <a:gd name="T46" fmla="*/ 62 w 206"/>
                <a:gd name="T47" fmla="*/ 11 h 162"/>
                <a:gd name="T48" fmla="*/ 52 w 206"/>
                <a:gd name="T49" fmla="*/ 14 h 162"/>
                <a:gd name="T50" fmla="*/ 42 w 206"/>
                <a:gd name="T51" fmla="*/ 17 h 162"/>
                <a:gd name="T52" fmla="*/ 33 w 206"/>
                <a:gd name="T53" fmla="*/ 22 h 162"/>
                <a:gd name="T54" fmla="*/ 25 w 206"/>
                <a:gd name="T55" fmla="*/ 29 h 162"/>
                <a:gd name="T56" fmla="*/ 19 w 206"/>
                <a:gd name="T57" fmla="*/ 37 h 162"/>
                <a:gd name="T58" fmla="*/ 12 w 206"/>
                <a:gd name="T59" fmla="*/ 45 h 162"/>
                <a:gd name="T60" fmla="*/ 7 w 206"/>
                <a:gd name="T61" fmla="*/ 54 h 162"/>
                <a:gd name="T62" fmla="*/ 3 w 206"/>
                <a:gd name="T63" fmla="*/ 63 h 162"/>
                <a:gd name="T64" fmla="*/ 0 w 206"/>
                <a:gd name="T65" fmla="*/ 73 h 16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206"/>
                <a:gd name="T100" fmla="*/ 0 h 162"/>
                <a:gd name="T101" fmla="*/ 206 w 206"/>
                <a:gd name="T102" fmla="*/ 162 h 162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206" h="162">
                  <a:moveTo>
                    <a:pt x="0" y="148"/>
                  </a:moveTo>
                  <a:lnTo>
                    <a:pt x="3" y="150"/>
                  </a:lnTo>
                  <a:lnTo>
                    <a:pt x="14" y="155"/>
                  </a:lnTo>
                  <a:lnTo>
                    <a:pt x="29" y="159"/>
                  </a:lnTo>
                  <a:lnTo>
                    <a:pt x="47" y="162"/>
                  </a:lnTo>
                  <a:lnTo>
                    <a:pt x="70" y="160"/>
                  </a:lnTo>
                  <a:lnTo>
                    <a:pt x="94" y="152"/>
                  </a:lnTo>
                  <a:lnTo>
                    <a:pt x="120" y="136"/>
                  </a:lnTo>
                  <a:lnTo>
                    <a:pt x="145" y="109"/>
                  </a:lnTo>
                  <a:lnTo>
                    <a:pt x="165" y="82"/>
                  </a:lnTo>
                  <a:lnTo>
                    <a:pt x="180" y="59"/>
                  </a:lnTo>
                  <a:lnTo>
                    <a:pt x="190" y="41"/>
                  </a:lnTo>
                  <a:lnTo>
                    <a:pt x="198" y="26"/>
                  </a:lnTo>
                  <a:lnTo>
                    <a:pt x="203" y="14"/>
                  </a:lnTo>
                  <a:lnTo>
                    <a:pt x="205" y="6"/>
                  </a:lnTo>
                  <a:lnTo>
                    <a:pt x="206" y="1"/>
                  </a:lnTo>
                  <a:lnTo>
                    <a:pt x="206" y="0"/>
                  </a:lnTo>
                  <a:lnTo>
                    <a:pt x="204" y="1"/>
                  </a:lnTo>
                  <a:lnTo>
                    <a:pt x="198" y="3"/>
                  </a:lnTo>
                  <a:lnTo>
                    <a:pt x="189" y="6"/>
                  </a:lnTo>
                  <a:lnTo>
                    <a:pt x="176" y="10"/>
                  </a:lnTo>
                  <a:lnTo>
                    <a:pt x="161" y="14"/>
                  </a:lnTo>
                  <a:lnTo>
                    <a:pt x="144" y="19"/>
                  </a:lnTo>
                  <a:lnTo>
                    <a:pt x="124" y="23"/>
                  </a:lnTo>
                  <a:lnTo>
                    <a:pt x="104" y="28"/>
                  </a:lnTo>
                  <a:lnTo>
                    <a:pt x="84" y="35"/>
                  </a:lnTo>
                  <a:lnTo>
                    <a:pt x="66" y="45"/>
                  </a:lnTo>
                  <a:lnTo>
                    <a:pt x="50" y="58"/>
                  </a:lnTo>
                  <a:lnTo>
                    <a:pt x="37" y="74"/>
                  </a:lnTo>
                  <a:lnTo>
                    <a:pt x="24" y="91"/>
                  </a:lnTo>
                  <a:lnTo>
                    <a:pt x="15" y="110"/>
                  </a:lnTo>
                  <a:lnTo>
                    <a:pt x="7" y="128"/>
                  </a:lnTo>
                  <a:lnTo>
                    <a:pt x="0" y="148"/>
                  </a:lnTo>
                  <a:close/>
                </a:path>
              </a:pathLst>
            </a:custGeom>
            <a:solidFill>
              <a:srgbClr val="AD6B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68" name="Freeform 47"/>
            <p:cNvSpPr>
              <a:spLocks/>
            </p:cNvSpPr>
            <p:nvPr/>
          </p:nvSpPr>
          <p:spPr bwMode="auto">
            <a:xfrm>
              <a:off x="2989" y="1863"/>
              <a:ext cx="68" cy="50"/>
            </a:xfrm>
            <a:custGeom>
              <a:avLst/>
              <a:gdLst>
                <a:gd name="T0" fmla="*/ 58 w 136"/>
                <a:gd name="T1" fmla="*/ 9 h 100"/>
                <a:gd name="T2" fmla="*/ 57 w 136"/>
                <a:gd name="T3" fmla="*/ 11 h 100"/>
                <a:gd name="T4" fmla="*/ 53 w 136"/>
                <a:gd name="T5" fmla="*/ 15 h 100"/>
                <a:gd name="T6" fmla="*/ 48 w 136"/>
                <a:gd name="T7" fmla="*/ 21 h 100"/>
                <a:gd name="T8" fmla="*/ 40 w 136"/>
                <a:gd name="T9" fmla="*/ 28 h 100"/>
                <a:gd name="T10" fmla="*/ 32 w 136"/>
                <a:gd name="T11" fmla="*/ 36 h 100"/>
                <a:gd name="T12" fmla="*/ 22 w 136"/>
                <a:gd name="T13" fmla="*/ 43 h 100"/>
                <a:gd name="T14" fmla="*/ 11 w 136"/>
                <a:gd name="T15" fmla="*/ 48 h 100"/>
                <a:gd name="T16" fmla="*/ 0 w 136"/>
                <a:gd name="T17" fmla="*/ 50 h 100"/>
                <a:gd name="T18" fmla="*/ 2 w 136"/>
                <a:gd name="T19" fmla="*/ 50 h 100"/>
                <a:gd name="T20" fmla="*/ 6 w 136"/>
                <a:gd name="T21" fmla="*/ 50 h 100"/>
                <a:gd name="T22" fmla="*/ 14 w 136"/>
                <a:gd name="T23" fmla="*/ 49 h 100"/>
                <a:gd name="T24" fmla="*/ 23 w 136"/>
                <a:gd name="T25" fmla="*/ 46 h 100"/>
                <a:gd name="T26" fmla="*/ 34 w 136"/>
                <a:gd name="T27" fmla="*/ 41 h 100"/>
                <a:gd name="T28" fmla="*/ 45 w 136"/>
                <a:gd name="T29" fmla="*/ 32 h 100"/>
                <a:gd name="T30" fmla="*/ 56 w 136"/>
                <a:gd name="T31" fmla="*/ 19 h 100"/>
                <a:gd name="T32" fmla="*/ 68 w 136"/>
                <a:gd name="T33" fmla="*/ 0 h 100"/>
                <a:gd name="T34" fmla="*/ 58 w 136"/>
                <a:gd name="T35" fmla="*/ 9 h 100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136"/>
                <a:gd name="T55" fmla="*/ 0 h 100"/>
                <a:gd name="T56" fmla="*/ 136 w 136"/>
                <a:gd name="T57" fmla="*/ 100 h 100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136" h="100">
                  <a:moveTo>
                    <a:pt x="117" y="18"/>
                  </a:moveTo>
                  <a:lnTo>
                    <a:pt x="114" y="21"/>
                  </a:lnTo>
                  <a:lnTo>
                    <a:pt x="107" y="30"/>
                  </a:lnTo>
                  <a:lnTo>
                    <a:pt x="96" y="42"/>
                  </a:lnTo>
                  <a:lnTo>
                    <a:pt x="81" y="57"/>
                  </a:lnTo>
                  <a:lnTo>
                    <a:pt x="64" y="72"/>
                  </a:lnTo>
                  <a:lnTo>
                    <a:pt x="44" y="85"/>
                  </a:lnTo>
                  <a:lnTo>
                    <a:pt x="22" y="95"/>
                  </a:lnTo>
                  <a:lnTo>
                    <a:pt x="0" y="100"/>
                  </a:lnTo>
                  <a:lnTo>
                    <a:pt x="4" y="100"/>
                  </a:lnTo>
                  <a:lnTo>
                    <a:pt x="13" y="100"/>
                  </a:lnTo>
                  <a:lnTo>
                    <a:pt x="28" y="98"/>
                  </a:lnTo>
                  <a:lnTo>
                    <a:pt x="46" y="92"/>
                  </a:lnTo>
                  <a:lnTo>
                    <a:pt x="67" y="81"/>
                  </a:lnTo>
                  <a:lnTo>
                    <a:pt x="90" y="64"/>
                  </a:lnTo>
                  <a:lnTo>
                    <a:pt x="113" y="37"/>
                  </a:lnTo>
                  <a:lnTo>
                    <a:pt x="136" y="0"/>
                  </a:lnTo>
                  <a:lnTo>
                    <a:pt x="117" y="18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69" name="Freeform 48"/>
            <p:cNvSpPr>
              <a:spLocks/>
            </p:cNvSpPr>
            <p:nvPr/>
          </p:nvSpPr>
          <p:spPr bwMode="auto">
            <a:xfrm>
              <a:off x="2969" y="1827"/>
              <a:ext cx="117" cy="87"/>
            </a:xfrm>
            <a:custGeom>
              <a:avLst/>
              <a:gdLst>
                <a:gd name="T0" fmla="*/ 117 w 234"/>
                <a:gd name="T1" fmla="*/ 0 h 175"/>
                <a:gd name="T2" fmla="*/ 117 w 234"/>
                <a:gd name="T3" fmla="*/ 1 h 175"/>
                <a:gd name="T4" fmla="*/ 115 w 234"/>
                <a:gd name="T5" fmla="*/ 5 h 175"/>
                <a:gd name="T6" fmla="*/ 111 w 234"/>
                <a:gd name="T7" fmla="*/ 9 h 175"/>
                <a:gd name="T8" fmla="*/ 102 w 234"/>
                <a:gd name="T9" fmla="*/ 13 h 175"/>
                <a:gd name="T10" fmla="*/ 96 w 234"/>
                <a:gd name="T11" fmla="*/ 15 h 175"/>
                <a:gd name="T12" fmla="*/ 90 w 234"/>
                <a:gd name="T13" fmla="*/ 16 h 175"/>
                <a:gd name="T14" fmla="*/ 83 w 234"/>
                <a:gd name="T15" fmla="*/ 17 h 175"/>
                <a:gd name="T16" fmla="*/ 76 w 234"/>
                <a:gd name="T17" fmla="*/ 18 h 175"/>
                <a:gd name="T18" fmla="*/ 69 w 234"/>
                <a:gd name="T19" fmla="*/ 20 h 175"/>
                <a:gd name="T20" fmla="*/ 61 w 234"/>
                <a:gd name="T21" fmla="*/ 21 h 175"/>
                <a:gd name="T22" fmla="*/ 54 w 234"/>
                <a:gd name="T23" fmla="*/ 23 h 175"/>
                <a:gd name="T24" fmla="*/ 47 w 234"/>
                <a:gd name="T25" fmla="*/ 27 h 175"/>
                <a:gd name="T26" fmla="*/ 39 w 234"/>
                <a:gd name="T27" fmla="*/ 31 h 175"/>
                <a:gd name="T28" fmla="*/ 31 w 234"/>
                <a:gd name="T29" fmla="*/ 36 h 175"/>
                <a:gd name="T30" fmla="*/ 25 w 234"/>
                <a:gd name="T31" fmla="*/ 42 h 175"/>
                <a:gd name="T32" fmla="*/ 19 w 234"/>
                <a:gd name="T33" fmla="*/ 49 h 175"/>
                <a:gd name="T34" fmla="*/ 13 w 234"/>
                <a:gd name="T35" fmla="*/ 57 h 175"/>
                <a:gd name="T36" fmla="*/ 7 w 234"/>
                <a:gd name="T37" fmla="*/ 66 h 175"/>
                <a:gd name="T38" fmla="*/ 4 w 234"/>
                <a:gd name="T39" fmla="*/ 76 h 175"/>
                <a:gd name="T40" fmla="*/ 0 w 234"/>
                <a:gd name="T41" fmla="*/ 87 h 175"/>
                <a:gd name="T42" fmla="*/ 0 w 234"/>
                <a:gd name="T43" fmla="*/ 87 h 175"/>
                <a:gd name="T44" fmla="*/ 1 w 234"/>
                <a:gd name="T45" fmla="*/ 87 h 175"/>
                <a:gd name="T46" fmla="*/ 3 w 234"/>
                <a:gd name="T47" fmla="*/ 85 h 175"/>
                <a:gd name="T48" fmla="*/ 4 w 234"/>
                <a:gd name="T49" fmla="*/ 84 h 175"/>
                <a:gd name="T50" fmla="*/ 7 w 234"/>
                <a:gd name="T51" fmla="*/ 84 h 175"/>
                <a:gd name="T52" fmla="*/ 11 w 234"/>
                <a:gd name="T53" fmla="*/ 83 h 175"/>
                <a:gd name="T54" fmla="*/ 15 w 234"/>
                <a:gd name="T55" fmla="*/ 81 h 175"/>
                <a:gd name="T56" fmla="*/ 20 w 234"/>
                <a:gd name="T57" fmla="*/ 80 h 175"/>
                <a:gd name="T58" fmla="*/ 26 w 234"/>
                <a:gd name="T59" fmla="*/ 79 h 175"/>
                <a:gd name="T60" fmla="*/ 31 w 234"/>
                <a:gd name="T61" fmla="*/ 78 h 175"/>
                <a:gd name="T62" fmla="*/ 37 w 234"/>
                <a:gd name="T63" fmla="*/ 77 h 175"/>
                <a:gd name="T64" fmla="*/ 43 w 234"/>
                <a:gd name="T65" fmla="*/ 74 h 175"/>
                <a:gd name="T66" fmla="*/ 50 w 234"/>
                <a:gd name="T67" fmla="*/ 72 h 175"/>
                <a:gd name="T68" fmla="*/ 57 w 234"/>
                <a:gd name="T69" fmla="*/ 68 h 175"/>
                <a:gd name="T70" fmla="*/ 64 w 234"/>
                <a:gd name="T71" fmla="*/ 62 h 175"/>
                <a:gd name="T72" fmla="*/ 72 w 234"/>
                <a:gd name="T73" fmla="*/ 55 h 175"/>
                <a:gd name="T74" fmla="*/ 80 w 234"/>
                <a:gd name="T75" fmla="*/ 47 h 175"/>
                <a:gd name="T76" fmla="*/ 88 w 234"/>
                <a:gd name="T77" fmla="*/ 39 h 175"/>
                <a:gd name="T78" fmla="*/ 95 w 234"/>
                <a:gd name="T79" fmla="*/ 31 h 175"/>
                <a:gd name="T80" fmla="*/ 103 w 234"/>
                <a:gd name="T81" fmla="*/ 23 h 175"/>
                <a:gd name="T82" fmla="*/ 109 w 234"/>
                <a:gd name="T83" fmla="*/ 16 h 175"/>
                <a:gd name="T84" fmla="*/ 114 w 234"/>
                <a:gd name="T85" fmla="*/ 9 h 175"/>
                <a:gd name="T86" fmla="*/ 117 w 234"/>
                <a:gd name="T87" fmla="*/ 4 h 175"/>
                <a:gd name="T88" fmla="*/ 117 w 234"/>
                <a:gd name="T89" fmla="*/ 0 h 175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234"/>
                <a:gd name="T136" fmla="*/ 0 h 175"/>
                <a:gd name="T137" fmla="*/ 234 w 234"/>
                <a:gd name="T138" fmla="*/ 175 h 175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234" h="175">
                  <a:moveTo>
                    <a:pt x="234" y="0"/>
                  </a:moveTo>
                  <a:lnTo>
                    <a:pt x="234" y="2"/>
                  </a:lnTo>
                  <a:lnTo>
                    <a:pt x="230" y="10"/>
                  </a:lnTo>
                  <a:lnTo>
                    <a:pt x="221" y="18"/>
                  </a:lnTo>
                  <a:lnTo>
                    <a:pt x="204" y="27"/>
                  </a:lnTo>
                  <a:lnTo>
                    <a:pt x="192" y="31"/>
                  </a:lnTo>
                  <a:lnTo>
                    <a:pt x="180" y="33"/>
                  </a:lnTo>
                  <a:lnTo>
                    <a:pt x="166" y="35"/>
                  </a:lnTo>
                  <a:lnTo>
                    <a:pt x="152" y="37"/>
                  </a:lnTo>
                  <a:lnTo>
                    <a:pt x="138" y="40"/>
                  </a:lnTo>
                  <a:lnTo>
                    <a:pt x="123" y="42"/>
                  </a:lnTo>
                  <a:lnTo>
                    <a:pt x="108" y="47"/>
                  </a:lnTo>
                  <a:lnTo>
                    <a:pt x="93" y="54"/>
                  </a:lnTo>
                  <a:lnTo>
                    <a:pt x="78" y="62"/>
                  </a:lnTo>
                  <a:lnTo>
                    <a:pt x="63" y="72"/>
                  </a:lnTo>
                  <a:lnTo>
                    <a:pt x="50" y="85"/>
                  </a:lnTo>
                  <a:lnTo>
                    <a:pt x="37" y="99"/>
                  </a:lnTo>
                  <a:lnTo>
                    <a:pt x="25" y="115"/>
                  </a:lnTo>
                  <a:lnTo>
                    <a:pt x="15" y="133"/>
                  </a:lnTo>
                  <a:lnTo>
                    <a:pt x="7" y="153"/>
                  </a:lnTo>
                  <a:lnTo>
                    <a:pt x="0" y="175"/>
                  </a:lnTo>
                  <a:lnTo>
                    <a:pt x="2" y="174"/>
                  </a:lnTo>
                  <a:lnTo>
                    <a:pt x="5" y="171"/>
                  </a:lnTo>
                  <a:lnTo>
                    <a:pt x="8" y="169"/>
                  </a:lnTo>
                  <a:lnTo>
                    <a:pt x="14" y="168"/>
                  </a:lnTo>
                  <a:lnTo>
                    <a:pt x="21" y="166"/>
                  </a:lnTo>
                  <a:lnTo>
                    <a:pt x="29" y="163"/>
                  </a:lnTo>
                  <a:lnTo>
                    <a:pt x="39" y="161"/>
                  </a:lnTo>
                  <a:lnTo>
                    <a:pt x="51" y="159"/>
                  </a:lnTo>
                  <a:lnTo>
                    <a:pt x="62" y="157"/>
                  </a:lnTo>
                  <a:lnTo>
                    <a:pt x="74" y="154"/>
                  </a:lnTo>
                  <a:lnTo>
                    <a:pt x="86" y="149"/>
                  </a:lnTo>
                  <a:lnTo>
                    <a:pt x="99" y="144"/>
                  </a:lnTo>
                  <a:lnTo>
                    <a:pt x="113" y="136"/>
                  </a:lnTo>
                  <a:lnTo>
                    <a:pt x="128" y="124"/>
                  </a:lnTo>
                  <a:lnTo>
                    <a:pt x="143" y="110"/>
                  </a:lnTo>
                  <a:lnTo>
                    <a:pt x="159" y="94"/>
                  </a:lnTo>
                  <a:lnTo>
                    <a:pt x="175" y="78"/>
                  </a:lnTo>
                  <a:lnTo>
                    <a:pt x="190" y="62"/>
                  </a:lnTo>
                  <a:lnTo>
                    <a:pt x="205" y="46"/>
                  </a:lnTo>
                  <a:lnTo>
                    <a:pt x="218" y="32"/>
                  </a:lnTo>
                  <a:lnTo>
                    <a:pt x="227" y="19"/>
                  </a:lnTo>
                  <a:lnTo>
                    <a:pt x="233" y="8"/>
                  </a:lnTo>
                  <a:lnTo>
                    <a:pt x="234" y="0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70" name="Freeform 49"/>
            <p:cNvSpPr>
              <a:spLocks/>
            </p:cNvSpPr>
            <p:nvPr/>
          </p:nvSpPr>
          <p:spPr bwMode="auto">
            <a:xfrm>
              <a:off x="2975" y="1845"/>
              <a:ext cx="78" cy="54"/>
            </a:xfrm>
            <a:custGeom>
              <a:avLst/>
              <a:gdLst>
                <a:gd name="T0" fmla="*/ 0 w 154"/>
                <a:gd name="T1" fmla="*/ 54 h 107"/>
                <a:gd name="T2" fmla="*/ 1 w 154"/>
                <a:gd name="T3" fmla="*/ 51 h 107"/>
                <a:gd name="T4" fmla="*/ 4 w 154"/>
                <a:gd name="T5" fmla="*/ 45 h 107"/>
                <a:gd name="T6" fmla="*/ 9 w 154"/>
                <a:gd name="T7" fmla="*/ 36 h 107"/>
                <a:gd name="T8" fmla="*/ 17 w 154"/>
                <a:gd name="T9" fmla="*/ 26 h 107"/>
                <a:gd name="T10" fmla="*/ 28 w 154"/>
                <a:gd name="T11" fmla="*/ 16 h 107"/>
                <a:gd name="T12" fmla="*/ 41 w 154"/>
                <a:gd name="T13" fmla="*/ 8 h 107"/>
                <a:gd name="T14" fmla="*/ 58 w 154"/>
                <a:gd name="T15" fmla="*/ 2 h 107"/>
                <a:gd name="T16" fmla="*/ 78 w 154"/>
                <a:gd name="T17" fmla="*/ 0 h 107"/>
                <a:gd name="T18" fmla="*/ 77 w 154"/>
                <a:gd name="T19" fmla="*/ 2 h 107"/>
                <a:gd name="T20" fmla="*/ 75 w 154"/>
                <a:gd name="T21" fmla="*/ 7 h 107"/>
                <a:gd name="T22" fmla="*/ 71 w 154"/>
                <a:gd name="T23" fmla="*/ 14 h 107"/>
                <a:gd name="T24" fmla="*/ 65 w 154"/>
                <a:gd name="T25" fmla="*/ 22 h 107"/>
                <a:gd name="T26" fmla="*/ 54 w 154"/>
                <a:gd name="T27" fmla="*/ 32 h 107"/>
                <a:gd name="T28" fmla="*/ 41 w 154"/>
                <a:gd name="T29" fmla="*/ 40 h 107"/>
                <a:gd name="T30" fmla="*/ 23 w 154"/>
                <a:gd name="T31" fmla="*/ 48 h 107"/>
                <a:gd name="T32" fmla="*/ 0 w 154"/>
                <a:gd name="T33" fmla="*/ 54 h 10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54"/>
                <a:gd name="T52" fmla="*/ 0 h 107"/>
                <a:gd name="T53" fmla="*/ 154 w 154"/>
                <a:gd name="T54" fmla="*/ 107 h 107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54" h="107">
                  <a:moveTo>
                    <a:pt x="0" y="107"/>
                  </a:moveTo>
                  <a:lnTo>
                    <a:pt x="2" y="102"/>
                  </a:lnTo>
                  <a:lnTo>
                    <a:pt x="8" y="89"/>
                  </a:lnTo>
                  <a:lnTo>
                    <a:pt x="18" y="72"/>
                  </a:lnTo>
                  <a:lnTo>
                    <a:pt x="34" y="51"/>
                  </a:lnTo>
                  <a:lnTo>
                    <a:pt x="55" y="32"/>
                  </a:lnTo>
                  <a:lnTo>
                    <a:pt x="81" y="15"/>
                  </a:lnTo>
                  <a:lnTo>
                    <a:pt x="115" y="3"/>
                  </a:lnTo>
                  <a:lnTo>
                    <a:pt x="154" y="0"/>
                  </a:lnTo>
                  <a:lnTo>
                    <a:pt x="153" y="3"/>
                  </a:lnTo>
                  <a:lnTo>
                    <a:pt x="148" y="13"/>
                  </a:lnTo>
                  <a:lnTo>
                    <a:pt x="140" y="27"/>
                  </a:lnTo>
                  <a:lnTo>
                    <a:pt x="128" y="44"/>
                  </a:lnTo>
                  <a:lnTo>
                    <a:pt x="107" y="63"/>
                  </a:lnTo>
                  <a:lnTo>
                    <a:pt x="80" y="80"/>
                  </a:lnTo>
                  <a:lnTo>
                    <a:pt x="45" y="96"/>
                  </a:lnTo>
                  <a:lnTo>
                    <a:pt x="0" y="107"/>
                  </a:lnTo>
                  <a:close/>
                </a:path>
              </a:pathLst>
            </a:custGeom>
            <a:solidFill>
              <a:srgbClr val="E8B556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71" name="Freeform 50"/>
            <p:cNvSpPr>
              <a:spLocks/>
            </p:cNvSpPr>
            <p:nvPr/>
          </p:nvSpPr>
          <p:spPr bwMode="auto">
            <a:xfrm>
              <a:off x="2982" y="1694"/>
              <a:ext cx="49" cy="136"/>
            </a:xfrm>
            <a:custGeom>
              <a:avLst/>
              <a:gdLst>
                <a:gd name="T0" fmla="*/ 29 w 98"/>
                <a:gd name="T1" fmla="*/ 136 h 272"/>
                <a:gd name="T2" fmla="*/ 27 w 98"/>
                <a:gd name="T3" fmla="*/ 135 h 272"/>
                <a:gd name="T4" fmla="*/ 23 w 98"/>
                <a:gd name="T5" fmla="*/ 132 h 272"/>
                <a:gd name="T6" fmla="*/ 17 w 98"/>
                <a:gd name="T7" fmla="*/ 126 h 272"/>
                <a:gd name="T8" fmla="*/ 11 w 98"/>
                <a:gd name="T9" fmla="*/ 118 h 272"/>
                <a:gd name="T10" fmla="*/ 5 w 98"/>
                <a:gd name="T11" fmla="*/ 107 h 272"/>
                <a:gd name="T12" fmla="*/ 1 w 98"/>
                <a:gd name="T13" fmla="*/ 94 h 272"/>
                <a:gd name="T14" fmla="*/ 0 w 98"/>
                <a:gd name="T15" fmla="*/ 78 h 272"/>
                <a:gd name="T16" fmla="*/ 3 w 98"/>
                <a:gd name="T17" fmla="*/ 58 h 272"/>
                <a:gd name="T18" fmla="*/ 7 w 98"/>
                <a:gd name="T19" fmla="*/ 42 h 272"/>
                <a:gd name="T20" fmla="*/ 12 w 98"/>
                <a:gd name="T21" fmla="*/ 29 h 272"/>
                <a:gd name="T22" fmla="*/ 16 w 98"/>
                <a:gd name="T23" fmla="*/ 19 h 272"/>
                <a:gd name="T24" fmla="*/ 20 w 98"/>
                <a:gd name="T25" fmla="*/ 11 h 272"/>
                <a:gd name="T26" fmla="*/ 22 w 98"/>
                <a:gd name="T27" fmla="*/ 5 h 272"/>
                <a:gd name="T28" fmla="*/ 25 w 98"/>
                <a:gd name="T29" fmla="*/ 2 h 272"/>
                <a:gd name="T30" fmla="*/ 25 w 98"/>
                <a:gd name="T31" fmla="*/ 1 h 272"/>
                <a:gd name="T32" fmla="*/ 26 w 98"/>
                <a:gd name="T33" fmla="*/ 0 h 272"/>
                <a:gd name="T34" fmla="*/ 26 w 98"/>
                <a:gd name="T35" fmla="*/ 1 h 272"/>
                <a:gd name="T36" fmla="*/ 27 w 98"/>
                <a:gd name="T37" fmla="*/ 4 h 272"/>
                <a:gd name="T38" fmla="*/ 29 w 98"/>
                <a:gd name="T39" fmla="*/ 9 h 272"/>
                <a:gd name="T40" fmla="*/ 31 w 98"/>
                <a:gd name="T41" fmla="*/ 16 h 272"/>
                <a:gd name="T42" fmla="*/ 34 w 98"/>
                <a:gd name="T43" fmla="*/ 24 h 272"/>
                <a:gd name="T44" fmla="*/ 37 w 98"/>
                <a:gd name="T45" fmla="*/ 34 h 272"/>
                <a:gd name="T46" fmla="*/ 41 w 98"/>
                <a:gd name="T47" fmla="*/ 43 h 272"/>
                <a:gd name="T48" fmla="*/ 45 w 98"/>
                <a:gd name="T49" fmla="*/ 54 h 272"/>
                <a:gd name="T50" fmla="*/ 48 w 98"/>
                <a:gd name="T51" fmla="*/ 66 h 272"/>
                <a:gd name="T52" fmla="*/ 49 w 98"/>
                <a:gd name="T53" fmla="*/ 77 h 272"/>
                <a:gd name="T54" fmla="*/ 49 w 98"/>
                <a:gd name="T55" fmla="*/ 88 h 272"/>
                <a:gd name="T56" fmla="*/ 47 w 98"/>
                <a:gd name="T57" fmla="*/ 98 h 272"/>
                <a:gd name="T58" fmla="*/ 44 w 98"/>
                <a:gd name="T59" fmla="*/ 108 h 272"/>
                <a:gd name="T60" fmla="*/ 40 w 98"/>
                <a:gd name="T61" fmla="*/ 118 h 272"/>
                <a:gd name="T62" fmla="*/ 34 w 98"/>
                <a:gd name="T63" fmla="*/ 127 h 272"/>
                <a:gd name="T64" fmla="*/ 29 w 98"/>
                <a:gd name="T65" fmla="*/ 136 h 27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98"/>
                <a:gd name="T100" fmla="*/ 0 h 272"/>
                <a:gd name="T101" fmla="*/ 98 w 98"/>
                <a:gd name="T102" fmla="*/ 272 h 272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98" h="272">
                  <a:moveTo>
                    <a:pt x="58" y="272"/>
                  </a:moveTo>
                  <a:lnTo>
                    <a:pt x="55" y="269"/>
                  </a:lnTo>
                  <a:lnTo>
                    <a:pt x="45" y="264"/>
                  </a:lnTo>
                  <a:lnTo>
                    <a:pt x="34" y="252"/>
                  </a:lnTo>
                  <a:lnTo>
                    <a:pt x="21" y="236"/>
                  </a:lnTo>
                  <a:lnTo>
                    <a:pt x="10" y="215"/>
                  </a:lnTo>
                  <a:lnTo>
                    <a:pt x="2" y="189"/>
                  </a:lnTo>
                  <a:lnTo>
                    <a:pt x="0" y="156"/>
                  </a:lnTo>
                  <a:lnTo>
                    <a:pt x="6" y="117"/>
                  </a:lnTo>
                  <a:lnTo>
                    <a:pt x="15" y="84"/>
                  </a:lnTo>
                  <a:lnTo>
                    <a:pt x="25" y="59"/>
                  </a:lnTo>
                  <a:lnTo>
                    <a:pt x="32" y="38"/>
                  </a:lnTo>
                  <a:lnTo>
                    <a:pt x="39" y="22"/>
                  </a:lnTo>
                  <a:lnTo>
                    <a:pt x="44" y="11"/>
                  </a:lnTo>
                  <a:lnTo>
                    <a:pt x="49" y="4"/>
                  </a:lnTo>
                  <a:lnTo>
                    <a:pt x="51" y="1"/>
                  </a:lnTo>
                  <a:lnTo>
                    <a:pt x="52" y="0"/>
                  </a:lnTo>
                  <a:lnTo>
                    <a:pt x="53" y="2"/>
                  </a:lnTo>
                  <a:lnTo>
                    <a:pt x="55" y="9"/>
                  </a:lnTo>
                  <a:lnTo>
                    <a:pt x="58" y="19"/>
                  </a:lnTo>
                  <a:lnTo>
                    <a:pt x="63" y="32"/>
                  </a:lnTo>
                  <a:lnTo>
                    <a:pt x="68" y="49"/>
                  </a:lnTo>
                  <a:lnTo>
                    <a:pt x="74" y="68"/>
                  </a:lnTo>
                  <a:lnTo>
                    <a:pt x="82" y="87"/>
                  </a:lnTo>
                  <a:lnTo>
                    <a:pt x="90" y="109"/>
                  </a:lnTo>
                  <a:lnTo>
                    <a:pt x="96" y="132"/>
                  </a:lnTo>
                  <a:lnTo>
                    <a:pt x="98" y="154"/>
                  </a:lnTo>
                  <a:lnTo>
                    <a:pt x="97" y="176"/>
                  </a:lnTo>
                  <a:lnTo>
                    <a:pt x="94" y="197"/>
                  </a:lnTo>
                  <a:lnTo>
                    <a:pt x="87" y="217"/>
                  </a:lnTo>
                  <a:lnTo>
                    <a:pt x="79" y="237"/>
                  </a:lnTo>
                  <a:lnTo>
                    <a:pt x="68" y="255"/>
                  </a:lnTo>
                  <a:lnTo>
                    <a:pt x="58" y="272"/>
                  </a:lnTo>
                  <a:close/>
                </a:path>
              </a:pathLst>
            </a:custGeom>
            <a:solidFill>
              <a:srgbClr val="AD6B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72" name="Freeform 51"/>
            <p:cNvSpPr>
              <a:spLocks/>
            </p:cNvSpPr>
            <p:nvPr/>
          </p:nvSpPr>
          <p:spPr bwMode="auto">
            <a:xfrm>
              <a:off x="2990" y="1722"/>
              <a:ext cx="11" cy="90"/>
            </a:xfrm>
            <a:custGeom>
              <a:avLst/>
              <a:gdLst>
                <a:gd name="T0" fmla="*/ 10 w 22"/>
                <a:gd name="T1" fmla="*/ 13 h 180"/>
                <a:gd name="T2" fmla="*/ 9 w 22"/>
                <a:gd name="T3" fmla="*/ 22 h 180"/>
                <a:gd name="T4" fmla="*/ 6 w 22"/>
                <a:gd name="T5" fmla="*/ 41 h 180"/>
                <a:gd name="T6" fmla="*/ 5 w 22"/>
                <a:gd name="T7" fmla="*/ 66 h 180"/>
                <a:gd name="T8" fmla="*/ 11 w 22"/>
                <a:gd name="T9" fmla="*/ 90 h 180"/>
                <a:gd name="T10" fmla="*/ 10 w 22"/>
                <a:gd name="T11" fmla="*/ 88 h 180"/>
                <a:gd name="T12" fmla="*/ 7 w 22"/>
                <a:gd name="T13" fmla="*/ 84 h 180"/>
                <a:gd name="T14" fmla="*/ 5 w 22"/>
                <a:gd name="T15" fmla="*/ 77 h 180"/>
                <a:gd name="T16" fmla="*/ 2 w 22"/>
                <a:gd name="T17" fmla="*/ 67 h 180"/>
                <a:gd name="T18" fmla="*/ 0 w 22"/>
                <a:gd name="T19" fmla="*/ 54 h 180"/>
                <a:gd name="T20" fmla="*/ 1 w 22"/>
                <a:gd name="T21" fmla="*/ 39 h 180"/>
                <a:gd name="T22" fmla="*/ 5 w 22"/>
                <a:gd name="T23" fmla="*/ 21 h 180"/>
                <a:gd name="T24" fmla="*/ 11 w 22"/>
                <a:gd name="T25" fmla="*/ 0 h 180"/>
                <a:gd name="T26" fmla="*/ 10 w 22"/>
                <a:gd name="T27" fmla="*/ 13 h 180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22"/>
                <a:gd name="T43" fmla="*/ 0 h 180"/>
                <a:gd name="T44" fmla="*/ 22 w 22"/>
                <a:gd name="T45" fmla="*/ 180 h 180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22" h="180">
                  <a:moveTo>
                    <a:pt x="20" y="27"/>
                  </a:moveTo>
                  <a:lnTo>
                    <a:pt x="17" y="43"/>
                  </a:lnTo>
                  <a:lnTo>
                    <a:pt x="11" y="82"/>
                  </a:lnTo>
                  <a:lnTo>
                    <a:pt x="10" y="131"/>
                  </a:lnTo>
                  <a:lnTo>
                    <a:pt x="22" y="180"/>
                  </a:lnTo>
                  <a:lnTo>
                    <a:pt x="20" y="176"/>
                  </a:lnTo>
                  <a:lnTo>
                    <a:pt x="15" y="168"/>
                  </a:lnTo>
                  <a:lnTo>
                    <a:pt x="10" y="153"/>
                  </a:lnTo>
                  <a:lnTo>
                    <a:pt x="4" y="134"/>
                  </a:lnTo>
                  <a:lnTo>
                    <a:pt x="0" y="108"/>
                  </a:lnTo>
                  <a:lnTo>
                    <a:pt x="2" y="77"/>
                  </a:lnTo>
                  <a:lnTo>
                    <a:pt x="9" y="42"/>
                  </a:lnTo>
                  <a:lnTo>
                    <a:pt x="22" y="0"/>
                  </a:lnTo>
                  <a:lnTo>
                    <a:pt x="20" y="27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73" name="Freeform 52"/>
            <p:cNvSpPr>
              <a:spLocks/>
            </p:cNvSpPr>
            <p:nvPr/>
          </p:nvSpPr>
          <p:spPr bwMode="auto">
            <a:xfrm>
              <a:off x="2994" y="1674"/>
              <a:ext cx="38" cy="156"/>
            </a:xfrm>
            <a:custGeom>
              <a:avLst/>
              <a:gdLst>
                <a:gd name="T0" fmla="*/ 17 w 75"/>
                <a:gd name="T1" fmla="*/ 0 h 313"/>
                <a:gd name="T2" fmla="*/ 16 w 75"/>
                <a:gd name="T3" fmla="*/ 1 h 313"/>
                <a:gd name="T4" fmla="*/ 14 w 75"/>
                <a:gd name="T5" fmla="*/ 5 h 313"/>
                <a:gd name="T6" fmla="*/ 13 w 75"/>
                <a:gd name="T7" fmla="*/ 11 h 313"/>
                <a:gd name="T8" fmla="*/ 15 w 75"/>
                <a:gd name="T9" fmla="*/ 22 h 313"/>
                <a:gd name="T10" fmla="*/ 17 w 75"/>
                <a:gd name="T11" fmla="*/ 28 h 313"/>
                <a:gd name="T12" fmla="*/ 20 w 75"/>
                <a:gd name="T13" fmla="*/ 35 h 313"/>
                <a:gd name="T14" fmla="*/ 23 w 75"/>
                <a:gd name="T15" fmla="*/ 41 h 313"/>
                <a:gd name="T16" fmla="*/ 26 w 75"/>
                <a:gd name="T17" fmla="*/ 48 h 313"/>
                <a:gd name="T18" fmla="*/ 29 w 75"/>
                <a:gd name="T19" fmla="*/ 55 h 313"/>
                <a:gd name="T20" fmla="*/ 32 w 75"/>
                <a:gd name="T21" fmla="*/ 63 h 313"/>
                <a:gd name="T22" fmla="*/ 35 w 75"/>
                <a:gd name="T23" fmla="*/ 71 h 313"/>
                <a:gd name="T24" fmla="*/ 36 w 75"/>
                <a:gd name="T25" fmla="*/ 80 h 313"/>
                <a:gd name="T26" fmla="*/ 38 w 75"/>
                <a:gd name="T27" fmla="*/ 89 h 313"/>
                <a:gd name="T28" fmla="*/ 38 w 75"/>
                <a:gd name="T29" fmla="*/ 98 h 313"/>
                <a:gd name="T30" fmla="*/ 37 w 75"/>
                <a:gd name="T31" fmla="*/ 108 h 313"/>
                <a:gd name="T32" fmla="*/ 35 w 75"/>
                <a:gd name="T33" fmla="*/ 118 h 313"/>
                <a:gd name="T34" fmla="*/ 32 w 75"/>
                <a:gd name="T35" fmla="*/ 128 h 313"/>
                <a:gd name="T36" fmla="*/ 28 w 75"/>
                <a:gd name="T37" fmla="*/ 138 h 313"/>
                <a:gd name="T38" fmla="*/ 23 w 75"/>
                <a:gd name="T39" fmla="*/ 147 h 313"/>
                <a:gd name="T40" fmla="*/ 17 w 75"/>
                <a:gd name="T41" fmla="*/ 156 h 313"/>
                <a:gd name="T42" fmla="*/ 17 w 75"/>
                <a:gd name="T43" fmla="*/ 155 h 313"/>
                <a:gd name="T44" fmla="*/ 17 w 75"/>
                <a:gd name="T45" fmla="*/ 151 h 313"/>
                <a:gd name="T46" fmla="*/ 15 w 75"/>
                <a:gd name="T47" fmla="*/ 145 h 313"/>
                <a:gd name="T48" fmla="*/ 12 w 75"/>
                <a:gd name="T49" fmla="*/ 135 h 313"/>
                <a:gd name="T50" fmla="*/ 6 w 75"/>
                <a:gd name="T51" fmla="*/ 123 h 313"/>
                <a:gd name="T52" fmla="*/ 2 w 75"/>
                <a:gd name="T53" fmla="*/ 109 h 313"/>
                <a:gd name="T54" fmla="*/ 0 w 75"/>
                <a:gd name="T55" fmla="*/ 93 h 313"/>
                <a:gd name="T56" fmla="*/ 1 w 75"/>
                <a:gd name="T57" fmla="*/ 73 h 313"/>
                <a:gd name="T58" fmla="*/ 4 w 75"/>
                <a:gd name="T59" fmla="*/ 49 h 313"/>
                <a:gd name="T60" fmla="*/ 8 w 75"/>
                <a:gd name="T61" fmla="*/ 26 h 313"/>
                <a:gd name="T62" fmla="*/ 12 w 75"/>
                <a:gd name="T63" fmla="*/ 8 h 313"/>
                <a:gd name="T64" fmla="*/ 17 w 75"/>
                <a:gd name="T65" fmla="*/ 0 h 313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75"/>
                <a:gd name="T100" fmla="*/ 0 h 313"/>
                <a:gd name="T101" fmla="*/ 75 w 75"/>
                <a:gd name="T102" fmla="*/ 313 h 313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75" h="313">
                  <a:moveTo>
                    <a:pt x="33" y="0"/>
                  </a:moveTo>
                  <a:lnTo>
                    <a:pt x="31" y="3"/>
                  </a:lnTo>
                  <a:lnTo>
                    <a:pt x="28" y="10"/>
                  </a:lnTo>
                  <a:lnTo>
                    <a:pt x="26" y="22"/>
                  </a:lnTo>
                  <a:lnTo>
                    <a:pt x="30" y="44"/>
                  </a:lnTo>
                  <a:lnTo>
                    <a:pt x="34" y="57"/>
                  </a:lnTo>
                  <a:lnTo>
                    <a:pt x="39" y="71"/>
                  </a:lnTo>
                  <a:lnTo>
                    <a:pt x="45" y="83"/>
                  </a:lnTo>
                  <a:lnTo>
                    <a:pt x="52" y="97"/>
                  </a:lnTo>
                  <a:lnTo>
                    <a:pt x="57" y="111"/>
                  </a:lnTo>
                  <a:lnTo>
                    <a:pt x="63" y="127"/>
                  </a:lnTo>
                  <a:lnTo>
                    <a:pt x="69" y="143"/>
                  </a:lnTo>
                  <a:lnTo>
                    <a:pt x="72" y="161"/>
                  </a:lnTo>
                  <a:lnTo>
                    <a:pt x="75" y="179"/>
                  </a:lnTo>
                  <a:lnTo>
                    <a:pt x="75" y="197"/>
                  </a:lnTo>
                  <a:lnTo>
                    <a:pt x="73" y="217"/>
                  </a:lnTo>
                  <a:lnTo>
                    <a:pt x="70" y="237"/>
                  </a:lnTo>
                  <a:lnTo>
                    <a:pt x="64" y="256"/>
                  </a:lnTo>
                  <a:lnTo>
                    <a:pt x="56" y="276"/>
                  </a:lnTo>
                  <a:lnTo>
                    <a:pt x="46" y="295"/>
                  </a:lnTo>
                  <a:lnTo>
                    <a:pt x="33" y="313"/>
                  </a:lnTo>
                  <a:lnTo>
                    <a:pt x="33" y="310"/>
                  </a:lnTo>
                  <a:lnTo>
                    <a:pt x="33" y="302"/>
                  </a:lnTo>
                  <a:lnTo>
                    <a:pt x="30" y="290"/>
                  </a:lnTo>
                  <a:lnTo>
                    <a:pt x="23" y="270"/>
                  </a:lnTo>
                  <a:lnTo>
                    <a:pt x="12" y="247"/>
                  </a:lnTo>
                  <a:lnTo>
                    <a:pt x="4" y="219"/>
                  </a:lnTo>
                  <a:lnTo>
                    <a:pt x="0" y="187"/>
                  </a:lnTo>
                  <a:lnTo>
                    <a:pt x="2" y="146"/>
                  </a:lnTo>
                  <a:lnTo>
                    <a:pt x="8" y="98"/>
                  </a:lnTo>
                  <a:lnTo>
                    <a:pt x="15" y="52"/>
                  </a:lnTo>
                  <a:lnTo>
                    <a:pt x="23" y="17"/>
                  </a:lnTo>
                  <a:lnTo>
                    <a:pt x="33" y="0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74" name="Freeform 53"/>
            <p:cNvSpPr>
              <a:spLocks/>
            </p:cNvSpPr>
            <p:nvPr/>
          </p:nvSpPr>
          <p:spPr bwMode="auto">
            <a:xfrm>
              <a:off x="3005" y="1715"/>
              <a:ext cx="27" cy="101"/>
            </a:xfrm>
            <a:custGeom>
              <a:avLst/>
              <a:gdLst>
                <a:gd name="T0" fmla="*/ 14 w 53"/>
                <a:gd name="T1" fmla="*/ 101 h 203"/>
                <a:gd name="T2" fmla="*/ 16 w 53"/>
                <a:gd name="T3" fmla="*/ 99 h 203"/>
                <a:gd name="T4" fmla="*/ 18 w 53"/>
                <a:gd name="T5" fmla="*/ 93 h 203"/>
                <a:gd name="T6" fmla="*/ 22 w 53"/>
                <a:gd name="T7" fmla="*/ 83 h 203"/>
                <a:gd name="T8" fmla="*/ 25 w 53"/>
                <a:gd name="T9" fmla="*/ 70 h 203"/>
                <a:gd name="T10" fmla="*/ 27 w 53"/>
                <a:gd name="T11" fmla="*/ 55 h 203"/>
                <a:gd name="T12" fmla="*/ 25 w 53"/>
                <a:gd name="T13" fmla="*/ 38 h 203"/>
                <a:gd name="T14" fmla="*/ 20 w 53"/>
                <a:gd name="T15" fmla="*/ 19 h 203"/>
                <a:gd name="T16" fmla="*/ 10 w 53"/>
                <a:gd name="T17" fmla="*/ 0 h 203"/>
                <a:gd name="T18" fmla="*/ 9 w 53"/>
                <a:gd name="T19" fmla="*/ 2 h 203"/>
                <a:gd name="T20" fmla="*/ 7 w 53"/>
                <a:gd name="T21" fmla="*/ 6 h 203"/>
                <a:gd name="T22" fmla="*/ 4 w 53"/>
                <a:gd name="T23" fmla="*/ 14 h 203"/>
                <a:gd name="T24" fmla="*/ 1 w 53"/>
                <a:gd name="T25" fmla="*/ 25 h 203"/>
                <a:gd name="T26" fmla="*/ 0 w 53"/>
                <a:gd name="T27" fmla="*/ 40 h 203"/>
                <a:gd name="T28" fmla="*/ 1 w 53"/>
                <a:gd name="T29" fmla="*/ 57 h 203"/>
                <a:gd name="T30" fmla="*/ 6 w 53"/>
                <a:gd name="T31" fmla="*/ 78 h 203"/>
                <a:gd name="T32" fmla="*/ 14 w 53"/>
                <a:gd name="T33" fmla="*/ 101 h 203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53"/>
                <a:gd name="T52" fmla="*/ 0 h 203"/>
                <a:gd name="T53" fmla="*/ 53 w 53"/>
                <a:gd name="T54" fmla="*/ 203 h 203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53" h="203">
                  <a:moveTo>
                    <a:pt x="28" y="203"/>
                  </a:moveTo>
                  <a:lnTo>
                    <a:pt x="31" y="198"/>
                  </a:lnTo>
                  <a:lnTo>
                    <a:pt x="36" y="186"/>
                  </a:lnTo>
                  <a:lnTo>
                    <a:pt x="43" y="166"/>
                  </a:lnTo>
                  <a:lnTo>
                    <a:pt x="50" y="141"/>
                  </a:lnTo>
                  <a:lnTo>
                    <a:pt x="53" y="111"/>
                  </a:lnTo>
                  <a:lnTo>
                    <a:pt x="50" y="76"/>
                  </a:lnTo>
                  <a:lnTo>
                    <a:pt x="40" y="39"/>
                  </a:lnTo>
                  <a:lnTo>
                    <a:pt x="20" y="0"/>
                  </a:lnTo>
                  <a:lnTo>
                    <a:pt x="18" y="4"/>
                  </a:lnTo>
                  <a:lnTo>
                    <a:pt x="13" y="13"/>
                  </a:lnTo>
                  <a:lnTo>
                    <a:pt x="8" y="29"/>
                  </a:lnTo>
                  <a:lnTo>
                    <a:pt x="2" y="51"/>
                  </a:lnTo>
                  <a:lnTo>
                    <a:pt x="0" y="80"/>
                  </a:lnTo>
                  <a:lnTo>
                    <a:pt x="2" y="114"/>
                  </a:lnTo>
                  <a:lnTo>
                    <a:pt x="11" y="156"/>
                  </a:lnTo>
                  <a:lnTo>
                    <a:pt x="28" y="203"/>
                  </a:lnTo>
                  <a:close/>
                </a:path>
              </a:pathLst>
            </a:custGeom>
            <a:solidFill>
              <a:srgbClr val="E8B556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75" name="Freeform 54"/>
            <p:cNvSpPr>
              <a:spLocks/>
            </p:cNvSpPr>
            <p:nvPr/>
          </p:nvSpPr>
          <p:spPr bwMode="auto">
            <a:xfrm>
              <a:off x="2955" y="1742"/>
              <a:ext cx="49" cy="136"/>
            </a:xfrm>
            <a:custGeom>
              <a:avLst/>
              <a:gdLst>
                <a:gd name="T0" fmla="*/ 30 w 98"/>
                <a:gd name="T1" fmla="*/ 136 h 272"/>
                <a:gd name="T2" fmla="*/ 29 w 98"/>
                <a:gd name="T3" fmla="*/ 135 h 272"/>
                <a:gd name="T4" fmla="*/ 25 w 98"/>
                <a:gd name="T5" fmla="*/ 132 h 272"/>
                <a:gd name="T6" fmla="*/ 19 w 98"/>
                <a:gd name="T7" fmla="*/ 127 h 272"/>
                <a:gd name="T8" fmla="*/ 12 w 98"/>
                <a:gd name="T9" fmla="*/ 119 h 272"/>
                <a:gd name="T10" fmla="*/ 6 w 98"/>
                <a:gd name="T11" fmla="*/ 109 h 272"/>
                <a:gd name="T12" fmla="*/ 1 w 98"/>
                <a:gd name="T13" fmla="*/ 95 h 272"/>
                <a:gd name="T14" fmla="*/ 0 w 98"/>
                <a:gd name="T15" fmla="*/ 79 h 272"/>
                <a:gd name="T16" fmla="*/ 3 w 98"/>
                <a:gd name="T17" fmla="*/ 60 h 272"/>
                <a:gd name="T18" fmla="*/ 6 w 98"/>
                <a:gd name="T19" fmla="*/ 43 h 272"/>
                <a:gd name="T20" fmla="*/ 11 w 98"/>
                <a:gd name="T21" fmla="*/ 29 h 272"/>
                <a:gd name="T22" fmla="*/ 14 w 98"/>
                <a:gd name="T23" fmla="*/ 19 h 272"/>
                <a:gd name="T24" fmla="*/ 18 w 98"/>
                <a:gd name="T25" fmla="*/ 11 h 272"/>
                <a:gd name="T26" fmla="*/ 20 w 98"/>
                <a:gd name="T27" fmla="*/ 6 h 272"/>
                <a:gd name="T28" fmla="*/ 22 w 98"/>
                <a:gd name="T29" fmla="*/ 2 h 272"/>
                <a:gd name="T30" fmla="*/ 23 w 98"/>
                <a:gd name="T31" fmla="*/ 1 h 272"/>
                <a:gd name="T32" fmla="*/ 24 w 98"/>
                <a:gd name="T33" fmla="*/ 0 h 272"/>
                <a:gd name="T34" fmla="*/ 25 w 98"/>
                <a:gd name="T35" fmla="*/ 1 h 272"/>
                <a:gd name="T36" fmla="*/ 25 w 98"/>
                <a:gd name="T37" fmla="*/ 4 h 272"/>
                <a:gd name="T38" fmla="*/ 27 w 98"/>
                <a:gd name="T39" fmla="*/ 10 h 272"/>
                <a:gd name="T40" fmla="*/ 29 w 98"/>
                <a:gd name="T41" fmla="*/ 16 h 272"/>
                <a:gd name="T42" fmla="*/ 33 w 98"/>
                <a:gd name="T43" fmla="*/ 24 h 272"/>
                <a:gd name="T44" fmla="*/ 36 w 98"/>
                <a:gd name="T45" fmla="*/ 34 h 272"/>
                <a:gd name="T46" fmla="*/ 40 w 98"/>
                <a:gd name="T47" fmla="*/ 44 h 272"/>
                <a:gd name="T48" fmla="*/ 44 w 98"/>
                <a:gd name="T49" fmla="*/ 54 h 272"/>
                <a:gd name="T50" fmla="*/ 48 w 98"/>
                <a:gd name="T51" fmla="*/ 65 h 272"/>
                <a:gd name="T52" fmla="*/ 49 w 98"/>
                <a:gd name="T53" fmla="*/ 76 h 272"/>
                <a:gd name="T54" fmla="*/ 49 w 98"/>
                <a:gd name="T55" fmla="*/ 87 h 272"/>
                <a:gd name="T56" fmla="*/ 48 w 98"/>
                <a:gd name="T57" fmla="*/ 98 h 272"/>
                <a:gd name="T58" fmla="*/ 45 w 98"/>
                <a:gd name="T59" fmla="*/ 108 h 272"/>
                <a:gd name="T60" fmla="*/ 41 w 98"/>
                <a:gd name="T61" fmla="*/ 118 h 272"/>
                <a:gd name="T62" fmla="*/ 36 w 98"/>
                <a:gd name="T63" fmla="*/ 127 h 272"/>
                <a:gd name="T64" fmla="*/ 30 w 98"/>
                <a:gd name="T65" fmla="*/ 136 h 27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98"/>
                <a:gd name="T100" fmla="*/ 0 h 272"/>
                <a:gd name="T101" fmla="*/ 98 w 98"/>
                <a:gd name="T102" fmla="*/ 272 h 272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98" h="272">
                  <a:moveTo>
                    <a:pt x="61" y="272"/>
                  </a:moveTo>
                  <a:lnTo>
                    <a:pt x="58" y="270"/>
                  </a:lnTo>
                  <a:lnTo>
                    <a:pt x="49" y="264"/>
                  </a:lnTo>
                  <a:lnTo>
                    <a:pt x="37" y="254"/>
                  </a:lnTo>
                  <a:lnTo>
                    <a:pt x="23" y="239"/>
                  </a:lnTo>
                  <a:lnTo>
                    <a:pt x="12" y="218"/>
                  </a:lnTo>
                  <a:lnTo>
                    <a:pt x="2" y="191"/>
                  </a:lnTo>
                  <a:lnTo>
                    <a:pt x="0" y="159"/>
                  </a:lnTo>
                  <a:lnTo>
                    <a:pt x="5" y="120"/>
                  </a:lnTo>
                  <a:lnTo>
                    <a:pt x="13" y="87"/>
                  </a:lnTo>
                  <a:lnTo>
                    <a:pt x="21" y="59"/>
                  </a:lnTo>
                  <a:lnTo>
                    <a:pt x="28" y="38"/>
                  </a:lnTo>
                  <a:lnTo>
                    <a:pt x="35" y="23"/>
                  </a:lnTo>
                  <a:lnTo>
                    <a:pt x="39" y="12"/>
                  </a:lnTo>
                  <a:lnTo>
                    <a:pt x="44" y="5"/>
                  </a:lnTo>
                  <a:lnTo>
                    <a:pt x="46" y="1"/>
                  </a:lnTo>
                  <a:lnTo>
                    <a:pt x="47" y="0"/>
                  </a:lnTo>
                  <a:lnTo>
                    <a:pt x="49" y="3"/>
                  </a:lnTo>
                  <a:lnTo>
                    <a:pt x="51" y="9"/>
                  </a:lnTo>
                  <a:lnTo>
                    <a:pt x="54" y="20"/>
                  </a:lnTo>
                  <a:lnTo>
                    <a:pt x="59" y="32"/>
                  </a:lnTo>
                  <a:lnTo>
                    <a:pt x="65" y="49"/>
                  </a:lnTo>
                  <a:lnTo>
                    <a:pt x="72" y="67"/>
                  </a:lnTo>
                  <a:lnTo>
                    <a:pt x="79" y="88"/>
                  </a:lnTo>
                  <a:lnTo>
                    <a:pt x="88" y="108"/>
                  </a:lnTo>
                  <a:lnTo>
                    <a:pt x="95" y="130"/>
                  </a:lnTo>
                  <a:lnTo>
                    <a:pt x="98" y="152"/>
                  </a:lnTo>
                  <a:lnTo>
                    <a:pt x="98" y="175"/>
                  </a:lnTo>
                  <a:lnTo>
                    <a:pt x="95" y="196"/>
                  </a:lnTo>
                  <a:lnTo>
                    <a:pt x="89" y="217"/>
                  </a:lnTo>
                  <a:lnTo>
                    <a:pt x="81" y="236"/>
                  </a:lnTo>
                  <a:lnTo>
                    <a:pt x="72" y="255"/>
                  </a:lnTo>
                  <a:lnTo>
                    <a:pt x="61" y="272"/>
                  </a:lnTo>
                  <a:close/>
                </a:path>
              </a:pathLst>
            </a:custGeom>
            <a:solidFill>
              <a:srgbClr val="AD6B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76" name="Freeform 55"/>
            <p:cNvSpPr>
              <a:spLocks/>
            </p:cNvSpPr>
            <p:nvPr/>
          </p:nvSpPr>
          <p:spPr bwMode="auto">
            <a:xfrm>
              <a:off x="2962" y="1769"/>
              <a:ext cx="13" cy="91"/>
            </a:xfrm>
            <a:custGeom>
              <a:avLst/>
              <a:gdLst>
                <a:gd name="T0" fmla="*/ 9 w 26"/>
                <a:gd name="T1" fmla="*/ 14 h 180"/>
                <a:gd name="T2" fmla="*/ 7 w 26"/>
                <a:gd name="T3" fmla="*/ 22 h 180"/>
                <a:gd name="T4" fmla="*/ 5 w 26"/>
                <a:gd name="T5" fmla="*/ 41 h 180"/>
                <a:gd name="T6" fmla="*/ 6 w 26"/>
                <a:gd name="T7" fmla="*/ 67 h 180"/>
                <a:gd name="T8" fmla="*/ 13 w 26"/>
                <a:gd name="T9" fmla="*/ 91 h 180"/>
                <a:gd name="T10" fmla="*/ 12 w 26"/>
                <a:gd name="T11" fmla="*/ 90 h 180"/>
                <a:gd name="T12" fmla="*/ 9 w 26"/>
                <a:gd name="T13" fmla="*/ 85 h 180"/>
                <a:gd name="T14" fmla="*/ 6 w 26"/>
                <a:gd name="T15" fmla="*/ 78 h 180"/>
                <a:gd name="T16" fmla="*/ 3 w 26"/>
                <a:gd name="T17" fmla="*/ 68 h 180"/>
                <a:gd name="T18" fmla="*/ 0 w 26"/>
                <a:gd name="T19" fmla="*/ 55 h 180"/>
                <a:gd name="T20" fmla="*/ 0 w 26"/>
                <a:gd name="T21" fmla="*/ 39 h 180"/>
                <a:gd name="T22" fmla="*/ 3 w 26"/>
                <a:gd name="T23" fmla="*/ 21 h 180"/>
                <a:gd name="T24" fmla="*/ 10 w 26"/>
                <a:gd name="T25" fmla="*/ 0 h 180"/>
                <a:gd name="T26" fmla="*/ 9 w 26"/>
                <a:gd name="T27" fmla="*/ 14 h 180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26"/>
                <a:gd name="T43" fmla="*/ 0 h 180"/>
                <a:gd name="T44" fmla="*/ 26 w 26"/>
                <a:gd name="T45" fmla="*/ 180 h 180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26" h="180">
                  <a:moveTo>
                    <a:pt x="17" y="27"/>
                  </a:moveTo>
                  <a:lnTo>
                    <a:pt x="14" y="43"/>
                  </a:lnTo>
                  <a:lnTo>
                    <a:pt x="9" y="82"/>
                  </a:lnTo>
                  <a:lnTo>
                    <a:pt x="12" y="133"/>
                  </a:lnTo>
                  <a:lnTo>
                    <a:pt x="26" y="180"/>
                  </a:lnTo>
                  <a:lnTo>
                    <a:pt x="23" y="178"/>
                  </a:lnTo>
                  <a:lnTo>
                    <a:pt x="17" y="169"/>
                  </a:lnTo>
                  <a:lnTo>
                    <a:pt x="12" y="155"/>
                  </a:lnTo>
                  <a:lnTo>
                    <a:pt x="5" y="134"/>
                  </a:lnTo>
                  <a:lnTo>
                    <a:pt x="0" y="109"/>
                  </a:lnTo>
                  <a:lnTo>
                    <a:pt x="0" y="78"/>
                  </a:lnTo>
                  <a:lnTo>
                    <a:pt x="6" y="42"/>
                  </a:lnTo>
                  <a:lnTo>
                    <a:pt x="19" y="0"/>
                  </a:lnTo>
                  <a:lnTo>
                    <a:pt x="17" y="27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77" name="Freeform 56"/>
            <p:cNvSpPr>
              <a:spLocks/>
            </p:cNvSpPr>
            <p:nvPr/>
          </p:nvSpPr>
          <p:spPr bwMode="auto">
            <a:xfrm>
              <a:off x="2966" y="1721"/>
              <a:ext cx="38" cy="157"/>
            </a:xfrm>
            <a:custGeom>
              <a:avLst/>
              <a:gdLst>
                <a:gd name="T0" fmla="*/ 14 w 76"/>
                <a:gd name="T1" fmla="*/ 0 h 312"/>
                <a:gd name="T2" fmla="*/ 13 w 76"/>
                <a:gd name="T3" fmla="*/ 1 h 312"/>
                <a:gd name="T4" fmla="*/ 11 w 76"/>
                <a:gd name="T5" fmla="*/ 5 h 312"/>
                <a:gd name="T6" fmla="*/ 11 w 76"/>
                <a:gd name="T7" fmla="*/ 11 h 312"/>
                <a:gd name="T8" fmla="*/ 13 w 76"/>
                <a:gd name="T9" fmla="*/ 22 h 312"/>
                <a:gd name="T10" fmla="*/ 15 w 76"/>
                <a:gd name="T11" fmla="*/ 28 h 312"/>
                <a:gd name="T12" fmla="*/ 18 w 76"/>
                <a:gd name="T13" fmla="*/ 35 h 312"/>
                <a:gd name="T14" fmla="*/ 21 w 76"/>
                <a:gd name="T15" fmla="*/ 41 h 312"/>
                <a:gd name="T16" fmla="*/ 25 w 76"/>
                <a:gd name="T17" fmla="*/ 48 h 312"/>
                <a:gd name="T18" fmla="*/ 28 w 76"/>
                <a:gd name="T19" fmla="*/ 55 h 312"/>
                <a:gd name="T20" fmla="*/ 31 w 76"/>
                <a:gd name="T21" fmla="*/ 62 h 312"/>
                <a:gd name="T22" fmla="*/ 34 w 76"/>
                <a:gd name="T23" fmla="*/ 70 h 312"/>
                <a:gd name="T24" fmla="*/ 37 w 76"/>
                <a:gd name="T25" fmla="*/ 80 h 312"/>
                <a:gd name="T26" fmla="*/ 38 w 76"/>
                <a:gd name="T27" fmla="*/ 89 h 312"/>
                <a:gd name="T28" fmla="*/ 38 w 76"/>
                <a:gd name="T29" fmla="*/ 98 h 312"/>
                <a:gd name="T30" fmla="*/ 38 w 76"/>
                <a:gd name="T31" fmla="*/ 108 h 312"/>
                <a:gd name="T32" fmla="*/ 37 w 76"/>
                <a:gd name="T33" fmla="*/ 118 h 312"/>
                <a:gd name="T34" fmla="*/ 34 w 76"/>
                <a:gd name="T35" fmla="*/ 128 h 312"/>
                <a:gd name="T36" fmla="*/ 30 w 76"/>
                <a:gd name="T37" fmla="*/ 138 h 312"/>
                <a:gd name="T38" fmla="*/ 25 w 76"/>
                <a:gd name="T39" fmla="*/ 148 h 312"/>
                <a:gd name="T40" fmla="*/ 19 w 76"/>
                <a:gd name="T41" fmla="*/ 157 h 312"/>
                <a:gd name="T42" fmla="*/ 19 w 76"/>
                <a:gd name="T43" fmla="*/ 156 h 312"/>
                <a:gd name="T44" fmla="*/ 19 w 76"/>
                <a:gd name="T45" fmla="*/ 152 h 312"/>
                <a:gd name="T46" fmla="*/ 18 w 76"/>
                <a:gd name="T47" fmla="*/ 145 h 312"/>
                <a:gd name="T48" fmla="*/ 13 w 76"/>
                <a:gd name="T49" fmla="*/ 135 h 312"/>
                <a:gd name="T50" fmla="*/ 7 w 76"/>
                <a:gd name="T51" fmla="*/ 124 h 312"/>
                <a:gd name="T52" fmla="*/ 3 w 76"/>
                <a:gd name="T53" fmla="*/ 111 h 312"/>
                <a:gd name="T54" fmla="*/ 0 w 76"/>
                <a:gd name="T55" fmla="*/ 95 h 312"/>
                <a:gd name="T56" fmla="*/ 1 w 76"/>
                <a:gd name="T57" fmla="*/ 73 h 312"/>
                <a:gd name="T58" fmla="*/ 3 w 76"/>
                <a:gd name="T59" fmla="*/ 50 h 312"/>
                <a:gd name="T60" fmla="*/ 6 w 76"/>
                <a:gd name="T61" fmla="*/ 27 h 312"/>
                <a:gd name="T62" fmla="*/ 9 w 76"/>
                <a:gd name="T63" fmla="*/ 9 h 312"/>
                <a:gd name="T64" fmla="*/ 14 w 76"/>
                <a:gd name="T65" fmla="*/ 0 h 31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76"/>
                <a:gd name="T100" fmla="*/ 0 h 312"/>
                <a:gd name="T101" fmla="*/ 76 w 76"/>
                <a:gd name="T102" fmla="*/ 312 h 312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76" h="312">
                  <a:moveTo>
                    <a:pt x="28" y="0"/>
                  </a:moveTo>
                  <a:lnTo>
                    <a:pt x="26" y="2"/>
                  </a:lnTo>
                  <a:lnTo>
                    <a:pt x="23" y="9"/>
                  </a:lnTo>
                  <a:lnTo>
                    <a:pt x="22" y="22"/>
                  </a:lnTo>
                  <a:lnTo>
                    <a:pt x="26" y="44"/>
                  </a:lnTo>
                  <a:lnTo>
                    <a:pt x="30" y="56"/>
                  </a:lnTo>
                  <a:lnTo>
                    <a:pt x="36" y="69"/>
                  </a:lnTo>
                  <a:lnTo>
                    <a:pt x="43" y="82"/>
                  </a:lnTo>
                  <a:lnTo>
                    <a:pt x="50" y="96"/>
                  </a:lnTo>
                  <a:lnTo>
                    <a:pt x="57" y="109"/>
                  </a:lnTo>
                  <a:lnTo>
                    <a:pt x="62" y="124"/>
                  </a:lnTo>
                  <a:lnTo>
                    <a:pt x="68" y="140"/>
                  </a:lnTo>
                  <a:lnTo>
                    <a:pt x="73" y="158"/>
                  </a:lnTo>
                  <a:lnTo>
                    <a:pt x="75" y="176"/>
                  </a:lnTo>
                  <a:lnTo>
                    <a:pt x="76" y="195"/>
                  </a:lnTo>
                  <a:lnTo>
                    <a:pt x="75" y="214"/>
                  </a:lnTo>
                  <a:lnTo>
                    <a:pt x="73" y="235"/>
                  </a:lnTo>
                  <a:lnTo>
                    <a:pt x="67" y="254"/>
                  </a:lnTo>
                  <a:lnTo>
                    <a:pt x="60" y="274"/>
                  </a:lnTo>
                  <a:lnTo>
                    <a:pt x="51" y="294"/>
                  </a:lnTo>
                  <a:lnTo>
                    <a:pt x="38" y="312"/>
                  </a:lnTo>
                  <a:lnTo>
                    <a:pt x="38" y="310"/>
                  </a:lnTo>
                  <a:lnTo>
                    <a:pt x="38" y="302"/>
                  </a:lnTo>
                  <a:lnTo>
                    <a:pt x="35" y="289"/>
                  </a:lnTo>
                  <a:lnTo>
                    <a:pt x="27" y="269"/>
                  </a:lnTo>
                  <a:lnTo>
                    <a:pt x="15" y="246"/>
                  </a:lnTo>
                  <a:lnTo>
                    <a:pt x="6" y="220"/>
                  </a:lnTo>
                  <a:lnTo>
                    <a:pt x="0" y="188"/>
                  </a:lnTo>
                  <a:lnTo>
                    <a:pt x="1" y="146"/>
                  </a:lnTo>
                  <a:lnTo>
                    <a:pt x="6" y="99"/>
                  </a:lnTo>
                  <a:lnTo>
                    <a:pt x="12" y="53"/>
                  </a:lnTo>
                  <a:lnTo>
                    <a:pt x="18" y="17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78" name="Freeform 57"/>
            <p:cNvSpPr>
              <a:spLocks/>
            </p:cNvSpPr>
            <p:nvPr/>
          </p:nvSpPr>
          <p:spPr bwMode="auto">
            <a:xfrm>
              <a:off x="2977" y="1762"/>
              <a:ext cx="27" cy="101"/>
            </a:xfrm>
            <a:custGeom>
              <a:avLst/>
              <a:gdLst>
                <a:gd name="T0" fmla="*/ 16 w 54"/>
                <a:gd name="T1" fmla="*/ 101 h 201"/>
                <a:gd name="T2" fmla="*/ 18 w 54"/>
                <a:gd name="T3" fmla="*/ 99 h 201"/>
                <a:gd name="T4" fmla="*/ 20 w 54"/>
                <a:gd name="T5" fmla="*/ 92 h 201"/>
                <a:gd name="T6" fmla="*/ 23 w 54"/>
                <a:gd name="T7" fmla="*/ 82 h 201"/>
                <a:gd name="T8" fmla="*/ 26 w 54"/>
                <a:gd name="T9" fmla="*/ 69 h 201"/>
                <a:gd name="T10" fmla="*/ 27 w 54"/>
                <a:gd name="T11" fmla="*/ 54 h 201"/>
                <a:gd name="T12" fmla="*/ 26 w 54"/>
                <a:gd name="T13" fmla="*/ 37 h 201"/>
                <a:gd name="T14" fmla="*/ 20 w 54"/>
                <a:gd name="T15" fmla="*/ 19 h 201"/>
                <a:gd name="T16" fmla="*/ 10 w 54"/>
                <a:gd name="T17" fmla="*/ 0 h 201"/>
                <a:gd name="T18" fmla="*/ 8 w 54"/>
                <a:gd name="T19" fmla="*/ 2 h 201"/>
                <a:gd name="T20" fmla="*/ 6 w 54"/>
                <a:gd name="T21" fmla="*/ 6 h 201"/>
                <a:gd name="T22" fmla="*/ 3 w 54"/>
                <a:gd name="T23" fmla="*/ 14 h 201"/>
                <a:gd name="T24" fmla="*/ 1 w 54"/>
                <a:gd name="T25" fmla="*/ 25 h 201"/>
                <a:gd name="T26" fmla="*/ 0 w 54"/>
                <a:gd name="T27" fmla="*/ 40 h 201"/>
                <a:gd name="T28" fmla="*/ 2 w 54"/>
                <a:gd name="T29" fmla="*/ 57 h 201"/>
                <a:gd name="T30" fmla="*/ 7 w 54"/>
                <a:gd name="T31" fmla="*/ 77 h 201"/>
                <a:gd name="T32" fmla="*/ 16 w 54"/>
                <a:gd name="T33" fmla="*/ 101 h 201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54"/>
                <a:gd name="T52" fmla="*/ 0 h 201"/>
                <a:gd name="T53" fmla="*/ 54 w 54"/>
                <a:gd name="T54" fmla="*/ 201 h 201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54" h="201">
                  <a:moveTo>
                    <a:pt x="32" y="201"/>
                  </a:moveTo>
                  <a:lnTo>
                    <a:pt x="35" y="197"/>
                  </a:lnTo>
                  <a:lnTo>
                    <a:pt x="40" y="184"/>
                  </a:lnTo>
                  <a:lnTo>
                    <a:pt x="46" y="164"/>
                  </a:lnTo>
                  <a:lnTo>
                    <a:pt x="52" y="138"/>
                  </a:lnTo>
                  <a:lnTo>
                    <a:pt x="54" y="108"/>
                  </a:lnTo>
                  <a:lnTo>
                    <a:pt x="51" y="73"/>
                  </a:lnTo>
                  <a:lnTo>
                    <a:pt x="39" y="38"/>
                  </a:lnTo>
                  <a:lnTo>
                    <a:pt x="19" y="0"/>
                  </a:lnTo>
                  <a:lnTo>
                    <a:pt x="16" y="3"/>
                  </a:lnTo>
                  <a:lnTo>
                    <a:pt x="12" y="12"/>
                  </a:lnTo>
                  <a:lnTo>
                    <a:pt x="6" y="28"/>
                  </a:lnTo>
                  <a:lnTo>
                    <a:pt x="1" y="50"/>
                  </a:lnTo>
                  <a:lnTo>
                    <a:pt x="0" y="79"/>
                  </a:lnTo>
                  <a:lnTo>
                    <a:pt x="4" y="114"/>
                  </a:lnTo>
                  <a:lnTo>
                    <a:pt x="14" y="154"/>
                  </a:lnTo>
                  <a:lnTo>
                    <a:pt x="32" y="201"/>
                  </a:lnTo>
                  <a:close/>
                </a:path>
              </a:pathLst>
            </a:custGeom>
            <a:solidFill>
              <a:srgbClr val="E8B556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79" name="Freeform 58"/>
            <p:cNvSpPr>
              <a:spLocks/>
            </p:cNvSpPr>
            <p:nvPr/>
          </p:nvSpPr>
          <p:spPr bwMode="auto">
            <a:xfrm>
              <a:off x="2929" y="1797"/>
              <a:ext cx="49" cy="136"/>
            </a:xfrm>
            <a:custGeom>
              <a:avLst/>
              <a:gdLst>
                <a:gd name="T0" fmla="*/ 33 w 99"/>
                <a:gd name="T1" fmla="*/ 136 h 272"/>
                <a:gd name="T2" fmla="*/ 32 w 99"/>
                <a:gd name="T3" fmla="*/ 135 h 272"/>
                <a:gd name="T4" fmla="*/ 27 w 99"/>
                <a:gd name="T5" fmla="*/ 133 h 272"/>
                <a:gd name="T6" fmla="*/ 21 w 99"/>
                <a:gd name="T7" fmla="*/ 127 h 272"/>
                <a:gd name="T8" fmla="*/ 14 w 99"/>
                <a:gd name="T9" fmla="*/ 120 h 272"/>
                <a:gd name="T10" fmla="*/ 7 w 99"/>
                <a:gd name="T11" fmla="*/ 110 h 272"/>
                <a:gd name="T12" fmla="*/ 2 w 99"/>
                <a:gd name="T13" fmla="*/ 96 h 272"/>
                <a:gd name="T14" fmla="*/ 0 w 99"/>
                <a:gd name="T15" fmla="*/ 80 h 272"/>
                <a:gd name="T16" fmla="*/ 2 w 99"/>
                <a:gd name="T17" fmla="*/ 61 h 272"/>
                <a:gd name="T18" fmla="*/ 5 w 99"/>
                <a:gd name="T19" fmla="*/ 44 h 272"/>
                <a:gd name="T20" fmla="*/ 9 w 99"/>
                <a:gd name="T21" fmla="*/ 30 h 272"/>
                <a:gd name="T22" fmla="*/ 11 w 99"/>
                <a:gd name="T23" fmla="*/ 20 h 272"/>
                <a:gd name="T24" fmla="*/ 15 w 99"/>
                <a:gd name="T25" fmla="*/ 12 h 272"/>
                <a:gd name="T26" fmla="*/ 17 w 99"/>
                <a:gd name="T27" fmla="*/ 6 h 272"/>
                <a:gd name="T28" fmla="*/ 19 w 99"/>
                <a:gd name="T29" fmla="*/ 2 h 272"/>
                <a:gd name="T30" fmla="*/ 20 w 99"/>
                <a:gd name="T31" fmla="*/ 1 h 272"/>
                <a:gd name="T32" fmla="*/ 21 w 99"/>
                <a:gd name="T33" fmla="*/ 0 h 272"/>
                <a:gd name="T34" fmla="*/ 21 w 99"/>
                <a:gd name="T35" fmla="*/ 1 h 272"/>
                <a:gd name="T36" fmla="*/ 22 w 99"/>
                <a:gd name="T37" fmla="*/ 4 h 272"/>
                <a:gd name="T38" fmla="*/ 24 w 99"/>
                <a:gd name="T39" fmla="*/ 9 h 272"/>
                <a:gd name="T40" fmla="*/ 27 w 99"/>
                <a:gd name="T41" fmla="*/ 16 h 272"/>
                <a:gd name="T42" fmla="*/ 30 w 99"/>
                <a:gd name="T43" fmla="*/ 24 h 272"/>
                <a:gd name="T44" fmla="*/ 34 w 99"/>
                <a:gd name="T45" fmla="*/ 33 h 272"/>
                <a:gd name="T46" fmla="*/ 39 w 99"/>
                <a:gd name="T47" fmla="*/ 43 h 272"/>
                <a:gd name="T48" fmla="*/ 43 w 99"/>
                <a:gd name="T49" fmla="*/ 53 h 272"/>
                <a:gd name="T50" fmla="*/ 47 w 99"/>
                <a:gd name="T51" fmla="*/ 65 h 272"/>
                <a:gd name="T52" fmla="*/ 49 w 99"/>
                <a:gd name="T53" fmla="*/ 75 h 272"/>
                <a:gd name="T54" fmla="*/ 49 w 99"/>
                <a:gd name="T55" fmla="*/ 86 h 272"/>
                <a:gd name="T56" fmla="*/ 48 w 99"/>
                <a:gd name="T57" fmla="*/ 96 h 272"/>
                <a:gd name="T58" fmla="*/ 46 w 99"/>
                <a:gd name="T59" fmla="*/ 107 h 272"/>
                <a:gd name="T60" fmla="*/ 43 w 99"/>
                <a:gd name="T61" fmla="*/ 117 h 272"/>
                <a:gd name="T62" fmla="*/ 38 w 99"/>
                <a:gd name="T63" fmla="*/ 127 h 272"/>
                <a:gd name="T64" fmla="*/ 33 w 99"/>
                <a:gd name="T65" fmla="*/ 136 h 27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99"/>
                <a:gd name="T100" fmla="*/ 0 h 272"/>
                <a:gd name="T101" fmla="*/ 99 w 99"/>
                <a:gd name="T102" fmla="*/ 272 h 272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99" h="272">
                  <a:moveTo>
                    <a:pt x="67" y="272"/>
                  </a:moveTo>
                  <a:lnTo>
                    <a:pt x="64" y="269"/>
                  </a:lnTo>
                  <a:lnTo>
                    <a:pt x="54" y="265"/>
                  </a:lnTo>
                  <a:lnTo>
                    <a:pt x="42" y="254"/>
                  </a:lnTo>
                  <a:lnTo>
                    <a:pt x="28" y="240"/>
                  </a:lnTo>
                  <a:lnTo>
                    <a:pt x="14" y="220"/>
                  </a:lnTo>
                  <a:lnTo>
                    <a:pt x="5" y="193"/>
                  </a:lnTo>
                  <a:lnTo>
                    <a:pt x="0" y="161"/>
                  </a:lnTo>
                  <a:lnTo>
                    <a:pt x="4" y="122"/>
                  </a:lnTo>
                  <a:lnTo>
                    <a:pt x="11" y="89"/>
                  </a:lnTo>
                  <a:lnTo>
                    <a:pt x="18" y="61"/>
                  </a:lnTo>
                  <a:lnTo>
                    <a:pt x="23" y="40"/>
                  </a:lnTo>
                  <a:lnTo>
                    <a:pt x="30" y="24"/>
                  </a:lnTo>
                  <a:lnTo>
                    <a:pt x="35" y="13"/>
                  </a:lnTo>
                  <a:lnTo>
                    <a:pt x="38" y="5"/>
                  </a:lnTo>
                  <a:lnTo>
                    <a:pt x="41" y="1"/>
                  </a:lnTo>
                  <a:lnTo>
                    <a:pt x="42" y="0"/>
                  </a:lnTo>
                  <a:lnTo>
                    <a:pt x="43" y="2"/>
                  </a:lnTo>
                  <a:lnTo>
                    <a:pt x="45" y="8"/>
                  </a:lnTo>
                  <a:lnTo>
                    <a:pt x="49" y="18"/>
                  </a:lnTo>
                  <a:lnTo>
                    <a:pt x="54" y="32"/>
                  </a:lnTo>
                  <a:lnTo>
                    <a:pt x="61" y="48"/>
                  </a:lnTo>
                  <a:lnTo>
                    <a:pt x="68" y="66"/>
                  </a:lnTo>
                  <a:lnTo>
                    <a:pt x="78" y="86"/>
                  </a:lnTo>
                  <a:lnTo>
                    <a:pt x="87" y="107"/>
                  </a:lnTo>
                  <a:lnTo>
                    <a:pt x="95" y="129"/>
                  </a:lnTo>
                  <a:lnTo>
                    <a:pt x="98" y="151"/>
                  </a:lnTo>
                  <a:lnTo>
                    <a:pt x="99" y="172"/>
                  </a:lnTo>
                  <a:lnTo>
                    <a:pt x="97" y="193"/>
                  </a:lnTo>
                  <a:lnTo>
                    <a:pt x="93" y="215"/>
                  </a:lnTo>
                  <a:lnTo>
                    <a:pt x="86" y="235"/>
                  </a:lnTo>
                  <a:lnTo>
                    <a:pt x="76" y="254"/>
                  </a:lnTo>
                  <a:lnTo>
                    <a:pt x="67" y="272"/>
                  </a:lnTo>
                  <a:close/>
                </a:path>
              </a:pathLst>
            </a:custGeom>
            <a:solidFill>
              <a:srgbClr val="AD6B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80" name="Freeform 59"/>
            <p:cNvSpPr>
              <a:spLocks/>
            </p:cNvSpPr>
            <p:nvPr/>
          </p:nvSpPr>
          <p:spPr bwMode="auto">
            <a:xfrm>
              <a:off x="2936" y="1826"/>
              <a:ext cx="15" cy="90"/>
            </a:xfrm>
            <a:custGeom>
              <a:avLst/>
              <a:gdLst>
                <a:gd name="T0" fmla="*/ 8 w 29"/>
                <a:gd name="T1" fmla="*/ 14 h 180"/>
                <a:gd name="T2" fmla="*/ 7 w 29"/>
                <a:gd name="T3" fmla="*/ 22 h 180"/>
                <a:gd name="T4" fmla="*/ 5 w 29"/>
                <a:gd name="T5" fmla="*/ 42 h 180"/>
                <a:gd name="T6" fmla="*/ 7 w 29"/>
                <a:gd name="T7" fmla="*/ 67 h 180"/>
                <a:gd name="T8" fmla="*/ 15 w 29"/>
                <a:gd name="T9" fmla="*/ 90 h 180"/>
                <a:gd name="T10" fmla="*/ 14 w 29"/>
                <a:gd name="T11" fmla="*/ 89 h 180"/>
                <a:gd name="T12" fmla="*/ 11 w 29"/>
                <a:gd name="T13" fmla="*/ 85 h 180"/>
                <a:gd name="T14" fmla="*/ 7 w 29"/>
                <a:gd name="T15" fmla="*/ 78 h 180"/>
                <a:gd name="T16" fmla="*/ 4 w 29"/>
                <a:gd name="T17" fmla="*/ 68 h 180"/>
                <a:gd name="T18" fmla="*/ 1 w 29"/>
                <a:gd name="T19" fmla="*/ 55 h 180"/>
                <a:gd name="T20" fmla="*/ 0 w 29"/>
                <a:gd name="T21" fmla="*/ 40 h 180"/>
                <a:gd name="T22" fmla="*/ 2 w 29"/>
                <a:gd name="T23" fmla="*/ 22 h 180"/>
                <a:gd name="T24" fmla="*/ 8 w 29"/>
                <a:gd name="T25" fmla="*/ 0 h 180"/>
                <a:gd name="T26" fmla="*/ 8 w 29"/>
                <a:gd name="T27" fmla="*/ 14 h 180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29"/>
                <a:gd name="T43" fmla="*/ 0 h 180"/>
                <a:gd name="T44" fmla="*/ 29 w 29"/>
                <a:gd name="T45" fmla="*/ 180 h 180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29" h="180">
                  <a:moveTo>
                    <a:pt x="15" y="28"/>
                  </a:moveTo>
                  <a:lnTo>
                    <a:pt x="13" y="44"/>
                  </a:lnTo>
                  <a:lnTo>
                    <a:pt x="10" y="83"/>
                  </a:lnTo>
                  <a:lnTo>
                    <a:pt x="13" y="134"/>
                  </a:lnTo>
                  <a:lnTo>
                    <a:pt x="29" y="180"/>
                  </a:lnTo>
                  <a:lnTo>
                    <a:pt x="27" y="178"/>
                  </a:lnTo>
                  <a:lnTo>
                    <a:pt x="21" y="169"/>
                  </a:lnTo>
                  <a:lnTo>
                    <a:pt x="14" y="155"/>
                  </a:lnTo>
                  <a:lnTo>
                    <a:pt x="7" y="135"/>
                  </a:lnTo>
                  <a:lnTo>
                    <a:pt x="1" y="111"/>
                  </a:lnTo>
                  <a:lnTo>
                    <a:pt x="0" y="80"/>
                  </a:lnTo>
                  <a:lnTo>
                    <a:pt x="4" y="43"/>
                  </a:lnTo>
                  <a:lnTo>
                    <a:pt x="15" y="0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81" name="Freeform 60"/>
            <p:cNvSpPr>
              <a:spLocks/>
            </p:cNvSpPr>
            <p:nvPr/>
          </p:nvSpPr>
          <p:spPr bwMode="auto">
            <a:xfrm>
              <a:off x="2940" y="1777"/>
              <a:ext cx="39" cy="156"/>
            </a:xfrm>
            <a:custGeom>
              <a:avLst/>
              <a:gdLst>
                <a:gd name="T0" fmla="*/ 10 w 78"/>
                <a:gd name="T1" fmla="*/ 0 h 312"/>
                <a:gd name="T2" fmla="*/ 10 w 78"/>
                <a:gd name="T3" fmla="*/ 1 h 312"/>
                <a:gd name="T4" fmla="*/ 9 w 78"/>
                <a:gd name="T5" fmla="*/ 5 h 312"/>
                <a:gd name="T6" fmla="*/ 9 w 78"/>
                <a:gd name="T7" fmla="*/ 11 h 312"/>
                <a:gd name="T8" fmla="*/ 10 w 78"/>
                <a:gd name="T9" fmla="*/ 21 h 312"/>
                <a:gd name="T10" fmla="*/ 13 w 78"/>
                <a:gd name="T11" fmla="*/ 28 h 312"/>
                <a:gd name="T12" fmla="*/ 17 w 78"/>
                <a:gd name="T13" fmla="*/ 35 h 312"/>
                <a:gd name="T14" fmla="*/ 20 w 78"/>
                <a:gd name="T15" fmla="*/ 40 h 312"/>
                <a:gd name="T16" fmla="*/ 23 w 78"/>
                <a:gd name="T17" fmla="*/ 47 h 312"/>
                <a:gd name="T18" fmla="*/ 26 w 78"/>
                <a:gd name="T19" fmla="*/ 54 h 312"/>
                <a:gd name="T20" fmla="*/ 30 w 78"/>
                <a:gd name="T21" fmla="*/ 61 h 312"/>
                <a:gd name="T22" fmla="*/ 34 w 78"/>
                <a:gd name="T23" fmla="*/ 70 h 312"/>
                <a:gd name="T24" fmla="*/ 36 w 78"/>
                <a:gd name="T25" fmla="*/ 78 h 312"/>
                <a:gd name="T26" fmla="*/ 38 w 78"/>
                <a:gd name="T27" fmla="*/ 87 h 312"/>
                <a:gd name="T28" fmla="*/ 39 w 78"/>
                <a:gd name="T29" fmla="*/ 96 h 312"/>
                <a:gd name="T30" fmla="*/ 38 w 78"/>
                <a:gd name="T31" fmla="*/ 106 h 312"/>
                <a:gd name="T32" fmla="*/ 38 w 78"/>
                <a:gd name="T33" fmla="*/ 116 h 312"/>
                <a:gd name="T34" fmla="*/ 36 w 78"/>
                <a:gd name="T35" fmla="*/ 126 h 312"/>
                <a:gd name="T36" fmla="*/ 32 w 78"/>
                <a:gd name="T37" fmla="*/ 137 h 312"/>
                <a:gd name="T38" fmla="*/ 28 w 78"/>
                <a:gd name="T39" fmla="*/ 146 h 312"/>
                <a:gd name="T40" fmla="*/ 22 w 78"/>
                <a:gd name="T41" fmla="*/ 156 h 312"/>
                <a:gd name="T42" fmla="*/ 22 w 78"/>
                <a:gd name="T43" fmla="*/ 155 h 312"/>
                <a:gd name="T44" fmla="*/ 21 w 78"/>
                <a:gd name="T45" fmla="*/ 151 h 312"/>
                <a:gd name="T46" fmla="*/ 19 w 78"/>
                <a:gd name="T47" fmla="*/ 144 h 312"/>
                <a:gd name="T48" fmla="*/ 14 w 78"/>
                <a:gd name="T49" fmla="*/ 135 h 312"/>
                <a:gd name="T50" fmla="*/ 9 w 78"/>
                <a:gd name="T51" fmla="*/ 123 h 312"/>
                <a:gd name="T52" fmla="*/ 3 w 78"/>
                <a:gd name="T53" fmla="*/ 110 h 312"/>
                <a:gd name="T54" fmla="*/ 0 w 78"/>
                <a:gd name="T55" fmla="*/ 94 h 312"/>
                <a:gd name="T56" fmla="*/ 0 w 78"/>
                <a:gd name="T57" fmla="*/ 74 h 312"/>
                <a:gd name="T58" fmla="*/ 2 w 78"/>
                <a:gd name="T59" fmla="*/ 50 h 312"/>
                <a:gd name="T60" fmla="*/ 3 w 78"/>
                <a:gd name="T61" fmla="*/ 27 h 312"/>
                <a:gd name="T62" fmla="*/ 6 w 78"/>
                <a:gd name="T63" fmla="*/ 9 h 312"/>
                <a:gd name="T64" fmla="*/ 10 w 78"/>
                <a:gd name="T65" fmla="*/ 0 h 31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78"/>
                <a:gd name="T100" fmla="*/ 0 h 312"/>
                <a:gd name="T101" fmla="*/ 78 w 78"/>
                <a:gd name="T102" fmla="*/ 312 h 312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78" h="312">
                  <a:moveTo>
                    <a:pt x="21" y="0"/>
                  </a:moveTo>
                  <a:lnTo>
                    <a:pt x="20" y="2"/>
                  </a:lnTo>
                  <a:lnTo>
                    <a:pt x="17" y="9"/>
                  </a:lnTo>
                  <a:lnTo>
                    <a:pt x="17" y="23"/>
                  </a:lnTo>
                  <a:lnTo>
                    <a:pt x="21" y="43"/>
                  </a:lnTo>
                  <a:lnTo>
                    <a:pt x="26" y="56"/>
                  </a:lnTo>
                  <a:lnTo>
                    <a:pt x="33" y="69"/>
                  </a:lnTo>
                  <a:lnTo>
                    <a:pt x="40" y="81"/>
                  </a:lnTo>
                  <a:lnTo>
                    <a:pt x="46" y="94"/>
                  </a:lnTo>
                  <a:lnTo>
                    <a:pt x="53" y="109"/>
                  </a:lnTo>
                  <a:lnTo>
                    <a:pt x="60" y="123"/>
                  </a:lnTo>
                  <a:lnTo>
                    <a:pt x="67" y="139"/>
                  </a:lnTo>
                  <a:lnTo>
                    <a:pt x="72" y="156"/>
                  </a:lnTo>
                  <a:lnTo>
                    <a:pt x="75" y="174"/>
                  </a:lnTo>
                  <a:lnTo>
                    <a:pt x="78" y="193"/>
                  </a:lnTo>
                  <a:lnTo>
                    <a:pt x="76" y="213"/>
                  </a:lnTo>
                  <a:lnTo>
                    <a:pt x="75" y="232"/>
                  </a:lnTo>
                  <a:lnTo>
                    <a:pt x="71" y="252"/>
                  </a:lnTo>
                  <a:lnTo>
                    <a:pt x="64" y="273"/>
                  </a:lnTo>
                  <a:lnTo>
                    <a:pt x="56" y="292"/>
                  </a:lnTo>
                  <a:lnTo>
                    <a:pt x="44" y="312"/>
                  </a:lnTo>
                  <a:lnTo>
                    <a:pt x="44" y="309"/>
                  </a:lnTo>
                  <a:lnTo>
                    <a:pt x="43" y="301"/>
                  </a:lnTo>
                  <a:lnTo>
                    <a:pt x="38" y="288"/>
                  </a:lnTo>
                  <a:lnTo>
                    <a:pt x="29" y="269"/>
                  </a:lnTo>
                  <a:lnTo>
                    <a:pt x="18" y="247"/>
                  </a:lnTo>
                  <a:lnTo>
                    <a:pt x="7" y="221"/>
                  </a:lnTo>
                  <a:lnTo>
                    <a:pt x="0" y="189"/>
                  </a:lnTo>
                  <a:lnTo>
                    <a:pt x="0" y="148"/>
                  </a:lnTo>
                  <a:lnTo>
                    <a:pt x="4" y="100"/>
                  </a:lnTo>
                  <a:lnTo>
                    <a:pt x="6" y="54"/>
                  </a:lnTo>
                  <a:lnTo>
                    <a:pt x="12" y="18"/>
                  </a:lnTo>
                  <a:lnTo>
                    <a:pt x="21" y="0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82" name="Freeform 61"/>
            <p:cNvSpPr>
              <a:spLocks/>
            </p:cNvSpPr>
            <p:nvPr/>
          </p:nvSpPr>
          <p:spPr bwMode="auto">
            <a:xfrm>
              <a:off x="2951" y="1818"/>
              <a:ext cx="27" cy="100"/>
            </a:xfrm>
            <a:custGeom>
              <a:avLst/>
              <a:gdLst>
                <a:gd name="T0" fmla="*/ 18 w 55"/>
                <a:gd name="T1" fmla="*/ 100 h 202"/>
                <a:gd name="T2" fmla="*/ 19 w 55"/>
                <a:gd name="T3" fmla="*/ 98 h 202"/>
                <a:gd name="T4" fmla="*/ 22 w 55"/>
                <a:gd name="T5" fmla="*/ 92 h 202"/>
                <a:gd name="T6" fmla="*/ 25 w 55"/>
                <a:gd name="T7" fmla="*/ 81 h 202"/>
                <a:gd name="T8" fmla="*/ 27 w 55"/>
                <a:gd name="T9" fmla="*/ 68 h 202"/>
                <a:gd name="T10" fmla="*/ 27 w 55"/>
                <a:gd name="T11" fmla="*/ 53 h 202"/>
                <a:gd name="T12" fmla="*/ 25 w 55"/>
                <a:gd name="T13" fmla="*/ 37 h 202"/>
                <a:gd name="T14" fmla="*/ 18 w 55"/>
                <a:gd name="T15" fmla="*/ 18 h 202"/>
                <a:gd name="T16" fmla="*/ 7 w 55"/>
                <a:gd name="T17" fmla="*/ 0 h 202"/>
                <a:gd name="T18" fmla="*/ 6 w 55"/>
                <a:gd name="T19" fmla="*/ 2 h 202"/>
                <a:gd name="T20" fmla="*/ 4 w 55"/>
                <a:gd name="T21" fmla="*/ 7 h 202"/>
                <a:gd name="T22" fmla="*/ 2 w 55"/>
                <a:gd name="T23" fmla="*/ 15 h 202"/>
                <a:gd name="T24" fmla="*/ 0 w 55"/>
                <a:gd name="T25" fmla="*/ 26 h 202"/>
                <a:gd name="T26" fmla="*/ 0 w 55"/>
                <a:gd name="T27" fmla="*/ 40 h 202"/>
                <a:gd name="T28" fmla="*/ 2 w 55"/>
                <a:gd name="T29" fmla="*/ 57 h 202"/>
                <a:gd name="T30" fmla="*/ 8 w 55"/>
                <a:gd name="T31" fmla="*/ 77 h 202"/>
                <a:gd name="T32" fmla="*/ 18 w 55"/>
                <a:gd name="T33" fmla="*/ 100 h 20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55"/>
                <a:gd name="T52" fmla="*/ 0 h 202"/>
                <a:gd name="T53" fmla="*/ 55 w 55"/>
                <a:gd name="T54" fmla="*/ 202 h 202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55" h="202">
                  <a:moveTo>
                    <a:pt x="37" y="202"/>
                  </a:moveTo>
                  <a:lnTo>
                    <a:pt x="39" y="197"/>
                  </a:lnTo>
                  <a:lnTo>
                    <a:pt x="44" y="185"/>
                  </a:lnTo>
                  <a:lnTo>
                    <a:pt x="50" y="164"/>
                  </a:lnTo>
                  <a:lnTo>
                    <a:pt x="54" y="138"/>
                  </a:lnTo>
                  <a:lnTo>
                    <a:pt x="55" y="107"/>
                  </a:lnTo>
                  <a:lnTo>
                    <a:pt x="50" y="74"/>
                  </a:lnTo>
                  <a:lnTo>
                    <a:pt x="37" y="37"/>
                  </a:lnTo>
                  <a:lnTo>
                    <a:pt x="15" y="0"/>
                  </a:lnTo>
                  <a:lnTo>
                    <a:pt x="13" y="4"/>
                  </a:lnTo>
                  <a:lnTo>
                    <a:pt x="9" y="14"/>
                  </a:lnTo>
                  <a:lnTo>
                    <a:pt x="4" y="30"/>
                  </a:lnTo>
                  <a:lnTo>
                    <a:pt x="0" y="52"/>
                  </a:lnTo>
                  <a:lnTo>
                    <a:pt x="0" y="81"/>
                  </a:lnTo>
                  <a:lnTo>
                    <a:pt x="5" y="115"/>
                  </a:lnTo>
                  <a:lnTo>
                    <a:pt x="16" y="156"/>
                  </a:lnTo>
                  <a:lnTo>
                    <a:pt x="37" y="202"/>
                  </a:lnTo>
                  <a:close/>
                </a:path>
              </a:pathLst>
            </a:custGeom>
            <a:solidFill>
              <a:srgbClr val="E8B556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83" name="Freeform 62"/>
            <p:cNvSpPr>
              <a:spLocks/>
            </p:cNvSpPr>
            <p:nvPr/>
          </p:nvSpPr>
          <p:spPr bwMode="auto">
            <a:xfrm>
              <a:off x="2904" y="1862"/>
              <a:ext cx="49" cy="135"/>
            </a:xfrm>
            <a:custGeom>
              <a:avLst/>
              <a:gdLst>
                <a:gd name="T0" fmla="*/ 34 w 99"/>
                <a:gd name="T1" fmla="*/ 135 h 271"/>
                <a:gd name="T2" fmla="*/ 32 w 99"/>
                <a:gd name="T3" fmla="*/ 134 h 271"/>
                <a:gd name="T4" fmla="*/ 28 w 99"/>
                <a:gd name="T5" fmla="*/ 132 h 271"/>
                <a:gd name="T6" fmla="*/ 22 w 99"/>
                <a:gd name="T7" fmla="*/ 127 h 271"/>
                <a:gd name="T8" fmla="*/ 14 w 99"/>
                <a:gd name="T9" fmla="*/ 120 h 271"/>
                <a:gd name="T10" fmla="*/ 8 w 99"/>
                <a:gd name="T11" fmla="*/ 110 h 271"/>
                <a:gd name="T12" fmla="*/ 3 w 99"/>
                <a:gd name="T13" fmla="*/ 96 h 271"/>
                <a:gd name="T14" fmla="*/ 0 w 99"/>
                <a:gd name="T15" fmla="*/ 80 h 271"/>
                <a:gd name="T16" fmla="*/ 1 w 99"/>
                <a:gd name="T17" fmla="*/ 61 h 271"/>
                <a:gd name="T18" fmla="*/ 4 w 99"/>
                <a:gd name="T19" fmla="*/ 44 h 271"/>
                <a:gd name="T20" fmla="*/ 7 w 99"/>
                <a:gd name="T21" fmla="*/ 30 h 271"/>
                <a:gd name="T22" fmla="*/ 10 w 99"/>
                <a:gd name="T23" fmla="*/ 20 h 271"/>
                <a:gd name="T24" fmla="*/ 13 w 99"/>
                <a:gd name="T25" fmla="*/ 12 h 271"/>
                <a:gd name="T26" fmla="*/ 15 w 99"/>
                <a:gd name="T27" fmla="*/ 6 h 271"/>
                <a:gd name="T28" fmla="*/ 17 w 99"/>
                <a:gd name="T29" fmla="*/ 2 h 271"/>
                <a:gd name="T30" fmla="*/ 18 w 99"/>
                <a:gd name="T31" fmla="*/ 0 h 271"/>
                <a:gd name="T32" fmla="*/ 19 w 99"/>
                <a:gd name="T33" fmla="*/ 0 h 271"/>
                <a:gd name="T34" fmla="*/ 19 w 99"/>
                <a:gd name="T35" fmla="*/ 1 h 271"/>
                <a:gd name="T36" fmla="*/ 20 w 99"/>
                <a:gd name="T37" fmla="*/ 4 h 271"/>
                <a:gd name="T38" fmla="*/ 23 w 99"/>
                <a:gd name="T39" fmla="*/ 9 h 271"/>
                <a:gd name="T40" fmla="*/ 26 w 99"/>
                <a:gd name="T41" fmla="*/ 15 h 271"/>
                <a:gd name="T42" fmla="*/ 28 w 99"/>
                <a:gd name="T43" fmla="*/ 23 h 271"/>
                <a:gd name="T44" fmla="*/ 32 w 99"/>
                <a:gd name="T45" fmla="*/ 32 h 271"/>
                <a:gd name="T46" fmla="*/ 37 w 99"/>
                <a:gd name="T47" fmla="*/ 42 h 271"/>
                <a:gd name="T48" fmla="*/ 42 w 99"/>
                <a:gd name="T49" fmla="*/ 52 h 271"/>
                <a:gd name="T50" fmla="*/ 46 w 99"/>
                <a:gd name="T51" fmla="*/ 63 h 271"/>
                <a:gd name="T52" fmla="*/ 49 w 99"/>
                <a:gd name="T53" fmla="*/ 74 h 271"/>
                <a:gd name="T54" fmla="*/ 49 w 99"/>
                <a:gd name="T55" fmla="*/ 85 h 271"/>
                <a:gd name="T56" fmla="*/ 49 w 99"/>
                <a:gd name="T57" fmla="*/ 95 h 271"/>
                <a:gd name="T58" fmla="*/ 46 w 99"/>
                <a:gd name="T59" fmla="*/ 106 h 271"/>
                <a:gd name="T60" fmla="*/ 43 w 99"/>
                <a:gd name="T61" fmla="*/ 117 h 271"/>
                <a:gd name="T62" fmla="*/ 39 w 99"/>
                <a:gd name="T63" fmla="*/ 126 h 271"/>
                <a:gd name="T64" fmla="*/ 34 w 99"/>
                <a:gd name="T65" fmla="*/ 135 h 271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99"/>
                <a:gd name="T100" fmla="*/ 0 h 271"/>
                <a:gd name="T101" fmla="*/ 99 w 99"/>
                <a:gd name="T102" fmla="*/ 271 h 271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99" h="271">
                  <a:moveTo>
                    <a:pt x="69" y="271"/>
                  </a:moveTo>
                  <a:lnTo>
                    <a:pt x="65" y="269"/>
                  </a:lnTo>
                  <a:lnTo>
                    <a:pt x="56" y="264"/>
                  </a:lnTo>
                  <a:lnTo>
                    <a:pt x="44" y="254"/>
                  </a:lnTo>
                  <a:lnTo>
                    <a:pt x="29" y="240"/>
                  </a:lnTo>
                  <a:lnTo>
                    <a:pt x="16" y="220"/>
                  </a:lnTo>
                  <a:lnTo>
                    <a:pt x="6" y="193"/>
                  </a:lnTo>
                  <a:lnTo>
                    <a:pt x="0" y="161"/>
                  </a:lnTo>
                  <a:lnTo>
                    <a:pt x="2" y="122"/>
                  </a:lnTo>
                  <a:lnTo>
                    <a:pt x="8" y="89"/>
                  </a:lnTo>
                  <a:lnTo>
                    <a:pt x="15" y="61"/>
                  </a:lnTo>
                  <a:lnTo>
                    <a:pt x="21" y="40"/>
                  </a:lnTo>
                  <a:lnTo>
                    <a:pt x="26" y="24"/>
                  </a:lnTo>
                  <a:lnTo>
                    <a:pt x="31" y="13"/>
                  </a:lnTo>
                  <a:lnTo>
                    <a:pt x="34" y="5"/>
                  </a:lnTo>
                  <a:lnTo>
                    <a:pt x="37" y="1"/>
                  </a:lnTo>
                  <a:lnTo>
                    <a:pt x="38" y="0"/>
                  </a:lnTo>
                  <a:lnTo>
                    <a:pt x="39" y="2"/>
                  </a:lnTo>
                  <a:lnTo>
                    <a:pt x="41" y="8"/>
                  </a:lnTo>
                  <a:lnTo>
                    <a:pt x="46" y="18"/>
                  </a:lnTo>
                  <a:lnTo>
                    <a:pt x="52" y="31"/>
                  </a:lnTo>
                  <a:lnTo>
                    <a:pt x="57" y="47"/>
                  </a:lnTo>
                  <a:lnTo>
                    <a:pt x="65" y="64"/>
                  </a:lnTo>
                  <a:lnTo>
                    <a:pt x="75" y="84"/>
                  </a:lnTo>
                  <a:lnTo>
                    <a:pt x="85" y="105"/>
                  </a:lnTo>
                  <a:lnTo>
                    <a:pt x="93" y="127"/>
                  </a:lnTo>
                  <a:lnTo>
                    <a:pt x="98" y="149"/>
                  </a:lnTo>
                  <a:lnTo>
                    <a:pt x="99" y="170"/>
                  </a:lnTo>
                  <a:lnTo>
                    <a:pt x="98" y="191"/>
                  </a:lnTo>
                  <a:lnTo>
                    <a:pt x="93" y="213"/>
                  </a:lnTo>
                  <a:lnTo>
                    <a:pt x="86" y="234"/>
                  </a:lnTo>
                  <a:lnTo>
                    <a:pt x="78" y="252"/>
                  </a:lnTo>
                  <a:lnTo>
                    <a:pt x="69" y="271"/>
                  </a:lnTo>
                  <a:close/>
                </a:path>
              </a:pathLst>
            </a:custGeom>
            <a:solidFill>
              <a:srgbClr val="AD6B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84" name="Freeform 63"/>
            <p:cNvSpPr>
              <a:spLocks/>
            </p:cNvSpPr>
            <p:nvPr/>
          </p:nvSpPr>
          <p:spPr bwMode="auto">
            <a:xfrm>
              <a:off x="2911" y="1890"/>
              <a:ext cx="16" cy="90"/>
            </a:xfrm>
            <a:custGeom>
              <a:avLst/>
              <a:gdLst>
                <a:gd name="T0" fmla="*/ 6 w 31"/>
                <a:gd name="T1" fmla="*/ 14 h 180"/>
                <a:gd name="T2" fmla="*/ 6 w 31"/>
                <a:gd name="T3" fmla="*/ 17 h 180"/>
                <a:gd name="T4" fmla="*/ 5 w 31"/>
                <a:gd name="T5" fmla="*/ 22 h 180"/>
                <a:gd name="T6" fmla="*/ 5 w 31"/>
                <a:gd name="T7" fmla="*/ 30 h 180"/>
                <a:gd name="T8" fmla="*/ 5 w 31"/>
                <a:gd name="T9" fmla="*/ 42 h 180"/>
                <a:gd name="T10" fmla="*/ 5 w 31"/>
                <a:gd name="T11" fmla="*/ 54 h 180"/>
                <a:gd name="T12" fmla="*/ 7 w 31"/>
                <a:gd name="T13" fmla="*/ 67 h 180"/>
                <a:gd name="T14" fmla="*/ 11 w 31"/>
                <a:gd name="T15" fmla="*/ 79 h 180"/>
                <a:gd name="T16" fmla="*/ 16 w 31"/>
                <a:gd name="T17" fmla="*/ 90 h 180"/>
                <a:gd name="T18" fmla="*/ 15 w 31"/>
                <a:gd name="T19" fmla="*/ 89 h 180"/>
                <a:gd name="T20" fmla="*/ 12 w 31"/>
                <a:gd name="T21" fmla="*/ 85 h 180"/>
                <a:gd name="T22" fmla="*/ 8 w 31"/>
                <a:gd name="T23" fmla="*/ 78 h 180"/>
                <a:gd name="T24" fmla="*/ 4 w 31"/>
                <a:gd name="T25" fmla="*/ 68 h 180"/>
                <a:gd name="T26" fmla="*/ 1 w 31"/>
                <a:gd name="T27" fmla="*/ 55 h 180"/>
                <a:gd name="T28" fmla="*/ 0 w 31"/>
                <a:gd name="T29" fmla="*/ 40 h 180"/>
                <a:gd name="T30" fmla="*/ 1 w 31"/>
                <a:gd name="T31" fmla="*/ 22 h 180"/>
                <a:gd name="T32" fmla="*/ 6 w 31"/>
                <a:gd name="T33" fmla="*/ 0 h 180"/>
                <a:gd name="T34" fmla="*/ 6 w 31"/>
                <a:gd name="T35" fmla="*/ 14 h 180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31"/>
                <a:gd name="T55" fmla="*/ 0 h 180"/>
                <a:gd name="T56" fmla="*/ 31 w 31"/>
                <a:gd name="T57" fmla="*/ 180 h 180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31" h="180">
                  <a:moveTo>
                    <a:pt x="12" y="28"/>
                  </a:moveTo>
                  <a:lnTo>
                    <a:pt x="11" y="33"/>
                  </a:lnTo>
                  <a:lnTo>
                    <a:pt x="10" y="44"/>
                  </a:lnTo>
                  <a:lnTo>
                    <a:pt x="9" y="61"/>
                  </a:lnTo>
                  <a:lnTo>
                    <a:pt x="9" y="83"/>
                  </a:lnTo>
                  <a:lnTo>
                    <a:pt x="10" y="109"/>
                  </a:lnTo>
                  <a:lnTo>
                    <a:pt x="14" y="134"/>
                  </a:lnTo>
                  <a:lnTo>
                    <a:pt x="21" y="158"/>
                  </a:lnTo>
                  <a:lnTo>
                    <a:pt x="31" y="180"/>
                  </a:lnTo>
                  <a:lnTo>
                    <a:pt x="29" y="178"/>
                  </a:lnTo>
                  <a:lnTo>
                    <a:pt x="23" y="170"/>
                  </a:lnTo>
                  <a:lnTo>
                    <a:pt x="15" y="156"/>
                  </a:lnTo>
                  <a:lnTo>
                    <a:pt x="8" y="136"/>
                  </a:lnTo>
                  <a:lnTo>
                    <a:pt x="2" y="111"/>
                  </a:lnTo>
                  <a:lnTo>
                    <a:pt x="0" y="80"/>
                  </a:lnTo>
                  <a:lnTo>
                    <a:pt x="2" y="43"/>
                  </a:lnTo>
                  <a:lnTo>
                    <a:pt x="12" y="0"/>
                  </a:lnTo>
                  <a:lnTo>
                    <a:pt x="12" y="28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85" name="Freeform 64"/>
            <p:cNvSpPr>
              <a:spLocks/>
            </p:cNvSpPr>
            <p:nvPr/>
          </p:nvSpPr>
          <p:spPr bwMode="auto">
            <a:xfrm>
              <a:off x="2915" y="1842"/>
              <a:ext cx="39" cy="155"/>
            </a:xfrm>
            <a:custGeom>
              <a:avLst/>
              <a:gdLst>
                <a:gd name="T0" fmla="*/ 9 w 78"/>
                <a:gd name="T1" fmla="*/ 0 h 311"/>
                <a:gd name="T2" fmla="*/ 7 w 78"/>
                <a:gd name="T3" fmla="*/ 1 h 311"/>
                <a:gd name="T4" fmla="*/ 6 w 78"/>
                <a:gd name="T5" fmla="*/ 4 h 311"/>
                <a:gd name="T6" fmla="*/ 5 w 78"/>
                <a:gd name="T7" fmla="*/ 11 h 311"/>
                <a:gd name="T8" fmla="*/ 9 w 78"/>
                <a:gd name="T9" fmla="*/ 21 h 311"/>
                <a:gd name="T10" fmla="*/ 11 w 78"/>
                <a:gd name="T11" fmla="*/ 27 h 311"/>
                <a:gd name="T12" fmla="*/ 14 w 78"/>
                <a:gd name="T13" fmla="*/ 34 h 311"/>
                <a:gd name="T14" fmla="*/ 19 w 78"/>
                <a:gd name="T15" fmla="*/ 40 h 311"/>
                <a:gd name="T16" fmla="*/ 22 w 78"/>
                <a:gd name="T17" fmla="*/ 46 h 311"/>
                <a:gd name="T18" fmla="*/ 26 w 78"/>
                <a:gd name="T19" fmla="*/ 53 h 311"/>
                <a:gd name="T20" fmla="*/ 30 w 78"/>
                <a:gd name="T21" fmla="*/ 61 h 311"/>
                <a:gd name="T22" fmla="*/ 33 w 78"/>
                <a:gd name="T23" fmla="*/ 68 h 311"/>
                <a:gd name="T24" fmla="*/ 36 w 78"/>
                <a:gd name="T25" fmla="*/ 77 h 311"/>
                <a:gd name="T26" fmla="*/ 38 w 78"/>
                <a:gd name="T27" fmla="*/ 85 h 311"/>
                <a:gd name="T28" fmla="*/ 39 w 78"/>
                <a:gd name="T29" fmla="*/ 95 h 311"/>
                <a:gd name="T30" fmla="*/ 39 w 78"/>
                <a:gd name="T31" fmla="*/ 105 h 311"/>
                <a:gd name="T32" fmla="*/ 38 w 78"/>
                <a:gd name="T33" fmla="*/ 115 h 311"/>
                <a:gd name="T34" fmla="*/ 36 w 78"/>
                <a:gd name="T35" fmla="*/ 125 h 311"/>
                <a:gd name="T36" fmla="*/ 34 w 78"/>
                <a:gd name="T37" fmla="*/ 135 h 311"/>
                <a:gd name="T38" fmla="*/ 28 w 78"/>
                <a:gd name="T39" fmla="*/ 145 h 311"/>
                <a:gd name="T40" fmla="*/ 23 w 78"/>
                <a:gd name="T41" fmla="*/ 155 h 311"/>
                <a:gd name="T42" fmla="*/ 23 w 78"/>
                <a:gd name="T43" fmla="*/ 154 h 311"/>
                <a:gd name="T44" fmla="*/ 23 w 78"/>
                <a:gd name="T45" fmla="*/ 150 h 311"/>
                <a:gd name="T46" fmla="*/ 20 w 78"/>
                <a:gd name="T47" fmla="*/ 144 h 311"/>
                <a:gd name="T48" fmla="*/ 16 w 78"/>
                <a:gd name="T49" fmla="*/ 134 h 311"/>
                <a:gd name="T50" fmla="*/ 13 w 78"/>
                <a:gd name="T51" fmla="*/ 129 h 311"/>
                <a:gd name="T52" fmla="*/ 10 w 78"/>
                <a:gd name="T53" fmla="*/ 123 h 311"/>
                <a:gd name="T54" fmla="*/ 7 w 78"/>
                <a:gd name="T55" fmla="*/ 117 h 311"/>
                <a:gd name="T56" fmla="*/ 5 w 78"/>
                <a:gd name="T57" fmla="*/ 110 h 311"/>
                <a:gd name="T58" fmla="*/ 2 w 78"/>
                <a:gd name="T59" fmla="*/ 103 h 311"/>
                <a:gd name="T60" fmla="*/ 1 w 78"/>
                <a:gd name="T61" fmla="*/ 95 h 311"/>
                <a:gd name="T62" fmla="*/ 0 w 78"/>
                <a:gd name="T63" fmla="*/ 85 h 311"/>
                <a:gd name="T64" fmla="*/ 0 w 78"/>
                <a:gd name="T65" fmla="*/ 74 h 311"/>
                <a:gd name="T66" fmla="*/ 1 w 78"/>
                <a:gd name="T67" fmla="*/ 50 h 311"/>
                <a:gd name="T68" fmla="*/ 1 w 78"/>
                <a:gd name="T69" fmla="*/ 27 h 311"/>
                <a:gd name="T70" fmla="*/ 4 w 78"/>
                <a:gd name="T71" fmla="*/ 9 h 311"/>
                <a:gd name="T72" fmla="*/ 9 w 78"/>
                <a:gd name="T73" fmla="*/ 0 h 311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78"/>
                <a:gd name="T112" fmla="*/ 0 h 311"/>
                <a:gd name="T113" fmla="*/ 78 w 78"/>
                <a:gd name="T114" fmla="*/ 311 h 311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78" h="311">
                  <a:moveTo>
                    <a:pt x="17" y="0"/>
                  </a:moveTo>
                  <a:lnTo>
                    <a:pt x="15" y="2"/>
                  </a:lnTo>
                  <a:lnTo>
                    <a:pt x="12" y="9"/>
                  </a:lnTo>
                  <a:lnTo>
                    <a:pt x="11" y="22"/>
                  </a:lnTo>
                  <a:lnTo>
                    <a:pt x="17" y="42"/>
                  </a:lnTo>
                  <a:lnTo>
                    <a:pt x="23" y="55"/>
                  </a:lnTo>
                  <a:lnTo>
                    <a:pt x="29" y="68"/>
                  </a:lnTo>
                  <a:lnTo>
                    <a:pt x="37" y="80"/>
                  </a:lnTo>
                  <a:lnTo>
                    <a:pt x="45" y="93"/>
                  </a:lnTo>
                  <a:lnTo>
                    <a:pt x="52" y="107"/>
                  </a:lnTo>
                  <a:lnTo>
                    <a:pt x="60" y="122"/>
                  </a:lnTo>
                  <a:lnTo>
                    <a:pt x="65" y="137"/>
                  </a:lnTo>
                  <a:lnTo>
                    <a:pt x="71" y="154"/>
                  </a:lnTo>
                  <a:lnTo>
                    <a:pt x="75" y="171"/>
                  </a:lnTo>
                  <a:lnTo>
                    <a:pt x="77" y="191"/>
                  </a:lnTo>
                  <a:lnTo>
                    <a:pt x="78" y="210"/>
                  </a:lnTo>
                  <a:lnTo>
                    <a:pt x="76" y="230"/>
                  </a:lnTo>
                  <a:lnTo>
                    <a:pt x="72" y="251"/>
                  </a:lnTo>
                  <a:lnTo>
                    <a:pt x="67" y="270"/>
                  </a:lnTo>
                  <a:lnTo>
                    <a:pt x="57" y="291"/>
                  </a:lnTo>
                  <a:lnTo>
                    <a:pt x="47" y="311"/>
                  </a:lnTo>
                  <a:lnTo>
                    <a:pt x="47" y="308"/>
                  </a:lnTo>
                  <a:lnTo>
                    <a:pt x="46" y="300"/>
                  </a:lnTo>
                  <a:lnTo>
                    <a:pt x="41" y="288"/>
                  </a:lnTo>
                  <a:lnTo>
                    <a:pt x="32" y="269"/>
                  </a:lnTo>
                  <a:lnTo>
                    <a:pt x="26" y="259"/>
                  </a:lnTo>
                  <a:lnTo>
                    <a:pt x="19" y="247"/>
                  </a:lnTo>
                  <a:lnTo>
                    <a:pt x="14" y="235"/>
                  </a:lnTo>
                  <a:lnTo>
                    <a:pt x="9" y="221"/>
                  </a:lnTo>
                  <a:lnTo>
                    <a:pt x="4" y="206"/>
                  </a:lnTo>
                  <a:lnTo>
                    <a:pt x="2" y="190"/>
                  </a:lnTo>
                  <a:lnTo>
                    <a:pt x="0" y="170"/>
                  </a:lnTo>
                  <a:lnTo>
                    <a:pt x="0" y="148"/>
                  </a:lnTo>
                  <a:lnTo>
                    <a:pt x="2" y="100"/>
                  </a:lnTo>
                  <a:lnTo>
                    <a:pt x="3" y="54"/>
                  </a:lnTo>
                  <a:lnTo>
                    <a:pt x="8" y="18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86" name="Freeform 65"/>
            <p:cNvSpPr>
              <a:spLocks/>
            </p:cNvSpPr>
            <p:nvPr/>
          </p:nvSpPr>
          <p:spPr bwMode="auto">
            <a:xfrm>
              <a:off x="2925" y="1882"/>
              <a:ext cx="28" cy="100"/>
            </a:xfrm>
            <a:custGeom>
              <a:avLst/>
              <a:gdLst>
                <a:gd name="T0" fmla="*/ 20 w 57"/>
                <a:gd name="T1" fmla="*/ 100 h 201"/>
                <a:gd name="T2" fmla="*/ 21 w 57"/>
                <a:gd name="T3" fmla="*/ 98 h 201"/>
                <a:gd name="T4" fmla="*/ 24 w 57"/>
                <a:gd name="T5" fmla="*/ 91 h 201"/>
                <a:gd name="T6" fmla="*/ 26 w 57"/>
                <a:gd name="T7" fmla="*/ 81 h 201"/>
                <a:gd name="T8" fmla="*/ 28 w 57"/>
                <a:gd name="T9" fmla="*/ 68 h 201"/>
                <a:gd name="T10" fmla="*/ 28 w 57"/>
                <a:gd name="T11" fmla="*/ 53 h 201"/>
                <a:gd name="T12" fmla="*/ 25 w 57"/>
                <a:gd name="T13" fmla="*/ 36 h 201"/>
                <a:gd name="T14" fmla="*/ 18 w 57"/>
                <a:gd name="T15" fmla="*/ 18 h 201"/>
                <a:gd name="T16" fmla="*/ 7 w 57"/>
                <a:gd name="T17" fmla="*/ 0 h 201"/>
                <a:gd name="T18" fmla="*/ 6 w 57"/>
                <a:gd name="T19" fmla="*/ 2 h 201"/>
                <a:gd name="T20" fmla="*/ 4 w 57"/>
                <a:gd name="T21" fmla="*/ 7 h 201"/>
                <a:gd name="T22" fmla="*/ 2 w 57"/>
                <a:gd name="T23" fmla="*/ 15 h 201"/>
                <a:gd name="T24" fmla="*/ 0 w 57"/>
                <a:gd name="T25" fmla="*/ 26 h 201"/>
                <a:gd name="T26" fmla="*/ 0 w 57"/>
                <a:gd name="T27" fmla="*/ 41 h 201"/>
                <a:gd name="T28" fmla="*/ 3 w 57"/>
                <a:gd name="T29" fmla="*/ 57 h 201"/>
                <a:gd name="T30" fmla="*/ 9 w 57"/>
                <a:gd name="T31" fmla="*/ 78 h 201"/>
                <a:gd name="T32" fmla="*/ 20 w 57"/>
                <a:gd name="T33" fmla="*/ 100 h 201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57"/>
                <a:gd name="T52" fmla="*/ 0 h 201"/>
                <a:gd name="T53" fmla="*/ 57 w 57"/>
                <a:gd name="T54" fmla="*/ 201 h 201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57" h="201">
                  <a:moveTo>
                    <a:pt x="41" y="201"/>
                  </a:moveTo>
                  <a:lnTo>
                    <a:pt x="43" y="196"/>
                  </a:lnTo>
                  <a:lnTo>
                    <a:pt x="48" y="183"/>
                  </a:lnTo>
                  <a:lnTo>
                    <a:pt x="52" y="163"/>
                  </a:lnTo>
                  <a:lnTo>
                    <a:pt x="57" y="136"/>
                  </a:lnTo>
                  <a:lnTo>
                    <a:pt x="57" y="106"/>
                  </a:lnTo>
                  <a:lnTo>
                    <a:pt x="51" y="73"/>
                  </a:lnTo>
                  <a:lnTo>
                    <a:pt x="37" y="37"/>
                  </a:lnTo>
                  <a:lnTo>
                    <a:pt x="14" y="0"/>
                  </a:lnTo>
                  <a:lnTo>
                    <a:pt x="12" y="4"/>
                  </a:lnTo>
                  <a:lnTo>
                    <a:pt x="9" y="14"/>
                  </a:lnTo>
                  <a:lnTo>
                    <a:pt x="4" y="30"/>
                  </a:lnTo>
                  <a:lnTo>
                    <a:pt x="0" y="53"/>
                  </a:lnTo>
                  <a:lnTo>
                    <a:pt x="0" y="82"/>
                  </a:lnTo>
                  <a:lnTo>
                    <a:pt x="6" y="115"/>
                  </a:lnTo>
                  <a:lnTo>
                    <a:pt x="19" y="156"/>
                  </a:lnTo>
                  <a:lnTo>
                    <a:pt x="41" y="201"/>
                  </a:lnTo>
                  <a:close/>
                </a:path>
              </a:pathLst>
            </a:custGeom>
            <a:solidFill>
              <a:srgbClr val="E8B556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87" name="Freeform 66"/>
            <p:cNvSpPr>
              <a:spLocks/>
            </p:cNvSpPr>
            <p:nvPr/>
          </p:nvSpPr>
          <p:spPr bwMode="auto">
            <a:xfrm>
              <a:off x="2884" y="1926"/>
              <a:ext cx="49" cy="135"/>
            </a:xfrm>
            <a:custGeom>
              <a:avLst/>
              <a:gdLst>
                <a:gd name="T0" fmla="*/ 37 w 100"/>
                <a:gd name="T1" fmla="*/ 135 h 268"/>
                <a:gd name="T2" fmla="*/ 35 w 100"/>
                <a:gd name="T3" fmla="*/ 134 h 268"/>
                <a:gd name="T4" fmla="*/ 30 w 100"/>
                <a:gd name="T5" fmla="*/ 132 h 268"/>
                <a:gd name="T6" fmla="*/ 24 w 100"/>
                <a:gd name="T7" fmla="*/ 127 h 268"/>
                <a:gd name="T8" fmla="*/ 17 w 100"/>
                <a:gd name="T9" fmla="*/ 121 h 268"/>
                <a:gd name="T10" fmla="*/ 9 w 100"/>
                <a:gd name="T11" fmla="*/ 111 h 268"/>
                <a:gd name="T12" fmla="*/ 3 w 100"/>
                <a:gd name="T13" fmla="*/ 99 h 268"/>
                <a:gd name="T14" fmla="*/ 0 w 100"/>
                <a:gd name="T15" fmla="*/ 83 h 268"/>
                <a:gd name="T16" fmla="*/ 0 w 100"/>
                <a:gd name="T17" fmla="*/ 62 h 268"/>
                <a:gd name="T18" fmla="*/ 5 w 100"/>
                <a:gd name="T19" fmla="*/ 31 h 268"/>
                <a:gd name="T20" fmla="*/ 9 w 100"/>
                <a:gd name="T21" fmla="*/ 12 h 268"/>
                <a:gd name="T22" fmla="*/ 13 w 100"/>
                <a:gd name="T23" fmla="*/ 3 h 268"/>
                <a:gd name="T24" fmla="*/ 14 w 100"/>
                <a:gd name="T25" fmla="*/ 0 h 268"/>
                <a:gd name="T26" fmla="*/ 15 w 100"/>
                <a:gd name="T27" fmla="*/ 1 h 268"/>
                <a:gd name="T28" fmla="*/ 16 w 100"/>
                <a:gd name="T29" fmla="*/ 4 h 268"/>
                <a:gd name="T30" fmla="*/ 18 w 100"/>
                <a:gd name="T31" fmla="*/ 9 h 268"/>
                <a:gd name="T32" fmla="*/ 22 w 100"/>
                <a:gd name="T33" fmla="*/ 15 h 268"/>
                <a:gd name="T34" fmla="*/ 25 w 100"/>
                <a:gd name="T35" fmla="*/ 23 h 268"/>
                <a:gd name="T36" fmla="*/ 29 w 100"/>
                <a:gd name="T37" fmla="*/ 32 h 268"/>
                <a:gd name="T38" fmla="*/ 35 w 100"/>
                <a:gd name="T39" fmla="*/ 41 h 268"/>
                <a:gd name="T40" fmla="*/ 40 w 100"/>
                <a:gd name="T41" fmla="*/ 51 h 268"/>
                <a:gd name="T42" fmla="*/ 45 w 100"/>
                <a:gd name="T43" fmla="*/ 62 h 268"/>
                <a:gd name="T44" fmla="*/ 48 w 100"/>
                <a:gd name="T45" fmla="*/ 73 h 268"/>
                <a:gd name="T46" fmla="*/ 49 w 100"/>
                <a:gd name="T47" fmla="*/ 84 h 268"/>
                <a:gd name="T48" fmla="*/ 49 w 100"/>
                <a:gd name="T49" fmla="*/ 95 h 268"/>
                <a:gd name="T50" fmla="*/ 47 w 100"/>
                <a:gd name="T51" fmla="*/ 106 h 268"/>
                <a:gd name="T52" fmla="*/ 44 w 100"/>
                <a:gd name="T53" fmla="*/ 116 h 268"/>
                <a:gd name="T54" fmla="*/ 41 w 100"/>
                <a:gd name="T55" fmla="*/ 126 h 268"/>
                <a:gd name="T56" fmla="*/ 37 w 100"/>
                <a:gd name="T57" fmla="*/ 135 h 268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100"/>
                <a:gd name="T88" fmla="*/ 0 h 268"/>
                <a:gd name="T89" fmla="*/ 100 w 100"/>
                <a:gd name="T90" fmla="*/ 268 h 268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100" h="268">
                  <a:moveTo>
                    <a:pt x="75" y="268"/>
                  </a:moveTo>
                  <a:lnTo>
                    <a:pt x="72" y="267"/>
                  </a:lnTo>
                  <a:lnTo>
                    <a:pt x="62" y="263"/>
                  </a:lnTo>
                  <a:lnTo>
                    <a:pt x="49" y="253"/>
                  </a:lnTo>
                  <a:lnTo>
                    <a:pt x="34" y="240"/>
                  </a:lnTo>
                  <a:lnTo>
                    <a:pt x="19" y="221"/>
                  </a:lnTo>
                  <a:lnTo>
                    <a:pt x="7" y="196"/>
                  </a:lnTo>
                  <a:lnTo>
                    <a:pt x="0" y="164"/>
                  </a:lnTo>
                  <a:lnTo>
                    <a:pt x="0" y="124"/>
                  </a:lnTo>
                  <a:lnTo>
                    <a:pt x="10" y="62"/>
                  </a:lnTo>
                  <a:lnTo>
                    <a:pt x="19" y="24"/>
                  </a:lnTo>
                  <a:lnTo>
                    <a:pt x="26" y="6"/>
                  </a:lnTo>
                  <a:lnTo>
                    <a:pt x="29" y="0"/>
                  </a:lnTo>
                  <a:lnTo>
                    <a:pt x="30" y="2"/>
                  </a:lnTo>
                  <a:lnTo>
                    <a:pt x="33" y="8"/>
                  </a:lnTo>
                  <a:lnTo>
                    <a:pt x="37" y="18"/>
                  </a:lnTo>
                  <a:lnTo>
                    <a:pt x="44" y="30"/>
                  </a:lnTo>
                  <a:lnTo>
                    <a:pt x="52" y="46"/>
                  </a:lnTo>
                  <a:lnTo>
                    <a:pt x="60" y="63"/>
                  </a:lnTo>
                  <a:lnTo>
                    <a:pt x="71" y="82"/>
                  </a:lnTo>
                  <a:lnTo>
                    <a:pt x="82" y="102"/>
                  </a:lnTo>
                  <a:lnTo>
                    <a:pt x="92" y="123"/>
                  </a:lnTo>
                  <a:lnTo>
                    <a:pt x="97" y="145"/>
                  </a:lnTo>
                  <a:lnTo>
                    <a:pt x="100" y="166"/>
                  </a:lnTo>
                  <a:lnTo>
                    <a:pt x="100" y="188"/>
                  </a:lnTo>
                  <a:lnTo>
                    <a:pt x="96" y="210"/>
                  </a:lnTo>
                  <a:lnTo>
                    <a:pt x="90" y="230"/>
                  </a:lnTo>
                  <a:lnTo>
                    <a:pt x="83" y="250"/>
                  </a:lnTo>
                  <a:lnTo>
                    <a:pt x="75" y="268"/>
                  </a:lnTo>
                  <a:close/>
                </a:path>
              </a:pathLst>
            </a:custGeom>
            <a:solidFill>
              <a:srgbClr val="AD6B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88" name="Freeform 67"/>
            <p:cNvSpPr>
              <a:spLocks/>
            </p:cNvSpPr>
            <p:nvPr/>
          </p:nvSpPr>
          <p:spPr bwMode="auto">
            <a:xfrm>
              <a:off x="2890" y="1955"/>
              <a:ext cx="18" cy="89"/>
            </a:xfrm>
            <a:custGeom>
              <a:avLst/>
              <a:gdLst>
                <a:gd name="T0" fmla="*/ 5 w 36"/>
                <a:gd name="T1" fmla="*/ 14 h 177"/>
                <a:gd name="T2" fmla="*/ 5 w 36"/>
                <a:gd name="T3" fmla="*/ 16 h 177"/>
                <a:gd name="T4" fmla="*/ 5 w 36"/>
                <a:gd name="T5" fmla="*/ 22 h 177"/>
                <a:gd name="T6" fmla="*/ 5 w 36"/>
                <a:gd name="T7" fmla="*/ 31 h 177"/>
                <a:gd name="T8" fmla="*/ 5 w 36"/>
                <a:gd name="T9" fmla="*/ 41 h 177"/>
                <a:gd name="T10" fmla="*/ 6 w 36"/>
                <a:gd name="T11" fmla="*/ 54 h 177"/>
                <a:gd name="T12" fmla="*/ 8 w 36"/>
                <a:gd name="T13" fmla="*/ 66 h 177"/>
                <a:gd name="T14" fmla="*/ 12 w 36"/>
                <a:gd name="T15" fmla="*/ 78 h 177"/>
                <a:gd name="T16" fmla="*/ 18 w 36"/>
                <a:gd name="T17" fmla="*/ 89 h 177"/>
                <a:gd name="T18" fmla="*/ 17 w 36"/>
                <a:gd name="T19" fmla="*/ 88 h 177"/>
                <a:gd name="T20" fmla="*/ 13 w 36"/>
                <a:gd name="T21" fmla="*/ 84 h 177"/>
                <a:gd name="T22" fmla="*/ 9 w 36"/>
                <a:gd name="T23" fmla="*/ 77 h 177"/>
                <a:gd name="T24" fmla="*/ 5 w 36"/>
                <a:gd name="T25" fmla="*/ 67 h 177"/>
                <a:gd name="T26" fmla="*/ 2 w 36"/>
                <a:gd name="T27" fmla="*/ 55 h 177"/>
                <a:gd name="T28" fmla="*/ 0 w 36"/>
                <a:gd name="T29" fmla="*/ 40 h 177"/>
                <a:gd name="T30" fmla="*/ 1 w 36"/>
                <a:gd name="T31" fmla="*/ 22 h 177"/>
                <a:gd name="T32" fmla="*/ 5 w 36"/>
                <a:gd name="T33" fmla="*/ 0 h 177"/>
                <a:gd name="T34" fmla="*/ 5 w 36"/>
                <a:gd name="T35" fmla="*/ 14 h 177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36"/>
                <a:gd name="T55" fmla="*/ 0 h 177"/>
                <a:gd name="T56" fmla="*/ 36 w 36"/>
                <a:gd name="T57" fmla="*/ 177 h 177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36" h="177">
                  <a:moveTo>
                    <a:pt x="11" y="27"/>
                  </a:moveTo>
                  <a:lnTo>
                    <a:pt x="11" y="32"/>
                  </a:lnTo>
                  <a:lnTo>
                    <a:pt x="9" y="43"/>
                  </a:lnTo>
                  <a:lnTo>
                    <a:pt x="9" y="61"/>
                  </a:lnTo>
                  <a:lnTo>
                    <a:pt x="9" y="82"/>
                  </a:lnTo>
                  <a:lnTo>
                    <a:pt x="12" y="107"/>
                  </a:lnTo>
                  <a:lnTo>
                    <a:pt x="16" y="132"/>
                  </a:lnTo>
                  <a:lnTo>
                    <a:pt x="24" y="155"/>
                  </a:lnTo>
                  <a:lnTo>
                    <a:pt x="36" y="177"/>
                  </a:lnTo>
                  <a:lnTo>
                    <a:pt x="34" y="175"/>
                  </a:lnTo>
                  <a:lnTo>
                    <a:pt x="27" y="167"/>
                  </a:lnTo>
                  <a:lnTo>
                    <a:pt x="19" y="154"/>
                  </a:lnTo>
                  <a:lnTo>
                    <a:pt x="11" y="134"/>
                  </a:lnTo>
                  <a:lnTo>
                    <a:pt x="4" y="110"/>
                  </a:lnTo>
                  <a:lnTo>
                    <a:pt x="0" y="80"/>
                  </a:lnTo>
                  <a:lnTo>
                    <a:pt x="1" y="43"/>
                  </a:lnTo>
                  <a:lnTo>
                    <a:pt x="9" y="0"/>
                  </a:lnTo>
                  <a:lnTo>
                    <a:pt x="11" y="27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89" name="Freeform 68"/>
            <p:cNvSpPr>
              <a:spLocks/>
            </p:cNvSpPr>
            <p:nvPr/>
          </p:nvSpPr>
          <p:spPr bwMode="auto">
            <a:xfrm>
              <a:off x="2892" y="1906"/>
              <a:ext cx="42" cy="155"/>
            </a:xfrm>
            <a:custGeom>
              <a:avLst/>
              <a:gdLst>
                <a:gd name="T0" fmla="*/ 6 w 83"/>
                <a:gd name="T1" fmla="*/ 0 h 308"/>
                <a:gd name="T2" fmla="*/ 5 w 83"/>
                <a:gd name="T3" fmla="*/ 1 h 308"/>
                <a:gd name="T4" fmla="*/ 4 w 83"/>
                <a:gd name="T5" fmla="*/ 5 h 308"/>
                <a:gd name="T6" fmla="*/ 4 w 83"/>
                <a:gd name="T7" fmla="*/ 12 h 308"/>
                <a:gd name="T8" fmla="*/ 7 w 83"/>
                <a:gd name="T9" fmla="*/ 22 h 308"/>
                <a:gd name="T10" fmla="*/ 10 w 83"/>
                <a:gd name="T11" fmla="*/ 28 h 308"/>
                <a:gd name="T12" fmla="*/ 14 w 83"/>
                <a:gd name="T13" fmla="*/ 34 h 308"/>
                <a:gd name="T14" fmla="*/ 17 w 83"/>
                <a:gd name="T15" fmla="*/ 40 h 308"/>
                <a:gd name="T16" fmla="*/ 22 w 83"/>
                <a:gd name="T17" fmla="*/ 46 h 308"/>
                <a:gd name="T18" fmla="*/ 26 w 83"/>
                <a:gd name="T19" fmla="*/ 52 h 308"/>
                <a:gd name="T20" fmla="*/ 30 w 83"/>
                <a:gd name="T21" fmla="*/ 60 h 308"/>
                <a:gd name="T22" fmla="*/ 34 w 83"/>
                <a:gd name="T23" fmla="*/ 67 h 308"/>
                <a:gd name="T24" fmla="*/ 36 w 83"/>
                <a:gd name="T25" fmla="*/ 76 h 308"/>
                <a:gd name="T26" fmla="*/ 41 w 83"/>
                <a:gd name="T27" fmla="*/ 94 h 308"/>
                <a:gd name="T28" fmla="*/ 42 w 83"/>
                <a:gd name="T29" fmla="*/ 114 h 308"/>
                <a:gd name="T30" fmla="*/ 38 w 83"/>
                <a:gd name="T31" fmla="*/ 135 h 308"/>
                <a:gd name="T32" fmla="*/ 29 w 83"/>
                <a:gd name="T33" fmla="*/ 155 h 308"/>
                <a:gd name="T34" fmla="*/ 29 w 83"/>
                <a:gd name="T35" fmla="*/ 154 h 308"/>
                <a:gd name="T36" fmla="*/ 28 w 83"/>
                <a:gd name="T37" fmla="*/ 150 h 308"/>
                <a:gd name="T38" fmla="*/ 25 w 83"/>
                <a:gd name="T39" fmla="*/ 143 h 308"/>
                <a:gd name="T40" fmla="*/ 20 w 83"/>
                <a:gd name="T41" fmla="*/ 135 h 308"/>
                <a:gd name="T42" fmla="*/ 17 w 83"/>
                <a:gd name="T43" fmla="*/ 130 h 308"/>
                <a:gd name="T44" fmla="*/ 13 w 83"/>
                <a:gd name="T45" fmla="*/ 124 h 308"/>
                <a:gd name="T46" fmla="*/ 10 w 83"/>
                <a:gd name="T47" fmla="*/ 118 h 308"/>
                <a:gd name="T48" fmla="*/ 7 w 83"/>
                <a:gd name="T49" fmla="*/ 112 h 308"/>
                <a:gd name="T50" fmla="*/ 5 w 83"/>
                <a:gd name="T51" fmla="*/ 104 h 308"/>
                <a:gd name="T52" fmla="*/ 2 w 83"/>
                <a:gd name="T53" fmla="*/ 96 h 308"/>
                <a:gd name="T54" fmla="*/ 1 w 83"/>
                <a:gd name="T55" fmla="*/ 86 h 308"/>
                <a:gd name="T56" fmla="*/ 1 w 83"/>
                <a:gd name="T57" fmla="*/ 75 h 308"/>
                <a:gd name="T58" fmla="*/ 0 w 83"/>
                <a:gd name="T59" fmla="*/ 51 h 308"/>
                <a:gd name="T60" fmla="*/ 0 w 83"/>
                <a:gd name="T61" fmla="*/ 28 h 308"/>
                <a:gd name="T62" fmla="*/ 2 w 83"/>
                <a:gd name="T63" fmla="*/ 9 h 308"/>
                <a:gd name="T64" fmla="*/ 6 w 83"/>
                <a:gd name="T65" fmla="*/ 0 h 308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83"/>
                <a:gd name="T100" fmla="*/ 0 h 308"/>
                <a:gd name="T101" fmla="*/ 83 w 83"/>
                <a:gd name="T102" fmla="*/ 308 h 308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83" h="308">
                  <a:moveTo>
                    <a:pt x="11" y="0"/>
                  </a:moveTo>
                  <a:lnTo>
                    <a:pt x="10" y="2"/>
                  </a:lnTo>
                  <a:lnTo>
                    <a:pt x="8" y="9"/>
                  </a:lnTo>
                  <a:lnTo>
                    <a:pt x="8" y="23"/>
                  </a:lnTo>
                  <a:lnTo>
                    <a:pt x="14" y="43"/>
                  </a:lnTo>
                  <a:lnTo>
                    <a:pt x="19" y="55"/>
                  </a:lnTo>
                  <a:lnTo>
                    <a:pt x="27" y="68"/>
                  </a:lnTo>
                  <a:lnTo>
                    <a:pt x="34" y="79"/>
                  </a:lnTo>
                  <a:lnTo>
                    <a:pt x="44" y="92"/>
                  </a:lnTo>
                  <a:lnTo>
                    <a:pt x="52" y="104"/>
                  </a:lnTo>
                  <a:lnTo>
                    <a:pt x="59" y="119"/>
                  </a:lnTo>
                  <a:lnTo>
                    <a:pt x="67" y="134"/>
                  </a:lnTo>
                  <a:lnTo>
                    <a:pt x="72" y="151"/>
                  </a:lnTo>
                  <a:lnTo>
                    <a:pt x="82" y="186"/>
                  </a:lnTo>
                  <a:lnTo>
                    <a:pt x="83" y="227"/>
                  </a:lnTo>
                  <a:lnTo>
                    <a:pt x="75" y="268"/>
                  </a:lnTo>
                  <a:lnTo>
                    <a:pt x="57" y="308"/>
                  </a:lnTo>
                  <a:lnTo>
                    <a:pt x="57" y="306"/>
                  </a:lnTo>
                  <a:lnTo>
                    <a:pt x="55" y="298"/>
                  </a:lnTo>
                  <a:lnTo>
                    <a:pt x="50" y="285"/>
                  </a:lnTo>
                  <a:lnTo>
                    <a:pt x="40" y="268"/>
                  </a:lnTo>
                  <a:lnTo>
                    <a:pt x="33" y="258"/>
                  </a:lnTo>
                  <a:lnTo>
                    <a:pt x="26" y="246"/>
                  </a:lnTo>
                  <a:lnTo>
                    <a:pt x="19" y="235"/>
                  </a:lnTo>
                  <a:lnTo>
                    <a:pt x="14" y="222"/>
                  </a:lnTo>
                  <a:lnTo>
                    <a:pt x="9" y="207"/>
                  </a:lnTo>
                  <a:lnTo>
                    <a:pt x="4" y="190"/>
                  </a:lnTo>
                  <a:lnTo>
                    <a:pt x="2" y="171"/>
                  </a:lnTo>
                  <a:lnTo>
                    <a:pt x="1" y="149"/>
                  </a:lnTo>
                  <a:lnTo>
                    <a:pt x="0" y="101"/>
                  </a:lnTo>
                  <a:lnTo>
                    <a:pt x="0" y="55"/>
                  </a:lnTo>
                  <a:lnTo>
                    <a:pt x="3" y="18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90" name="Freeform 69"/>
            <p:cNvSpPr>
              <a:spLocks/>
            </p:cNvSpPr>
            <p:nvPr/>
          </p:nvSpPr>
          <p:spPr bwMode="auto">
            <a:xfrm>
              <a:off x="2903" y="1946"/>
              <a:ext cx="30" cy="99"/>
            </a:xfrm>
            <a:custGeom>
              <a:avLst/>
              <a:gdLst>
                <a:gd name="T0" fmla="*/ 24 w 60"/>
                <a:gd name="T1" fmla="*/ 99 h 198"/>
                <a:gd name="T2" fmla="*/ 25 w 60"/>
                <a:gd name="T3" fmla="*/ 97 h 198"/>
                <a:gd name="T4" fmla="*/ 27 w 60"/>
                <a:gd name="T5" fmla="*/ 90 h 198"/>
                <a:gd name="T6" fmla="*/ 29 w 60"/>
                <a:gd name="T7" fmla="*/ 80 h 198"/>
                <a:gd name="T8" fmla="*/ 30 w 60"/>
                <a:gd name="T9" fmla="*/ 67 h 198"/>
                <a:gd name="T10" fmla="*/ 29 w 60"/>
                <a:gd name="T11" fmla="*/ 51 h 198"/>
                <a:gd name="T12" fmla="*/ 25 w 60"/>
                <a:gd name="T13" fmla="*/ 35 h 198"/>
                <a:gd name="T14" fmla="*/ 18 w 60"/>
                <a:gd name="T15" fmla="*/ 18 h 198"/>
                <a:gd name="T16" fmla="*/ 5 w 60"/>
                <a:gd name="T17" fmla="*/ 0 h 198"/>
                <a:gd name="T18" fmla="*/ 5 w 60"/>
                <a:gd name="T19" fmla="*/ 2 h 198"/>
                <a:gd name="T20" fmla="*/ 3 w 60"/>
                <a:gd name="T21" fmla="*/ 7 h 198"/>
                <a:gd name="T22" fmla="*/ 1 w 60"/>
                <a:gd name="T23" fmla="*/ 15 h 198"/>
                <a:gd name="T24" fmla="*/ 0 w 60"/>
                <a:gd name="T25" fmla="*/ 26 h 198"/>
                <a:gd name="T26" fmla="*/ 1 w 60"/>
                <a:gd name="T27" fmla="*/ 41 h 198"/>
                <a:gd name="T28" fmla="*/ 5 w 60"/>
                <a:gd name="T29" fmla="*/ 57 h 198"/>
                <a:gd name="T30" fmla="*/ 12 w 60"/>
                <a:gd name="T31" fmla="*/ 77 h 198"/>
                <a:gd name="T32" fmla="*/ 24 w 60"/>
                <a:gd name="T33" fmla="*/ 99 h 198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60"/>
                <a:gd name="T52" fmla="*/ 0 h 198"/>
                <a:gd name="T53" fmla="*/ 60 w 60"/>
                <a:gd name="T54" fmla="*/ 198 h 198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60" h="198">
                  <a:moveTo>
                    <a:pt x="47" y="198"/>
                  </a:moveTo>
                  <a:lnTo>
                    <a:pt x="49" y="194"/>
                  </a:lnTo>
                  <a:lnTo>
                    <a:pt x="53" y="180"/>
                  </a:lnTo>
                  <a:lnTo>
                    <a:pt x="57" y="159"/>
                  </a:lnTo>
                  <a:lnTo>
                    <a:pt x="60" y="134"/>
                  </a:lnTo>
                  <a:lnTo>
                    <a:pt x="57" y="103"/>
                  </a:lnTo>
                  <a:lnTo>
                    <a:pt x="50" y="69"/>
                  </a:lnTo>
                  <a:lnTo>
                    <a:pt x="35" y="35"/>
                  </a:lnTo>
                  <a:lnTo>
                    <a:pt x="10" y="0"/>
                  </a:lnTo>
                  <a:lnTo>
                    <a:pt x="9" y="4"/>
                  </a:lnTo>
                  <a:lnTo>
                    <a:pt x="5" y="14"/>
                  </a:lnTo>
                  <a:lnTo>
                    <a:pt x="1" y="30"/>
                  </a:lnTo>
                  <a:lnTo>
                    <a:pt x="0" y="53"/>
                  </a:lnTo>
                  <a:lnTo>
                    <a:pt x="1" y="82"/>
                  </a:lnTo>
                  <a:lnTo>
                    <a:pt x="9" y="115"/>
                  </a:lnTo>
                  <a:lnTo>
                    <a:pt x="23" y="154"/>
                  </a:lnTo>
                  <a:lnTo>
                    <a:pt x="47" y="198"/>
                  </a:lnTo>
                  <a:close/>
                </a:path>
              </a:pathLst>
            </a:custGeom>
            <a:solidFill>
              <a:srgbClr val="E8B556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91" name="Freeform 70"/>
            <p:cNvSpPr>
              <a:spLocks/>
            </p:cNvSpPr>
            <p:nvPr/>
          </p:nvSpPr>
          <p:spPr bwMode="auto">
            <a:xfrm>
              <a:off x="2948" y="1902"/>
              <a:ext cx="96" cy="88"/>
            </a:xfrm>
            <a:custGeom>
              <a:avLst/>
              <a:gdLst>
                <a:gd name="T0" fmla="*/ 0 w 194"/>
                <a:gd name="T1" fmla="*/ 83 h 177"/>
                <a:gd name="T2" fmla="*/ 2 w 194"/>
                <a:gd name="T3" fmla="*/ 84 h 177"/>
                <a:gd name="T4" fmla="*/ 7 w 194"/>
                <a:gd name="T5" fmla="*/ 86 h 177"/>
                <a:gd name="T6" fmla="*/ 14 w 194"/>
                <a:gd name="T7" fmla="*/ 87 h 177"/>
                <a:gd name="T8" fmla="*/ 24 w 194"/>
                <a:gd name="T9" fmla="*/ 88 h 177"/>
                <a:gd name="T10" fmla="*/ 35 w 194"/>
                <a:gd name="T11" fmla="*/ 86 h 177"/>
                <a:gd name="T12" fmla="*/ 47 w 194"/>
                <a:gd name="T13" fmla="*/ 81 h 177"/>
                <a:gd name="T14" fmla="*/ 58 w 194"/>
                <a:gd name="T15" fmla="*/ 72 h 177"/>
                <a:gd name="T16" fmla="*/ 70 w 194"/>
                <a:gd name="T17" fmla="*/ 57 h 177"/>
                <a:gd name="T18" fmla="*/ 78 w 194"/>
                <a:gd name="T19" fmla="*/ 43 h 177"/>
                <a:gd name="T20" fmla="*/ 85 w 194"/>
                <a:gd name="T21" fmla="*/ 30 h 177"/>
                <a:gd name="T22" fmla="*/ 90 w 194"/>
                <a:gd name="T23" fmla="*/ 21 h 177"/>
                <a:gd name="T24" fmla="*/ 93 w 194"/>
                <a:gd name="T25" fmla="*/ 13 h 177"/>
                <a:gd name="T26" fmla="*/ 95 w 194"/>
                <a:gd name="T27" fmla="*/ 7 h 177"/>
                <a:gd name="T28" fmla="*/ 96 w 194"/>
                <a:gd name="T29" fmla="*/ 3 h 177"/>
                <a:gd name="T30" fmla="*/ 96 w 194"/>
                <a:gd name="T31" fmla="*/ 1 h 177"/>
                <a:gd name="T32" fmla="*/ 96 w 194"/>
                <a:gd name="T33" fmla="*/ 0 h 177"/>
                <a:gd name="T34" fmla="*/ 95 w 194"/>
                <a:gd name="T35" fmla="*/ 1 h 177"/>
                <a:gd name="T36" fmla="*/ 92 w 194"/>
                <a:gd name="T37" fmla="*/ 2 h 177"/>
                <a:gd name="T38" fmla="*/ 88 w 194"/>
                <a:gd name="T39" fmla="*/ 3 h 177"/>
                <a:gd name="T40" fmla="*/ 82 w 194"/>
                <a:gd name="T41" fmla="*/ 6 h 177"/>
                <a:gd name="T42" fmla="*/ 74 w 194"/>
                <a:gd name="T43" fmla="*/ 9 h 177"/>
                <a:gd name="T44" fmla="*/ 66 w 194"/>
                <a:gd name="T45" fmla="*/ 12 h 177"/>
                <a:gd name="T46" fmla="*/ 56 w 194"/>
                <a:gd name="T47" fmla="*/ 15 h 177"/>
                <a:gd name="T48" fmla="*/ 47 w 194"/>
                <a:gd name="T49" fmla="*/ 18 h 177"/>
                <a:gd name="T50" fmla="*/ 37 w 194"/>
                <a:gd name="T51" fmla="*/ 23 h 177"/>
                <a:gd name="T52" fmla="*/ 28 w 194"/>
                <a:gd name="T53" fmla="*/ 29 h 177"/>
                <a:gd name="T54" fmla="*/ 21 w 194"/>
                <a:gd name="T55" fmla="*/ 36 h 177"/>
                <a:gd name="T56" fmla="*/ 15 w 194"/>
                <a:gd name="T57" fmla="*/ 45 h 177"/>
                <a:gd name="T58" fmla="*/ 10 w 194"/>
                <a:gd name="T59" fmla="*/ 54 h 177"/>
                <a:gd name="T60" fmla="*/ 6 w 194"/>
                <a:gd name="T61" fmla="*/ 64 h 177"/>
                <a:gd name="T62" fmla="*/ 2 w 194"/>
                <a:gd name="T63" fmla="*/ 74 h 177"/>
                <a:gd name="T64" fmla="*/ 0 w 194"/>
                <a:gd name="T65" fmla="*/ 83 h 177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94"/>
                <a:gd name="T100" fmla="*/ 0 h 177"/>
                <a:gd name="T101" fmla="*/ 194 w 194"/>
                <a:gd name="T102" fmla="*/ 177 h 177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94" h="177">
                  <a:moveTo>
                    <a:pt x="0" y="167"/>
                  </a:moveTo>
                  <a:lnTo>
                    <a:pt x="4" y="169"/>
                  </a:lnTo>
                  <a:lnTo>
                    <a:pt x="14" y="172"/>
                  </a:lnTo>
                  <a:lnTo>
                    <a:pt x="29" y="175"/>
                  </a:lnTo>
                  <a:lnTo>
                    <a:pt x="49" y="177"/>
                  </a:lnTo>
                  <a:lnTo>
                    <a:pt x="71" y="173"/>
                  </a:lnTo>
                  <a:lnTo>
                    <a:pt x="94" y="163"/>
                  </a:lnTo>
                  <a:lnTo>
                    <a:pt x="118" y="144"/>
                  </a:lnTo>
                  <a:lnTo>
                    <a:pt x="141" y="114"/>
                  </a:lnTo>
                  <a:lnTo>
                    <a:pt x="158" y="86"/>
                  </a:lnTo>
                  <a:lnTo>
                    <a:pt x="172" y="61"/>
                  </a:lnTo>
                  <a:lnTo>
                    <a:pt x="181" y="42"/>
                  </a:lnTo>
                  <a:lnTo>
                    <a:pt x="187" y="26"/>
                  </a:lnTo>
                  <a:lnTo>
                    <a:pt x="192" y="14"/>
                  </a:lnTo>
                  <a:lnTo>
                    <a:pt x="193" y="6"/>
                  </a:lnTo>
                  <a:lnTo>
                    <a:pt x="194" y="2"/>
                  </a:lnTo>
                  <a:lnTo>
                    <a:pt x="194" y="0"/>
                  </a:lnTo>
                  <a:lnTo>
                    <a:pt x="192" y="2"/>
                  </a:lnTo>
                  <a:lnTo>
                    <a:pt x="186" y="4"/>
                  </a:lnTo>
                  <a:lnTo>
                    <a:pt x="177" y="7"/>
                  </a:lnTo>
                  <a:lnTo>
                    <a:pt x="165" y="12"/>
                  </a:lnTo>
                  <a:lnTo>
                    <a:pt x="150" y="18"/>
                  </a:lnTo>
                  <a:lnTo>
                    <a:pt x="133" y="25"/>
                  </a:lnTo>
                  <a:lnTo>
                    <a:pt x="114" y="30"/>
                  </a:lnTo>
                  <a:lnTo>
                    <a:pt x="94" y="37"/>
                  </a:lnTo>
                  <a:lnTo>
                    <a:pt x="74" y="46"/>
                  </a:lnTo>
                  <a:lnTo>
                    <a:pt x="57" y="58"/>
                  </a:lnTo>
                  <a:lnTo>
                    <a:pt x="43" y="73"/>
                  </a:lnTo>
                  <a:lnTo>
                    <a:pt x="30" y="90"/>
                  </a:lnTo>
                  <a:lnTo>
                    <a:pt x="20" y="109"/>
                  </a:lnTo>
                  <a:lnTo>
                    <a:pt x="12" y="128"/>
                  </a:lnTo>
                  <a:lnTo>
                    <a:pt x="5" y="148"/>
                  </a:lnTo>
                  <a:lnTo>
                    <a:pt x="0" y="167"/>
                  </a:lnTo>
                  <a:close/>
                </a:path>
              </a:pathLst>
            </a:custGeom>
            <a:solidFill>
              <a:srgbClr val="AD6B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92" name="Freeform 71"/>
            <p:cNvSpPr>
              <a:spLocks/>
            </p:cNvSpPr>
            <p:nvPr/>
          </p:nvSpPr>
          <p:spPr bwMode="auto">
            <a:xfrm>
              <a:off x="2967" y="1926"/>
              <a:ext cx="63" cy="56"/>
            </a:xfrm>
            <a:custGeom>
              <a:avLst/>
              <a:gdLst>
                <a:gd name="T0" fmla="*/ 54 w 125"/>
                <a:gd name="T1" fmla="*/ 9 h 113"/>
                <a:gd name="T2" fmla="*/ 53 w 125"/>
                <a:gd name="T3" fmla="*/ 11 h 113"/>
                <a:gd name="T4" fmla="*/ 50 w 125"/>
                <a:gd name="T5" fmla="*/ 15 h 113"/>
                <a:gd name="T6" fmla="*/ 44 w 125"/>
                <a:gd name="T7" fmla="*/ 22 h 113"/>
                <a:gd name="T8" fmla="*/ 38 w 125"/>
                <a:gd name="T9" fmla="*/ 30 h 113"/>
                <a:gd name="T10" fmla="*/ 30 w 125"/>
                <a:gd name="T11" fmla="*/ 39 h 113"/>
                <a:gd name="T12" fmla="*/ 21 w 125"/>
                <a:gd name="T13" fmla="*/ 46 h 113"/>
                <a:gd name="T14" fmla="*/ 10 w 125"/>
                <a:gd name="T15" fmla="*/ 53 h 113"/>
                <a:gd name="T16" fmla="*/ 0 w 125"/>
                <a:gd name="T17" fmla="*/ 56 h 113"/>
                <a:gd name="T18" fmla="*/ 2 w 125"/>
                <a:gd name="T19" fmla="*/ 56 h 113"/>
                <a:gd name="T20" fmla="*/ 6 w 125"/>
                <a:gd name="T21" fmla="*/ 56 h 113"/>
                <a:gd name="T22" fmla="*/ 13 w 125"/>
                <a:gd name="T23" fmla="*/ 54 h 113"/>
                <a:gd name="T24" fmla="*/ 22 w 125"/>
                <a:gd name="T25" fmla="*/ 50 h 113"/>
                <a:gd name="T26" fmla="*/ 32 w 125"/>
                <a:gd name="T27" fmla="*/ 43 h 113"/>
                <a:gd name="T28" fmla="*/ 43 w 125"/>
                <a:gd name="T29" fmla="*/ 33 h 113"/>
                <a:gd name="T30" fmla="*/ 53 w 125"/>
                <a:gd name="T31" fmla="*/ 19 h 113"/>
                <a:gd name="T32" fmla="*/ 63 w 125"/>
                <a:gd name="T33" fmla="*/ 0 h 113"/>
                <a:gd name="T34" fmla="*/ 54 w 125"/>
                <a:gd name="T35" fmla="*/ 9 h 113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125"/>
                <a:gd name="T55" fmla="*/ 0 h 113"/>
                <a:gd name="T56" fmla="*/ 125 w 125"/>
                <a:gd name="T57" fmla="*/ 113 h 113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125" h="113">
                  <a:moveTo>
                    <a:pt x="108" y="18"/>
                  </a:moveTo>
                  <a:lnTo>
                    <a:pt x="106" y="22"/>
                  </a:lnTo>
                  <a:lnTo>
                    <a:pt x="99" y="31"/>
                  </a:lnTo>
                  <a:lnTo>
                    <a:pt x="88" y="45"/>
                  </a:lnTo>
                  <a:lnTo>
                    <a:pt x="76" y="61"/>
                  </a:lnTo>
                  <a:lnTo>
                    <a:pt x="59" y="78"/>
                  </a:lnTo>
                  <a:lnTo>
                    <a:pt x="41" y="93"/>
                  </a:lnTo>
                  <a:lnTo>
                    <a:pt x="20" y="106"/>
                  </a:lnTo>
                  <a:lnTo>
                    <a:pt x="0" y="113"/>
                  </a:lnTo>
                  <a:lnTo>
                    <a:pt x="3" y="113"/>
                  </a:lnTo>
                  <a:lnTo>
                    <a:pt x="12" y="112"/>
                  </a:lnTo>
                  <a:lnTo>
                    <a:pt x="26" y="108"/>
                  </a:lnTo>
                  <a:lnTo>
                    <a:pt x="43" y="100"/>
                  </a:lnTo>
                  <a:lnTo>
                    <a:pt x="64" y="86"/>
                  </a:lnTo>
                  <a:lnTo>
                    <a:pt x="85" y="67"/>
                  </a:lnTo>
                  <a:lnTo>
                    <a:pt x="106" y="38"/>
                  </a:lnTo>
                  <a:lnTo>
                    <a:pt x="125" y="0"/>
                  </a:lnTo>
                  <a:lnTo>
                    <a:pt x="108" y="18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93" name="Freeform 72"/>
            <p:cNvSpPr>
              <a:spLocks/>
            </p:cNvSpPr>
            <p:nvPr/>
          </p:nvSpPr>
          <p:spPr bwMode="auto">
            <a:xfrm>
              <a:off x="2948" y="1887"/>
              <a:ext cx="109" cy="98"/>
            </a:xfrm>
            <a:custGeom>
              <a:avLst/>
              <a:gdLst>
                <a:gd name="T0" fmla="*/ 109 w 219"/>
                <a:gd name="T1" fmla="*/ 0 h 197"/>
                <a:gd name="T2" fmla="*/ 109 w 219"/>
                <a:gd name="T3" fmla="*/ 1 h 197"/>
                <a:gd name="T4" fmla="*/ 108 w 219"/>
                <a:gd name="T5" fmla="*/ 5 h 197"/>
                <a:gd name="T6" fmla="*/ 104 w 219"/>
                <a:gd name="T7" fmla="*/ 10 h 197"/>
                <a:gd name="T8" fmla="*/ 95 w 219"/>
                <a:gd name="T9" fmla="*/ 15 h 197"/>
                <a:gd name="T10" fmla="*/ 89 w 219"/>
                <a:gd name="T11" fmla="*/ 17 h 197"/>
                <a:gd name="T12" fmla="*/ 83 w 219"/>
                <a:gd name="T13" fmla="*/ 19 h 197"/>
                <a:gd name="T14" fmla="*/ 77 w 219"/>
                <a:gd name="T15" fmla="*/ 21 h 197"/>
                <a:gd name="T16" fmla="*/ 70 w 219"/>
                <a:gd name="T17" fmla="*/ 22 h 197"/>
                <a:gd name="T18" fmla="*/ 63 w 219"/>
                <a:gd name="T19" fmla="*/ 24 h 197"/>
                <a:gd name="T20" fmla="*/ 55 w 219"/>
                <a:gd name="T21" fmla="*/ 26 h 197"/>
                <a:gd name="T22" fmla="*/ 48 w 219"/>
                <a:gd name="T23" fmla="*/ 29 h 197"/>
                <a:gd name="T24" fmla="*/ 41 w 219"/>
                <a:gd name="T25" fmla="*/ 33 h 197"/>
                <a:gd name="T26" fmla="*/ 34 w 219"/>
                <a:gd name="T27" fmla="*/ 38 h 197"/>
                <a:gd name="T28" fmla="*/ 27 w 219"/>
                <a:gd name="T29" fmla="*/ 44 h 197"/>
                <a:gd name="T30" fmla="*/ 21 w 219"/>
                <a:gd name="T31" fmla="*/ 51 h 197"/>
                <a:gd name="T32" fmla="*/ 15 w 219"/>
                <a:gd name="T33" fmla="*/ 59 h 197"/>
                <a:gd name="T34" fmla="*/ 10 w 219"/>
                <a:gd name="T35" fmla="*/ 67 h 197"/>
                <a:gd name="T36" fmla="*/ 6 w 219"/>
                <a:gd name="T37" fmla="*/ 77 h 197"/>
                <a:gd name="T38" fmla="*/ 2 w 219"/>
                <a:gd name="T39" fmla="*/ 88 h 197"/>
                <a:gd name="T40" fmla="*/ 0 w 219"/>
                <a:gd name="T41" fmla="*/ 98 h 197"/>
                <a:gd name="T42" fmla="*/ 0 w 219"/>
                <a:gd name="T43" fmla="*/ 98 h 197"/>
                <a:gd name="T44" fmla="*/ 1 w 219"/>
                <a:gd name="T45" fmla="*/ 97 h 197"/>
                <a:gd name="T46" fmla="*/ 2 w 219"/>
                <a:gd name="T47" fmla="*/ 97 h 197"/>
                <a:gd name="T48" fmla="*/ 4 w 219"/>
                <a:gd name="T49" fmla="*/ 96 h 197"/>
                <a:gd name="T50" fmla="*/ 6 w 219"/>
                <a:gd name="T51" fmla="*/ 94 h 197"/>
                <a:gd name="T52" fmla="*/ 9 w 219"/>
                <a:gd name="T53" fmla="*/ 93 h 197"/>
                <a:gd name="T54" fmla="*/ 13 w 219"/>
                <a:gd name="T55" fmla="*/ 91 h 197"/>
                <a:gd name="T56" fmla="*/ 18 w 219"/>
                <a:gd name="T57" fmla="*/ 90 h 197"/>
                <a:gd name="T58" fmla="*/ 24 w 219"/>
                <a:gd name="T59" fmla="*/ 89 h 197"/>
                <a:gd name="T60" fmla="*/ 30 w 219"/>
                <a:gd name="T61" fmla="*/ 87 h 197"/>
                <a:gd name="T62" fmla="*/ 36 w 219"/>
                <a:gd name="T63" fmla="*/ 85 h 197"/>
                <a:gd name="T64" fmla="*/ 42 w 219"/>
                <a:gd name="T65" fmla="*/ 82 h 197"/>
                <a:gd name="T66" fmla="*/ 48 w 219"/>
                <a:gd name="T67" fmla="*/ 78 h 197"/>
                <a:gd name="T68" fmla="*/ 55 w 219"/>
                <a:gd name="T69" fmla="*/ 73 h 197"/>
                <a:gd name="T70" fmla="*/ 61 w 219"/>
                <a:gd name="T71" fmla="*/ 67 h 197"/>
                <a:gd name="T72" fmla="*/ 68 w 219"/>
                <a:gd name="T73" fmla="*/ 59 h 197"/>
                <a:gd name="T74" fmla="*/ 75 w 219"/>
                <a:gd name="T75" fmla="*/ 51 h 197"/>
                <a:gd name="T76" fmla="*/ 83 w 219"/>
                <a:gd name="T77" fmla="*/ 41 h 197"/>
                <a:gd name="T78" fmla="*/ 90 w 219"/>
                <a:gd name="T79" fmla="*/ 33 h 197"/>
                <a:gd name="T80" fmla="*/ 97 w 219"/>
                <a:gd name="T81" fmla="*/ 24 h 197"/>
                <a:gd name="T82" fmla="*/ 102 w 219"/>
                <a:gd name="T83" fmla="*/ 17 h 197"/>
                <a:gd name="T84" fmla="*/ 107 w 219"/>
                <a:gd name="T85" fmla="*/ 10 h 197"/>
                <a:gd name="T86" fmla="*/ 109 w 219"/>
                <a:gd name="T87" fmla="*/ 4 h 197"/>
                <a:gd name="T88" fmla="*/ 109 w 219"/>
                <a:gd name="T89" fmla="*/ 0 h 197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219"/>
                <a:gd name="T136" fmla="*/ 0 h 197"/>
                <a:gd name="T137" fmla="*/ 219 w 219"/>
                <a:gd name="T138" fmla="*/ 197 h 197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219" h="197">
                  <a:moveTo>
                    <a:pt x="219" y="0"/>
                  </a:moveTo>
                  <a:lnTo>
                    <a:pt x="219" y="3"/>
                  </a:lnTo>
                  <a:lnTo>
                    <a:pt x="216" y="10"/>
                  </a:lnTo>
                  <a:lnTo>
                    <a:pt x="208" y="20"/>
                  </a:lnTo>
                  <a:lnTo>
                    <a:pt x="190" y="30"/>
                  </a:lnTo>
                  <a:lnTo>
                    <a:pt x="179" y="35"/>
                  </a:lnTo>
                  <a:lnTo>
                    <a:pt x="166" y="38"/>
                  </a:lnTo>
                  <a:lnTo>
                    <a:pt x="154" y="42"/>
                  </a:lnTo>
                  <a:lnTo>
                    <a:pt x="140" y="45"/>
                  </a:lnTo>
                  <a:lnTo>
                    <a:pt x="126" y="49"/>
                  </a:lnTo>
                  <a:lnTo>
                    <a:pt x="111" y="53"/>
                  </a:lnTo>
                  <a:lnTo>
                    <a:pt x="97" y="59"/>
                  </a:lnTo>
                  <a:lnTo>
                    <a:pt x="82" y="67"/>
                  </a:lnTo>
                  <a:lnTo>
                    <a:pt x="68" y="76"/>
                  </a:lnTo>
                  <a:lnTo>
                    <a:pt x="55" y="89"/>
                  </a:lnTo>
                  <a:lnTo>
                    <a:pt x="42" y="103"/>
                  </a:lnTo>
                  <a:lnTo>
                    <a:pt x="30" y="118"/>
                  </a:lnTo>
                  <a:lnTo>
                    <a:pt x="20" y="135"/>
                  </a:lnTo>
                  <a:lnTo>
                    <a:pt x="12" y="155"/>
                  </a:lnTo>
                  <a:lnTo>
                    <a:pt x="5" y="176"/>
                  </a:lnTo>
                  <a:lnTo>
                    <a:pt x="0" y="197"/>
                  </a:lnTo>
                  <a:lnTo>
                    <a:pt x="2" y="195"/>
                  </a:lnTo>
                  <a:lnTo>
                    <a:pt x="5" y="194"/>
                  </a:lnTo>
                  <a:lnTo>
                    <a:pt x="8" y="192"/>
                  </a:lnTo>
                  <a:lnTo>
                    <a:pt x="13" y="188"/>
                  </a:lnTo>
                  <a:lnTo>
                    <a:pt x="19" y="186"/>
                  </a:lnTo>
                  <a:lnTo>
                    <a:pt x="27" y="182"/>
                  </a:lnTo>
                  <a:lnTo>
                    <a:pt x="37" y="180"/>
                  </a:lnTo>
                  <a:lnTo>
                    <a:pt x="49" y="178"/>
                  </a:lnTo>
                  <a:lnTo>
                    <a:pt x="60" y="174"/>
                  </a:lnTo>
                  <a:lnTo>
                    <a:pt x="72" y="170"/>
                  </a:lnTo>
                  <a:lnTo>
                    <a:pt x="84" y="164"/>
                  </a:lnTo>
                  <a:lnTo>
                    <a:pt x="97" y="157"/>
                  </a:lnTo>
                  <a:lnTo>
                    <a:pt x="110" y="147"/>
                  </a:lnTo>
                  <a:lnTo>
                    <a:pt x="122" y="135"/>
                  </a:lnTo>
                  <a:lnTo>
                    <a:pt x="136" y="119"/>
                  </a:lnTo>
                  <a:lnTo>
                    <a:pt x="151" y="102"/>
                  </a:lnTo>
                  <a:lnTo>
                    <a:pt x="166" y="83"/>
                  </a:lnTo>
                  <a:lnTo>
                    <a:pt x="181" y="66"/>
                  </a:lnTo>
                  <a:lnTo>
                    <a:pt x="194" y="49"/>
                  </a:lnTo>
                  <a:lnTo>
                    <a:pt x="205" y="34"/>
                  </a:lnTo>
                  <a:lnTo>
                    <a:pt x="215" y="20"/>
                  </a:lnTo>
                  <a:lnTo>
                    <a:pt x="219" y="9"/>
                  </a:lnTo>
                  <a:lnTo>
                    <a:pt x="219" y="0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94" name="Freeform 73"/>
            <p:cNvSpPr>
              <a:spLocks/>
            </p:cNvSpPr>
            <p:nvPr/>
          </p:nvSpPr>
          <p:spPr bwMode="auto">
            <a:xfrm>
              <a:off x="2952" y="1909"/>
              <a:ext cx="73" cy="60"/>
            </a:xfrm>
            <a:custGeom>
              <a:avLst/>
              <a:gdLst>
                <a:gd name="T0" fmla="*/ 0 w 146"/>
                <a:gd name="T1" fmla="*/ 60 h 121"/>
                <a:gd name="T2" fmla="*/ 1 w 146"/>
                <a:gd name="T3" fmla="*/ 58 h 121"/>
                <a:gd name="T4" fmla="*/ 3 w 146"/>
                <a:gd name="T5" fmla="*/ 52 h 121"/>
                <a:gd name="T6" fmla="*/ 8 w 146"/>
                <a:gd name="T7" fmla="*/ 42 h 121"/>
                <a:gd name="T8" fmla="*/ 15 w 146"/>
                <a:gd name="T9" fmla="*/ 32 h 121"/>
                <a:gd name="T10" fmla="*/ 24 w 146"/>
                <a:gd name="T11" fmla="*/ 21 h 121"/>
                <a:gd name="T12" fmla="*/ 37 w 146"/>
                <a:gd name="T13" fmla="*/ 11 h 121"/>
                <a:gd name="T14" fmla="*/ 53 w 146"/>
                <a:gd name="T15" fmla="*/ 4 h 121"/>
                <a:gd name="T16" fmla="*/ 73 w 146"/>
                <a:gd name="T17" fmla="*/ 0 h 121"/>
                <a:gd name="T18" fmla="*/ 73 w 146"/>
                <a:gd name="T19" fmla="*/ 2 h 121"/>
                <a:gd name="T20" fmla="*/ 71 w 146"/>
                <a:gd name="T21" fmla="*/ 7 h 121"/>
                <a:gd name="T22" fmla="*/ 67 w 146"/>
                <a:gd name="T23" fmla="*/ 14 h 121"/>
                <a:gd name="T24" fmla="*/ 61 w 146"/>
                <a:gd name="T25" fmla="*/ 23 h 121"/>
                <a:gd name="T26" fmla="*/ 51 w 146"/>
                <a:gd name="T27" fmla="*/ 34 h 121"/>
                <a:gd name="T28" fmla="*/ 39 w 146"/>
                <a:gd name="T29" fmla="*/ 44 h 121"/>
                <a:gd name="T30" fmla="*/ 21 w 146"/>
                <a:gd name="T31" fmla="*/ 53 h 121"/>
                <a:gd name="T32" fmla="*/ 0 w 146"/>
                <a:gd name="T33" fmla="*/ 60 h 121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46"/>
                <a:gd name="T52" fmla="*/ 0 h 121"/>
                <a:gd name="T53" fmla="*/ 146 w 146"/>
                <a:gd name="T54" fmla="*/ 121 h 121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46" h="121">
                  <a:moveTo>
                    <a:pt x="0" y="121"/>
                  </a:moveTo>
                  <a:lnTo>
                    <a:pt x="1" y="117"/>
                  </a:lnTo>
                  <a:lnTo>
                    <a:pt x="6" y="104"/>
                  </a:lnTo>
                  <a:lnTo>
                    <a:pt x="16" y="85"/>
                  </a:lnTo>
                  <a:lnTo>
                    <a:pt x="30" y="64"/>
                  </a:lnTo>
                  <a:lnTo>
                    <a:pt x="48" y="42"/>
                  </a:lnTo>
                  <a:lnTo>
                    <a:pt x="74" y="22"/>
                  </a:lnTo>
                  <a:lnTo>
                    <a:pt x="107" y="8"/>
                  </a:lnTo>
                  <a:lnTo>
                    <a:pt x="146" y="0"/>
                  </a:lnTo>
                  <a:lnTo>
                    <a:pt x="145" y="4"/>
                  </a:lnTo>
                  <a:lnTo>
                    <a:pt x="141" y="14"/>
                  </a:lnTo>
                  <a:lnTo>
                    <a:pt x="134" y="29"/>
                  </a:lnTo>
                  <a:lnTo>
                    <a:pt x="122" y="47"/>
                  </a:lnTo>
                  <a:lnTo>
                    <a:pt x="103" y="68"/>
                  </a:lnTo>
                  <a:lnTo>
                    <a:pt x="78" y="88"/>
                  </a:lnTo>
                  <a:lnTo>
                    <a:pt x="43" y="106"/>
                  </a:lnTo>
                  <a:lnTo>
                    <a:pt x="0" y="121"/>
                  </a:lnTo>
                  <a:close/>
                </a:path>
              </a:pathLst>
            </a:custGeom>
            <a:solidFill>
              <a:srgbClr val="E8B556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95" name="Freeform 74"/>
            <p:cNvSpPr>
              <a:spLocks/>
            </p:cNvSpPr>
            <p:nvPr/>
          </p:nvSpPr>
          <p:spPr bwMode="auto">
            <a:xfrm>
              <a:off x="2917" y="1969"/>
              <a:ext cx="97" cy="89"/>
            </a:xfrm>
            <a:custGeom>
              <a:avLst/>
              <a:gdLst>
                <a:gd name="T0" fmla="*/ 0 w 195"/>
                <a:gd name="T1" fmla="*/ 84 h 178"/>
                <a:gd name="T2" fmla="*/ 2 w 195"/>
                <a:gd name="T3" fmla="*/ 85 h 178"/>
                <a:gd name="T4" fmla="*/ 7 w 195"/>
                <a:gd name="T5" fmla="*/ 87 h 178"/>
                <a:gd name="T6" fmla="*/ 14 w 195"/>
                <a:gd name="T7" fmla="*/ 88 h 178"/>
                <a:gd name="T8" fmla="*/ 24 w 195"/>
                <a:gd name="T9" fmla="*/ 89 h 178"/>
                <a:gd name="T10" fmla="*/ 35 w 195"/>
                <a:gd name="T11" fmla="*/ 87 h 178"/>
                <a:gd name="T12" fmla="*/ 47 w 195"/>
                <a:gd name="T13" fmla="*/ 82 h 178"/>
                <a:gd name="T14" fmla="*/ 59 w 195"/>
                <a:gd name="T15" fmla="*/ 73 h 178"/>
                <a:gd name="T16" fmla="*/ 71 w 195"/>
                <a:gd name="T17" fmla="*/ 57 h 178"/>
                <a:gd name="T18" fmla="*/ 79 w 195"/>
                <a:gd name="T19" fmla="*/ 44 h 178"/>
                <a:gd name="T20" fmla="*/ 86 w 195"/>
                <a:gd name="T21" fmla="*/ 31 h 178"/>
                <a:gd name="T22" fmla="*/ 90 w 195"/>
                <a:gd name="T23" fmla="*/ 21 h 178"/>
                <a:gd name="T24" fmla="*/ 94 w 195"/>
                <a:gd name="T25" fmla="*/ 13 h 178"/>
                <a:gd name="T26" fmla="*/ 95 w 195"/>
                <a:gd name="T27" fmla="*/ 7 h 178"/>
                <a:gd name="T28" fmla="*/ 97 w 195"/>
                <a:gd name="T29" fmla="*/ 3 h 178"/>
                <a:gd name="T30" fmla="*/ 97 w 195"/>
                <a:gd name="T31" fmla="*/ 1 h 178"/>
                <a:gd name="T32" fmla="*/ 97 w 195"/>
                <a:gd name="T33" fmla="*/ 0 h 178"/>
                <a:gd name="T34" fmla="*/ 96 w 195"/>
                <a:gd name="T35" fmla="*/ 1 h 178"/>
                <a:gd name="T36" fmla="*/ 93 w 195"/>
                <a:gd name="T37" fmla="*/ 2 h 178"/>
                <a:gd name="T38" fmla="*/ 89 w 195"/>
                <a:gd name="T39" fmla="*/ 3 h 178"/>
                <a:gd name="T40" fmla="*/ 83 w 195"/>
                <a:gd name="T41" fmla="*/ 6 h 178"/>
                <a:gd name="T42" fmla="*/ 75 w 195"/>
                <a:gd name="T43" fmla="*/ 10 h 178"/>
                <a:gd name="T44" fmla="*/ 67 w 195"/>
                <a:gd name="T45" fmla="*/ 12 h 178"/>
                <a:gd name="T46" fmla="*/ 57 w 195"/>
                <a:gd name="T47" fmla="*/ 15 h 178"/>
                <a:gd name="T48" fmla="*/ 47 w 195"/>
                <a:gd name="T49" fmla="*/ 19 h 178"/>
                <a:gd name="T50" fmla="*/ 37 w 195"/>
                <a:gd name="T51" fmla="*/ 23 h 178"/>
                <a:gd name="T52" fmla="*/ 29 w 195"/>
                <a:gd name="T53" fmla="*/ 29 h 178"/>
                <a:gd name="T54" fmla="*/ 21 w 195"/>
                <a:gd name="T55" fmla="*/ 37 h 178"/>
                <a:gd name="T56" fmla="*/ 15 w 195"/>
                <a:gd name="T57" fmla="*/ 45 h 178"/>
                <a:gd name="T58" fmla="*/ 10 w 195"/>
                <a:gd name="T59" fmla="*/ 54 h 178"/>
                <a:gd name="T60" fmla="*/ 6 w 195"/>
                <a:gd name="T61" fmla="*/ 64 h 178"/>
                <a:gd name="T62" fmla="*/ 2 w 195"/>
                <a:gd name="T63" fmla="*/ 75 h 178"/>
                <a:gd name="T64" fmla="*/ 0 w 195"/>
                <a:gd name="T65" fmla="*/ 84 h 178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95"/>
                <a:gd name="T100" fmla="*/ 0 h 178"/>
                <a:gd name="T101" fmla="*/ 195 w 195"/>
                <a:gd name="T102" fmla="*/ 178 h 178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95" h="178">
                  <a:moveTo>
                    <a:pt x="0" y="168"/>
                  </a:moveTo>
                  <a:lnTo>
                    <a:pt x="4" y="169"/>
                  </a:lnTo>
                  <a:lnTo>
                    <a:pt x="14" y="173"/>
                  </a:lnTo>
                  <a:lnTo>
                    <a:pt x="29" y="176"/>
                  </a:lnTo>
                  <a:lnTo>
                    <a:pt x="49" y="178"/>
                  </a:lnTo>
                  <a:lnTo>
                    <a:pt x="70" y="174"/>
                  </a:lnTo>
                  <a:lnTo>
                    <a:pt x="95" y="164"/>
                  </a:lnTo>
                  <a:lnTo>
                    <a:pt x="119" y="145"/>
                  </a:lnTo>
                  <a:lnTo>
                    <a:pt x="142" y="115"/>
                  </a:lnTo>
                  <a:lnTo>
                    <a:pt x="159" y="87"/>
                  </a:lnTo>
                  <a:lnTo>
                    <a:pt x="172" y="62"/>
                  </a:lnTo>
                  <a:lnTo>
                    <a:pt x="181" y="42"/>
                  </a:lnTo>
                  <a:lnTo>
                    <a:pt x="188" y="27"/>
                  </a:lnTo>
                  <a:lnTo>
                    <a:pt x="191" y="14"/>
                  </a:lnTo>
                  <a:lnTo>
                    <a:pt x="194" y="6"/>
                  </a:lnTo>
                  <a:lnTo>
                    <a:pt x="195" y="1"/>
                  </a:lnTo>
                  <a:lnTo>
                    <a:pt x="195" y="0"/>
                  </a:lnTo>
                  <a:lnTo>
                    <a:pt x="193" y="1"/>
                  </a:lnTo>
                  <a:lnTo>
                    <a:pt x="187" y="4"/>
                  </a:lnTo>
                  <a:lnTo>
                    <a:pt x="178" y="7"/>
                  </a:lnTo>
                  <a:lnTo>
                    <a:pt x="166" y="12"/>
                  </a:lnTo>
                  <a:lnTo>
                    <a:pt x="151" y="19"/>
                  </a:lnTo>
                  <a:lnTo>
                    <a:pt x="134" y="24"/>
                  </a:lnTo>
                  <a:lnTo>
                    <a:pt x="115" y="31"/>
                  </a:lnTo>
                  <a:lnTo>
                    <a:pt x="95" y="38"/>
                  </a:lnTo>
                  <a:lnTo>
                    <a:pt x="75" y="47"/>
                  </a:lnTo>
                  <a:lnTo>
                    <a:pt x="58" y="59"/>
                  </a:lnTo>
                  <a:lnTo>
                    <a:pt x="43" y="74"/>
                  </a:lnTo>
                  <a:lnTo>
                    <a:pt x="30" y="90"/>
                  </a:lnTo>
                  <a:lnTo>
                    <a:pt x="20" y="108"/>
                  </a:lnTo>
                  <a:lnTo>
                    <a:pt x="12" y="128"/>
                  </a:lnTo>
                  <a:lnTo>
                    <a:pt x="5" y="149"/>
                  </a:lnTo>
                  <a:lnTo>
                    <a:pt x="0" y="168"/>
                  </a:lnTo>
                  <a:close/>
                </a:path>
              </a:pathLst>
            </a:custGeom>
            <a:solidFill>
              <a:srgbClr val="AD6B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96" name="Freeform 75"/>
            <p:cNvSpPr>
              <a:spLocks/>
            </p:cNvSpPr>
            <p:nvPr/>
          </p:nvSpPr>
          <p:spPr bwMode="auto">
            <a:xfrm>
              <a:off x="2936" y="1993"/>
              <a:ext cx="64" cy="57"/>
            </a:xfrm>
            <a:custGeom>
              <a:avLst/>
              <a:gdLst>
                <a:gd name="T0" fmla="*/ 55 w 127"/>
                <a:gd name="T1" fmla="*/ 10 h 114"/>
                <a:gd name="T2" fmla="*/ 54 w 127"/>
                <a:gd name="T3" fmla="*/ 12 h 114"/>
                <a:gd name="T4" fmla="*/ 51 w 127"/>
                <a:gd name="T5" fmla="*/ 16 h 114"/>
                <a:gd name="T6" fmla="*/ 45 w 127"/>
                <a:gd name="T7" fmla="*/ 23 h 114"/>
                <a:gd name="T8" fmla="*/ 39 w 127"/>
                <a:gd name="T9" fmla="*/ 31 h 114"/>
                <a:gd name="T10" fmla="*/ 30 w 127"/>
                <a:gd name="T11" fmla="*/ 39 h 114"/>
                <a:gd name="T12" fmla="*/ 21 w 127"/>
                <a:gd name="T13" fmla="*/ 47 h 114"/>
                <a:gd name="T14" fmla="*/ 11 w 127"/>
                <a:gd name="T15" fmla="*/ 53 h 114"/>
                <a:gd name="T16" fmla="*/ 0 w 127"/>
                <a:gd name="T17" fmla="*/ 57 h 114"/>
                <a:gd name="T18" fmla="*/ 2 w 127"/>
                <a:gd name="T19" fmla="*/ 57 h 114"/>
                <a:gd name="T20" fmla="*/ 7 w 127"/>
                <a:gd name="T21" fmla="*/ 56 h 114"/>
                <a:gd name="T22" fmla="*/ 14 w 127"/>
                <a:gd name="T23" fmla="*/ 54 h 114"/>
                <a:gd name="T24" fmla="*/ 23 w 127"/>
                <a:gd name="T25" fmla="*/ 50 h 114"/>
                <a:gd name="T26" fmla="*/ 33 w 127"/>
                <a:gd name="T27" fmla="*/ 44 h 114"/>
                <a:gd name="T28" fmla="*/ 43 w 127"/>
                <a:gd name="T29" fmla="*/ 33 h 114"/>
                <a:gd name="T30" fmla="*/ 54 w 127"/>
                <a:gd name="T31" fmla="*/ 19 h 114"/>
                <a:gd name="T32" fmla="*/ 64 w 127"/>
                <a:gd name="T33" fmla="*/ 0 h 114"/>
                <a:gd name="T34" fmla="*/ 55 w 127"/>
                <a:gd name="T35" fmla="*/ 10 h 114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127"/>
                <a:gd name="T55" fmla="*/ 0 h 114"/>
                <a:gd name="T56" fmla="*/ 127 w 127"/>
                <a:gd name="T57" fmla="*/ 114 h 114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127" h="114">
                  <a:moveTo>
                    <a:pt x="110" y="19"/>
                  </a:moveTo>
                  <a:lnTo>
                    <a:pt x="107" y="23"/>
                  </a:lnTo>
                  <a:lnTo>
                    <a:pt x="101" y="32"/>
                  </a:lnTo>
                  <a:lnTo>
                    <a:pt x="90" y="46"/>
                  </a:lnTo>
                  <a:lnTo>
                    <a:pt x="78" y="62"/>
                  </a:lnTo>
                  <a:lnTo>
                    <a:pt x="60" y="78"/>
                  </a:lnTo>
                  <a:lnTo>
                    <a:pt x="42" y="94"/>
                  </a:lnTo>
                  <a:lnTo>
                    <a:pt x="22" y="106"/>
                  </a:lnTo>
                  <a:lnTo>
                    <a:pt x="0" y="114"/>
                  </a:lnTo>
                  <a:lnTo>
                    <a:pt x="4" y="114"/>
                  </a:lnTo>
                  <a:lnTo>
                    <a:pt x="13" y="112"/>
                  </a:lnTo>
                  <a:lnTo>
                    <a:pt x="27" y="108"/>
                  </a:lnTo>
                  <a:lnTo>
                    <a:pt x="45" y="100"/>
                  </a:lnTo>
                  <a:lnTo>
                    <a:pt x="65" y="87"/>
                  </a:lnTo>
                  <a:lnTo>
                    <a:pt x="86" y="66"/>
                  </a:lnTo>
                  <a:lnTo>
                    <a:pt x="107" y="38"/>
                  </a:lnTo>
                  <a:lnTo>
                    <a:pt x="127" y="0"/>
                  </a:lnTo>
                  <a:lnTo>
                    <a:pt x="110" y="19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97" name="Freeform 76"/>
            <p:cNvSpPr>
              <a:spLocks/>
            </p:cNvSpPr>
            <p:nvPr/>
          </p:nvSpPr>
          <p:spPr bwMode="auto">
            <a:xfrm>
              <a:off x="2917" y="1954"/>
              <a:ext cx="109" cy="99"/>
            </a:xfrm>
            <a:custGeom>
              <a:avLst/>
              <a:gdLst>
                <a:gd name="T0" fmla="*/ 109 w 219"/>
                <a:gd name="T1" fmla="*/ 0 h 198"/>
                <a:gd name="T2" fmla="*/ 109 w 219"/>
                <a:gd name="T3" fmla="*/ 2 h 198"/>
                <a:gd name="T4" fmla="*/ 108 w 219"/>
                <a:gd name="T5" fmla="*/ 6 h 198"/>
                <a:gd name="T6" fmla="*/ 104 w 219"/>
                <a:gd name="T7" fmla="*/ 11 h 198"/>
                <a:gd name="T8" fmla="*/ 95 w 219"/>
                <a:gd name="T9" fmla="*/ 15 h 198"/>
                <a:gd name="T10" fmla="*/ 90 w 219"/>
                <a:gd name="T11" fmla="*/ 18 h 198"/>
                <a:gd name="T12" fmla="*/ 83 w 219"/>
                <a:gd name="T13" fmla="*/ 20 h 198"/>
                <a:gd name="T14" fmla="*/ 77 w 219"/>
                <a:gd name="T15" fmla="*/ 22 h 198"/>
                <a:gd name="T16" fmla="*/ 70 w 219"/>
                <a:gd name="T17" fmla="*/ 23 h 198"/>
                <a:gd name="T18" fmla="*/ 63 w 219"/>
                <a:gd name="T19" fmla="*/ 25 h 198"/>
                <a:gd name="T20" fmla="*/ 56 w 219"/>
                <a:gd name="T21" fmla="*/ 27 h 198"/>
                <a:gd name="T22" fmla="*/ 48 w 219"/>
                <a:gd name="T23" fmla="*/ 30 h 198"/>
                <a:gd name="T24" fmla="*/ 41 w 219"/>
                <a:gd name="T25" fmla="*/ 34 h 198"/>
                <a:gd name="T26" fmla="*/ 34 w 219"/>
                <a:gd name="T27" fmla="*/ 39 h 198"/>
                <a:gd name="T28" fmla="*/ 27 w 219"/>
                <a:gd name="T29" fmla="*/ 45 h 198"/>
                <a:gd name="T30" fmla="*/ 21 w 219"/>
                <a:gd name="T31" fmla="*/ 51 h 198"/>
                <a:gd name="T32" fmla="*/ 15 w 219"/>
                <a:gd name="T33" fmla="*/ 59 h 198"/>
                <a:gd name="T34" fmla="*/ 10 w 219"/>
                <a:gd name="T35" fmla="*/ 68 h 198"/>
                <a:gd name="T36" fmla="*/ 6 w 219"/>
                <a:gd name="T37" fmla="*/ 78 h 198"/>
                <a:gd name="T38" fmla="*/ 2 w 219"/>
                <a:gd name="T39" fmla="*/ 88 h 198"/>
                <a:gd name="T40" fmla="*/ 0 w 219"/>
                <a:gd name="T41" fmla="*/ 99 h 198"/>
                <a:gd name="T42" fmla="*/ 0 w 219"/>
                <a:gd name="T43" fmla="*/ 99 h 198"/>
                <a:gd name="T44" fmla="*/ 1 w 219"/>
                <a:gd name="T45" fmla="*/ 98 h 198"/>
                <a:gd name="T46" fmla="*/ 2 w 219"/>
                <a:gd name="T47" fmla="*/ 98 h 198"/>
                <a:gd name="T48" fmla="*/ 4 w 219"/>
                <a:gd name="T49" fmla="*/ 97 h 198"/>
                <a:gd name="T50" fmla="*/ 6 w 219"/>
                <a:gd name="T51" fmla="*/ 95 h 198"/>
                <a:gd name="T52" fmla="*/ 10 w 219"/>
                <a:gd name="T53" fmla="*/ 93 h 198"/>
                <a:gd name="T54" fmla="*/ 14 w 219"/>
                <a:gd name="T55" fmla="*/ 92 h 198"/>
                <a:gd name="T56" fmla="*/ 19 w 219"/>
                <a:gd name="T57" fmla="*/ 90 h 198"/>
                <a:gd name="T58" fmla="*/ 25 w 219"/>
                <a:gd name="T59" fmla="*/ 89 h 198"/>
                <a:gd name="T60" fmla="*/ 30 w 219"/>
                <a:gd name="T61" fmla="*/ 87 h 198"/>
                <a:gd name="T62" fmla="*/ 36 w 219"/>
                <a:gd name="T63" fmla="*/ 85 h 198"/>
                <a:gd name="T64" fmla="*/ 42 w 219"/>
                <a:gd name="T65" fmla="*/ 83 h 198"/>
                <a:gd name="T66" fmla="*/ 48 w 219"/>
                <a:gd name="T67" fmla="*/ 79 h 198"/>
                <a:gd name="T68" fmla="*/ 55 w 219"/>
                <a:gd name="T69" fmla="*/ 74 h 198"/>
                <a:gd name="T70" fmla="*/ 61 w 219"/>
                <a:gd name="T71" fmla="*/ 68 h 198"/>
                <a:gd name="T72" fmla="*/ 68 w 219"/>
                <a:gd name="T73" fmla="*/ 59 h 198"/>
                <a:gd name="T74" fmla="*/ 75 w 219"/>
                <a:gd name="T75" fmla="*/ 51 h 198"/>
                <a:gd name="T76" fmla="*/ 83 w 219"/>
                <a:gd name="T77" fmla="*/ 42 h 198"/>
                <a:gd name="T78" fmla="*/ 90 w 219"/>
                <a:gd name="T79" fmla="*/ 33 h 198"/>
                <a:gd name="T80" fmla="*/ 97 w 219"/>
                <a:gd name="T81" fmla="*/ 25 h 198"/>
                <a:gd name="T82" fmla="*/ 103 w 219"/>
                <a:gd name="T83" fmla="*/ 17 h 198"/>
                <a:gd name="T84" fmla="*/ 107 w 219"/>
                <a:gd name="T85" fmla="*/ 10 h 198"/>
                <a:gd name="T86" fmla="*/ 109 w 219"/>
                <a:gd name="T87" fmla="*/ 4 h 198"/>
                <a:gd name="T88" fmla="*/ 109 w 219"/>
                <a:gd name="T89" fmla="*/ 0 h 198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219"/>
                <a:gd name="T136" fmla="*/ 0 h 198"/>
                <a:gd name="T137" fmla="*/ 219 w 219"/>
                <a:gd name="T138" fmla="*/ 198 h 198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219" h="198">
                  <a:moveTo>
                    <a:pt x="219" y="0"/>
                  </a:moveTo>
                  <a:lnTo>
                    <a:pt x="219" y="4"/>
                  </a:lnTo>
                  <a:lnTo>
                    <a:pt x="217" y="11"/>
                  </a:lnTo>
                  <a:lnTo>
                    <a:pt x="209" y="21"/>
                  </a:lnTo>
                  <a:lnTo>
                    <a:pt x="191" y="31"/>
                  </a:lnTo>
                  <a:lnTo>
                    <a:pt x="180" y="36"/>
                  </a:lnTo>
                  <a:lnTo>
                    <a:pt x="167" y="39"/>
                  </a:lnTo>
                  <a:lnTo>
                    <a:pt x="155" y="43"/>
                  </a:lnTo>
                  <a:lnTo>
                    <a:pt x="141" y="46"/>
                  </a:lnTo>
                  <a:lnTo>
                    <a:pt x="126" y="50"/>
                  </a:lnTo>
                  <a:lnTo>
                    <a:pt x="112" y="54"/>
                  </a:lnTo>
                  <a:lnTo>
                    <a:pt x="97" y="60"/>
                  </a:lnTo>
                  <a:lnTo>
                    <a:pt x="83" y="68"/>
                  </a:lnTo>
                  <a:lnTo>
                    <a:pt x="69" y="77"/>
                  </a:lnTo>
                  <a:lnTo>
                    <a:pt x="55" y="89"/>
                  </a:lnTo>
                  <a:lnTo>
                    <a:pt x="43" y="103"/>
                  </a:lnTo>
                  <a:lnTo>
                    <a:pt x="31" y="119"/>
                  </a:lnTo>
                  <a:lnTo>
                    <a:pt x="21" y="136"/>
                  </a:lnTo>
                  <a:lnTo>
                    <a:pt x="12" y="155"/>
                  </a:lnTo>
                  <a:lnTo>
                    <a:pt x="5" y="175"/>
                  </a:lnTo>
                  <a:lnTo>
                    <a:pt x="0" y="198"/>
                  </a:lnTo>
                  <a:lnTo>
                    <a:pt x="2" y="196"/>
                  </a:lnTo>
                  <a:lnTo>
                    <a:pt x="5" y="195"/>
                  </a:lnTo>
                  <a:lnTo>
                    <a:pt x="8" y="193"/>
                  </a:lnTo>
                  <a:lnTo>
                    <a:pt x="13" y="189"/>
                  </a:lnTo>
                  <a:lnTo>
                    <a:pt x="20" y="186"/>
                  </a:lnTo>
                  <a:lnTo>
                    <a:pt x="28" y="183"/>
                  </a:lnTo>
                  <a:lnTo>
                    <a:pt x="38" y="180"/>
                  </a:lnTo>
                  <a:lnTo>
                    <a:pt x="50" y="178"/>
                  </a:lnTo>
                  <a:lnTo>
                    <a:pt x="60" y="174"/>
                  </a:lnTo>
                  <a:lnTo>
                    <a:pt x="73" y="170"/>
                  </a:lnTo>
                  <a:lnTo>
                    <a:pt x="84" y="165"/>
                  </a:lnTo>
                  <a:lnTo>
                    <a:pt x="97" y="157"/>
                  </a:lnTo>
                  <a:lnTo>
                    <a:pt x="111" y="148"/>
                  </a:lnTo>
                  <a:lnTo>
                    <a:pt x="123" y="135"/>
                  </a:lnTo>
                  <a:lnTo>
                    <a:pt x="137" y="119"/>
                  </a:lnTo>
                  <a:lnTo>
                    <a:pt x="151" y="102"/>
                  </a:lnTo>
                  <a:lnTo>
                    <a:pt x="166" y="83"/>
                  </a:lnTo>
                  <a:lnTo>
                    <a:pt x="181" y="66"/>
                  </a:lnTo>
                  <a:lnTo>
                    <a:pt x="195" y="49"/>
                  </a:lnTo>
                  <a:lnTo>
                    <a:pt x="206" y="34"/>
                  </a:lnTo>
                  <a:lnTo>
                    <a:pt x="214" y="20"/>
                  </a:lnTo>
                  <a:lnTo>
                    <a:pt x="219" y="8"/>
                  </a:lnTo>
                  <a:lnTo>
                    <a:pt x="219" y="0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98" name="Freeform 77"/>
            <p:cNvSpPr>
              <a:spLocks/>
            </p:cNvSpPr>
            <p:nvPr/>
          </p:nvSpPr>
          <p:spPr bwMode="auto">
            <a:xfrm>
              <a:off x="2922" y="1976"/>
              <a:ext cx="72" cy="61"/>
            </a:xfrm>
            <a:custGeom>
              <a:avLst/>
              <a:gdLst>
                <a:gd name="T0" fmla="*/ 0 w 145"/>
                <a:gd name="T1" fmla="*/ 61 h 122"/>
                <a:gd name="T2" fmla="*/ 0 w 145"/>
                <a:gd name="T3" fmla="*/ 59 h 122"/>
                <a:gd name="T4" fmla="*/ 3 w 145"/>
                <a:gd name="T5" fmla="*/ 52 h 122"/>
                <a:gd name="T6" fmla="*/ 8 w 145"/>
                <a:gd name="T7" fmla="*/ 43 h 122"/>
                <a:gd name="T8" fmla="*/ 14 w 145"/>
                <a:gd name="T9" fmla="*/ 33 h 122"/>
                <a:gd name="T10" fmla="*/ 24 w 145"/>
                <a:gd name="T11" fmla="*/ 22 h 122"/>
                <a:gd name="T12" fmla="*/ 36 w 145"/>
                <a:gd name="T13" fmla="*/ 12 h 122"/>
                <a:gd name="T14" fmla="*/ 53 w 145"/>
                <a:gd name="T15" fmla="*/ 4 h 122"/>
                <a:gd name="T16" fmla="*/ 72 w 145"/>
                <a:gd name="T17" fmla="*/ 0 h 122"/>
                <a:gd name="T18" fmla="*/ 72 w 145"/>
                <a:gd name="T19" fmla="*/ 2 h 122"/>
                <a:gd name="T20" fmla="*/ 70 w 145"/>
                <a:gd name="T21" fmla="*/ 7 h 122"/>
                <a:gd name="T22" fmla="*/ 66 w 145"/>
                <a:gd name="T23" fmla="*/ 15 h 122"/>
                <a:gd name="T24" fmla="*/ 61 w 145"/>
                <a:gd name="T25" fmla="*/ 24 h 122"/>
                <a:gd name="T26" fmla="*/ 51 w 145"/>
                <a:gd name="T27" fmla="*/ 34 h 122"/>
                <a:gd name="T28" fmla="*/ 39 w 145"/>
                <a:gd name="T29" fmla="*/ 45 h 122"/>
                <a:gd name="T30" fmla="*/ 21 w 145"/>
                <a:gd name="T31" fmla="*/ 54 h 122"/>
                <a:gd name="T32" fmla="*/ 0 w 145"/>
                <a:gd name="T33" fmla="*/ 61 h 12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45"/>
                <a:gd name="T52" fmla="*/ 0 h 122"/>
                <a:gd name="T53" fmla="*/ 145 w 145"/>
                <a:gd name="T54" fmla="*/ 122 h 122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45" h="122">
                  <a:moveTo>
                    <a:pt x="0" y="122"/>
                  </a:moveTo>
                  <a:lnTo>
                    <a:pt x="1" y="117"/>
                  </a:lnTo>
                  <a:lnTo>
                    <a:pt x="6" y="104"/>
                  </a:lnTo>
                  <a:lnTo>
                    <a:pt x="16" y="85"/>
                  </a:lnTo>
                  <a:lnTo>
                    <a:pt x="29" y="65"/>
                  </a:lnTo>
                  <a:lnTo>
                    <a:pt x="48" y="43"/>
                  </a:lnTo>
                  <a:lnTo>
                    <a:pt x="73" y="23"/>
                  </a:lnTo>
                  <a:lnTo>
                    <a:pt x="106" y="8"/>
                  </a:lnTo>
                  <a:lnTo>
                    <a:pt x="145" y="0"/>
                  </a:lnTo>
                  <a:lnTo>
                    <a:pt x="144" y="3"/>
                  </a:lnTo>
                  <a:lnTo>
                    <a:pt x="140" y="14"/>
                  </a:lnTo>
                  <a:lnTo>
                    <a:pt x="133" y="30"/>
                  </a:lnTo>
                  <a:lnTo>
                    <a:pt x="122" y="48"/>
                  </a:lnTo>
                  <a:lnTo>
                    <a:pt x="103" y="68"/>
                  </a:lnTo>
                  <a:lnTo>
                    <a:pt x="78" y="89"/>
                  </a:lnTo>
                  <a:lnTo>
                    <a:pt x="43" y="107"/>
                  </a:lnTo>
                  <a:lnTo>
                    <a:pt x="0" y="122"/>
                  </a:lnTo>
                  <a:close/>
                </a:path>
              </a:pathLst>
            </a:custGeom>
            <a:solidFill>
              <a:srgbClr val="E8B556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99" name="Freeform 78"/>
            <p:cNvSpPr>
              <a:spLocks/>
            </p:cNvSpPr>
            <p:nvPr/>
          </p:nvSpPr>
          <p:spPr bwMode="auto">
            <a:xfrm>
              <a:off x="2775" y="2068"/>
              <a:ext cx="358" cy="434"/>
            </a:xfrm>
            <a:custGeom>
              <a:avLst/>
              <a:gdLst>
                <a:gd name="T0" fmla="*/ 2 w 715"/>
                <a:gd name="T1" fmla="*/ 430 h 869"/>
                <a:gd name="T2" fmla="*/ 13 w 715"/>
                <a:gd name="T3" fmla="*/ 401 h 869"/>
                <a:gd name="T4" fmla="*/ 32 w 715"/>
                <a:gd name="T5" fmla="*/ 349 h 869"/>
                <a:gd name="T6" fmla="*/ 60 w 715"/>
                <a:gd name="T7" fmla="*/ 283 h 869"/>
                <a:gd name="T8" fmla="*/ 91 w 715"/>
                <a:gd name="T9" fmla="*/ 211 h 869"/>
                <a:gd name="T10" fmla="*/ 125 w 715"/>
                <a:gd name="T11" fmla="*/ 139 h 869"/>
                <a:gd name="T12" fmla="*/ 159 w 715"/>
                <a:gd name="T13" fmla="*/ 75 h 869"/>
                <a:gd name="T14" fmla="*/ 191 w 715"/>
                <a:gd name="T15" fmla="*/ 28 h 869"/>
                <a:gd name="T16" fmla="*/ 217 w 715"/>
                <a:gd name="T17" fmla="*/ 6 h 869"/>
                <a:gd name="T18" fmla="*/ 240 w 715"/>
                <a:gd name="T19" fmla="*/ 0 h 869"/>
                <a:gd name="T20" fmla="*/ 261 w 715"/>
                <a:gd name="T21" fmla="*/ 1 h 869"/>
                <a:gd name="T22" fmla="*/ 275 w 715"/>
                <a:gd name="T23" fmla="*/ 5 h 869"/>
                <a:gd name="T24" fmla="*/ 277 w 715"/>
                <a:gd name="T25" fmla="*/ 14 h 869"/>
                <a:gd name="T26" fmla="*/ 281 w 715"/>
                <a:gd name="T27" fmla="*/ 74 h 869"/>
                <a:gd name="T28" fmla="*/ 297 w 715"/>
                <a:gd name="T29" fmla="*/ 168 h 869"/>
                <a:gd name="T30" fmla="*/ 331 w 715"/>
                <a:gd name="T31" fmla="*/ 269 h 869"/>
                <a:gd name="T32" fmla="*/ 357 w 715"/>
                <a:gd name="T33" fmla="*/ 313 h 869"/>
                <a:gd name="T34" fmla="*/ 346 w 715"/>
                <a:gd name="T35" fmla="*/ 302 h 869"/>
                <a:gd name="T36" fmla="*/ 329 w 715"/>
                <a:gd name="T37" fmla="*/ 280 h 869"/>
                <a:gd name="T38" fmla="*/ 307 w 715"/>
                <a:gd name="T39" fmla="*/ 250 h 869"/>
                <a:gd name="T40" fmla="*/ 282 w 715"/>
                <a:gd name="T41" fmla="*/ 214 h 869"/>
                <a:gd name="T42" fmla="*/ 258 w 715"/>
                <a:gd name="T43" fmla="*/ 172 h 869"/>
                <a:gd name="T44" fmla="*/ 236 w 715"/>
                <a:gd name="T45" fmla="*/ 125 h 869"/>
                <a:gd name="T46" fmla="*/ 221 w 715"/>
                <a:gd name="T47" fmla="*/ 77 h 869"/>
                <a:gd name="T48" fmla="*/ 215 w 715"/>
                <a:gd name="T49" fmla="*/ 56 h 869"/>
                <a:gd name="T50" fmla="*/ 202 w 715"/>
                <a:gd name="T51" fmla="*/ 81 h 869"/>
                <a:gd name="T52" fmla="*/ 180 w 715"/>
                <a:gd name="T53" fmla="*/ 125 h 869"/>
                <a:gd name="T54" fmla="*/ 150 w 715"/>
                <a:gd name="T55" fmla="*/ 182 h 869"/>
                <a:gd name="T56" fmla="*/ 115 w 715"/>
                <a:gd name="T57" fmla="*/ 246 h 869"/>
                <a:gd name="T58" fmla="*/ 80 w 715"/>
                <a:gd name="T59" fmla="*/ 310 h 869"/>
                <a:gd name="T60" fmla="*/ 45 w 715"/>
                <a:gd name="T61" fmla="*/ 369 h 869"/>
                <a:gd name="T62" fmla="*/ 13 w 715"/>
                <a:gd name="T63" fmla="*/ 417 h 869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715"/>
                <a:gd name="T97" fmla="*/ 0 h 869"/>
                <a:gd name="T98" fmla="*/ 715 w 715"/>
                <a:gd name="T99" fmla="*/ 869 h 869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715" h="869">
                  <a:moveTo>
                    <a:pt x="0" y="869"/>
                  </a:moveTo>
                  <a:lnTo>
                    <a:pt x="3" y="861"/>
                  </a:lnTo>
                  <a:lnTo>
                    <a:pt x="11" y="838"/>
                  </a:lnTo>
                  <a:lnTo>
                    <a:pt x="25" y="802"/>
                  </a:lnTo>
                  <a:lnTo>
                    <a:pt x="43" y="755"/>
                  </a:lnTo>
                  <a:lnTo>
                    <a:pt x="64" y="699"/>
                  </a:lnTo>
                  <a:lnTo>
                    <a:pt x="90" y="636"/>
                  </a:lnTo>
                  <a:lnTo>
                    <a:pt x="119" y="567"/>
                  </a:lnTo>
                  <a:lnTo>
                    <a:pt x="149" y="496"/>
                  </a:lnTo>
                  <a:lnTo>
                    <a:pt x="181" y="422"/>
                  </a:lnTo>
                  <a:lnTo>
                    <a:pt x="214" y="348"/>
                  </a:lnTo>
                  <a:lnTo>
                    <a:pt x="249" y="278"/>
                  </a:lnTo>
                  <a:lnTo>
                    <a:pt x="283" y="211"/>
                  </a:lnTo>
                  <a:lnTo>
                    <a:pt x="317" y="151"/>
                  </a:lnTo>
                  <a:lnTo>
                    <a:pt x="350" y="98"/>
                  </a:lnTo>
                  <a:lnTo>
                    <a:pt x="381" y="57"/>
                  </a:lnTo>
                  <a:lnTo>
                    <a:pt x="411" y="26"/>
                  </a:lnTo>
                  <a:lnTo>
                    <a:pt x="433" y="12"/>
                  </a:lnTo>
                  <a:lnTo>
                    <a:pt x="456" y="4"/>
                  </a:lnTo>
                  <a:lnTo>
                    <a:pt x="480" y="0"/>
                  </a:lnTo>
                  <a:lnTo>
                    <a:pt x="502" y="0"/>
                  </a:lnTo>
                  <a:lnTo>
                    <a:pt x="522" y="3"/>
                  </a:lnTo>
                  <a:lnTo>
                    <a:pt x="538" y="6"/>
                  </a:lnTo>
                  <a:lnTo>
                    <a:pt x="549" y="10"/>
                  </a:lnTo>
                  <a:lnTo>
                    <a:pt x="553" y="11"/>
                  </a:lnTo>
                  <a:lnTo>
                    <a:pt x="553" y="28"/>
                  </a:lnTo>
                  <a:lnTo>
                    <a:pt x="555" y="76"/>
                  </a:lnTo>
                  <a:lnTo>
                    <a:pt x="562" y="149"/>
                  </a:lnTo>
                  <a:lnTo>
                    <a:pt x="574" y="238"/>
                  </a:lnTo>
                  <a:lnTo>
                    <a:pt x="593" y="337"/>
                  </a:lnTo>
                  <a:lnTo>
                    <a:pt x="622" y="440"/>
                  </a:lnTo>
                  <a:lnTo>
                    <a:pt x="662" y="539"/>
                  </a:lnTo>
                  <a:lnTo>
                    <a:pt x="715" y="629"/>
                  </a:lnTo>
                  <a:lnTo>
                    <a:pt x="713" y="626"/>
                  </a:lnTo>
                  <a:lnTo>
                    <a:pt x="705" y="618"/>
                  </a:lnTo>
                  <a:lnTo>
                    <a:pt x="692" y="604"/>
                  </a:lnTo>
                  <a:lnTo>
                    <a:pt x="676" y="584"/>
                  </a:lnTo>
                  <a:lnTo>
                    <a:pt x="658" y="561"/>
                  </a:lnTo>
                  <a:lnTo>
                    <a:pt x="636" y="534"/>
                  </a:lnTo>
                  <a:lnTo>
                    <a:pt x="613" y="501"/>
                  </a:lnTo>
                  <a:lnTo>
                    <a:pt x="589" y="467"/>
                  </a:lnTo>
                  <a:lnTo>
                    <a:pt x="563" y="429"/>
                  </a:lnTo>
                  <a:lnTo>
                    <a:pt x="539" y="387"/>
                  </a:lnTo>
                  <a:lnTo>
                    <a:pt x="515" y="344"/>
                  </a:lnTo>
                  <a:lnTo>
                    <a:pt x="493" y="299"/>
                  </a:lnTo>
                  <a:lnTo>
                    <a:pt x="472" y="251"/>
                  </a:lnTo>
                  <a:lnTo>
                    <a:pt x="456" y="204"/>
                  </a:lnTo>
                  <a:lnTo>
                    <a:pt x="442" y="155"/>
                  </a:lnTo>
                  <a:lnTo>
                    <a:pt x="433" y="105"/>
                  </a:lnTo>
                  <a:lnTo>
                    <a:pt x="430" y="112"/>
                  </a:lnTo>
                  <a:lnTo>
                    <a:pt x="420" y="132"/>
                  </a:lnTo>
                  <a:lnTo>
                    <a:pt x="404" y="162"/>
                  </a:lnTo>
                  <a:lnTo>
                    <a:pt x="384" y="202"/>
                  </a:lnTo>
                  <a:lnTo>
                    <a:pt x="359" y="250"/>
                  </a:lnTo>
                  <a:lnTo>
                    <a:pt x="331" y="304"/>
                  </a:lnTo>
                  <a:lnTo>
                    <a:pt x="299" y="364"/>
                  </a:lnTo>
                  <a:lnTo>
                    <a:pt x="266" y="426"/>
                  </a:lnTo>
                  <a:lnTo>
                    <a:pt x="230" y="492"/>
                  </a:lnTo>
                  <a:lnTo>
                    <a:pt x="195" y="557"/>
                  </a:lnTo>
                  <a:lnTo>
                    <a:pt x="159" y="621"/>
                  </a:lnTo>
                  <a:lnTo>
                    <a:pt x="123" y="682"/>
                  </a:lnTo>
                  <a:lnTo>
                    <a:pt x="89" y="739"/>
                  </a:lnTo>
                  <a:lnTo>
                    <a:pt x="56" y="790"/>
                  </a:lnTo>
                  <a:lnTo>
                    <a:pt x="26" y="834"/>
                  </a:lnTo>
                  <a:lnTo>
                    <a:pt x="0" y="869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500" name="Freeform 79"/>
            <p:cNvSpPr>
              <a:spLocks/>
            </p:cNvSpPr>
            <p:nvPr/>
          </p:nvSpPr>
          <p:spPr bwMode="auto">
            <a:xfrm>
              <a:off x="2712" y="2121"/>
              <a:ext cx="158" cy="610"/>
            </a:xfrm>
            <a:custGeom>
              <a:avLst/>
              <a:gdLst>
                <a:gd name="T0" fmla="*/ 1 w 316"/>
                <a:gd name="T1" fmla="*/ 216 h 1221"/>
                <a:gd name="T2" fmla="*/ 7 w 316"/>
                <a:gd name="T3" fmla="*/ 202 h 1221"/>
                <a:gd name="T4" fmla="*/ 19 w 316"/>
                <a:gd name="T5" fmla="*/ 177 h 1221"/>
                <a:gd name="T6" fmla="*/ 34 w 316"/>
                <a:gd name="T7" fmla="*/ 146 h 1221"/>
                <a:gd name="T8" fmla="*/ 51 w 316"/>
                <a:gd name="T9" fmla="*/ 111 h 1221"/>
                <a:gd name="T10" fmla="*/ 68 w 316"/>
                <a:gd name="T11" fmla="*/ 77 h 1221"/>
                <a:gd name="T12" fmla="*/ 85 w 316"/>
                <a:gd name="T13" fmla="*/ 48 h 1221"/>
                <a:gd name="T14" fmla="*/ 99 w 316"/>
                <a:gd name="T15" fmla="*/ 26 h 1221"/>
                <a:gd name="T16" fmla="*/ 108 w 316"/>
                <a:gd name="T17" fmla="*/ 23 h 1221"/>
                <a:gd name="T18" fmla="*/ 105 w 316"/>
                <a:gd name="T19" fmla="*/ 65 h 1221"/>
                <a:gd name="T20" fmla="*/ 93 w 316"/>
                <a:gd name="T21" fmla="*/ 147 h 1221"/>
                <a:gd name="T22" fmla="*/ 74 w 316"/>
                <a:gd name="T23" fmla="*/ 250 h 1221"/>
                <a:gd name="T24" fmla="*/ 52 w 316"/>
                <a:gd name="T25" fmla="*/ 363 h 1221"/>
                <a:gd name="T26" fmla="*/ 30 w 316"/>
                <a:gd name="T27" fmla="*/ 469 h 1221"/>
                <a:gd name="T28" fmla="*/ 12 w 316"/>
                <a:gd name="T29" fmla="*/ 554 h 1221"/>
                <a:gd name="T30" fmla="*/ 2 w 316"/>
                <a:gd name="T31" fmla="*/ 603 h 1221"/>
                <a:gd name="T32" fmla="*/ 1 w 316"/>
                <a:gd name="T33" fmla="*/ 608 h 1221"/>
                <a:gd name="T34" fmla="*/ 8 w 316"/>
                <a:gd name="T35" fmla="*/ 588 h 1221"/>
                <a:gd name="T36" fmla="*/ 21 w 316"/>
                <a:gd name="T37" fmla="*/ 553 h 1221"/>
                <a:gd name="T38" fmla="*/ 38 w 316"/>
                <a:gd name="T39" fmla="*/ 504 h 1221"/>
                <a:gd name="T40" fmla="*/ 58 w 316"/>
                <a:gd name="T41" fmla="*/ 443 h 1221"/>
                <a:gd name="T42" fmla="*/ 79 w 316"/>
                <a:gd name="T43" fmla="*/ 375 h 1221"/>
                <a:gd name="T44" fmla="*/ 100 w 316"/>
                <a:gd name="T45" fmla="*/ 301 h 1221"/>
                <a:gd name="T46" fmla="*/ 119 w 316"/>
                <a:gd name="T47" fmla="*/ 225 h 1221"/>
                <a:gd name="T48" fmla="*/ 142 w 316"/>
                <a:gd name="T49" fmla="*/ 120 h 1221"/>
                <a:gd name="T50" fmla="*/ 156 w 316"/>
                <a:gd name="T51" fmla="*/ 40 h 1221"/>
                <a:gd name="T52" fmla="*/ 158 w 316"/>
                <a:gd name="T53" fmla="*/ 10 h 1221"/>
                <a:gd name="T54" fmla="*/ 151 w 316"/>
                <a:gd name="T55" fmla="*/ 6 h 1221"/>
                <a:gd name="T56" fmla="*/ 141 w 316"/>
                <a:gd name="T57" fmla="*/ 7 h 1221"/>
                <a:gd name="T58" fmla="*/ 124 w 316"/>
                <a:gd name="T59" fmla="*/ 5 h 1221"/>
                <a:gd name="T60" fmla="*/ 108 w 316"/>
                <a:gd name="T61" fmla="*/ 4 h 1221"/>
                <a:gd name="T62" fmla="*/ 98 w 316"/>
                <a:gd name="T63" fmla="*/ 2 h 1221"/>
                <a:gd name="T64" fmla="*/ 95 w 316"/>
                <a:gd name="T65" fmla="*/ 2 h 1221"/>
                <a:gd name="T66" fmla="*/ 90 w 316"/>
                <a:gd name="T67" fmla="*/ 0 h 1221"/>
                <a:gd name="T68" fmla="*/ 81 w 316"/>
                <a:gd name="T69" fmla="*/ 0 h 1221"/>
                <a:gd name="T70" fmla="*/ 69 w 316"/>
                <a:gd name="T71" fmla="*/ 7 h 1221"/>
                <a:gd name="T72" fmla="*/ 54 w 316"/>
                <a:gd name="T73" fmla="*/ 23 h 1221"/>
                <a:gd name="T74" fmla="*/ 38 w 316"/>
                <a:gd name="T75" fmla="*/ 54 h 1221"/>
                <a:gd name="T76" fmla="*/ 22 w 316"/>
                <a:gd name="T77" fmla="*/ 103 h 1221"/>
                <a:gd name="T78" fmla="*/ 7 w 316"/>
                <a:gd name="T79" fmla="*/ 173 h 1221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316"/>
                <a:gd name="T121" fmla="*/ 0 h 1221"/>
                <a:gd name="T122" fmla="*/ 316 w 316"/>
                <a:gd name="T123" fmla="*/ 1221 h 1221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316" h="1221">
                  <a:moveTo>
                    <a:pt x="0" y="437"/>
                  </a:moveTo>
                  <a:lnTo>
                    <a:pt x="2" y="433"/>
                  </a:lnTo>
                  <a:lnTo>
                    <a:pt x="7" y="422"/>
                  </a:lnTo>
                  <a:lnTo>
                    <a:pt x="15" y="404"/>
                  </a:lnTo>
                  <a:lnTo>
                    <a:pt x="26" y="381"/>
                  </a:lnTo>
                  <a:lnTo>
                    <a:pt x="37" y="355"/>
                  </a:lnTo>
                  <a:lnTo>
                    <a:pt x="52" y="324"/>
                  </a:lnTo>
                  <a:lnTo>
                    <a:pt x="67" y="292"/>
                  </a:lnTo>
                  <a:lnTo>
                    <a:pt x="84" y="257"/>
                  </a:lnTo>
                  <a:lnTo>
                    <a:pt x="102" y="222"/>
                  </a:lnTo>
                  <a:lnTo>
                    <a:pt x="119" y="188"/>
                  </a:lnTo>
                  <a:lnTo>
                    <a:pt x="136" y="154"/>
                  </a:lnTo>
                  <a:lnTo>
                    <a:pt x="153" y="123"/>
                  </a:lnTo>
                  <a:lnTo>
                    <a:pt x="170" y="96"/>
                  </a:lnTo>
                  <a:lnTo>
                    <a:pt x="185" y="72"/>
                  </a:lnTo>
                  <a:lnTo>
                    <a:pt x="198" y="53"/>
                  </a:lnTo>
                  <a:lnTo>
                    <a:pt x="210" y="40"/>
                  </a:lnTo>
                  <a:lnTo>
                    <a:pt x="217" y="46"/>
                  </a:lnTo>
                  <a:lnTo>
                    <a:pt x="217" y="77"/>
                  </a:lnTo>
                  <a:lnTo>
                    <a:pt x="211" y="131"/>
                  </a:lnTo>
                  <a:lnTo>
                    <a:pt x="201" y="205"/>
                  </a:lnTo>
                  <a:lnTo>
                    <a:pt x="187" y="294"/>
                  </a:lnTo>
                  <a:lnTo>
                    <a:pt x="168" y="393"/>
                  </a:lnTo>
                  <a:lnTo>
                    <a:pt x="148" y="501"/>
                  </a:lnTo>
                  <a:lnTo>
                    <a:pt x="126" y="613"/>
                  </a:lnTo>
                  <a:lnTo>
                    <a:pt x="104" y="726"/>
                  </a:lnTo>
                  <a:lnTo>
                    <a:pt x="82" y="835"/>
                  </a:lnTo>
                  <a:lnTo>
                    <a:pt x="60" y="938"/>
                  </a:lnTo>
                  <a:lnTo>
                    <a:pt x="40" y="1030"/>
                  </a:lnTo>
                  <a:lnTo>
                    <a:pt x="24" y="1108"/>
                  </a:lnTo>
                  <a:lnTo>
                    <a:pt x="12" y="1168"/>
                  </a:lnTo>
                  <a:lnTo>
                    <a:pt x="4" y="1207"/>
                  </a:lnTo>
                  <a:lnTo>
                    <a:pt x="0" y="1221"/>
                  </a:lnTo>
                  <a:lnTo>
                    <a:pt x="2" y="1216"/>
                  </a:lnTo>
                  <a:lnTo>
                    <a:pt x="8" y="1201"/>
                  </a:lnTo>
                  <a:lnTo>
                    <a:pt x="16" y="1177"/>
                  </a:lnTo>
                  <a:lnTo>
                    <a:pt x="28" y="1146"/>
                  </a:lnTo>
                  <a:lnTo>
                    <a:pt x="43" y="1107"/>
                  </a:lnTo>
                  <a:lnTo>
                    <a:pt x="59" y="1060"/>
                  </a:lnTo>
                  <a:lnTo>
                    <a:pt x="76" y="1008"/>
                  </a:lnTo>
                  <a:lnTo>
                    <a:pt x="96" y="950"/>
                  </a:lnTo>
                  <a:lnTo>
                    <a:pt x="117" y="887"/>
                  </a:lnTo>
                  <a:lnTo>
                    <a:pt x="137" y="820"/>
                  </a:lnTo>
                  <a:lnTo>
                    <a:pt x="159" y="751"/>
                  </a:lnTo>
                  <a:lnTo>
                    <a:pt x="180" y="677"/>
                  </a:lnTo>
                  <a:lnTo>
                    <a:pt x="201" y="602"/>
                  </a:lnTo>
                  <a:lnTo>
                    <a:pt x="220" y="526"/>
                  </a:lnTo>
                  <a:lnTo>
                    <a:pt x="239" y="450"/>
                  </a:lnTo>
                  <a:lnTo>
                    <a:pt x="256" y="373"/>
                  </a:lnTo>
                  <a:lnTo>
                    <a:pt x="284" y="241"/>
                  </a:lnTo>
                  <a:lnTo>
                    <a:pt x="301" y="145"/>
                  </a:lnTo>
                  <a:lnTo>
                    <a:pt x="312" y="80"/>
                  </a:lnTo>
                  <a:lnTo>
                    <a:pt x="316" y="40"/>
                  </a:lnTo>
                  <a:lnTo>
                    <a:pt x="315" y="20"/>
                  </a:lnTo>
                  <a:lnTo>
                    <a:pt x="310" y="13"/>
                  </a:lnTo>
                  <a:lnTo>
                    <a:pt x="302" y="13"/>
                  </a:lnTo>
                  <a:lnTo>
                    <a:pt x="293" y="14"/>
                  </a:lnTo>
                  <a:lnTo>
                    <a:pt x="281" y="14"/>
                  </a:lnTo>
                  <a:lnTo>
                    <a:pt x="266" y="13"/>
                  </a:lnTo>
                  <a:lnTo>
                    <a:pt x="249" y="10"/>
                  </a:lnTo>
                  <a:lnTo>
                    <a:pt x="233" y="9"/>
                  </a:lnTo>
                  <a:lnTo>
                    <a:pt x="217" y="8"/>
                  </a:lnTo>
                  <a:lnTo>
                    <a:pt x="204" y="6"/>
                  </a:lnTo>
                  <a:lnTo>
                    <a:pt x="196" y="5"/>
                  </a:lnTo>
                  <a:lnTo>
                    <a:pt x="193" y="5"/>
                  </a:lnTo>
                  <a:lnTo>
                    <a:pt x="191" y="4"/>
                  </a:lnTo>
                  <a:lnTo>
                    <a:pt x="187" y="2"/>
                  </a:lnTo>
                  <a:lnTo>
                    <a:pt x="181" y="0"/>
                  </a:lnTo>
                  <a:lnTo>
                    <a:pt x="173" y="0"/>
                  </a:lnTo>
                  <a:lnTo>
                    <a:pt x="163" y="1"/>
                  </a:lnTo>
                  <a:lnTo>
                    <a:pt x="151" y="6"/>
                  </a:lnTo>
                  <a:lnTo>
                    <a:pt x="137" y="14"/>
                  </a:lnTo>
                  <a:lnTo>
                    <a:pt x="123" y="28"/>
                  </a:lnTo>
                  <a:lnTo>
                    <a:pt x="108" y="47"/>
                  </a:lnTo>
                  <a:lnTo>
                    <a:pt x="92" y="74"/>
                  </a:lnTo>
                  <a:lnTo>
                    <a:pt x="76" y="108"/>
                  </a:lnTo>
                  <a:lnTo>
                    <a:pt x="60" y="152"/>
                  </a:lnTo>
                  <a:lnTo>
                    <a:pt x="44" y="206"/>
                  </a:lnTo>
                  <a:lnTo>
                    <a:pt x="29" y="271"/>
                  </a:lnTo>
                  <a:lnTo>
                    <a:pt x="14" y="347"/>
                  </a:lnTo>
                  <a:lnTo>
                    <a:pt x="0" y="437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501" name="Freeform 80"/>
            <p:cNvSpPr>
              <a:spLocks/>
            </p:cNvSpPr>
            <p:nvPr/>
          </p:nvSpPr>
          <p:spPr bwMode="auto">
            <a:xfrm>
              <a:off x="2813" y="2126"/>
              <a:ext cx="57" cy="161"/>
            </a:xfrm>
            <a:custGeom>
              <a:avLst/>
              <a:gdLst>
                <a:gd name="T0" fmla="*/ 4 w 115"/>
                <a:gd name="T1" fmla="*/ 14 h 321"/>
                <a:gd name="T2" fmla="*/ 5 w 115"/>
                <a:gd name="T3" fmla="*/ 14 h 321"/>
                <a:gd name="T4" fmla="*/ 11 w 115"/>
                <a:gd name="T5" fmla="*/ 12 h 321"/>
                <a:gd name="T6" fmla="*/ 18 w 115"/>
                <a:gd name="T7" fmla="*/ 9 h 321"/>
                <a:gd name="T8" fmla="*/ 26 w 115"/>
                <a:gd name="T9" fmla="*/ 5 h 321"/>
                <a:gd name="T10" fmla="*/ 35 w 115"/>
                <a:gd name="T11" fmla="*/ 2 h 321"/>
                <a:gd name="T12" fmla="*/ 44 w 115"/>
                <a:gd name="T13" fmla="*/ 1 h 321"/>
                <a:gd name="T14" fmla="*/ 51 w 115"/>
                <a:gd name="T15" fmla="*/ 0 h 321"/>
                <a:gd name="T16" fmla="*/ 56 w 115"/>
                <a:gd name="T17" fmla="*/ 1 h 321"/>
                <a:gd name="T18" fmla="*/ 57 w 115"/>
                <a:gd name="T19" fmla="*/ 10 h 321"/>
                <a:gd name="T20" fmla="*/ 55 w 115"/>
                <a:gd name="T21" fmla="*/ 29 h 321"/>
                <a:gd name="T22" fmla="*/ 51 w 115"/>
                <a:gd name="T23" fmla="*/ 55 h 321"/>
                <a:gd name="T24" fmla="*/ 46 w 115"/>
                <a:gd name="T25" fmla="*/ 84 h 321"/>
                <a:gd name="T26" fmla="*/ 39 w 115"/>
                <a:gd name="T27" fmla="*/ 112 h 321"/>
                <a:gd name="T28" fmla="*/ 34 w 115"/>
                <a:gd name="T29" fmla="*/ 137 h 321"/>
                <a:gd name="T30" fmla="*/ 30 w 115"/>
                <a:gd name="T31" fmla="*/ 154 h 321"/>
                <a:gd name="T32" fmla="*/ 28 w 115"/>
                <a:gd name="T33" fmla="*/ 161 h 321"/>
                <a:gd name="T34" fmla="*/ 28 w 115"/>
                <a:gd name="T35" fmla="*/ 159 h 321"/>
                <a:gd name="T36" fmla="*/ 27 w 115"/>
                <a:gd name="T37" fmla="*/ 153 h 321"/>
                <a:gd name="T38" fmla="*/ 25 w 115"/>
                <a:gd name="T39" fmla="*/ 145 h 321"/>
                <a:gd name="T40" fmla="*/ 23 w 115"/>
                <a:gd name="T41" fmla="*/ 135 h 321"/>
                <a:gd name="T42" fmla="*/ 19 w 115"/>
                <a:gd name="T43" fmla="*/ 125 h 321"/>
                <a:gd name="T44" fmla="*/ 13 w 115"/>
                <a:gd name="T45" fmla="*/ 114 h 321"/>
                <a:gd name="T46" fmla="*/ 7 w 115"/>
                <a:gd name="T47" fmla="*/ 105 h 321"/>
                <a:gd name="T48" fmla="*/ 0 w 115"/>
                <a:gd name="T49" fmla="*/ 97 h 321"/>
                <a:gd name="T50" fmla="*/ 2 w 115"/>
                <a:gd name="T51" fmla="*/ 82 h 321"/>
                <a:gd name="T52" fmla="*/ 6 w 115"/>
                <a:gd name="T53" fmla="*/ 51 h 321"/>
                <a:gd name="T54" fmla="*/ 8 w 115"/>
                <a:gd name="T55" fmla="*/ 23 h 321"/>
                <a:gd name="T56" fmla="*/ 4 w 115"/>
                <a:gd name="T57" fmla="*/ 14 h 321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115"/>
                <a:gd name="T88" fmla="*/ 0 h 321"/>
                <a:gd name="T89" fmla="*/ 115 w 115"/>
                <a:gd name="T90" fmla="*/ 321 h 321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115" h="321">
                  <a:moveTo>
                    <a:pt x="8" y="28"/>
                  </a:moveTo>
                  <a:lnTo>
                    <a:pt x="11" y="27"/>
                  </a:lnTo>
                  <a:lnTo>
                    <a:pt x="22" y="23"/>
                  </a:lnTo>
                  <a:lnTo>
                    <a:pt x="37" y="17"/>
                  </a:lnTo>
                  <a:lnTo>
                    <a:pt x="53" y="10"/>
                  </a:lnTo>
                  <a:lnTo>
                    <a:pt x="71" y="4"/>
                  </a:lnTo>
                  <a:lnTo>
                    <a:pt x="88" y="1"/>
                  </a:lnTo>
                  <a:lnTo>
                    <a:pt x="102" y="0"/>
                  </a:lnTo>
                  <a:lnTo>
                    <a:pt x="112" y="2"/>
                  </a:lnTo>
                  <a:lnTo>
                    <a:pt x="115" y="19"/>
                  </a:lnTo>
                  <a:lnTo>
                    <a:pt x="110" y="57"/>
                  </a:lnTo>
                  <a:lnTo>
                    <a:pt x="102" y="109"/>
                  </a:lnTo>
                  <a:lnTo>
                    <a:pt x="92" y="167"/>
                  </a:lnTo>
                  <a:lnTo>
                    <a:pt x="79" y="224"/>
                  </a:lnTo>
                  <a:lnTo>
                    <a:pt x="69" y="273"/>
                  </a:lnTo>
                  <a:lnTo>
                    <a:pt x="61" y="308"/>
                  </a:lnTo>
                  <a:lnTo>
                    <a:pt x="57" y="321"/>
                  </a:lnTo>
                  <a:lnTo>
                    <a:pt x="56" y="318"/>
                  </a:lnTo>
                  <a:lnTo>
                    <a:pt x="55" y="306"/>
                  </a:lnTo>
                  <a:lnTo>
                    <a:pt x="50" y="290"/>
                  </a:lnTo>
                  <a:lnTo>
                    <a:pt x="46" y="270"/>
                  </a:lnTo>
                  <a:lnTo>
                    <a:pt x="38" y="250"/>
                  </a:lnTo>
                  <a:lnTo>
                    <a:pt x="27" y="228"/>
                  </a:lnTo>
                  <a:lnTo>
                    <a:pt x="15" y="209"/>
                  </a:lnTo>
                  <a:lnTo>
                    <a:pt x="0" y="193"/>
                  </a:lnTo>
                  <a:lnTo>
                    <a:pt x="4" y="164"/>
                  </a:lnTo>
                  <a:lnTo>
                    <a:pt x="12" y="102"/>
                  </a:lnTo>
                  <a:lnTo>
                    <a:pt x="16" y="45"/>
                  </a:lnTo>
                  <a:lnTo>
                    <a:pt x="8" y="28"/>
                  </a:lnTo>
                  <a:close/>
                </a:path>
              </a:pathLst>
            </a:custGeom>
            <a:solidFill>
              <a:srgbClr val="916B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502" name="Freeform 81"/>
            <p:cNvSpPr>
              <a:spLocks/>
            </p:cNvSpPr>
            <p:nvPr/>
          </p:nvSpPr>
          <p:spPr bwMode="auto">
            <a:xfrm>
              <a:off x="2904" y="2080"/>
              <a:ext cx="89" cy="121"/>
            </a:xfrm>
            <a:custGeom>
              <a:avLst/>
              <a:gdLst>
                <a:gd name="T0" fmla="*/ 0 w 177"/>
                <a:gd name="T1" fmla="*/ 121 h 242"/>
                <a:gd name="T2" fmla="*/ 2 w 177"/>
                <a:gd name="T3" fmla="*/ 120 h 242"/>
                <a:gd name="T4" fmla="*/ 6 w 177"/>
                <a:gd name="T5" fmla="*/ 115 h 242"/>
                <a:gd name="T6" fmla="*/ 12 w 177"/>
                <a:gd name="T7" fmla="*/ 109 h 242"/>
                <a:gd name="T8" fmla="*/ 20 w 177"/>
                <a:gd name="T9" fmla="*/ 101 h 242"/>
                <a:gd name="T10" fmla="*/ 27 w 177"/>
                <a:gd name="T11" fmla="*/ 94 h 242"/>
                <a:gd name="T12" fmla="*/ 34 w 177"/>
                <a:gd name="T13" fmla="*/ 89 h 242"/>
                <a:gd name="T14" fmla="*/ 40 w 177"/>
                <a:gd name="T15" fmla="*/ 85 h 242"/>
                <a:gd name="T16" fmla="*/ 44 w 177"/>
                <a:gd name="T17" fmla="*/ 85 h 242"/>
                <a:gd name="T18" fmla="*/ 46 w 177"/>
                <a:gd name="T19" fmla="*/ 90 h 242"/>
                <a:gd name="T20" fmla="*/ 45 w 177"/>
                <a:gd name="T21" fmla="*/ 97 h 242"/>
                <a:gd name="T22" fmla="*/ 42 w 177"/>
                <a:gd name="T23" fmla="*/ 102 h 242"/>
                <a:gd name="T24" fmla="*/ 40 w 177"/>
                <a:gd name="T25" fmla="*/ 105 h 242"/>
                <a:gd name="T26" fmla="*/ 41 w 177"/>
                <a:gd name="T27" fmla="*/ 103 h 242"/>
                <a:gd name="T28" fmla="*/ 43 w 177"/>
                <a:gd name="T29" fmla="*/ 100 h 242"/>
                <a:gd name="T30" fmla="*/ 47 w 177"/>
                <a:gd name="T31" fmla="*/ 95 h 242"/>
                <a:gd name="T32" fmla="*/ 51 w 177"/>
                <a:gd name="T33" fmla="*/ 90 h 242"/>
                <a:gd name="T34" fmla="*/ 56 w 177"/>
                <a:gd name="T35" fmla="*/ 84 h 242"/>
                <a:gd name="T36" fmla="*/ 61 w 177"/>
                <a:gd name="T37" fmla="*/ 80 h 242"/>
                <a:gd name="T38" fmla="*/ 66 w 177"/>
                <a:gd name="T39" fmla="*/ 78 h 242"/>
                <a:gd name="T40" fmla="*/ 71 w 177"/>
                <a:gd name="T41" fmla="*/ 77 h 242"/>
                <a:gd name="T42" fmla="*/ 88 w 177"/>
                <a:gd name="T43" fmla="*/ 41 h 242"/>
                <a:gd name="T44" fmla="*/ 88 w 177"/>
                <a:gd name="T45" fmla="*/ 37 h 242"/>
                <a:gd name="T46" fmla="*/ 89 w 177"/>
                <a:gd name="T47" fmla="*/ 28 h 242"/>
                <a:gd name="T48" fmla="*/ 88 w 177"/>
                <a:gd name="T49" fmla="*/ 17 h 242"/>
                <a:gd name="T50" fmla="*/ 86 w 177"/>
                <a:gd name="T51" fmla="*/ 7 h 242"/>
                <a:gd name="T52" fmla="*/ 84 w 177"/>
                <a:gd name="T53" fmla="*/ 2 h 242"/>
                <a:gd name="T54" fmla="*/ 81 w 177"/>
                <a:gd name="T55" fmla="*/ 0 h 242"/>
                <a:gd name="T56" fmla="*/ 77 w 177"/>
                <a:gd name="T57" fmla="*/ 3 h 242"/>
                <a:gd name="T58" fmla="*/ 71 w 177"/>
                <a:gd name="T59" fmla="*/ 8 h 242"/>
                <a:gd name="T60" fmla="*/ 66 w 177"/>
                <a:gd name="T61" fmla="*/ 14 h 242"/>
                <a:gd name="T62" fmla="*/ 59 w 177"/>
                <a:gd name="T63" fmla="*/ 21 h 242"/>
                <a:gd name="T64" fmla="*/ 51 w 177"/>
                <a:gd name="T65" fmla="*/ 32 h 242"/>
                <a:gd name="T66" fmla="*/ 42 w 177"/>
                <a:gd name="T67" fmla="*/ 45 h 242"/>
                <a:gd name="T68" fmla="*/ 31 w 177"/>
                <a:gd name="T69" fmla="*/ 61 h 242"/>
                <a:gd name="T70" fmla="*/ 21 w 177"/>
                <a:gd name="T71" fmla="*/ 79 h 242"/>
                <a:gd name="T72" fmla="*/ 11 w 177"/>
                <a:gd name="T73" fmla="*/ 99 h 242"/>
                <a:gd name="T74" fmla="*/ 0 w 177"/>
                <a:gd name="T75" fmla="*/ 121 h 242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177"/>
                <a:gd name="T115" fmla="*/ 0 h 242"/>
                <a:gd name="T116" fmla="*/ 177 w 177"/>
                <a:gd name="T117" fmla="*/ 242 h 242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177" h="242">
                  <a:moveTo>
                    <a:pt x="0" y="242"/>
                  </a:moveTo>
                  <a:lnTo>
                    <a:pt x="3" y="239"/>
                  </a:lnTo>
                  <a:lnTo>
                    <a:pt x="11" y="230"/>
                  </a:lnTo>
                  <a:lnTo>
                    <a:pt x="24" y="217"/>
                  </a:lnTo>
                  <a:lnTo>
                    <a:pt x="39" y="202"/>
                  </a:lnTo>
                  <a:lnTo>
                    <a:pt x="54" y="188"/>
                  </a:lnTo>
                  <a:lnTo>
                    <a:pt x="68" y="177"/>
                  </a:lnTo>
                  <a:lnTo>
                    <a:pt x="80" y="170"/>
                  </a:lnTo>
                  <a:lnTo>
                    <a:pt x="87" y="170"/>
                  </a:lnTo>
                  <a:lnTo>
                    <a:pt x="91" y="180"/>
                  </a:lnTo>
                  <a:lnTo>
                    <a:pt x="89" y="193"/>
                  </a:lnTo>
                  <a:lnTo>
                    <a:pt x="83" y="204"/>
                  </a:lnTo>
                  <a:lnTo>
                    <a:pt x="80" y="209"/>
                  </a:lnTo>
                  <a:lnTo>
                    <a:pt x="82" y="206"/>
                  </a:lnTo>
                  <a:lnTo>
                    <a:pt x="86" y="200"/>
                  </a:lnTo>
                  <a:lnTo>
                    <a:pt x="93" y="190"/>
                  </a:lnTo>
                  <a:lnTo>
                    <a:pt x="102" y="179"/>
                  </a:lnTo>
                  <a:lnTo>
                    <a:pt x="112" y="168"/>
                  </a:lnTo>
                  <a:lnTo>
                    <a:pt x="122" y="160"/>
                  </a:lnTo>
                  <a:lnTo>
                    <a:pt x="132" y="155"/>
                  </a:lnTo>
                  <a:lnTo>
                    <a:pt x="142" y="154"/>
                  </a:lnTo>
                  <a:lnTo>
                    <a:pt x="176" y="82"/>
                  </a:lnTo>
                  <a:lnTo>
                    <a:pt x="176" y="74"/>
                  </a:lnTo>
                  <a:lnTo>
                    <a:pt x="177" y="56"/>
                  </a:lnTo>
                  <a:lnTo>
                    <a:pt x="176" y="34"/>
                  </a:lnTo>
                  <a:lnTo>
                    <a:pt x="171" y="14"/>
                  </a:lnTo>
                  <a:lnTo>
                    <a:pt x="167" y="3"/>
                  </a:lnTo>
                  <a:lnTo>
                    <a:pt x="161" y="0"/>
                  </a:lnTo>
                  <a:lnTo>
                    <a:pt x="154" y="5"/>
                  </a:lnTo>
                  <a:lnTo>
                    <a:pt x="142" y="16"/>
                  </a:lnTo>
                  <a:lnTo>
                    <a:pt x="132" y="27"/>
                  </a:lnTo>
                  <a:lnTo>
                    <a:pt x="118" y="42"/>
                  </a:lnTo>
                  <a:lnTo>
                    <a:pt x="101" y="64"/>
                  </a:lnTo>
                  <a:lnTo>
                    <a:pt x="83" y="90"/>
                  </a:lnTo>
                  <a:lnTo>
                    <a:pt x="62" y="122"/>
                  </a:lnTo>
                  <a:lnTo>
                    <a:pt x="41" y="158"/>
                  </a:lnTo>
                  <a:lnTo>
                    <a:pt x="21" y="198"/>
                  </a:lnTo>
                  <a:lnTo>
                    <a:pt x="0" y="242"/>
                  </a:lnTo>
                  <a:close/>
                </a:path>
              </a:pathLst>
            </a:custGeom>
            <a:solidFill>
              <a:srgbClr val="916B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pic>
        <p:nvPicPr>
          <p:cNvPr id="15367" name="Picture 8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854950" y="3581400"/>
            <a:ext cx="987425" cy="321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5368" name="Group 88"/>
          <p:cNvGrpSpPr>
            <a:grpSpLocks noChangeAspect="1"/>
          </p:cNvGrpSpPr>
          <p:nvPr/>
        </p:nvGrpSpPr>
        <p:grpSpPr bwMode="auto">
          <a:xfrm>
            <a:off x="3032125" y="2540000"/>
            <a:ext cx="1828800" cy="1222375"/>
            <a:chOff x="5480" y="1466"/>
            <a:chExt cx="1152" cy="770"/>
          </a:xfrm>
        </p:grpSpPr>
        <p:sp>
          <p:nvSpPr>
            <p:cNvPr id="15376" name="AutoShape 87"/>
            <p:cNvSpPr>
              <a:spLocks noChangeAspect="1" noChangeArrowheads="1" noTextEdit="1"/>
            </p:cNvSpPr>
            <p:nvPr/>
          </p:nvSpPr>
          <p:spPr bwMode="auto">
            <a:xfrm>
              <a:off x="5480" y="1466"/>
              <a:ext cx="1152" cy="77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77" name="Freeform 89"/>
            <p:cNvSpPr>
              <a:spLocks/>
            </p:cNvSpPr>
            <p:nvPr/>
          </p:nvSpPr>
          <p:spPr bwMode="auto">
            <a:xfrm>
              <a:off x="5508" y="2065"/>
              <a:ext cx="892" cy="142"/>
            </a:xfrm>
            <a:custGeom>
              <a:avLst/>
              <a:gdLst>
                <a:gd name="T0" fmla="*/ 612 w 1785"/>
                <a:gd name="T1" fmla="*/ 41 h 284"/>
                <a:gd name="T2" fmla="*/ 443 w 1785"/>
                <a:gd name="T3" fmla="*/ 41 h 284"/>
                <a:gd name="T4" fmla="*/ 79 w 1785"/>
                <a:gd name="T5" fmla="*/ 0 h 284"/>
                <a:gd name="T6" fmla="*/ 62 w 1785"/>
                <a:gd name="T7" fmla="*/ 9 h 284"/>
                <a:gd name="T8" fmla="*/ 47 w 1785"/>
                <a:gd name="T9" fmla="*/ 16 h 284"/>
                <a:gd name="T10" fmla="*/ 34 w 1785"/>
                <a:gd name="T11" fmla="*/ 23 h 284"/>
                <a:gd name="T12" fmla="*/ 23 w 1785"/>
                <a:gd name="T13" fmla="*/ 30 h 284"/>
                <a:gd name="T14" fmla="*/ 14 w 1785"/>
                <a:gd name="T15" fmla="*/ 36 h 284"/>
                <a:gd name="T16" fmla="*/ 7 w 1785"/>
                <a:gd name="T17" fmla="*/ 42 h 284"/>
                <a:gd name="T18" fmla="*/ 3 w 1785"/>
                <a:gd name="T19" fmla="*/ 48 h 284"/>
                <a:gd name="T20" fmla="*/ 1 w 1785"/>
                <a:gd name="T21" fmla="*/ 54 h 284"/>
                <a:gd name="T22" fmla="*/ 0 w 1785"/>
                <a:gd name="T23" fmla="*/ 60 h 284"/>
                <a:gd name="T24" fmla="*/ 2 w 1785"/>
                <a:gd name="T25" fmla="*/ 67 h 284"/>
                <a:gd name="T26" fmla="*/ 5 w 1785"/>
                <a:gd name="T27" fmla="*/ 74 h 284"/>
                <a:gd name="T28" fmla="*/ 11 w 1785"/>
                <a:gd name="T29" fmla="*/ 82 h 284"/>
                <a:gd name="T30" fmla="*/ 20 w 1785"/>
                <a:gd name="T31" fmla="*/ 91 h 284"/>
                <a:gd name="T32" fmla="*/ 31 w 1785"/>
                <a:gd name="T33" fmla="*/ 102 h 284"/>
                <a:gd name="T34" fmla="*/ 43 w 1785"/>
                <a:gd name="T35" fmla="*/ 113 h 284"/>
                <a:gd name="T36" fmla="*/ 58 w 1785"/>
                <a:gd name="T37" fmla="*/ 126 h 284"/>
                <a:gd name="T38" fmla="*/ 892 w 1785"/>
                <a:gd name="T39" fmla="*/ 142 h 284"/>
                <a:gd name="T40" fmla="*/ 734 w 1785"/>
                <a:gd name="T41" fmla="*/ 30 h 284"/>
                <a:gd name="T42" fmla="*/ 612 w 1785"/>
                <a:gd name="T43" fmla="*/ 41 h 284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1785"/>
                <a:gd name="T67" fmla="*/ 0 h 284"/>
                <a:gd name="T68" fmla="*/ 1785 w 1785"/>
                <a:gd name="T69" fmla="*/ 284 h 284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1785" h="284">
                  <a:moveTo>
                    <a:pt x="1225" y="82"/>
                  </a:moveTo>
                  <a:lnTo>
                    <a:pt x="887" y="82"/>
                  </a:lnTo>
                  <a:lnTo>
                    <a:pt x="158" y="0"/>
                  </a:lnTo>
                  <a:lnTo>
                    <a:pt x="125" y="17"/>
                  </a:lnTo>
                  <a:lnTo>
                    <a:pt x="95" y="32"/>
                  </a:lnTo>
                  <a:lnTo>
                    <a:pt x="68" y="47"/>
                  </a:lnTo>
                  <a:lnTo>
                    <a:pt x="47" y="60"/>
                  </a:lnTo>
                  <a:lnTo>
                    <a:pt x="29" y="72"/>
                  </a:lnTo>
                  <a:lnTo>
                    <a:pt x="15" y="84"/>
                  </a:lnTo>
                  <a:lnTo>
                    <a:pt x="6" y="96"/>
                  </a:lnTo>
                  <a:lnTo>
                    <a:pt x="2" y="108"/>
                  </a:lnTo>
                  <a:lnTo>
                    <a:pt x="0" y="121"/>
                  </a:lnTo>
                  <a:lnTo>
                    <a:pt x="4" y="134"/>
                  </a:lnTo>
                  <a:lnTo>
                    <a:pt x="11" y="148"/>
                  </a:lnTo>
                  <a:lnTo>
                    <a:pt x="23" y="165"/>
                  </a:lnTo>
                  <a:lnTo>
                    <a:pt x="40" y="183"/>
                  </a:lnTo>
                  <a:lnTo>
                    <a:pt x="62" y="204"/>
                  </a:lnTo>
                  <a:lnTo>
                    <a:pt x="87" y="227"/>
                  </a:lnTo>
                  <a:lnTo>
                    <a:pt x="117" y="252"/>
                  </a:lnTo>
                  <a:lnTo>
                    <a:pt x="1785" y="284"/>
                  </a:lnTo>
                  <a:lnTo>
                    <a:pt x="1468" y="60"/>
                  </a:lnTo>
                  <a:lnTo>
                    <a:pt x="1225" y="82"/>
                  </a:lnTo>
                  <a:close/>
                </a:path>
              </a:pathLst>
            </a:custGeom>
            <a:solidFill>
              <a:srgbClr val="BFBFB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78" name="Freeform 90"/>
            <p:cNvSpPr>
              <a:spLocks/>
            </p:cNvSpPr>
            <p:nvPr/>
          </p:nvSpPr>
          <p:spPr bwMode="auto">
            <a:xfrm>
              <a:off x="6060" y="1743"/>
              <a:ext cx="404" cy="399"/>
            </a:xfrm>
            <a:custGeom>
              <a:avLst/>
              <a:gdLst>
                <a:gd name="T0" fmla="*/ 172 w 808"/>
                <a:gd name="T1" fmla="*/ 17 h 798"/>
                <a:gd name="T2" fmla="*/ 211 w 808"/>
                <a:gd name="T3" fmla="*/ 12 h 798"/>
                <a:gd name="T4" fmla="*/ 250 w 808"/>
                <a:gd name="T5" fmla="*/ 4 h 798"/>
                <a:gd name="T6" fmla="*/ 289 w 808"/>
                <a:gd name="T7" fmla="*/ 0 h 798"/>
                <a:gd name="T8" fmla="*/ 326 w 808"/>
                <a:gd name="T9" fmla="*/ 6 h 798"/>
                <a:gd name="T10" fmla="*/ 357 w 808"/>
                <a:gd name="T11" fmla="*/ 29 h 798"/>
                <a:gd name="T12" fmla="*/ 382 w 808"/>
                <a:gd name="T13" fmla="*/ 76 h 798"/>
                <a:gd name="T14" fmla="*/ 399 w 808"/>
                <a:gd name="T15" fmla="*/ 153 h 798"/>
                <a:gd name="T16" fmla="*/ 398 w 808"/>
                <a:gd name="T17" fmla="*/ 232 h 798"/>
                <a:gd name="T18" fmla="*/ 386 w 808"/>
                <a:gd name="T19" fmla="*/ 277 h 798"/>
                <a:gd name="T20" fmla="*/ 372 w 808"/>
                <a:gd name="T21" fmla="*/ 314 h 798"/>
                <a:gd name="T22" fmla="*/ 356 w 808"/>
                <a:gd name="T23" fmla="*/ 344 h 798"/>
                <a:gd name="T24" fmla="*/ 278 w 808"/>
                <a:gd name="T25" fmla="*/ 395 h 798"/>
                <a:gd name="T26" fmla="*/ 164 w 808"/>
                <a:gd name="T27" fmla="*/ 399 h 798"/>
                <a:gd name="T28" fmla="*/ 124 w 808"/>
                <a:gd name="T29" fmla="*/ 390 h 798"/>
                <a:gd name="T30" fmla="*/ 102 w 808"/>
                <a:gd name="T31" fmla="*/ 382 h 798"/>
                <a:gd name="T32" fmla="*/ 82 w 808"/>
                <a:gd name="T33" fmla="*/ 371 h 798"/>
                <a:gd name="T34" fmla="*/ 62 w 808"/>
                <a:gd name="T35" fmla="*/ 358 h 798"/>
                <a:gd name="T36" fmla="*/ 45 w 808"/>
                <a:gd name="T37" fmla="*/ 341 h 798"/>
                <a:gd name="T38" fmla="*/ 29 w 808"/>
                <a:gd name="T39" fmla="*/ 319 h 798"/>
                <a:gd name="T40" fmla="*/ 15 w 808"/>
                <a:gd name="T41" fmla="*/ 292 h 798"/>
                <a:gd name="T42" fmla="*/ 4 w 808"/>
                <a:gd name="T43" fmla="*/ 259 h 798"/>
                <a:gd name="T44" fmla="*/ 4 w 808"/>
                <a:gd name="T45" fmla="*/ 208 h 798"/>
                <a:gd name="T46" fmla="*/ 5 w 808"/>
                <a:gd name="T47" fmla="*/ 173 h 798"/>
                <a:gd name="T48" fmla="*/ 12 w 808"/>
                <a:gd name="T49" fmla="*/ 149 h 798"/>
                <a:gd name="T50" fmla="*/ 27 w 808"/>
                <a:gd name="T51" fmla="*/ 121 h 798"/>
                <a:gd name="T52" fmla="*/ 42 w 808"/>
                <a:gd name="T53" fmla="*/ 98 h 798"/>
                <a:gd name="T54" fmla="*/ 57 w 808"/>
                <a:gd name="T55" fmla="*/ 76 h 798"/>
                <a:gd name="T56" fmla="*/ 75 w 808"/>
                <a:gd name="T57" fmla="*/ 57 h 798"/>
                <a:gd name="T58" fmla="*/ 94 w 808"/>
                <a:gd name="T59" fmla="*/ 42 h 798"/>
                <a:gd name="T60" fmla="*/ 114 w 808"/>
                <a:gd name="T61" fmla="*/ 29 h 798"/>
                <a:gd name="T62" fmla="*/ 139 w 808"/>
                <a:gd name="T63" fmla="*/ 20 h 798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808"/>
                <a:gd name="T97" fmla="*/ 0 h 798"/>
                <a:gd name="T98" fmla="*/ 808 w 808"/>
                <a:gd name="T99" fmla="*/ 798 h 798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808" h="798">
                  <a:moveTo>
                    <a:pt x="305" y="31"/>
                  </a:moveTo>
                  <a:lnTo>
                    <a:pt x="343" y="33"/>
                  </a:lnTo>
                  <a:lnTo>
                    <a:pt x="383" y="30"/>
                  </a:lnTo>
                  <a:lnTo>
                    <a:pt x="422" y="24"/>
                  </a:lnTo>
                  <a:lnTo>
                    <a:pt x="462" y="16"/>
                  </a:lnTo>
                  <a:lnTo>
                    <a:pt x="501" y="8"/>
                  </a:lnTo>
                  <a:lnTo>
                    <a:pt x="540" y="2"/>
                  </a:lnTo>
                  <a:lnTo>
                    <a:pt x="578" y="0"/>
                  </a:lnTo>
                  <a:lnTo>
                    <a:pt x="615" y="2"/>
                  </a:lnTo>
                  <a:lnTo>
                    <a:pt x="651" y="12"/>
                  </a:lnTo>
                  <a:lnTo>
                    <a:pt x="683" y="30"/>
                  </a:lnTo>
                  <a:lnTo>
                    <a:pt x="713" y="58"/>
                  </a:lnTo>
                  <a:lnTo>
                    <a:pt x="740" y="98"/>
                  </a:lnTo>
                  <a:lnTo>
                    <a:pt x="764" y="151"/>
                  </a:lnTo>
                  <a:lnTo>
                    <a:pt x="782" y="220"/>
                  </a:lnTo>
                  <a:lnTo>
                    <a:pt x="797" y="306"/>
                  </a:lnTo>
                  <a:lnTo>
                    <a:pt x="808" y="411"/>
                  </a:lnTo>
                  <a:lnTo>
                    <a:pt x="795" y="464"/>
                  </a:lnTo>
                  <a:lnTo>
                    <a:pt x="783" y="511"/>
                  </a:lnTo>
                  <a:lnTo>
                    <a:pt x="772" y="554"/>
                  </a:lnTo>
                  <a:lnTo>
                    <a:pt x="759" y="592"/>
                  </a:lnTo>
                  <a:lnTo>
                    <a:pt x="744" y="627"/>
                  </a:lnTo>
                  <a:lnTo>
                    <a:pt x="729" y="658"/>
                  </a:lnTo>
                  <a:lnTo>
                    <a:pt x="711" y="687"/>
                  </a:lnTo>
                  <a:lnTo>
                    <a:pt x="690" y="713"/>
                  </a:lnTo>
                  <a:lnTo>
                    <a:pt x="555" y="789"/>
                  </a:lnTo>
                  <a:lnTo>
                    <a:pt x="437" y="795"/>
                  </a:lnTo>
                  <a:lnTo>
                    <a:pt x="328" y="798"/>
                  </a:lnTo>
                  <a:lnTo>
                    <a:pt x="272" y="788"/>
                  </a:lnTo>
                  <a:lnTo>
                    <a:pt x="249" y="780"/>
                  </a:lnTo>
                  <a:lnTo>
                    <a:pt x="227" y="772"/>
                  </a:lnTo>
                  <a:lnTo>
                    <a:pt x="205" y="764"/>
                  </a:lnTo>
                  <a:lnTo>
                    <a:pt x="184" y="753"/>
                  </a:lnTo>
                  <a:lnTo>
                    <a:pt x="164" y="742"/>
                  </a:lnTo>
                  <a:lnTo>
                    <a:pt x="144" y="730"/>
                  </a:lnTo>
                  <a:lnTo>
                    <a:pt x="124" y="715"/>
                  </a:lnTo>
                  <a:lnTo>
                    <a:pt x="106" y="699"/>
                  </a:lnTo>
                  <a:lnTo>
                    <a:pt x="89" y="682"/>
                  </a:lnTo>
                  <a:lnTo>
                    <a:pt x="73" y="661"/>
                  </a:lnTo>
                  <a:lnTo>
                    <a:pt x="58" y="638"/>
                  </a:lnTo>
                  <a:lnTo>
                    <a:pt x="43" y="613"/>
                  </a:lnTo>
                  <a:lnTo>
                    <a:pt x="30" y="584"/>
                  </a:lnTo>
                  <a:lnTo>
                    <a:pt x="18" y="552"/>
                  </a:lnTo>
                  <a:lnTo>
                    <a:pt x="8" y="517"/>
                  </a:lnTo>
                  <a:lnTo>
                    <a:pt x="0" y="478"/>
                  </a:lnTo>
                  <a:lnTo>
                    <a:pt x="8" y="416"/>
                  </a:lnTo>
                  <a:lnTo>
                    <a:pt x="10" y="377"/>
                  </a:lnTo>
                  <a:lnTo>
                    <a:pt x="10" y="346"/>
                  </a:lnTo>
                  <a:lnTo>
                    <a:pt x="8" y="326"/>
                  </a:lnTo>
                  <a:lnTo>
                    <a:pt x="23" y="297"/>
                  </a:lnTo>
                  <a:lnTo>
                    <a:pt x="39" y="270"/>
                  </a:lnTo>
                  <a:lnTo>
                    <a:pt x="54" y="243"/>
                  </a:lnTo>
                  <a:lnTo>
                    <a:pt x="69" y="218"/>
                  </a:lnTo>
                  <a:lnTo>
                    <a:pt x="84" y="195"/>
                  </a:lnTo>
                  <a:lnTo>
                    <a:pt x="99" y="173"/>
                  </a:lnTo>
                  <a:lnTo>
                    <a:pt x="115" y="152"/>
                  </a:lnTo>
                  <a:lnTo>
                    <a:pt x="133" y="132"/>
                  </a:lnTo>
                  <a:lnTo>
                    <a:pt x="150" y="115"/>
                  </a:lnTo>
                  <a:lnTo>
                    <a:pt x="167" y="99"/>
                  </a:lnTo>
                  <a:lnTo>
                    <a:pt x="187" y="84"/>
                  </a:lnTo>
                  <a:lnTo>
                    <a:pt x="207" y="70"/>
                  </a:lnTo>
                  <a:lnTo>
                    <a:pt x="229" y="59"/>
                  </a:lnTo>
                  <a:lnTo>
                    <a:pt x="254" y="48"/>
                  </a:lnTo>
                  <a:lnTo>
                    <a:pt x="278" y="39"/>
                  </a:lnTo>
                  <a:lnTo>
                    <a:pt x="305" y="31"/>
                  </a:lnTo>
                  <a:close/>
                </a:path>
              </a:pathLst>
            </a:custGeom>
            <a:solidFill>
              <a:srgbClr val="00194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79" name="Freeform 91"/>
            <p:cNvSpPr>
              <a:spLocks/>
            </p:cNvSpPr>
            <p:nvPr/>
          </p:nvSpPr>
          <p:spPr bwMode="auto">
            <a:xfrm>
              <a:off x="6350" y="1518"/>
              <a:ext cx="147" cy="341"/>
            </a:xfrm>
            <a:custGeom>
              <a:avLst/>
              <a:gdLst>
                <a:gd name="T0" fmla="*/ 4 w 293"/>
                <a:gd name="T1" fmla="*/ 163 h 683"/>
                <a:gd name="T2" fmla="*/ 0 w 293"/>
                <a:gd name="T3" fmla="*/ 341 h 683"/>
                <a:gd name="T4" fmla="*/ 64 w 293"/>
                <a:gd name="T5" fmla="*/ 269 h 683"/>
                <a:gd name="T6" fmla="*/ 97 w 293"/>
                <a:gd name="T7" fmla="*/ 249 h 683"/>
                <a:gd name="T8" fmla="*/ 125 w 293"/>
                <a:gd name="T9" fmla="*/ 250 h 683"/>
                <a:gd name="T10" fmla="*/ 147 w 293"/>
                <a:gd name="T11" fmla="*/ 250 h 683"/>
                <a:gd name="T12" fmla="*/ 147 w 293"/>
                <a:gd name="T13" fmla="*/ 226 h 683"/>
                <a:gd name="T14" fmla="*/ 95 w 293"/>
                <a:gd name="T15" fmla="*/ 208 h 683"/>
                <a:gd name="T16" fmla="*/ 89 w 293"/>
                <a:gd name="T17" fmla="*/ 59 h 683"/>
                <a:gd name="T18" fmla="*/ 100 w 293"/>
                <a:gd name="T19" fmla="*/ 48 h 683"/>
                <a:gd name="T20" fmla="*/ 98 w 293"/>
                <a:gd name="T21" fmla="*/ 31 h 683"/>
                <a:gd name="T22" fmla="*/ 69 w 293"/>
                <a:gd name="T23" fmla="*/ 28 h 683"/>
                <a:gd name="T24" fmla="*/ 65 w 293"/>
                <a:gd name="T25" fmla="*/ 4 h 683"/>
                <a:gd name="T26" fmla="*/ 5 w 293"/>
                <a:gd name="T27" fmla="*/ 0 h 683"/>
                <a:gd name="T28" fmla="*/ 4 w 293"/>
                <a:gd name="T29" fmla="*/ 80 h 683"/>
                <a:gd name="T30" fmla="*/ 63 w 293"/>
                <a:gd name="T31" fmla="*/ 67 h 683"/>
                <a:gd name="T32" fmla="*/ 67 w 293"/>
                <a:gd name="T33" fmla="*/ 207 h 683"/>
                <a:gd name="T34" fmla="*/ 35 w 293"/>
                <a:gd name="T35" fmla="*/ 209 h 683"/>
                <a:gd name="T36" fmla="*/ 32 w 293"/>
                <a:gd name="T37" fmla="*/ 169 h 683"/>
                <a:gd name="T38" fmla="*/ 14 w 293"/>
                <a:gd name="T39" fmla="*/ 161 h 683"/>
                <a:gd name="T40" fmla="*/ 4 w 293"/>
                <a:gd name="T41" fmla="*/ 163 h 683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293"/>
                <a:gd name="T64" fmla="*/ 0 h 683"/>
                <a:gd name="T65" fmla="*/ 293 w 293"/>
                <a:gd name="T66" fmla="*/ 683 h 683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293" h="683">
                  <a:moveTo>
                    <a:pt x="7" y="326"/>
                  </a:moveTo>
                  <a:lnTo>
                    <a:pt x="0" y="683"/>
                  </a:lnTo>
                  <a:lnTo>
                    <a:pt x="128" y="539"/>
                  </a:lnTo>
                  <a:lnTo>
                    <a:pt x="194" y="498"/>
                  </a:lnTo>
                  <a:lnTo>
                    <a:pt x="249" y="500"/>
                  </a:lnTo>
                  <a:lnTo>
                    <a:pt x="293" y="500"/>
                  </a:lnTo>
                  <a:lnTo>
                    <a:pt x="293" y="452"/>
                  </a:lnTo>
                  <a:lnTo>
                    <a:pt x="190" y="417"/>
                  </a:lnTo>
                  <a:lnTo>
                    <a:pt x="177" y="119"/>
                  </a:lnTo>
                  <a:lnTo>
                    <a:pt x="200" y="96"/>
                  </a:lnTo>
                  <a:lnTo>
                    <a:pt x="196" y="62"/>
                  </a:lnTo>
                  <a:lnTo>
                    <a:pt x="137" y="56"/>
                  </a:lnTo>
                  <a:lnTo>
                    <a:pt x="129" y="9"/>
                  </a:lnTo>
                  <a:lnTo>
                    <a:pt x="10" y="0"/>
                  </a:lnTo>
                  <a:lnTo>
                    <a:pt x="8" y="160"/>
                  </a:lnTo>
                  <a:lnTo>
                    <a:pt x="126" y="134"/>
                  </a:lnTo>
                  <a:lnTo>
                    <a:pt x="133" y="414"/>
                  </a:lnTo>
                  <a:lnTo>
                    <a:pt x="70" y="418"/>
                  </a:lnTo>
                  <a:lnTo>
                    <a:pt x="64" y="338"/>
                  </a:lnTo>
                  <a:lnTo>
                    <a:pt x="28" y="322"/>
                  </a:lnTo>
                  <a:lnTo>
                    <a:pt x="7" y="326"/>
                  </a:lnTo>
                  <a:close/>
                </a:path>
              </a:pathLst>
            </a:custGeom>
            <a:solidFill>
              <a:srgbClr val="00335B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0" name="Freeform 92"/>
            <p:cNvSpPr>
              <a:spLocks/>
            </p:cNvSpPr>
            <p:nvPr/>
          </p:nvSpPr>
          <p:spPr bwMode="auto">
            <a:xfrm>
              <a:off x="6198" y="1509"/>
              <a:ext cx="158" cy="494"/>
            </a:xfrm>
            <a:custGeom>
              <a:avLst/>
              <a:gdLst>
                <a:gd name="T0" fmla="*/ 157 w 316"/>
                <a:gd name="T1" fmla="*/ 89 h 989"/>
                <a:gd name="T2" fmla="*/ 158 w 316"/>
                <a:gd name="T3" fmla="*/ 9 h 989"/>
                <a:gd name="T4" fmla="*/ 25 w 316"/>
                <a:gd name="T5" fmla="*/ 0 h 989"/>
                <a:gd name="T6" fmla="*/ 5 w 316"/>
                <a:gd name="T7" fmla="*/ 1 h 989"/>
                <a:gd name="T8" fmla="*/ 6 w 316"/>
                <a:gd name="T9" fmla="*/ 97 h 989"/>
                <a:gd name="T10" fmla="*/ 53 w 316"/>
                <a:gd name="T11" fmla="*/ 99 h 989"/>
                <a:gd name="T12" fmla="*/ 54 w 316"/>
                <a:gd name="T13" fmla="*/ 193 h 989"/>
                <a:gd name="T14" fmla="*/ 30 w 316"/>
                <a:gd name="T15" fmla="*/ 193 h 989"/>
                <a:gd name="T16" fmla="*/ 5 w 316"/>
                <a:gd name="T17" fmla="*/ 193 h 989"/>
                <a:gd name="T18" fmla="*/ 0 w 316"/>
                <a:gd name="T19" fmla="*/ 494 h 989"/>
                <a:gd name="T20" fmla="*/ 40 w 316"/>
                <a:gd name="T21" fmla="*/ 494 h 989"/>
                <a:gd name="T22" fmla="*/ 74 w 316"/>
                <a:gd name="T23" fmla="*/ 440 h 989"/>
                <a:gd name="T24" fmla="*/ 153 w 316"/>
                <a:gd name="T25" fmla="*/ 350 h 989"/>
                <a:gd name="T26" fmla="*/ 157 w 316"/>
                <a:gd name="T27" fmla="*/ 172 h 989"/>
                <a:gd name="T28" fmla="*/ 124 w 316"/>
                <a:gd name="T29" fmla="*/ 177 h 989"/>
                <a:gd name="T30" fmla="*/ 92 w 316"/>
                <a:gd name="T31" fmla="*/ 218 h 989"/>
                <a:gd name="T32" fmla="*/ 92 w 316"/>
                <a:gd name="T33" fmla="*/ 101 h 989"/>
                <a:gd name="T34" fmla="*/ 157 w 316"/>
                <a:gd name="T35" fmla="*/ 89 h 989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316"/>
                <a:gd name="T55" fmla="*/ 0 h 989"/>
                <a:gd name="T56" fmla="*/ 316 w 316"/>
                <a:gd name="T57" fmla="*/ 989 h 989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316" h="989">
                  <a:moveTo>
                    <a:pt x="314" y="178"/>
                  </a:moveTo>
                  <a:lnTo>
                    <a:pt x="316" y="18"/>
                  </a:lnTo>
                  <a:lnTo>
                    <a:pt x="50" y="0"/>
                  </a:lnTo>
                  <a:lnTo>
                    <a:pt x="10" y="3"/>
                  </a:lnTo>
                  <a:lnTo>
                    <a:pt x="13" y="195"/>
                  </a:lnTo>
                  <a:lnTo>
                    <a:pt x="106" y="199"/>
                  </a:lnTo>
                  <a:lnTo>
                    <a:pt x="109" y="387"/>
                  </a:lnTo>
                  <a:lnTo>
                    <a:pt x="60" y="387"/>
                  </a:lnTo>
                  <a:lnTo>
                    <a:pt x="10" y="386"/>
                  </a:lnTo>
                  <a:lnTo>
                    <a:pt x="0" y="988"/>
                  </a:lnTo>
                  <a:lnTo>
                    <a:pt x="79" y="989"/>
                  </a:lnTo>
                  <a:lnTo>
                    <a:pt x="147" y="880"/>
                  </a:lnTo>
                  <a:lnTo>
                    <a:pt x="306" y="701"/>
                  </a:lnTo>
                  <a:lnTo>
                    <a:pt x="313" y="344"/>
                  </a:lnTo>
                  <a:lnTo>
                    <a:pt x="248" y="354"/>
                  </a:lnTo>
                  <a:lnTo>
                    <a:pt x="185" y="436"/>
                  </a:lnTo>
                  <a:lnTo>
                    <a:pt x="185" y="203"/>
                  </a:lnTo>
                  <a:lnTo>
                    <a:pt x="314" y="178"/>
                  </a:lnTo>
                  <a:close/>
                </a:path>
              </a:pathLst>
            </a:custGeom>
            <a:solidFill>
              <a:srgbClr val="00335B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1" name="Freeform 93"/>
            <p:cNvSpPr>
              <a:spLocks/>
            </p:cNvSpPr>
            <p:nvPr/>
          </p:nvSpPr>
          <p:spPr bwMode="auto">
            <a:xfrm>
              <a:off x="5648" y="1466"/>
              <a:ext cx="491" cy="571"/>
            </a:xfrm>
            <a:custGeom>
              <a:avLst/>
              <a:gdLst>
                <a:gd name="T0" fmla="*/ 490 w 983"/>
                <a:gd name="T1" fmla="*/ 139 h 1143"/>
                <a:gd name="T2" fmla="*/ 491 w 983"/>
                <a:gd name="T3" fmla="*/ 66 h 1143"/>
                <a:gd name="T4" fmla="*/ 451 w 983"/>
                <a:gd name="T5" fmla="*/ 79 h 1143"/>
                <a:gd name="T6" fmla="*/ 453 w 983"/>
                <a:gd name="T7" fmla="*/ 101 h 1143"/>
                <a:gd name="T8" fmla="*/ 466 w 983"/>
                <a:gd name="T9" fmla="*/ 102 h 1143"/>
                <a:gd name="T10" fmla="*/ 465 w 983"/>
                <a:gd name="T11" fmla="*/ 126 h 1143"/>
                <a:gd name="T12" fmla="*/ 476 w 983"/>
                <a:gd name="T13" fmla="*/ 126 h 1143"/>
                <a:gd name="T14" fmla="*/ 457 w 983"/>
                <a:gd name="T15" fmla="*/ 245 h 1143"/>
                <a:gd name="T16" fmla="*/ 360 w 983"/>
                <a:gd name="T17" fmla="*/ 256 h 1143"/>
                <a:gd name="T18" fmla="*/ 361 w 983"/>
                <a:gd name="T19" fmla="*/ 68 h 1143"/>
                <a:gd name="T20" fmla="*/ 372 w 983"/>
                <a:gd name="T21" fmla="*/ 59 h 1143"/>
                <a:gd name="T22" fmla="*/ 366 w 983"/>
                <a:gd name="T23" fmla="*/ 42 h 1143"/>
                <a:gd name="T24" fmla="*/ 346 w 983"/>
                <a:gd name="T25" fmla="*/ 40 h 1143"/>
                <a:gd name="T26" fmla="*/ 333 w 983"/>
                <a:gd name="T27" fmla="*/ 46 h 1143"/>
                <a:gd name="T28" fmla="*/ 328 w 983"/>
                <a:gd name="T29" fmla="*/ 56 h 1143"/>
                <a:gd name="T30" fmla="*/ 333 w 983"/>
                <a:gd name="T31" fmla="*/ 67 h 1143"/>
                <a:gd name="T32" fmla="*/ 344 w 983"/>
                <a:gd name="T33" fmla="*/ 73 h 1143"/>
                <a:gd name="T34" fmla="*/ 344 w 983"/>
                <a:gd name="T35" fmla="*/ 260 h 1143"/>
                <a:gd name="T36" fmla="*/ 305 w 983"/>
                <a:gd name="T37" fmla="*/ 259 h 1143"/>
                <a:gd name="T38" fmla="*/ 304 w 983"/>
                <a:gd name="T39" fmla="*/ 99 h 1143"/>
                <a:gd name="T40" fmla="*/ 295 w 983"/>
                <a:gd name="T41" fmla="*/ 96 h 1143"/>
                <a:gd name="T42" fmla="*/ 296 w 983"/>
                <a:gd name="T43" fmla="*/ 0 h 1143"/>
                <a:gd name="T44" fmla="*/ 279 w 983"/>
                <a:gd name="T45" fmla="*/ 9 h 1143"/>
                <a:gd name="T46" fmla="*/ 277 w 983"/>
                <a:gd name="T47" fmla="*/ 96 h 1143"/>
                <a:gd name="T48" fmla="*/ 261 w 983"/>
                <a:gd name="T49" fmla="*/ 99 h 1143"/>
                <a:gd name="T50" fmla="*/ 261 w 983"/>
                <a:gd name="T51" fmla="*/ 265 h 1143"/>
                <a:gd name="T52" fmla="*/ 59 w 983"/>
                <a:gd name="T53" fmla="*/ 273 h 1143"/>
                <a:gd name="T54" fmla="*/ 23 w 983"/>
                <a:gd name="T55" fmla="*/ 276 h 1143"/>
                <a:gd name="T56" fmla="*/ 16 w 983"/>
                <a:gd name="T57" fmla="*/ 282 h 1143"/>
                <a:gd name="T58" fmla="*/ 11 w 983"/>
                <a:gd name="T59" fmla="*/ 289 h 1143"/>
                <a:gd name="T60" fmla="*/ 7 w 983"/>
                <a:gd name="T61" fmla="*/ 296 h 1143"/>
                <a:gd name="T62" fmla="*/ 5 w 983"/>
                <a:gd name="T63" fmla="*/ 304 h 1143"/>
                <a:gd name="T64" fmla="*/ 4 w 983"/>
                <a:gd name="T65" fmla="*/ 312 h 1143"/>
                <a:gd name="T66" fmla="*/ 4 w 983"/>
                <a:gd name="T67" fmla="*/ 322 h 1143"/>
                <a:gd name="T68" fmla="*/ 5 w 983"/>
                <a:gd name="T69" fmla="*/ 333 h 1143"/>
                <a:gd name="T70" fmla="*/ 6 w 983"/>
                <a:gd name="T71" fmla="*/ 344 h 1143"/>
                <a:gd name="T72" fmla="*/ 14 w 983"/>
                <a:gd name="T73" fmla="*/ 373 h 1143"/>
                <a:gd name="T74" fmla="*/ 32 w 983"/>
                <a:gd name="T75" fmla="*/ 452 h 1143"/>
                <a:gd name="T76" fmla="*/ 0 w 983"/>
                <a:gd name="T77" fmla="*/ 449 h 1143"/>
                <a:gd name="T78" fmla="*/ 3 w 983"/>
                <a:gd name="T79" fmla="*/ 523 h 1143"/>
                <a:gd name="T80" fmla="*/ 16 w 983"/>
                <a:gd name="T81" fmla="*/ 538 h 1143"/>
                <a:gd name="T82" fmla="*/ 51 w 983"/>
                <a:gd name="T83" fmla="*/ 521 h 1143"/>
                <a:gd name="T84" fmla="*/ 52 w 983"/>
                <a:gd name="T85" fmla="*/ 504 h 1143"/>
                <a:gd name="T86" fmla="*/ 67 w 983"/>
                <a:gd name="T87" fmla="*/ 502 h 1143"/>
                <a:gd name="T88" fmla="*/ 67 w 983"/>
                <a:gd name="T89" fmla="*/ 519 h 1143"/>
                <a:gd name="T90" fmla="*/ 94 w 983"/>
                <a:gd name="T91" fmla="*/ 520 h 1143"/>
                <a:gd name="T92" fmla="*/ 120 w 983"/>
                <a:gd name="T93" fmla="*/ 522 h 1143"/>
                <a:gd name="T94" fmla="*/ 119 w 983"/>
                <a:gd name="T95" fmla="*/ 571 h 1143"/>
                <a:gd name="T96" fmla="*/ 168 w 983"/>
                <a:gd name="T97" fmla="*/ 566 h 1143"/>
                <a:gd name="T98" fmla="*/ 169 w 983"/>
                <a:gd name="T99" fmla="*/ 545 h 1143"/>
                <a:gd name="T100" fmla="*/ 155 w 983"/>
                <a:gd name="T101" fmla="*/ 537 h 1143"/>
                <a:gd name="T102" fmla="*/ 161 w 983"/>
                <a:gd name="T103" fmla="*/ 515 h 1143"/>
                <a:gd name="T104" fmla="*/ 347 w 983"/>
                <a:gd name="T105" fmla="*/ 504 h 1143"/>
                <a:gd name="T106" fmla="*/ 390 w 983"/>
                <a:gd name="T107" fmla="*/ 517 h 1143"/>
                <a:gd name="T108" fmla="*/ 449 w 983"/>
                <a:gd name="T109" fmla="*/ 510 h 1143"/>
                <a:gd name="T110" fmla="*/ 484 w 983"/>
                <a:gd name="T111" fmla="*/ 511 h 1143"/>
                <a:gd name="T112" fmla="*/ 488 w 983"/>
                <a:gd name="T113" fmla="*/ 249 h 1143"/>
                <a:gd name="T114" fmla="*/ 488 w 983"/>
                <a:gd name="T115" fmla="*/ 250 h 1143"/>
                <a:gd name="T116" fmla="*/ 473 w 983"/>
                <a:gd name="T117" fmla="*/ 250 h 1143"/>
                <a:gd name="T118" fmla="*/ 490 w 983"/>
                <a:gd name="T119" fmla="*/ 139 h 1143"/>
                <a:gd name="T120" fmla="*/ 490 w 983"/>
                <a:gd name="T121" fmla="*/ 139 h 1143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983"/>
                <a:gd name="T184" fmla="*/ 0 h 1143"/>
                <a:gd name="T185" fmla="*/ 983 w 983"/>
                <a:gd name="T186" fmla="*/ 1143 h 1143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983" h="1143">
                  <a:moveTo>
                    <a:pt x="981" y="278"/>
                  </a:moveTo>
                  <a:lnTo>
                    <a:pt x="983" y="132"/>
                  </a:lnTo>
                  <a:lnTo>
                    <a:pt x="903" y="158"/>
                  </a:lnTo>
                  <a:lnTo>
                    <a:pt x="906" y="202"/>
                  </a:lnTo>
                  <a:lnTo>
                    <a:pt x="932" y="205"/>
                  </a:lnTo>
                  <a:lnTo>
                    <a:pt x="930" y="252"/>
                  </a:lnTo>
                  <a:lnTo>
                    <a:pt x="953" y="253"/>
                  </a:lnTo>
                  <a:lnTo>
                    <a:pt x="914" y="491"/>
                  </a:lnTo>
                  <a:lnTo>
                    <a:pt x="720" y="513"/>
                  </a:lnTo>
                  <a:lnTo>
                    <a:pt x="723" y="137"/>
                  </a:lnTo>
                  <a:lnTo>
                    <a:pt x="744" y="119"/>
                  </a:lnTo>
                  <a:lnTo>
                    <a:pt x="732" y="84"/>
                  </a:lnTo>
                  <a:lnTo>
                    <a:pt x="693" y="81"/>
                  </a:lnTo>
                  <a:lnTo>
                    <a:pt x="666" y="93"/>
                  </a:lnTo>
                  <a:lnTo>
                    <a:pt x="656" y="113"/>
                  </a:lnTo>
                  <a:lnTo>
                    <a:pt x="666" y="135"/>
                  </a:lnTo>
                  <a:lnTo>
                    <a:pt x="688" y="147"/>
                  </a:lnTo>
                  <a:lnTo>
                    <a:pt x="688" y="521"/>
                  </a:lnTo>
                  <a:lnTo>
                    <a:pt x="610" y="519"/>
                  </a:lnTo>
                  <a:lnTo>
                    <a:pt x="608" y="198"/>
                  </a:lnTo>
                  <a:lnTo>
                    <a:pt x="590" y="192"/>
                  </a:lnTo>
                  <a:lnTo>
                    <a:pt x="592" y="0"/>
                  </a:lnTo>
                  <a:lnTo>
                    <a:pt x="558" y="18"/>
                  </a:lnTo>
                  <a:lnTo>
                    <a:pt x="554" y="192"/>
                  </a:lnTo>
                  <a:lnTo>
                    <a:pt x="522" y="199"/>
                  </a:lnTo>
                  <a:lnTo>
                    <a:pt x="522" y="530"/>
                  </a:lnTo>
                  <a:lnTo>
                    <a:pt x="119" y="547"/>
                  </a:lnTo>
                  <a:lnTo>
                    <a:pt x="47" y="553"/>
                  </a:lnTo>
                  <a:lnTo>
                    <a:pt x="32" y="564"/>
                  </a:lnTo>
                  <a:lnTo>
                    <a:pt x="22" y="578"/>
                  </a:lnTo>
                  <a:lnTo>
                    <a:pt x="15" y="592"/>
                  </a:lnTo>
                  <a:lnTo>
                    <a:pt x="11" y="608"/>
                  </a:lnTo>
                  <a:lnTo>
                    <a:pt x="9" y="625"/>
                  </a:lnTo>
                  <a:lnTo>
                    <a:pt x="9" y="644"/>
                  </a:lnTo>
                  <a:lnTo>
                    <a:pt x="11" y="666"/>
                  </a:lnTo>
                  <a:lnTo>
                    <a:pt x="13" y="689"/>
                  </a:lnTo>
                  <a:lnTo>
                    <a:pt x="28" y="746"/>
                  </a:lnTo>
                  <a:lnTo>
                    <a:pt x="65" y="904"/>
                  </a:lnTo>
                  <a:lnTo>
                    <a:pt x="0" y="898"/>
                  </a:lnTo>
                  <a:lnTo>
                    <a:pt x="7" y="1047"/>
                  </a:lnTo>
                  <a:lnTo>
                    <a:pt x="32" y="1077"/>
                  </a:lnTo>
                  <a:lnTo>
                    <a:pt x="103" y="1042"/>
                  </a:lnTo>
                  <a:lnTo>
                    <a:pt x="104" y="1008"/>
                  </a:lnTo>
                  <a:lnTo>
                    <a:pt x="135" y="1004"/>
                  </a:lnTo>
                  <a:lnTo>
                    <a:pt x="135" y="1039"/>
                  </a:lnTo>
                  <a:lnTo>
                    <a:pt x="189" y="1040"/>
                  </a:lnTo>
                  <a:lnTo>
                    <a:pt x="240" y="1045"/>
                  </a:lnTo>
                  <a:lnTo>
                    <a:pt x="239" y="1143"/>
                  </a:lnTo>
                  <a:lnTo>
                    <a:pt x="337" y="1133"/>
                  </a:lnTo>
                  <a:lnTo>
                    <a:pt x="338" y="1090"/>
                  </a:lnTo>
                  <a:lnTo>
                    <a:pt x="310" y="1074"/>
                  </a:lnTo>
                  <a:lnTo>
                    <a:pt x="323" y="1030"/>
                  </a:lnTo>
                  <a:lnTo>
                    <a:pt x="695" y="1009"/>
                  </a:lnTo>
                  <a:lnTo>
                    <a:pt x="780" y="1034"/>
                  </a:lnTo>
                  <a:lnTo>
                    <a:pt x="898" y="1021"/>
                  </a:lnTo>
                  <a:lnTo>
                    <a:pt x="969" y="1022"/>
                  </a:lnTo>
                  <a:lnTo>
                    <a:pt x="977" y="499"/>
                  </a:lnTo>
                  <a:lnTo>
                    <a:pt x="976" y="501"/>
                  </a:lnTo>
                  <a:lnTo>
                    <a:pt x="946" y="501"/>
                  </a:lnTo>
                  <a:lnTo>
                    <a:pt x="981" y="278"/>
                  </a:lnTo>
                  <a:close/>
                </a:path>
              </a:pathLst>
            </a:custGeom>
            <a:solidFill>
              <a:srgbClr val="00335B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2" name="Freeform 94"/>
            <p:cNvSpPr>
              <a:spLocks/>
            </p:cNvSpPr>
            <p:nvPr/>
          </p:nvSpPr>
          <p:spPr bwMode="auto">
            <a:xfrm>
              <a:off x="5656" y="1930"/>
              <a:ext cx="198" cy="187"/>
            </a:xfrm>
            <a:custGeom>
              <a:avLst/>
              <a:gdLst>
                <a:gd name="T0" fmla="*/ 0 w 396"/>
                <a:gd name="T1" fmla="*/ 131 h 376"/>
                <a:gd name="T2" fmla="*/ 20 w 396"/>
                <a:gd name="T3" fmla="*/ 169 h 376"/>
                <a:gd name="T4" fmla="*/ 54 w 396"/>
                <a:gd name="T5" fmla="*/ 185 h 376"/>
                <a:gd name="T6" fmla="*/ 68 w 396"/>
                <a:gd name="T7" fmla="*/ 187 h 376"/>
                <a:gd name="T8" fmla="*/ 81 w 396"/>
                <a:gd name="T9" fmla="*/ 187 h 376"/>
                <a:gd name="T10" fmla="*/ 93 w 396"/>
                <a:gd name="T11" fmla="*/ 187 h 376"/>
                <a:gd name="T12" fmla="*/ 103 w 396"/>
                <a:gd name="T13" fmla="*/ 187 h 376"/>
                <a:gd name="T14" fmla="*/ 114 w 396"/>
                <a:gd name="T15" fmla="*/ 186 h 376"/>
                <a:gd name="T16" fmla="*/ 123 w 396"/>
                <a:gd name="T17" fmla="*/ 184 h 376"/>
                <a:gd name="T18" fmla="*/ 132 w 396"/>
                <a:gd name="T19" fmla="*/ 181 h 376"/>
                <a:gd name="T20" fmla="*/ 140 w 396"/>
                <a:gd name="T21" fmla="*/ 178 h 376"/>
                <a:gd name="T22" fmla="*/ 147 w 396"/>
                <a:gd name="T23" fmla="*/ 173 h 376"/>
                <a:gd name="T24" fmla="*/ 155 w 396"/>
                <a:gd name="T25" fmla="*/ 168 h 376"/>
                <a:gd name="T26" fmla="*/ 162 w 396"/>
                <a:gd name="T27" fmla="*/ 162 h 376"/>
                <a:gd name="T28" fmla="*/ 169 w 396"/>
                <a:gd name="T29" fmla="*/ 155 h 376"/>
                <a:gd name="T30" fmla="*/ 176 w 396"/>
                <a:gd name="T31" fmla="*/ 147 h 376"/>
                <a:gd name="T32" fmla="*/ 183 w 396"/>
                <a:gd name="T33" fmla="*/ 137 h 376"/>
                <a:gd name="T34" fmla="*/ 191 w 396"/>
                <a:gd name="T35" fmla="*/ 127 h 376"/>
                <a:gd name="T36" fmla="*/ 198 w 396"/>
                <a:gd name="T37" fmla="*/ 115 h 376"/>
                <a:gd name="T38" fmla="*/ 198 w 396"/>
                <a:gd name="T39" fmla="*/ 88 h 376"/>
                <a:gd name="T40" fmla="*/ 196 w 396"/>
                <a:gd name="T41" fmla="*/ 66 h 376"/>
                <a:gd name="T42" fmla="*/ 192 w 396"/>
                <a:gd name="T43" fmla="*/ 47 h 376"/>
                <a:gd name="T44" fmla="*/ 185 w 396"/>
                <a:gd name="T45" fmla="*/ 32 h 376"/>
                <a:gd name="T46" fmla="*/ 173 w 396"/>
                <a:gd name="T47" fmla="*/ 20 h 376"/>
                <a:gd name="T48" fmla="*/ 158 w 396"/>
                <a:gd name="T49" fmla="*/ 11 h 376"/>
                <a:gd name="T50" fmla="*/ 137 w 396"/>
                <a:gd name="T51" fmla="*/ 4 h 376"/>
                <a:gd name="T52" fmla="*/ 109 w 396"/>
                <a:gd name="T53" fmla="*/ 0 h 376"/>
                <a:gd name="T54" fmla="*/ 94 w 396"/>
                <a:gd name="T55" fmla="*/ 3 h 376"/>
                <a:gd name="T56" fmla="*/ 80 w 396"/>
                <a:gd name="T57" fmla="*/ 6 h 376"/>
                <a:gd name="T58" fmla="*/ 67 w 396"/>
                <a:gd name="T59" fmla="*/ 9 h 376"/>
                <a:gd name="T60" fmla="*/ 56 w 396"/>
                <a:gd name="T61" fmla="*/ 13 h 376"/>
                <a:gd name="T62" fmla="*/ 46 w 396"/>
                <a:gd name="T63" fmla="*/ 17 h 376"/>
                <a:gd name="T64" fmla="*/ 37 w 396"/>
                <a:gd name="T65" fmla="*/ 22 h 376"/>
                <a:gd name="T66" fmla="*/ 29 w 396"/>
                <a:gd name="T67" fmla="*/ 28 h 376"/>
                <a:gd name="T68" fmla="*/ 23 w 396"/>
                <a:gd name="T69" fmla="*/ 35 h 376"/>
                <a:gd name="T70" fmla="*/ 17 w 396"/>
                <a:gd name="T71" fmla="*/ 42 h 376"/>
                <a:gd name="T72" fmla="*/ 12 w 396"/>
                <a:gd name="T73" fmla="*/ 52 h 376"/>
                <a:gd name="T74" fmla="*/ 9 w 396"/>
                <a:gd name="T75" fmla="*/ 61 h 376"/>
                <a:gd name="T76" fmla="*/ 6 w 396"/>
                <a:gd name="T77" fmla="*/ 72 h 376"/>
                <a:gd name="T78" fmla="*/ 3 w 396"/>
                <a:gd name="T79" fmla="*/ 85 h 376"/>
                <a:gd name="T80" fmla="*/ 2 w 396"/>
                <a:gd name="T81" fmla="*/ 98 h 376"/>
                <a:gd name="T82" fmla="*/ 1 w 396"/>
                <a:gd name="T83" fmla="*/ 114 h 376"/>
                <a:gd name="T84" fmla="*/ 0 w 396"/>
                <a:gd name="T85" fmla="*/ 131 h 37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w 396"/>
                <a:gd name="T130" fmla="*/ 0 h 376"/>
                <a:gd name="T131" fmla="*/ 396 w 396"/>
                <a:gd name="T132" fmla="*/ 376 h 376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T129" t="T130" r="T131" b="T132"/>
              <a:pathLst>
                <a:path w="396" h="376">
                  <a:moveTo>
                    <a:pt x="0" y="263"/>
                  </a:moveTo>
                  <a:lnTo>
                    <a:pt x="39" y="340"/>
                  </a:lnTo>
                  <a:lnTo>
                    <a:pt x="108" y="372"/>
                  </a:lnTo>
                  <a:lnTo>
                    <a:pt x="135" y="375"/>
                  </a:lnTo>
                  <a:lnTo>
                    <a:pt x="162" y="376"/>
                  </a:lnTo>
                  <a:lnTo>
                    <a:pt x="185" y="376"/>
                  </a:lnTo>
                  <a:lnTo>
                    <a:pt x="207" y="376"/>
                  </a:lnTo>
                  <a:lnTo>
                    <a:pt x="228" y="373"/>
                  </a:lnTo>
                  <a:lnTo>
                    <a:pt x="246" y="369"/>
                  </a:lnTo>
                  <a:lnTo>
                    <a:pt x="263" y="364"/>
                  </a:lnTo>
                  <a:lnTo>
                    <a:pt x="279" y="357"/>
                  </a:lnTo>
                  <a:lnTo>
                    <a:pt x="294" y="348"/>
                  </a:lnTo>
                  <a:lnTo>
                    <a:pt x="309" y="338"/>
                  </a:lnTo>
                  <a:lnTo>
                    <a:pt x="324" y="326"/>
                  </a:lnTo>
                  <a:lnTo>
                    <a:pt x="338" y="311"/>
                  </a:lnTo>
                  <a:lnTo>
                    <a:pt x="352" y="295"/>
                  </a:lnTo>
                  <a:lnTo>
                    <a:pt x="366" y="276"/>
                  </a:lnTo>
                  <a:lnTo>
                    <a:pt x="381" y="255"/>
                  </a:lnTo>
                  <a:lnTo>
                    <a:pt x="396" y="231"/>
                  </a:lnTo>
                  <a:lnTo>
                    <a:pt x="396" y="176"/>
                  </a:lnTo>
                  <a:lnTo>
                    <a:pt x="392" y="132"/>
                  </a:lnTo>
                  <a:lnTo>
                    <a:pt x="383" y="95"/>
                  </a:lnTo>
                  <a:lnTo>
                    <a:pt x="369" y="64"/>
                  </a:lnTo>
                  <a:lnTo>
                    <a:pt x="346" y="41"/>
                  </a:lnTo>
                  <a:lnTo>
                    <a:pt x="315" y="22"/>
                  </a:lnTo>
                  <a:lnTo>
                    <a:pt x="273" y="9"/>
                  </a:lnTo>
                  <a:lnTo>
                    <a:pt x="218" y="0"/>
                  </a:lnTo>
                  <a:lnTo>
                    <a:pt x="187" y="6"/>
                  </a:lnTo>
                  <a:lnTo>
                    <a:pt x="160" y="12"/>
                  </a:lnTo>
                  <a:lnTo>
                    <a:pt x="134" y="19"/>
                  </a:lnTo>
                  <a:lnTo>
                    <a:pt x="112" y="27"/>
                  </a:lnTo>
                  <a:lnTo>
                    <a:pt x="92" y="35"/>
                  </a:lnTo>
                  <a:lnTo>
                    <a:pt x="74" y="45"/>
                  </a:lnTo>
                  <a:lnTo>
                    <a:pt x="58" y="57"/>
                  </a:lnTo>
                  <a:lnTo>
                    <a:pt x="46" y="70"/>
                  </a:lnTo>
                  <a:lnTo>
                    <a:pt x="34" y="85"/>
                  </a:lnTo>
                  <a:lnTo>
                    <a:pt x="25" y="104"/>
                  </a:lnTo>
                  <a:lnTo>
                    <a:pt x="17" y="123"/>
                  </a:lnTo>
                  <a:lnTo>
                    <a:pt x="11" y="145"/>
                  </a:lnTo>
                  <a:lnTo>
                    <a:pt x="6" y="171"/>
                  </a:lnTo>
                  <a:lnTo>
                    <a:pt x="3" y="198"/>
                  </a:lnTo>
                  <a:lnTo>
                    <a:pt x="1" y="229"/>
                  </a:lnTo>
                  <a:lnTo>
                    <a:pt x="0" y="263"/>
                  </a:lnTo>
                  <a:close/>
                </a:path>
              </a:pathLst>
            </a:custGeom>
            <a:solidFill>
              <a:srgbClr val="00194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3" name="Freeform 95"/>
            <p:cNvSpPr>
              <a:spLocks/>
            </p:cNvSpPr>
            <p:nvPr/>
          </p:nvSpPr>
          <p:spPr bwMode="auto">
            <a:xfrm>
              <a:off x="6203" y="1670"/>
              <a:ext cx="2" cy="5"/>
            </a:xfrm>
            <a:custGeom>
              <a:avLst/>
              <a:gdLst>
                <a:gd name="T0" fmla="*/ 0 w 3"/>
                <a:gd name="T1" fmla="*/ 0 h 9"/>
                <a:gd name="T2" fmla="*/ 0 w 3"/>
                <a:gd name="T3" fmla="*/ 5 h 9"/>
                <a:gd name="T4" fmla="*/ 2 w 3"/>
                <a:gd name="T5" fmla="*/ 0 h 9"/>
                <a:gd name="T6" fmla="*/ 0 w 3"/>
                <a:gd name="T7" fmla="*/ 0 h 9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3"/>
                <a:gd name="T13" fmla="*/ 0 h 9"/>
                <a:gd name="T14" fmla="*/ 3 w 3"/>
                <a:gd name="T15" fmla="*/ 9 h 9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3" h="9">
                  <a:moveTo>
                    <a:pt x="0" y="0"/>
                  </a:moveTo>
                  <a:lnTo>
                    <a:pt x="0" y="9"/>
                  </a:lnTo>
                  <a:lnTo>
                    <a:pt x="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F2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4" name="Freeform 96"/>
            <p:cNvSpPr>
              <a:spLocks/>
            </p:cNvSpPr>
            <p:nvPr/>
          </p:nvSpPr>
          <p:spPr bwMode="auto">
            <a:xfrm>
              <a:off x="6132" y="1507"/>
              <a:ext cx="78" cy="496"/>
            </a:xfrm>
            <a:custGeom>
              <a:avLst/>
              <a:gdLst>
                <a:gd name="T0" fmla="*/ 72 w 156"/>
                <a:gd name="T1" fmla="*/ 99 h 991"/>
                <a:gd name="T2" fmla="*/ 78 w 156"/>
                <a:gd name="T3" fmla="*/ 0 h 991"/>
                <a:gd name="T4" fmla="*/ 7 w 156"/>
                <a:gd name="T5" fmla="*/ 25 h 991"/>
                <a:gd name="T6" fmla="*/ 6 w 156"/>
                <a:gd name="T7" fmla="*/ 98 h 991"/>
                <a:gd name="T8" fmla="*/ 16 w 156"/>
                <a:gd name="T9" fmla="*/ 100 h 991"/>
                <a:gd name="T10" fmla="*/ 4 w 156"/>
                <a:gd name="T11" fmla="*/ 208 h 991"/>
                <a:gd name="T12" fmla="*/ 0 w 156"/>
                <a:gd name="T13" fmla="*/ 470 h 991"/>
                <a:gd name="T14" fmla="*/ 19 w 156"/>
                <a:gd name="T15" fmla="*/ 470 h 991"/>
                <a:gd name="T16" fmla="*/ 26 w 156"/>
                <a:gd name="T17" fmla="*/ 491 h 991"/>
                <a:gd name="T18" fmla="*/ 60 w 156"/>
                <a:gd name="T19" fmla="*/ 496 h 991"/>
                <a:gd name="T20" fmla="*/ 66 w 156"/>
                <a:gd name="T21" fmla="*/ 496 h 991"/>
                <a:gd name="T22" fmla="*/ 71 w 156"/>
                <a:gd name="T23" fmla="*/ 195 h 991"/>
                <a:gd name="T24" fmla="*/ 58 w 156"/>
                <a:gd name="T25" fmla="*/ 195 h 991"/>
                <a:gd name="T26" fmla="*/ 71 w 156"/>
                <a:gd name="T27" fmla="*/ 168 h 991"/>
                <a:gd name="T28" fmla="*/ 71 w 156"/>
                <a:gd name="T29" fmla="*/ 163 h 991"/>
                <a:gd name="T30" fmla="*/ 57 w 156"/>
                <a:gd name="T31" fmla="*/ 159 h 991"/>
                <a:gd name="T32" fmla="*/ 43 w 156"/>
                <a:gd name="T33" fmla="*/ 189 h 991"/>
                <a:gd name="T34" fmla="*/ 24 w 156"/>
                <a:gd name="T35" fmla="*/ 188 h 991"/>
                <a:gd name="T36" fmla="*/ 37 w 156"/>
                <a:gd name="T37" fmla="*/ 98 h 991"/>
                <a:gd name="T38" fmla="*/ 72 w 156"/>
                <a:gd name="T39" fmla="*/ 99 h 991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156"/>
                <a:gd name="T61" fmla="*/ 0 h 991"/>
                <a:gd name="T62" fmla="*/ 156 w 156"/>
                <a:gd name="T63" fmla="*/ 991 h 991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156" h="991">
                  <a:moveTo>
                    <a:pt x="144" y="198"/>
                  </a:moveTo>
                  <a:lnTo>
                    <a:pt x="156" y="0"/>
                  </a:lnTo>
                  <a:lnTo>
                    <a:pt x="14" y="49"/>
                  </a:lnTo>
                  <a:lnTo>
                    <a:pt x="12" y="195"/>
                  </a:lnTo>
                  <a:lnTo>
                    <a:pt x="32" y="199"/>
                  </a:lnTo>
                  <a:lnTo>
                    <a:pt x="8" y="416"/>
                  </a:lnTo>
                  <a:lnTo>
                    <a:pt x="0" y="939"/>
                  </a:lnTo>
                  <a:lnTo>
                    <a:pt x="38" y="939"/>
                  </a:lnTo>
                  <a:lnTo>
                    <a:pt x="53" y="982"/>
                  </a:lnTo>
                  <a:lnTo>
                    <a:pt x="120" y="991"/>
                  </a:lnTo>
                  <a:lnTo>
                    <a:pt x="131" y="991"/>
                  </a:lnTo>
                  <a:lnTo>
                    <a:pt x="141" y="389"/>
                  </a:lnTo>
                  <a:lnTo>
                    <a:pt x="116" y="389"/>
                  </a:lnTo>
                  <a:lnTo>
                    <a:pt x="142" y="335"/>
                  </a:lnTo>
                  <a:lnTo>
                    <a:pt x="142" y="326"/>
                  </a:lnTo>
                  <a:lnTo>
                    <a:pt x="114" y="318"/>
                  </a:lnTo>
                  <a:lnTo>
                    <a:pt x="86" y="377"/>
                  </a:lnTo>
                  <a:lnTo>
                    <a:pt x="48" y="375"/>
                  </a:lnTo>
                  <a:lnTo>
                    <a:pt x="74" y="196"/>
                  </a:lnTo>
                  <a:lnTo>
                    <a:pt x="144" y="198"/>
                  </a:lnTo>
                  <a:close/>
                </a:path>
              </a:pathLst>
            </a:custGeom>
            <a:solidFill>
              <a:srgbClr val="00335B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5" name="Freeform 97"/>
            <p:cNvSpPr>
              <a:spLocks/>
            </p:cNvSpPr>
            <p:nvPr/>
          </p:nvSpPr>
          <p:spPr bwMode="auto">
            <a:xfrm>
              <a:off x="6203" y="1785"/>
              <a:ext cx="429" cy="425"/>
            </a:xfrm>
            <a:custGeom>
              <a:avLst/>
              <a:gdLst>
                <a:gd name="T0" fmla="*/ 113 w 858"/>
                <a:gd name="T1" fmla="*/ 22 h 850"/>
                <a:gd name="T2" fmla="*/ 135 w 858"/>
                <a:gd name="T3" fmla="*/ 19 h 850"/>
                <a:gd name="T4" fmla="*/ 160 w 858"/>
                <a:gd name="T5" fmla="*/ 7 h 850"/>
                <a:gd name="T6" fmla="*/ 183 w 858"/>
                <a:gd name="T7" fmla="*/ 10 h 850"/>
                <a:gd name="T8" fmla="*/ 203 w 858"/>
                <a:gd name="T9" fmla="*/ 5 h 850"/>
                <a:gd name="T10" fmla="*/ 217 w 858"/>
                <a:gd name="T11" fmla="*/ 0 h 850"/>
                <a:gd name="T12" fmla="*/ 258 w 858"/>
                <a:gd name="T13" fmla="*/ 4 h 850"/>
                <a:gd name="T14" fmla="*/ 326 w 858"/>
                <a:gd name="T15" fmla="*/ 23 h 850"/>
                <a:gd name="T16" fmla="*/ 362 w 858"/>
                <a:gd name="T17" fmla="*/ 39 h 850"/>
                <a:gd name="T18" fmla="*/ 371 w 858"/>
                <a:gd name="T19" fmla="*/ 57 h 850"/>
                <a:gd name="T20" fmla="*/ 399 w 858"/>
                <a:gd name="T21" fmla="*/ 77 h 850"/>
                <a:gd name="T22" fmla="*/ 404 w 858"/>
                <a:gd name="T23" fmla="*/ 93 h 850"/>
                <a:gd name="T24" fmla="*/ 417 w 858"/>
                <a:gd name="T25" fmla="*/ 113 h 850"/>
                <a:gd name="T26" fmla="*/ 415 w 858"/>
                <a:gd name="T27" fmla="*/ 130 h 850"/>
                <a:gd name="T28" fmla="*/ 425 w 858"/>
                <a:gd name="T29" fmla="*/ 153 h 850"/>
                <a:gd name="T30" fmla="*/ 428 w 858"/>
                <a:gd name="T31" fmla="*/ 215 h 850"/>
                <a:gd name="T32" fmla="*/ 421 w 858"/>
                <a:gd name="T33" fmla="*/ 259 h 850"/>
                <a:gd name="T34" fmla="*/ 410 w 858"/>
                <a:gd name="T35" fmla="*/ 298 h 850"/>
                <a:gd name="T36" fmla="*/ 393 w 858"/>
                <a:gd name="T37" fmla="*/ 333 h 850"/>
                <a:gd name="T38" fmla="*/ 372 w 858"/>
                <a:gd name="T39" fmla="*/ 362 h 850"/>
                <a:gd name="T40" fmla="*/ 345 w 858"/>
                <a:gd name="T41" fmla="*/ 387 h 850"/>
                <a:gd name="T42" fmla="*/ 313 w 858"/>
                <a:gd name="T43" fmla="*/ 405 h 850"/>
                <a:gd name="T44" fmla="*/ 275 w 858"/>
                <a:gd name="T45" fmla="*/ 418 h 850"/>
                <a:gd name="T46" fmla="*/ 231 w 858"/>
                <a:gd name="T47" fmla="*/ 424 h 850"/>
                <a:gd name="T48" fmla="*/ 166 w 858"/>
                <a:gd name="T49" fmla="*/ 424 h 850"/>
                <a:gd name="T50" fmla="*/ 151 w 858"/>
                <a:gd name="T51" fmla="*/ 421 h 850"/>
                <a:gd name="T52" fmla="*/ 138 w 858"/>
                <a:gd name="T53" fmla="*/ 418 h 850"/>
                <a:gd name="T54" fmla="*/ 126 w 858"/>
                <a:gd name="T55" fmla="*/ 416 h 850"/>
                <a:gd name="T56" fmla="*/ 115 w 858"/>
                <a:gd name="T57" fmla="*/ 412 h 850"/>
                <a:gd name="T58" fmla="*/ 105 w 858"/>
                <a:gd name="T59" fmla="*/ 408 h 850"/>
                <a:gd name="T60" fmla="*/ 93 w 858"/>
                <a:gd name="T61" fmla="*/ 402 h 850"/>
                <a:gd name="T62" fmla="*/ 80 w 858"/>
                <a:gd name="T63" fmla="*/ 395 h 850"/>
                <a:gd name="T64" fmla="*/ 39 w 858"/>
                <a:gd name="T65" fmla="*/ 366 h 850"/>
                <a:gd name="T66" fmla="*/ 10 w 858"/>
                <a:gd name="T67" fmla="*/ 314 h 850"/>
                <a:gd name="T68" fmla="*/ 0 w 858"/>
                <a:gd name="T69" fmla="*/ 250 h 850"/>
                <a:gd name="T70" fmla="*/ 6 w 858"/>
                <a:gd name="T71" fmla="*/ 198 h 850"/>
                <a:gd name="T72" fmla="*/ 4 w 858"/>
                <a:gd name="T73" fmla="*/ 170 h 850"/>
                <a:gd name="T74" fmla="*/ 24 w 858"/>
                <a:gd name="T75" fmla="*/ 154 h 850"/>
                <a:gd name="T76" fmla="*/ 33 w 858"/>
                <a:gd name="T77" fmla="*/ 119 h 850"/>
                <a:gd name="T78" fmla="*/ 42 w 858"/>
                <a:gd name="T79" fmla="*/ 106 h 850"/>
                <a:gd name="T80" fmla="*/ 50 w 858"/>
                <a:gd name="T81" fmla="*/ 86 h 850"/>
                <a:gd name="T82" fmla="*/ 69 w 858"/>
                <a:gd name="T83" fmla="*/ 73 h 850"/>
                <a:gd name="T84" fmla="*/ 78 w 858"/>
                <a:gd name="T85" fmla="*/ 44 h 850"/>
                <a:gd name="T86" fmla="*/ 100 w 858"/>
                <a:gd name="T87" fmla="*/ 44 h 850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858"/>
                <a:gd name="T133" fmla="*/ 0 h 850"/>
                <a:gd name="T134" fmla="*/ 858 w 858"/>
                <a:gd name="T135" fmla="*/ 850 h 850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858" h="850">
                  <a:moveTo>
                    <a:pt x="193" y="63"/>
                  </a:moveTo>
                  <a:lnTo>
                    <a:pt x="226" y="44"/>
                  </a:lnTo>
                  <a:lnTo>
                    <a:pt x="243" y="54"/>
                  </a:lnTo>
                  <a:lnTo>
                    <a:pt x="269" y="38"/>
                  </a:lnTo>
                  <a:lnTo>
                    <a:pt x="275" y="23"/>
                  </a:lnTo>
                  <a:lnTo>
                    <a:pt x="319" y="14"/>
                  </a:lnTo>
                  <a:lnTo>
                    <a:pt x="345" y="27"/>
                  </a:lnTo>
                  <a:lnTo>
                    <a:pt x="366" y="20"/>
                  </a:lnTo>
                  <a:lnTo>
                    <a:pt x="372" y="5"/>
                  </a:lnTo>
                  <a:lnTo>
                    <a:pt x="406" y="10"/>
                  </a:lnTo>
                  <a:lnTo>
                    <a:pt x="429" y="14"/>
                  </a:lnTo>
                  <a:lnTo>
                    <a:pt x="435" y="0"/>
                  </a:lnTo>
                  <a:lnTo>
                    <a:pt x="461" y="1"/>
                  </a:lnTo>
                  <a:lnTo>
                    <a:pt x="516" y="8"/>
                  </a:lnTo>
                  <a:lnTo>
                    <a:pt x="568" y="13"/>
                  </a:lnTo>
                  <a:lnTo>
                    <a:pt x="652" y="46"/>
                  </a:lnTo>
                  <a:lnTo>
                    <a:pt x="689" y="63"/>
                  </a:lnTo>
                  <a:lnTo>
                    <a:pt x="723" y="78"/>
                  </a:lnTo>
                  <a:lnTo>
                    <a:pt x="746" y="99"/>
                  </a:lnTo>
                  <a:lnTo>
                    <a:pt x="742" y="115"/>
                  </a:lnTo>
                  <a:lnTo>
                    <a:pt x="774" y="134"/>
                  </a:lnTo>
                  <a:lnTo>
                    <a:pt x="798" y="153"/>
                  </a:lnTo>
                  <a:lnTo>
                    <a:pt x="791" y="172"/>
                  </a:lnTo>
                  <a:lnTo>
                    <a:pt x="808" y="186"/>
                  </a:lnTo>
                  <a:lnTo>
                    <a:pt x="821" y="204"/>
                  </a:lnTo>
                  <a:lnTo>
                    <a:pt x="834" y="226"/>
                  </a:lnTo>
                  <a:lnTo>
                    <a:pt x="830" y="243"/>
                  </a:lnTo>
                  <a:lnTo>
                    <a:pt x="830" y="259"/>
                  </a:lnTo>
                  <a:lnTo>
                    <a:pt x="848" y="277"/>
                  </a:lnTo>
                  <a:lnTo>
                    <a:pt x="850" y="305"/>
                  </a:lnTo>
                  <a:lnTo>
                    <a:pt x="858" y="354"/>
                  </a:lnTo>
                  <a:lnTo>
                    <a:pt x="856" y="430"/>
                  </a:lnTo>
                  <a:lnTo>
                    <a:pt x="850" y="475"/>
                  </a:lnTo>
                  <a:lnTo>
                    <a:pt x="842" y="517"/>
                  </a:lnTo>
                  <a:lnTo>
                    <a:pt x="832" y="558"/>
                  </a:lnTo>
                  <a:lnTo>
                    <a:pt x="819" y="596"/>
                  </a:lnTo>
                  <a:lnTo>
                    <a:pt x="804" y="631"/>
                  </a:lnTo>
                  <a:lnTo>
                    <a:pt x="785" y="665"/>
                  </a:lnTo>
                  <a:lnTo>
                    <a:pt x="766" y="696"/>
                  </a:lnTo>
                  <a:lnTo>
                    <a:pt x="743" y="723"/>
                  </a:lnTo>
                  <a:lnTo>
                    <a:pt x="717" y="750"/>
                  </a:lnTo>
                  <a:lnTo>
                    <a:pt x="689" y="773"/>
                  </a:lnTo>
                  <a:lnTo>
                    <a:pt x="659" y="793"/>
                  </a:lnTo>
                  <a:lnTo>
                    <a:pt x="625" y="810"/>
                  </a:lnTo>
                  <a:lnTo>
                    <a:pt x="588" y="824"/>
                  </a:lnTo>
                  <a:lnTo>
                    <a:pt x="549" y="835"/>
                  </a:lnTo>
                  <a:lnTo>
                    <a:pt x="508" y="843"/>
                  </a:lnTo>
                  <a:lnTo>
                    <a:pt x="463" y="848"/>
                  </a:lnTo>
                  <a:lnTo>
                    <a:pt x="348" y="850"/>
                  </a:lnTo>
                  <a:lnTo>
                    <a:pt x="332" y="847"/>
                  </a:lnTo>
                  <a:lnTo>
                    <a:pt x="315" y="844"/>
                  </a:lnTo>
                  <a:lnTo>
                    <a:pt x="302" y="842"/>
                  </a:lnTo>
                  <a:lnTo>
                    <a:pt x="288" y="840"/>
                  </a:lnTo>
                  <a:lnTo>
                    <a:pt x="276" y="836"/>
                  </a:lnTo>
                  <a:lnTo>
                    <a:pt x="264" y="834"/>
                  </a:lnTo>
                  <a:lnTo>
                    <a:pt x="253" y="831"/>
                  </a:lnTo>
                  <a:lnTo>
                    <a:pt x="242" y="827"/>
                  </a:lnTo>
                  <a:lnTo>
                    <a:pt x="231" y="824"/>
                  </a:lnTo>
                  <a:lnTo>
                    <a:pt x="220" y="820"/>
                  </a:lnTo>
                  <a:lnTo>
                    <a:pt x="209" y="816"/>
                  </a:lnTo>
                  <a:lnTo>
                    <a:pt x="198" y="810"/>
                  </a:lnTo>
                  <a:lnTo>
                    <a:pt x="186" y="804"/>
                  </a:lnTo>
                  <a:lnTo>
                    <a:pt x="174" y="797"/>
                  </a:lnTo>
                  <a:lnTo>
                    <a:pt x="160" y="789"/>
                  </a:lnTo>
                  <a:lnTo>
                    <a:pt x="146" y="781"/>
                  </a:lnTo>
                  <a:lnTo>
                    <a:pt x="77" y="732"/>
                  </a:lnTo>
                  <a:lnTo>
                    <a:pt x="55" y="696"/>
                  </a:lnTo>
                  <a:lnTo>
                    <a:pt x="20" y="627"/>
                  </a:lnTo>
                  <a:lnTo>
                    <a:pt x="10" y="553"/>
                  </a:lnTo>
                  <a:lnTo>
                    <a:pt x="0" y="500"/>
                  </a:lnTo>
                  <a:lnTo>
                    <a:pt x="8" y="433"/>
                  </a:lnTo>
                  <a:lnTo>
                    <a:pt x="11" y="395"/>
                  </a:lnTo>
                  <a:lnTo>
                    <a:pt x="10" y="362"/>
                  </a:lnTo>
                  <a:lnTo>
                    <a:pt x="8" y="339"/>
                  </a:lnTo>
                  <a:lnTo>
                    <a:pt x="22" y="315"/>
                  </a:lnTo>
                  <a:lnTo>
                    <a:pt x="48" y="308"/>
                  </a:lnTo>
                  <a:lnTo>
                    <a:pt x="42" y="254"/>
                  </a:lnTo>
                  <a:lnTo>
                    <a:pt x="65" y="239"/>
                  </a:lnTo>
                  <a:lnTo>
                    <a:pt x="79" y="236"/>
                  </a:lnTo>
                  <a:lnTo>
                    <a:pt x="84" y="211"/>
                  </a:lnTo>
                  <a:lnTo>
                    <a:pt x="83" y="180"/>
                  </a:lnTo>
                  <a:lnTo>
                    <a:pt x="99" y="171"/>
                  </a:lnTo>
                  <a:lnTo>
                    <a:pt x="122" y="171"/>
                  </a:lnTo>
                  <a:lnTo>
                    <a:pt x="138" y="145"/>
                  </a:lnTo>
                  <a:lnTo>
                    <a:pt x="139" y="120"/>
                  </a:lnTo>
                  <a:lnTo>
                    <a:pt x="155" y="88"/>
                  </a:lnTo>
                  <a:lnTo>
                    <a:pt x="178" y="100"/>
                  </a:lnTo>
                  <a:lnTo>
                    <a:pt x="199" y="87"/>
                  </a:lnTo>
                  <a:lnTo>
                    <a:pt x="193" y="63"/>
                  </a:lnTo>
                  <a:close/>
                </a:path>
              </a:pathLst>
            </a:custGeom>
            <a:solidFill>
              <a:srgbClr val="00194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6" name="Freeform 98"/>
            <p:cNvSpPr>
              <a:spLocks/>
            </p:cNvSpPr>
            <p:nvPr/>
          </p:nvSpPr>
          <p:spPr bwMode="auto">
            <a:xfrm>
              <a:off x="5660" y="1999"/>
              <a:ext cx="220" cy="224"/>
            </a:xfrm>
            <a:custGeom>
              <a:avLst/>
              <a:gdLst>
                <a:gd name="T0" fmla="*/ 0 w 442"/>
                <a:gd name="T1" fmla="*/ 146 h 448"/>
                <a:gd name="T2" fmla="*/ 22 w 442"/>
                <a:gd name="T3" fmla="*/ 190 h 448"/>
                <a:gd name="T4" fmla="*/ 60 w 442"/>
                <a:gd name="T5" fmla="*/ 219 h 448"/>
                <a:gd name="T6" fmla="*/ 74 w 442"/>
                <a:gd name="T7" fmla="*/ 222 h 448"/>
                <a:gd name="T8" fmla="*/ 88 w 442"/>
                <a:gd name="T9" fmla="*/ 224 h 448"/>
                <a:gd name="T10" fmla="*/ 102 w 442"/>
                <a:gd name="T11" fmla="*/ 224 h 448"/>
                <a:gd name="T12" fmla="*/ 114 w 442"/>
                <a:gd name="T13" fmla="*/ 224 h 448"/>
                <a:gd name="T14" fmla="*/ 127 w 442"/>
                <a:gd name="T15" fmla="*/ 222 h 448"/>
                <a:gd name="T16" fmla="*/ 139 w 442"/>
                <a:gd name="T17" fmla="*/ 219 h 448"/>
                <a:gd name="T18" fmla="*/ 150 w 442"/>
                <a:gd name="T19" fmla="*/ 215 h 448"/>
                <a:gd name="T20" fmla="*/ 161 w 442"/>
                <a:gd name="T21" fmla="*/ 210 h 448"/>
                <a:gd name="T22" fmla="*/ 172 w 442"/>
                <a:gd name="T23" fmla="*/ 203 h 448"/>
                <a:gd name="T24" fmla="*/ 181 w 442"/>
                <a:gd name="T25" fmla="*/ 196 h 448"/>
                <a:gd name="T26" fmla="*/ 190 w 442"/>
                <a:gd name="T27" fmla="*/ 187 h 448"/>
                <a:gd name="T28" fmla="*/ 198 w 442"/>
                <a:gd name="T29" fmla="*/ 178 h 448"/>
                <a:gd name="T30" fmla="*/ 205 w 442"/>
                <a:gd name="T31" fmla="*/ 167 h 448"/>
                <a:gd name="T32" fmla="*/ 211 w 442"/>
                <a:gd name="T33" fmla="*/ 156 h 448"/>
                <a:gd name="T34" fmla="*/ 216 w 442"/>
                <a:gd name="T35" fmla="*/ 142 h 448"/>
                <a:gd name="T36" fmla="*/ 220 w 442"/>
                <a:gd name="T37" fmla="*/ 128 h 448"/>
                <a:gd name="T38" fmla="*/ 220 w 442"/>
                <a:gd name="T39" fmla="*/ 108 h 448"/>
                <a:gd name="T40" fmla="*/ 219 w 442"/>
                <a:gd name="T41" fmla="*/ 90 h 448"/>
                <a:gd name="T42" fmla="*/ 218 w 442"/>
                <a:gd name="T43" fmla="*/ 75 h 448"/>
                <a:gd name="T44" fmla="*/ 215 w 442"/>
                <a:gd name="T45" fmla="*/ 61 h 448"/>
                <a:gd name="T46" fmla="*/ 209 w 442"/>
                <a:gd name="T47" fmla="*/ 48 h 448"/>
                <a:gd name="T48" fmla="*/ 202 w 442"/>
                <a:gd name="T49" fmla="*/ 35 h 448"/>
                <a:gd name="T50" fmla="*/ 191 w 442"/>
                <a:gd name="T51" fmla="*/ 21 h 448"/>
                <a:gd name="T52" fmla="*/ 176 w 442"/>
                <a:gd name="T53" fmla="*/ 6 h 448"/>
                <a:gd name="T54" fmla="*/ 122 w 442"/>
                <a:gd name="T55" fmla="*/ 0 h 448"/>
                <a:gd name="T56" fmla="*/ 105 w 442"/>
                <a:gd name="T57" fmla="*/ 3 h 448"/>
                <a:gd name="T58" fmla="*/ 89 w 442"/>
                <a:gd name="T59" fmla="*/ 6 h 448"/>
                <a:gd name="T60" fmla="*/ 75 w 442"/>
                <a:gd name="T61" fmla="*/ 10 h 448"/>
                <a:gd name="T62" fmla="*/ 63 w 442"/>
                <a:gd name="T63" fmla="*/ 14 h 448"/>
                <a:gd name="T64" fmla="*/ 52 w 442"/>
                <a:gd name="T65" fmla="*/ 20 h 448"/>
                <a:gd name="T66" fmla="*/ 42 w 442"/>
                <a:gd name="T67" fmla="*/ 25 h 448"/>
                <a:gd name="T68" fmla="*/ 33 w 442"/>
                <a:gd name="T69" fmla="*/ 31 h 448"/>
                <a:gd name="T70" fmla="*/ 26 w 442"/>
                <a:gd name="T71" fmla="*/ 39 h 448"/>
                <a:gd name="T72" fmla="*/ 20 w 442"/>
                <a:gd name="T73" fmla="*/ 48 h 448"/>
                <a:gd name="T74" fmla="*/ 14 w 442"/>
                <a:gd name="T75" fmla="*/ 57 h 448"/>
                <a:gd name="T76" fmla="*/ 10 w 442"/>
                <a:gd name="T77" fmla="*/ 69 h 448"/>
                <a:gd name="T78" fmla="*/ 6 w 442"/>
                <a:gd name="T79" fmla="*/ 81 h 448"/>
                <a:gd name="T80" fmla="*/ 3 w 442"/>
                <a:gd name="T81" fmla="*/ 94 h 448"/>
                <a:gd name="T82" fmla="*/ 2 w 442"/>
                <a:gd name="T83" fmla="*/ 110 h 448"/>
                <a:gd name="T84" fmla="*/ 1 w 442"/>
                <a:gd name="T85" fmla="*/ 126 h 448"/>
                <a:gd name="T86" fmla="*/ 0 w 442"/>
                <a:gd name="T87" fmla="*/ 146 h 448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442"/>
                <a:gd name="T133" fmla="*/ 0 h 448"/>
                <a:gd name="T134" fmla="*/ 442 w 442"/>
                <a:gd name="T135" fmla="*/ 448 h 448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442" h="448">
                  <a:moveTo>
                    <a:pt x="0" y="291"/>
                  </a:moveTo>
                  <a:lnTo>
                    <a:pt x="45" y="379"/>
                  </a:lnTo>
                  <a:lnTo>
                    <a:pt x="121" y="437"/>
                  </a:lnTo>
                  <a:lnTo>
                    <a:pt x="149" y="443"/>
                  </a:lnTo>
                  <a:lnTo>
                    <a:pt x="177" y="447"/>
                  </a:lnTo>
                  <a:lnTo>
                    <a:pt x="204" y="448"/>
                  </a:lnTo>
                  <a:lnTo>
                    <a:pt x="230" y="447"/>
                  </a:lnTo>
                  <a:lnTo>
                    <a:pt x="255" y="443"/>
                  </a:lnTo>
                  <a:lnTo>
                    <a:pt x="279" y="437"/>
                  </a:lnTo>
                  <a:lnTo>
                    <a:pt x="302" y="429"/>
                  </a:lnTo>
                  <a:lnTo>
                    <a:pt x="324" y="419"/>
                  </a:lnTo>
                  <a:lnTo>
                    <a:pt x="345" y="406"/>
                  </a:lnTo>
                  <a:lnTo>
                    <a:pt x="364" y="391"/>
                  </a:lnTo>
                  <a:lnTo>
                    <a:pt x="382" y="374"/>
                  </a:lnTo>
                  <a:lnTo>
                    <a:pt x="397" y="356"/>
                  </a:lnTo>
                  <a:lnTo>
                    <a:pt x="412" y="334"/>
                  </a:lnTo>
                  <a:lnTo>
                    <a:pt x="423" y="311"/>
                  </a:lnTo>
                  <a:lnTo>
                    <a:pt x="434" y="284"/>
                  </a:lnTo>
                  <a:lnTo>
                    <a:pt x="442" y="256"/>
                  </a:lnTo>
                  <a:lnTo>
                    <a:pt x="442" y="215"/>
                  </a:lnTo>
                  <a:lnTo>
                    <a:pt x="440" y="179"/>
                  </a:lnTo>
                  <a:lnTo>
                    <a:pt x="437" y="149"/>
                  </a:lnTo>
                  <a:lnTo>
                    <a:pt x="431" y="122"/>
                  </a:lnTo>
                  <a:lnTo>
                    <a:pt x="420" y="95"/>
                  </a:lnTo>
                  <a:lnTo>
                    <a:pt x="405" y="70"/>
                  </a:lnTo>
                  <a:lnTo>
                    <a:pt x="383" y="42"/>
                  </a:lnTo>
                  <a:lnTo>
                    <a:pt x="354" y="12"/>
                  </a:lnTo>
                  <a:lnTo>
                    <a:pt x="245" y="0"/>
                  </a:lnTo>
                  <a:lnTo>
                    <a:pt x="210" y="5"/>
                  </a:lnTo>
                  <a:lnTo>
                    <a:pt x="179" y="12"/>
                  </a:lnTo>
                  <a:lnTo>
                    <a:pt x="151" y="20"/>
                  </a:lnTo>
                  <a:lnTo>
                    <a:pt x="126" y="28"/>
                  </a:lnTo>
                  <a:lnTo>
                    <a:pt x="104" y="39"/>
                  </a:lnTo>
                  <a:lnTo>
                    <a:pt x="85" y="50"/>
                  </a:lnTo>
                  <a:lnTo>
                    <a:pt x="67" y="63"/>
                  </a:lnTo>
                  <a:lnTo>
                    <a:pt x="52" y="78"/>
                  </a:lnTo>
                  <a:lnTo>
                    <a:pt x="40" y="95"/>
                  </a:lnTo>
                  <a:lnTo>
                    <a:pt x="29" y="115"/>
                  </a:lnTo>
                  <a:lnTo>
                    <a:pt x="20" y="137"/>
                  </a:lnTo>
                  <a:lnTo>
                    <a:pt x="13" y="161"/>
                  </a:lnTo>
                  <a:lnTo>
                    <a:pt x="7" y="188"/>
                  </a:lnTo>
                  <a:lnTo>
                    <a:pt x="4" y="220"/>
                  </a:lnTo>
                  <a:lnTo>
                    <a:pt x="2" y="253"/>
                  </a:lnTo>
                  <a:lnTo>
                    <a:pt x="0" y="291"/>
                  </a:lnTo>
                  <a:close/>
                </a:path>
              </a:pathLst>
            </a:custGeom>
            <a:solidFill>
              <a:srgbClr val="00194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7" name="Freeform 99"/>
            <p:cNvSpPr>
              <a:spLocks/>
            </p:cNvSpPr>
            <p:nvPr/>
          </p:nvSpPr>
          <p:spPr bwMode="auto">
            <a:xfrm>
              <a:off x="6325" y="1877"/>
              <a:ext cx="216" cy="259"/>
            </a:xfrm>
            <a:custGeom>
              <a:avLst/>
              <a:gdLst>
                <a:gd name="T0" fmla="*/ 39 w 432"/>
                <a:gd name="T1" fmla="*/ 37 h 520"/>
                <a:gd name="T2" fmla="*/ 30 w 432"/>
                <a:gd name="T3" fmla="*/ 49 h 520"/>
                <a:gd name="T4" fmla="*/ 22 w 432"/>
                <a:gd name="T5" fmla="*/ 63 h 520"/>
                <a:gd name="T6" fmla="*/ 14 w 432"/>
                <a:gd name="T7" fmla="*/ 77 h 520"/>
                <a:gd name="T8" fmla="*/ 9 w 432"/>
                <a:gd name="T9" fmla="*/ 93 h 520"/>
                <a:gd name="T10" fmla="*/ 5 w 432"/>
                <a:gd name="T11" fmla="*/ 109 h 520"/>
                <a:gd name="T12" fmla="*/ 2 w 432"/>
                <a:gd name="T13" fmla="*/ 126 h 520"/>
                <a:gd name="T14" fmla="*/ 0 w 432"/>
                <a:gd name="T15" fmla="*/ 143 h 520"/>
                <a:gd name="T16" fmla="*/ 1 w 432"/>
                <a:gd name="T17" fmla="*/ 159 h 520"/>
                <a:gd name="T18" fmla="*/ 3 w 432"/>
                <a:gd name="T19" fmla="*/ 176 h 520"/>
                <a:gd name="T20" fmla="*/ 6 w 432"/>
                <a:gd name="T21" fmla="*/ 192 h 520"/>
                <a:gd name="T22" fmla="*/ 12 w 432"/>
                <a:gd name="T23" fmla="*/ 207 h 520"/>
                <a:gd name="T24" fmla="*/ 19 w 432"/>
                <a:gd name="T25" fmla="*/ 221 h 520"/>
                <a:gd name="T26" fmla="*/ 29 w 432"/>
                <a:gd name="T27" fmla="*/ 234 h 520"/>
                <a:gd name="T28" fmla="*/ 41 w 432"/>
                <a:gd name="T29" fmla="*/ 244 h 520"/>
                <a:gd name="T30" fmla="*/ 54 w 432"/>
                <a:gd name="T31" fmla="*/ 253 h 520"/>
                <a:gd name="T32" fmla="*/ 71 w 432"/>
                <a:gd name="T33" fmla="*/ 259 h 520"/>
                <a:gd name="T34" fmla="*/ 90 w 432"/>
                <a:gd name="T35" fmla="*/ 259 h 520"/>
                <a:gd name="T36" fmla="*/ 106 w 432"/>
                <a:gd name="T37" fmla="*/ 257 h 520"/>
                <a:gd name="T38" fmla="*/ 121 w 432"/>
                <a:gd name="T39" fmla="*/ 254 h 520"/>
                <a:gd name="T40" fmla="*/ 136 w 432"/>
                <a:gd name="T41" fmla="*/ 250 h 520"/>
                <a:gd name="T42" fmla="*/ 148 w 432"/>
                <a:gd name="T43" fmla="*/ 244 h 520"/>
                <a:gd name="T44" fmla="*/ 159 w 432"/>
                <a:gd name="T45" fmla="*/ 238 h 520"/>
                <a:gd name="T46" fmla="*/ 168 w 432"/>
                <a:gd name="T47" fmla="*/ 230 h 520"/>
                <a:gd name="T48" fmla="*/ 177 w 432"/>
                <a:gd name="T49" fmla="*/ 221 h 520"/>
                <a:gd name="T50" fmla="*/ 185 w 432"/>
                <a:gd name="T51" fmla="*/ 211 h 520"/>
                <a:gd name="T52" fmla="*/ 191 w 432"/>
                <a:gd name="T53" fmla="*/ 200 h 520"/>
                <a:gd name="T54" fmla="*/ 197 w 432"/>
                <a:gd name="T55" fmla="*/ 188 h 520"/>
                <a:gd name="T56" fmla="*/ 202 w 432"/>
                <a:gd name="T57" fmla="*/ 174 h 520"/>
                <a:gd name="T58" fmla="*/ 206 w 432"/>
                <a:gd name="T59" fmla="*/ 160 h 520"/>
                <a:gd name="T60" fmla="*/ 210 w 432"/>
                <a:gd name="T61" fmla="*/ 145 h 520"/>
                <a:gd name="T62" fmla="*/ 213 w 432"/>
                <a:gd name="T63" fmla="*/ 129 h 520"/>
                <a:gd name="T64" fmla="*/ 216 w 432"/>
                <a:gd name="T65" fmla="*/ 112 h 520"/>
                <a:gd name="T66" fmla="*/ 213 w 432"/>
                <a:gd name="T67" fmla="*/ 91 h 520"/>
                <a:gd name="T68" fmla="*/ 208 w 432"/>
                <a:gd name="T69" fmla="*/ 72 h 520"/>
                <a:gd name="T70" fmla="*/ 202 w 432"/>
                <a:gd name="T71" fmla="*/ 55 h 520"/>
                <a:gd name="T72" fmla="*/ 193 w 432"/>
                <a:gd name="T73" fmla="*/ 41 h 520"/>
                <a:gd name="T74" fmla="*/ 184 w 432"/>
                <a:gd name="T75" fmla="*/ 29 h 520"/>
                <a:gd name="T76" fmla="*/ 173 w 432"/>
                <a:gd name="T77" fmla="*/ 18 h 520"/>
                <a:gd name="T78" fmla="*/ 161 w 432"/>
                <a:gd name="T79" fmla="*/ 11 h 520"/>
                <a:gd name="T80" fmla="*/ 149 w 432"/>
                <a:gd name="T81" fmla="*/ 5 h 520"/>
                <a:gd name="T82" fmla="*/ 135 w 432"/>
                <a:gd name="T83" fmla="*/ 2 h 520"/>
                <a:gd name="T84" fmla="*/ 121 w 432"/>
                <a:gd name="T85" fmla="*/ 0 h 520"/>
                <a:gd name="T86" fmla="*/ 107 w 432"/>
                <a:gd name="T87" fmla="*/ 1 h 520"/>
                <a:gd name="T88" fmla="*/ 94 w 432"/>
                <a:gd name="T89" fmla="*/ 4 h 520"/>
                <a:gd name="T90" fmla="*/ 79 w 432"/>
                <a:gd name="T91" fmla="*/ 9 h 520"/>
                <a:gd name="T92" fmla="*/ 65 w 432"/>
                <a:gd name="T93" fmla="*/ 17 h 520"/>
                <a:gd name="T94" fmla="*/ 52 w 432"/>
                <a:gd name="T95" fmla="*/ 26 h 520"/>
                <a:gd name="T96" fmla="*/ 39 w 432"/>
                <a:gd name="T97" fmla="*/ 37 h 520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432"/>
                <a:gd name="T148" fmla="*/ 0 h 520"/>
                <a:gd name="T149" fmla="*/ 432 w 432"/>
                <a:gd name="T150" fmla="*/ 520 h 520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432" h="520">
                  <a:moveTo>
                    <a:pt x="78" y="75"/>
                  </a:moveTo>
                  <a:lnTo>
                    <a:pt x="60" y="98"/>
                  </a:lnTo>
                  <a:lnTo>
                    <a:pt x="44" y="126"/>
                  </a:lnTo>
                  <a:lnTo>
                    <a:pt x="29" y="155"/>
                  </a:lnTo>
                  <a:lnTo>
                    <a:pt x="17" y="186"/>
                  </a:lnTo>
                  <a:lnTo>
                    <a:pt x="9" y="219"/>
                  </a:lnTo>
                  <a:lnTo>
                    <a:pt x="3" y="253"/>
                  </a:lnTo>
                  <a:lnTo>
                    <a:pt x="0" y="287"/>
                  </a:lnTo>
                  <a:lnTo>
                    <a:pt x="1" y="320"/>
                  </a:lnTo>
                  <a:lnTo>
                    <a:pt x="5" y="354"/>
                  </a:lnTo>
                  <a:lnTo>
                    <a:pt x="12" y="386"/>
                  </a:lnTo>
                  <a:lnTo>
                    <a:pt x="23" y="416"/>
                  </a:lnTo>
                  <a:lnTo>
                    <a:pt x="38" y="444"/>
                  </a:lnTo>
                  <a:lnTo>
                    <a:pt x="58" y="469"/>
                  </a:lnTo>
                  <a:lnTo>
                    <a:pt x="81" y="490"/>
                  </a:lnTo>
                  <a:lnTo>
                    <a:pt x="109" y="507"/>
                  </a:lnTo>
                  <a:lnTo>
                    <a:pt x="142" y="520"/>
                  </a:lnTo>
                  <a:lnTo>
                    <a:pt x="179" y="519"/>
                  </a:lnTo>
                  <a:lnTo>
                    <a:pt x="212" y="515"/>
                  </a:lnTo>
                  <a:lnTo>
                    <a:pt x="243" y="509"/>
                  </a:lnTo>
                  <a:lnTo>
                    <a:pt x="271" y="501"/>
                  </a:lnTo>
                  <a:lnTo>
                    <a:pt x="295" y="490"/>
                  </a:lnTo>
                  <a:lnTo>
                    <a:pt x="317" y="477"/>
                  </a:lnTo>
                  <a:lnTo>
                    <a:pt x="336" y="461"/>
                  </a:lnTo>
                  <a:lnTo>
                    <a:pt x="354" y="443"/>
                  </a:lnTo>
                  <a:lnTo>
                    <a:pt x="369" y="423"/>
                  </a:lnTo>
                  <a:lnTo>
                    <a:pt x="382" y="401"/>
                  </a:lnTo>
                  <a:lnTo>
                    <a:pt x="394" y="377"/>
                  </a:lnTo>
                  <a:lnTo>
                    <a:pt x="403" y="350"/>
                  </a:lnTo>
                  <a:lnTo>
                    <a:pt x="412" y="322"/>
                  </a:lnTo>
                  <a:lnTo>
                    <a:pt x="419" y="292"/>
                  </a:lnTo>
                  <a:lnTo>
                    <a:pt x="426" y="259"/>
                  </a:lnTo>
                  <a:lnTo>
                    <a:pt x="432" y="225"/>
                  </a:lnTo>
                  <a:lnTo>
                    <a:pt x="426" y="182"/>
                  </a:lnTo>
                  <a:lnTo>
                    <a:pt x="416" y="144"/>
                  </a:lnTo>
                  <a:lnTo>
                    <a:pt x="403" y="111"/>
                  </a:lnTo>
                  <a:lnTo>
                    <a:pt x="386" y="82"/>
                  </a:lnTo>
                  <a:lnTo>
                    <a:pt x="367" y="58"/>
                  </a:lnTo>
                  <a:lnTo>
                    <a:pt x="346" y="37"/>
                  </a:lnTo>
                  <a:lnTo>
                    <a:pt x="321" y="22"/>
                  </a:lnTo>
                  <a:lnTo>
                    <a:pt x="297" y="11"/>
                  </a:lnTo>
                  <a:lnTo>
                    <a:pt x="270" y="4"/>
                  </a:lnTo>
                  <a:lnTo>
                    <a:pt x="242" y="0"/>
                  </a:lnTo>
                  <a:lnTo>
                    <a:pt x="214" y="3"/>
                  </a:lnTo>
                  <a:lnTo>
                    <a:pt x="187" y="8"/>
                  </a:lnTo>
                  <a:lnTo>
                    <a:pt x="158" y="19"/>
                  </a:lnTo>
                  <a:lnTo>
                    <a:pt x="130" y="34"/>
                  </a:lnTo>
                  <a:lnTo>
                    <a:pt x="104" y="52"/>
                  </a:lnTo>
                  <a:lnTo>
                    <a:pt x="78" y="75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8" name="Freeform 100"/>
            <p:cNvSpPr>
              <a:spLocks/>
            </p:cNvSpPr>
            <p:nvPr/>
          </p:nvSpPr>
          <p:spPr bwMode="auto">
            <a:xfrm>
              <a:off x="5672" y="1735"/>
              <a:ext cx="449" cy="52"/>
            </a:xfrm>
            <a:custGeom>
              <a:avLst/>
              <a:gdLst>
                <a:gd name="T0" fmla="*/ 0 w 896"/>
                <a:gd name="T1" fmla="*/ 22 h 105"/>
                <a:gd name="T2" fmla="*/ 2 w 896"/>
                <a:gd name="T3" fmla="*/ 49 h 105"/>
                <a:gd name="T4" fmla="*/ 448 w 896"/>
                <a:gd name="T5" fmla="*/ 52 h 105"/>
                <a:gd name="T6" fmla="*/ 449 w 896"/>
                <a:gd name="T7" fmla="*/ 0 h 105"/>
                <a:gd name="T8" fmla="*/ 0 w 896"/>
                <a:gd name="T9" fmla="*/ 22 h 10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896"/>
                <a:gd name="T16" fmla="*/ 0 h 105"/>
                <a:gd name="T17" fmla="*/ 896 w 896"/>
                <a:gd name="T18" fmla="*/ 105 h 10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896" h="105">
                  <a:moveTo>
                    <a:pt x="0" y="45"/>
                  </a:moveTo>
                  <a:lnTo>
                    <a:pt x="4" y="99"/>
                  </a:lnTo>
                  <a:lnTo>
                    <a:pt x="895" y="105"/>
                  </a:lnTo>
                  <a:lnTo>
                    <a:pt x="896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9" name="Freeform 101"/>
            <p:cNvSpPr>
              <a:spLocks/>
            </p:cNvSpPr>
            <p:nvPr/>
          </p:nvSpPr>
          <p:spPr bwMode="auto">
            <a:xfrm>
              <a:off x="5679" y="1802"/>
              <a:ext cx="63" cy="149"/>
            </a:xfrm>
            <a:custGeom>
              <a:avLst/>
              <a:gdLst>
                <a:gd name="T0" fmla="*/ 0 w 126"/>
                <a:gd name="T1" fmla="*/ 1 h 297"/>
                <a:gd name="T2" fmla="*/ 25 w 126"/>
                <a:gd name="T3" fmla="*/ 148 h 297"/>
                <a:gd name="T4" fmla="*/ 60 w 126"/>
                <a:gd name="T5" fmla="*/ 149 h 297"/>
                <a:gd name="T6" fmla="*/ 63 w 126"/>
                <a:gd name="T7" fmla="*/ 3 h 297"/>
                <a:gd name="T8" fmla="*/ 26 w 126"/>
                <a:gd name="T9" fmla="*/ 0 h 297"/>
                <a:gd name="T10" fmla="*/ 0 w 126"/>
                <a:gd name="T11" fmla="*/ 1 h 29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26"/>
                <a:gd name="T19" fmla="*/ 0 h 297"/>
                <a:gd name="T20" fmla="*/ 126 w 126"/>
                <a:gd name="T21" fmla="*/ 297 h 297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26" h="297">
                  <a:moveTo>
                    <a:pt x="0" y="2"/>
                  </a:moveTo>
                  <a:lnTo>
                    <a:pt x="50" y="296"/>
                  </a:lnTo>
                  <a:lnTo>
                    <a:pt x="120" y="297"/>
                  </a:lnTo>
                  <a:lnTo>
                    <a:pt x="126" y="5"/>
                  </a:lnTo>
                  <a:lnTo>
                    <a:pt x="51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D18E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90" name="Freeform 102"/>
            <p:cNvSpPr>
              <a:spLocks/>
            </p:cNvSpPr>
            <p:nvPr/>
          </p:nvSpPr>
          <p:spPr bwMode="auto">
            <a:xfrm>
              <a:off x="5739" y="1801"/>
              <a:ext cx="159" cy="150"/>
            </a:xfrm>
            <a:custGeom>
              <a:avLst/>
              <a:gdLst>
                <a:gd name="T0" fmla="*/ 0 w 318"/>
                <a:gd name="T1" fmla="*/ 0 h 301"/>
                <a:gd name="T2" fmla="*/ 0 w 318"/>
                <a:gd name="T3" fmla="*/ 150 h 301"/>
                <a:gd name="T4" fmla="*/ 157 w 318"/>
                <a:gd name="T5" fmla="*/ 147 h 301"/>
                <a:gd name="T6" fmla="*/ 159 w 318"/>
                <a:gd name="T7" fmla="*/ 3 h 301"/>
                <a:gd name="T8" fmla="*/ 0 w 318"/>
                <a:gd name="T9" fmla="*/ 0 h 30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318"/>
                <a:gd name="T16" fmla="*/ 0 h 301"/>
                <a:gd name="T17" fmla="*/ 318 w 318"/>
                <a:gd name="T18" fmla="*/ 301 h 301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318" h="301">
                  <a:moveTo>
                    <a:pt x="0" y="0"/>
                  </a:moveTo>
                  <a:lnTo>
                    <a:pt x="0" y="301"/>
                  </a:lnTo>
                  <a:lnTo>
                    <a:pt x="314" y="294"/>
                  </a:lnTo>
                  <a:lnTo>
                    <a:pt x="318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91" name="Freeform 103"/>
            <p:cNvSpPr>
              <a:spLocks/>
            </p:cNvSpPr>
            <p:nvPr/>
          </p:nvSpPr>
          <p:spPr bwMode="auto">
            <a:xfrm>
              <a:off x="5675" y="1782"/>
              <a:ext cx="446" cy="24"/>
            </a:xfrm>
            <a:custGeom>
              <a:avLst/>
              <a:gdLst>
                <a:gd name="T0" fmla="*/ 0 w 893"/>
                <a:gd name="T1" fmla="*/ 3 h 49"/>
                <a:gd name="T2" fmla="*/ 4 w 893"/>
                <a:gd name="T3" fmla="*/ 23 h 49"/>
                <a:gd name="T4" fmla="*/ 445 w 893"/>
                <a:gd name="T5" fmla="*/ 24 h 49"/>
                <a:gd name="T6" fmla="*/ 446 w 893"/>
                <a:gd name="T7" fmla="*/ 0 h 49"/>
                <a:gd name="T8" fmla="*/ 0 w 893"/>
                <a:gd name="T9" fmla="*/ 3 h 4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893"/>
                <a:gd name="T16" fmla="*/ 0 h 49"/>
                <a:gd name="T17" fmla="*/ 893 w 893"/>
                <a:gd name="T18" fmla="*/ 49 h 4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893" h="49">
                  <a:moveTo>
                    <a:pt x="0" y="6"/>
                  </a:moveTo>
                  <a:lnTo>
                    <a:pt x="8" y="46"/>
                  </a:lnTo>
                  <a:lnTo>
                    <a:pt x="891" y="49"/>
                  </a:lnTo>
                  <a:lnTo>
                    <a:pt x="893" y="0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EAB5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92" name="Freeform 104"/>
            <p:cNvSpPr>
              <a:spLocks/>
            </p:cNvSpPr>
            <p:nvPr/>
          </p:nvSpPr>
          <p:spPr bwMode="auto">
            <a:xfrm>
              <a:off x="5655" y="1954"/>
              <a:ext cx="47" cy="37"/>
            </a:xfrm>
            <a:custGeom>
              <a:avLst/>
              <a:gdLst>
                <a:gd name="T0" fmla="*/ 0 w 96"/>
                <a:gd name="T1" fmla="*/ 0 h 73"/>
                <a:gd name="T2" fmla="*/ 4 w 96"/>
                <a:gd name="T3" fmla="*/ 37 h 73"/>
                <a:gd name="T4" fmla="*/ 47 w 96"/>
                <a:gd name="T5" fmla="*/ 36 h 73"/>
                <a:gd name="T6" fmla="*/ 37 w 96"/>
                <a:gd name="T7" fmla="*/ 2 h 73"/>
                <a:gd name="T8" fmla="*/ 0 w 96"/>
                <a:gd name="T9" fmla="*/ 0 h 7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96"/>
                <a:gd name="T16" fmla="*/ 0 h 73"/>
                <a:gd name="T17" fmla="*/ 96 w 96"/>
                <a:gd name="T18" fmla="*/ 73 h 73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96" h="73">
                  <a:moveTo>
                    <a:pt x="0" y="0"/>
                  </a:moveTo>
                  <a:lnTo>
                    <a:pt x="8" y="73"/>
                  </a:lnTo>
                  <a:lnTo>
                    <a:pt x="96" y="71"/>
                  </a:lnTo>
                  <a:lnTo>
                    <a:pt x="75" y="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93" name="Freeform 105"/>
            <p:cNvSpPr>
              <a:spLocks/>
            </p:cNvSpPr>
            <p:nvPr/>
          </p:nvSpPr>
          <p:spPr bwMode="auto">
            <a:xfrm>
              <a:off x="5706" y="1945"/>
              <a:ext cx="348" cy="40"/>
            </a:xfrm>
            <a:custGeom>
              <a:avLst/>
              <a:gdLst>
                <a:gd name="T0" fmla="*/ 0 w 695"/>
                <a:gd name="T1" fmla="*/ 6 h 82"/>
                <a:gd name="T2" fmla="*/ 11 w 695"/>
                <a:gd name="T3" fmla="*/ 40 h 82"/>
                <a:gd name="T4" fmla="*/ 348 w 695"/>
                <a:gd name="T5" fmla="*/ 38 h 82"/>
                <a:gd name="T6" fmla="*/ 344 w 695"/>
                <a:gd name="T7" fmla="*/ 0 h 82"/>
                <a:gd name="T8" fmla="*/ 0 w 695"/>
                <a:gd name="T9" fmla="*/ 6 h 8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95"/>
                <a:gd name="T16" fmla="*/ 0 h 82"/>
                <a:gd name="T17" fmla="*/ 695 w 695"/>
                <a:gd name="T18" fmla="*/ 82 h 8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95" h="82">
                  <a:moveTo>
                    <a:pt x="0" y="12"/>
                  </a:moveTo>
                  <a:lnTo>
                    <a:pt x="21" y="82"/>
                  </a:lnTo>
                  <a:lnTo>
                    <a:pt x="695" y="77"/>
                  </a:lnTo>
                  <a:lnTo>
                    <a:pt x="688" y="0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94" name="Freeform 106"/>
            <p:cNvSpPr>
              <a:spLocks/>
            </p:cNvSpPr>
            <p:nvPr/>
          </p:nvSpPr>
          <p:spPr bwMode="auto">
            <a:xfrm>
              <a:off x="6327" y="1736"/>
              <a:ext cx="172" cy="42"/>
            </a:xfrm>
            <a:custGeom>
              <a:avLst/>
              <a:gdLst>
                <a:gd name="T0" fmla="*/ 0 w 345"/>
                <a:gd name="T1" fmla="*/ 0 h 84"/>
                <a:gd name="T2" fmla="*/ 172 w 345"/>
                <a:gd name="T3" fmla="*/ 4 h 84"/>
                <a:gd name="T4" fmla="*/ 172 w 345"/>
                <a:gd name="T5" fmla="*/ 26 h 84"/>
                <a:gd name="T6" fmla="*/ 145 w 345"/>
                <a:gd name="T7" fmla="*/ 16 h 84"/>
                <a:gd name="T8" fmla="*/ 25 w 345"/>
                <a:gd name="T9" fmla="*/ 20 h 84"/>
                <a:gd name="T10" fmla="*/ 1 w 345"/>
                <a:gd name="T11" fmla="*/ 42 h 84"/>
                <a:gd name="T12" fmla="*/ 0 w 345"/>
                <a:gd name="T13" fmla="*/ 0 h 84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345"/>
                <a:gd name="T22" fmla="*/ 0 h 84"/>
                <a:gd name="T23" fmla="*/ 345 w 345"/>
                <a:gd name="T24" fmla="*/ 84 h 84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345" h="84">
                  <a:moveTo>
                    <a:pt x="0" y="0"/>
                  </a:moveTo>
                  <a:lnTo>
                    <a:pt x="345" y="8"/>
                  </a:lnTo>
                  <a:lnTo>
                    <a:pt x="345" y="53"/>
                  </a:lnTo>
                  <a:lnTo>
                    <a:pt x="290" y="32"/>
                  </a:lnTo>
                  <a:lnTo>
                    <a:pt x="51" y="40"/>
                  </a:lnTo>
                  <a:lnTo>
                    <a:pt x="3" y="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95" name="Freeform 107"/>
            <p:cNvSpPr>
              <a:spLocks/>
            </p:cNvSpPr>
            <p:nvPr/>
          </p:nvSpPr>
          <p:spPr bwMode="auto">
            <a:xfrm>
              <a:off x="6379" y="1888"/>
              <a:ext cx="151" cy="202"/>
            </a:xfrm>
            <a:custGeom>
              <a:avLst/>
              <a:gdLst>
                <a:gd name="T0" fmla="*/ 0 w 302"/>
                <a:gd name="T1" fmla="*/ 33 h 403"/>
                <a:gd name="T2" fmla="*/ 11 w 302"/>
                <a:gd name="T3" fmla="*/ 31 h 403"/>
                <a:gd name="T4" fmla="*/ 21 w 302"/>
                <a:gd name="T5" fmla="*/ 30 h 403"/>
                <a:gd name="T6" fmla="*/ 30 w 302"/>
                <a:gd name="T7" fmla="*/ 30 h 403"/>
                <a:gd name="T8" fmla="*/ 38 w 302"/>
                <a:gd name="T9" fmla="*/ 30 h 403"/>
                <a:gd name="T10" fmla="*/ 45 w 302"/>
                <a:gd name="T11" fmla="*/ 31 h 403"/>
                <a:gd name="T12" fmla="*/ 52 w 302"/>
                <a:gd name="T13" fmla="*/ 32 h 403"/>
                <a:gd name="T14" fmla="*/ 57 w 302"/>
                <a:gd name="T15" fmla="*/ 34 h 403"/>
                <a:gd name="T16" fmla="*/ 62 w 302"/>
                <a:gd name="T17" fmla="*/ 37 h 403"/>
                <a:gd name="T18" fmla="*/ 67 w 302"/>
                <a:gd name="T19" fmla="*/ 41 h 403"/>
                <a:gd name="T20" fmla="*/ 72 w 302"/>
                <a:gd name="T21" fmla="*/ 46 h 403"/>
                <a:gd name="T22" fmla="*/ 76 w 302"/>
                <a:gd name="T23" fmla="*/ 51 h 403"/>
                <a:gd name="T24" fmla="*/ 79 w 302"/>
                <a:gd name="T25" fmla="*/ 58 h 403"/>
                <a:gd name="T26" fmla="*/ 83 w 302"/>
                <a:gd name="T27" fmla="*/ 65 h 403"/>
                <a:gd name="T28" fmla="*/ 87 w 302"/>
                <a:gd name="T29" fmla="*/ 74 h 403"/>
                <a:gd name="T30" fmla="*/ 91 w 302"/>
                <a:gd name="T31" fmla="*/ 83 h 403"/>
                <a:gd name="T32" fmla="*/ 96 w 302"/>
                <a:gd name="T33" fmla="*/ 93 h 403"/>
                <a:gd name="T34" fmla="*/ 98 w 302"/>
                <a:gd name="T35" fmla="*/ 117 h 403"/>
                <a:gd name="T36" fmla="*/ 97 w 302"/>
                <a:gd name="T37" fmla="*/ 143 h 403"/>
                <a:gd name="T38" fmla="*/ 75 w 302"/>
                <a:gd name="T39" fmla="*/ 182 h 403"/>
                <a:gd name="T40" fmla="*/ 99 w 302"/>
                <a:gd name="T41" fmla="*/ 185 h 403"/>
                <a:gd name="T42" fmla="*/ 126 w 302"/>
                <a:gd name="T43" fmla="*/ 148 h 403"/>
                <a:gd name="T44" fmla="*/ 136 w 302"/>
                <a:gd name="T45" fmla="*/ 103 h 403"/>
                <a:gd name="T46" fmla="*/ 136 w 302"/>
                <a:gd name="T47" fmla="*/ 81 h 403"/>
                <a:gd name="T48" fmla="*/ 125 w 302"/>
                <a:gd name="T49" fmla="*/ 50 h 403"/>
                <a:gd name="T50" fmla="*/ 143 w 302"/>
                <a:gd name="T51" fmla="*/ 79 h 403"/>
                <a:gd name="T52" fmla="*/ 143 w 302"/>
                <a:gd name="T53" fmla="*/ 112 h 403"/>
                <a:gd name="T54" fmla="*/ 133 w 302"/>
                <a:gd name="T55" fmla="*/ 150 h 403"/>
                <a:gd name="T56" fmla="*/ 108 w 302"/>
                <a:gd name="T57" fmla="*/ 202 h 403"/>
                <a:gd name="T58" fmla="*/ 133 w 302"/>
                <a:gd name="T59" fmla="*/ 170 h 403"/>
                <a:gd name="T60" fmla="*/ 149 w 302"/>
                <a:gd name="T61" fmla="*/ 131 h 403"/>
                <a:gd name="T62" fmla="*/ 151 w 302"/>
                <a:gd name="T63" fmla="*/ 86 h 403"/>
                <a:gd name="T64" fmla="*/ 146 w 302"/>
                <a:gd name="T65" fmla="*/ 55 h 403"/>
                <a:gd name="T66" fmla="*/ 124 w 302"/>
                <a:gd name="T67" fmla="*/ 24 h 403"/>
                <a:gd name="T68" fmla="*/ 117 w 302"/>
                <a:gd name="T69" fmla="*/ 18 h 403"/>
                <a:gd name="T70" fmla="*/ 110 w 302"/>
                <a:gd name="T71" fmla="*/ 14 h 403"/>
                <a:gd name="T72" fmla="*/ 104 w 302"/>
                <a:gd name="T73" fmla="*/ 10 h 403"/>
                <a:gd name="T74" fmla="*/ 98 w 302"/>
                <a:gd name="T75" fmla="*/ 7 h 403"/>
                <a:gd name="T76" fmla="*/ 92 w 302"/>
                <a:gd name="T77" fmla="*/ 4 h 403"/>
                <a:gd name="T78" fmla="*/ 86 w 302"/>
                <a:gd name="T79" fmla="*/ 2 h 403"/>
                <a:gd name="T80" fmla="*/ 80 w 302"/>
                <a:gd name="T81" fmla="*/ 1 h 403"/>
                <a:gd name="T82" fmla="*/ 75 w 302"/>
                <a:gd name="T83" fmla="*/ 0 h 403"/>
                <a:gd name="T84" fmla="*/ 68 w 302"/>
                <a:gd name="T85" fmla="*/ 0 h 403"/>
                <a:gd name="T86" fmla="*/ 62 w 302"/>
                <a:gd name="T87" fmla="*/ 1 h 403"/>
                <a:gd name="T88" fmla="*/ 55 w 302"/>
                <a:gd name="T89" fmla="*/ 2 h 403"/>
                <a:gd name="T90" fmla="*/ 49 w 302"/>
                <a:gd name="T91" fmla="*/ 3 h 403"/>
                <a:gd name="T92" fmla="*/ 42 w 302"/>
                <a:gd name="T93" fmla="*/ 5 h 403"/>
                <a:gd name="T94" fmla="*/ 35 w 302"/>
                <a:gd name="T95" fmla="*/ 7 h 403"/>
                <a:gd name="T96" fmla="*/ 26 w 302"/>
                <a:gd name="T97" fmla="*/ 10 h 403"/>
                <a:gd name="T98" fmla="*/ 19 w 302"/>
                <a:gd name="T99" fmla="*/ 12 h 403"/>
                <a:gd name="T100" fmla="*/ 0 w 302"/>
                <a:gd name="T101" fmla="*/ 33 h 403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302"/>
                <a:gd name="T154" fmla="*/ 0 h 403"/>
                <a:gd name="T155" fmla="*/ 302 w 302"/>
                <a:gd name="T156" fmla="*/ 403 h 403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302" h="403">
                  <a:moveTo>
                    <a:pt x="0" y="66"/>
                  </a:moveTo>
                  <a:lnTo>
                    <a:pt x="23" y="62"/>
                  </a:lnTo>
                  <a:lnTo>
                    <a:pt x="43" y="60"/>
                  </a:lnTo>
                  <a:lnTo>
                    <a:pt x="60" y="59"/>
                  </a:lnTo>
                  <a:lnTo>
                    <a:pt x="76" y="59"/>
                  </a:lnTo>
                  <a:lnTo>
                    <a:pt x="91" y="61"/>
                  </a:lnTo>
                  <a:lnTo>
                    <a:pt x="104" y="64"/>
                  </a:lnTo>
                  <a:lnTo>
                    <a:pt x="114" y="68"/>
                  </a:lnTo>
                  <a:lnTo>
                    <a:pt x="125" y="74"/>
                  </a:lnTo>
                  <a:lnTo>
                    <a:pt x="134" y="82"/>
                  </a:lnTo>
                  <a:lnTo>
                    <a:pt x="143" y="91"/>
                  </a:lnTo>
                  <a:lnTo>
                    <a:pt x="151" y="102"/>
                  </a:lnTo>
                  <a:lnTo>
                    <a:pt x="159" y="115"/>
                  </a:lnTo>
                  <a:lnTo>
                    <a:pt x="167" y="129"/>
                  </a:lnTo>
                  <a:lnTo>
                    <a:pt x="175" y="147"/>
                  </a:lnTo>
                  <a:lnTo>
                    <a:pt x="183" y="165"/>
                  </a:lnTo>
                  <a:lnTo>
                    <a:pt x="193" y="186"/>
                  </a:lnTo>
                  <a:lnTo>
                    <a:pt x="196" y="233"/>
                  </a:lnTo>
                  <a:lnTo>
                    <a:pt x="195" y="286"/>
                  </a:lnTo>
                  <a:lnTo>
                    <a:pt x="150" y="363"/>
                  </a:lnTo>
                  <a:lnTo>
                    <a:pt x="198" y="369"/>
                  </a:lnTo>
                  <a:lnTo>
                    <a:pt x="253" y="295"/>
                  </a:lnTo>
                  <a:lnTo>
                    <a:pt x="271" y="205"/>
                  </a:lnTo>
                  <a:lnTo>
                    <a:pt x="272" y="162"/>
                  </a:lnTo>
                  <a:lnTo>
                    <a:pt x="251" y="99"/>
                  </a:lnTo>
                  <a:lnTo>
                    <a:pt x="285" y="157"/>
                  </a:lnTo>
                  <a:lnTo>
                    <a:pt x="285" y="223"/>
                  </a:lnTo>
                  <a:lnTo>
                    <a:pt x="265" y="300"/>
                  </a:lnTo>
                  <a:lnTo>
                    <a:pt x="216" y="403"/>
                  </a:lnTo>
                  <a:lnTo>
                    <a:pt x="265" y="339"/>
                  </a:lnTo>
                  <a:lnTo>
                    <a:pt x="297" y="262"/>
                  </a:lnTo>
                  <a:lnTo>
                    <a:pt x="302" y="171"/>
                  </a:lnTo>
                  <a:lnTo>
                    <a:pt x="291" y="110"/>
                  </a:lnTo>
                  <a:lnTo>
                    <a:pt x="249" y="48"/>
                  </a:lnTo>
                  <a:lnTo>
                    <a:pt x="235" y="36"/>
                  </a:lnTo>
                  <a:lnTo>
                    <a:pt x="221" y="27"/>
                  </a:lnTo>
                  <a:lnTo>
                    <a:pt x="209" y="19"/>
                  </a:lnTo>
                  <a:lnTo>
                    <a:pt x="196" y="13"/>
                  </a:lnTo>
                  <a:lnTo>
                    <a:pt x="185" y="7"/>
                  </a:lnTo>
                  <a:lnTo>
                    <a:pt x="172" y="4"/>
                  </a:lnTo>
                  <a:lnTo>
                    <a:pt x="160" y="1"/>
                  </a:lnTo>
                  <a:lnTo>
                    <a:pt x="149" y="0"/>
                  </a:lnTo>
                  <a:lnTo>
                    <a:pt x="136" y="0"/>
                  </a:lnTo>
                  <a:lnTo>
                    <a:pt x="124" y="1"/>
                  </a:lnTo>
                  <a:lnTo>
                    <a:pt x="111" y="4"/>
                  </a:lnTo>
                  <a:lnTo>
                    <a:pt x="98" y="6"/>
                  </a:lnTo>
                  <a:lnTo>
                    <a:pt x="84" y="10"/>
                  </a:lnTo>
                  <a:lnTo>
                    <a:pt x="69" y="13"/>
                  </a:lnTo>
                  <a:lnTo>
                    <a:pt x="53" y="19"/>
                  </a:lnTo>
                  <a:lnTo>
                    <a:pt x="37" y="23"/>
                  </a:lnTo>
                  <a:lnTo>
                    <a:pt x="0" y="66"/>
                  </a:lnTo>
                  <a:close/>
                </a:path>
              </a:pathLst>
            </a:custGeom>
            <a:solidFill>
              <a:srgbClr val="00335B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96" name="Freeform 108"/>
            <p:cNvSpPr>
              <a:spLocks/>
            </p:cNvSpPr>
            <p:nvPr/>
          </p:nvSpPr>
          <p:spPr bwMode="auto">
            <a:xfrm>
              <a:off x="6369" y="1977"/>
              <a:ext cx="49" cy="51"/>
            </a:xfrm>
            <a:custGeom>
              <a:avLst/>
              <a:gdLst>
                <a:gd name="T0" fmla="*/ 23 w 98"/>
                <a:gd name="T1" fmla="*/ 0 h 100"/>
                <a:gd name="T2" fmla="*/ 12 w 98"/>
                <a:gd name="T3" fmla="*/ 10 h 100"/>
                <a:gd name="T4" fmla="*/ 5 w 98"/>
                <a:gd name="T5" fmla="*/ 20 h 100"/>
                <a:gd name="T6" fmla="*/ 1 w 98"/>
                <a:gd name="T7" fmla="*/ 30 h 100"/>
                <a:gd name="T8" fmla="*/ 0 w 98"/>
                <a:gd name="T9" fmla="*/ 38 h 100"/>
                <a:gd name="T10" fmla="*/ 3 w 98"/>
                <a:gd name="T11" fmla="*/ 45 h 100"/>
                <a:gd name="T12" fmla="*/ 10 w 98"/>
                <a:gd name="T13" fmla="*/ 50 h 100"/>
                <a:gd name="T14" fmla="*/ 20 w 98"/>
                <a:gd name="T15" fmla="*/ 51 h 100"/>
                <a:gd name="T16" fmla="*/ 35 w 98"/>
                <a:gd name="T17" fmla="*/ 48 h 100"/>
                <a:gd name="T18" fmla="*/ 42 w 98"/>
                <a:gd name="T19" fmla="*/ 33 h 100"/>
                <a:gd name="T20" fmla="*/ 49 w 98"/>
                <a:gd name="T21" fmla="*/ 9 h 100"/>
                <a:gd name="T22" fmla="*/ 23 w 98"/>
                <a:gd name="T23" fmla="*/ 0 h 100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98"/>
                <a:gd name="T37" fmla="*/ 0 h 100"/>
                <a:gd name="T38" fmla="*/ 98 w 98"/>
                <a:gd name="T39" fmla="*/ 100 h 100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98" h="100">
                  <a:moveTo>
                    <a:pt x="45" y="0"/>
                  </a:moveTo>
                  <a:lnTo>
                    <a:pt x="24" y="19"/>
                  </a:lnTo>
                  <a:lnTo>
                    <a:pt x="9" y="39"/>
                  </a:lnTo>
                  <a:lnTo>
                    <a:pt x="1" y="59"/>
                  </a:lnTo>
                  <a:lnTo>
                    <a:pt x="0" y="75"/>
                  </a:lnTo>
                  <a:lnTo>
                    <a:pt x="5" y="89"/>
                  </a:lnTo>
                  <a:lnTo>
                    <a:pt x="19" y="98"/>
                  </a:lnTo>
                  <a:lnTo>
                    <a:pt x="40" y="100"/>
                  </a:lnTo>
                  <a:lnTo>
                    <a:pt x="70" y="95"/>
                  </a:lnTo>
                  <a:lnTo>
                    <a:pt x="84" y="65"/>
                  </a:lnTo>
                  <a:lnTo>
                    <a:pt x="98" y="18"/>
                  </a:lnTo>
                  <a:lnTo>
                    <a:pt x="45" y="0"/>
                  </a:lnTo>
                  <a:close/>
                </a:path>
              </a:pathLst>
            </a:custGeom>
            <a:solidFill>
              <a:srgbClr val="00335B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97" name="Freeform 109"/>
            <p:cNvSpPr>
              <a:spLocks/>
            </p:cNvSpPr>
            <p:nvPr/>
          </p:nvSpPr>
          <p:spPr bwMode="auto">
            <a:xfrm>
              <a:off x="6400" y="1995"/>
              <a:ext cx="94" cy="49"/>
            </a:xfrm>
            <a:custGeom>
              <a:avLst/>
              <a:gdLst>
                <a:gd name="T0" fmla="*/ 5 w 189"/>
                <a:gd name="T1" fmla="*/ 0 h 97"/>
                <a:gd name="T2" fmla="*/ 94 w 189"/>
                <a:gd name="T3" fmla="*/ 31 h 97"/>
                <a:gd name="T4" fmla="*/ 87 w 189"/>
                <a:gd name="T5" fmla="*/ 49 h 97"/>
                <a:gd name="T6" fmla="*/ 63 w 189"/>
                <a:gd name="T7" fmla="*/ 37 h 97"/>
                <a:gd name="T8" fmla="*/ 0 w 189"/>
                <a:gd name="T9" fmla="*/ 17 h 97"/>
                <a:gd name="T10" fmla="*/ 5 w 189"/>
                <a:gd name="T11" fmla="*/ 0 h 9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89"/>
                <a:gd name="T19" fmla="*/ 0 h 97"/>
                <a:gd name="T20" fmla="*/ 189 w 189"/>
                <a:gd name="T21" fmla="*/ 97 h 97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89" h="97">
                  <a:moveTo>
                    <a:pt x="10" y="0"/>
                  </a:moveTo>
                  <a:lnTo>
                    <a:pt x="189" y="62"/>
                  </a:lnTo>
                  <a:lnTo>
                    <a:pt x="175" y="97"/>
                  </a:lnTo>
                  <a:lnTo>
                    <a:pt x="126" y="74"/>
                  </a:lnTo>
                  <a:lnTo>
                    <a:pt x="0" y="34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D18E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98" name="Freeform 110"/>
            <p:cNvSpPr>
              <a:spLocks/>
            </p:cNvSpPr>
            <p:nvPr/>
          </p:nvSpPr>
          <p:spPr bwMode="auto">
            <a:xfrm>
              <a:off x="6300" y="1832"/>
              <a:ext cx="40" cy="18"/>
            </a:xfrm>
            <a:custGeom>
              <a:avLst/>
              <a:gdLst>
                <a:gd name="T0" fmla="*/ 2 w 80"/>
                <a:gd name="T1" fmla="*/ 0 h 36"/>
                <a:gd name="T2" fmla="*/ 24 w 80"/>
                <a:gd name="T3" fmla="*/ 3 h 36"/>
                <a:gd name="T4" fmla="*/ 40 w 80"/>
                <a:gd name="T5" fmla="*/ 10 h 36"/>
                <a:gd name="T6" fmla="*/ 31 w 80"/>
                <a:gd name="T7" fmla="*/ 18 h 36"/>
                <a:gd name="T8" fmla="*/ 0 w 80"/>
                <a:gd name="T9" fmla="*/ 16 h 36"/>
                <a:gd name="T10" fmla="*/ 2 w 80"/>
                <a:gd name="T11" fmla="*/ 0 h 3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80"/>
                <a:gd name="T19" fmla="*/ 0 h 36"/>
                <a:gd name="T20" fmla="*/ 80 w 80"/>
                <a:gd name="T21" fmla="*/ 36 h 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80" h="36">
                  <a:moveTo>
                    <a:pt x="4" y="0"/>
                  </a:moveTo>
                  <a:lnTo>
                    <a:pt x="48" y="6"/>
                  </a:lnTo>
                  <a:lnTo>
                    <a:pt x="80" y="20"/>
                  </a:lnTo>
                  <a:lnTo>
                    <a:pt x="62" y="36"/>
                  </a:lnTo>
                  <a:lnTo>
                    <a:pt x="0" y="3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99" name="Freeform 111"/>
            <p:cNvSpPr>
              <a:spLocks/>
            </p:cNvSpPr>
            <p:nvPr/>
          </p:nvSpPr>
          <p:spPr bwMode="auto">
            <a:xfrm>
              <a:off x="6277" y="1827"/>
              <a:ext cx="15" cy="21"/>
            </a:xfrm>
            <a:custGeom>
              <a:avLst/>
              <a:gdLst>
                <a:gd name="T0" fmla="*/ 0 w 30"/>
                <a:gd name="T1" fmla="*/ 5 h 43"/>
                <a:gd name="T2" fmla="*/ 6 w 30"/>
                <a:gd name="T3" fmla="*/ 21 h 43"/>
                <a:gd name="T4" fmla="*/ 15 w 30"/>
                <a:gd name="T5" fmla="*/ 14 h 43"/>
                <a:gd name="T6" fmla="*/ 10 w 30"/>
                <a:gd name="T7" fmla="*/ 0 h 43"/>
                <a:gd name="T8" fmla="*/ 0 w 30"/>
                <a:gd name="T9" fmla="*/ 5 h 4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30"/>
                <a:gd name="T16" fmla="*/ 0 h 43"/>
                <a:gd name="T17" fmla="*/ 30 w 30"/>
                <a:gd name="T18" fmla="*/ 43 h 43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30" h="43">
                  <a:moveTo>
                    <a:pt x="0" y="10"/>
                  </a:moveTo>
                  <a:lnTo>
                    <a:pt x="11" y="43"/>
                  </a:lnTo>
                  <a:lnTo>
                    <a:pt x="30" y="29"/>
                  </a:lnTo>
                  <a:lnTo>
                    <a:pt x="19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00" name="Freeform 112"/>
            <p:cNvSpPr>
              <a:spLocks/>
            </p:cNvSpPr>
            <p:nvPr/>
          </p:nvSpPr>
          <p:spPr bwMode="auto">
            <a:xfrm>
              <a:off x="6316" y="1813"/>
              <a:ext cx="46" cy="15"/>
            </a:xfrm>
            <a:custGeom>
              <a:avLst/>
              <a:gdLst>
                <a:gd name="T0" fmla="*/ 9 w 92"/>
                <a:gd name="T1" fmla="*/ 0 h 30"/>
                <a:gd name="T2" fmla="*/ 0 w 92"/>
                <a:gd name="T3" fmla="*/ 4 h 30"/>
                <a:gd name="T4" fmla="*/ 39 w 92"/>
                <a:gd name="T5" fmla="*/ 15 h 30"/>
                <a:gd name="T6" fmla="*/ 46 w 92"/>
                <a:gd name="T7" fmla="*/ 10 h 30"/>
                <a:gd name="T8" fmla="*/ 23 w 92"/>
                <a:gd name="T9" fmla="*/ 4 h 30"/>
                <a:gd name="T10" fmla="*/ 8 w 92"/>
                <a:gd name="T11" fmla="*/ 1 h 30"/>
                <a:gd name="T12" fmla="*/ 9 w 92"/>
                <a:gd name="T13" fmla="*/ 0 h 30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92"/>
                <a:gd name="T22" fmla="*/ 0 h 30"/>
                <a:gd name="T23" fmla="*/ 92 w 92"/>
                <a:gd name="T24" fmla="*/ 30 h 3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92" h="30">
                  <a:moveTo>
                    <a:pt x="18" y="0"/>
                  </a:moveTo>
                  <a:lnTo>
                    <a:pt x="0" y="8"/>
                  </a:lnTo>
                  <a:lnTo>
                    <a:pt x="77" y="30"/>
                  </a:lnTo>
                  <a:lnTo>
                    <a:pt x="92" y="19"/>
                  </a:lnTo>
                  <a:lnTo>
                    <a:pt x="47" y="8"/>
                  </a:lnTo>
                  <a:lnTo>
                    <a:pt x="16" y="2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01" name="Freeform 113"/>
            <p:cNvSpPr>
              <a:spLocks/>
            </p:cNvSpPr>
            <p:nvPr/>
          </p:nvSpPr>
          <p:spPr bwMode="auto">
            <a:xfrm>
              <a:off x="6304" y="1812"/>
              <a:ext cx="8" cy="7"/>
            </a:xfrm>
            <a:custGeom>
              <a:avLst/>
              <a:gdLst>
                <a:gd name="T0" fmla="*/ 0 w 16"/>
                <a:gd name="T1" fmla="*/ 2 h 15"/>
                <a:gd name="T2" fmla="*/ 0 w 16"/>
                <a:gd name="T3" fmla="*/ 7 h 15"/>
                <a:gd name="T4" fmla="*/ 8 w 16"/>
                <a:gd name="T5" fmla="*/ 5 h 15"/>
                <a:gd name="T6" fmla="*/ 8 w 16"/>
                <a:gd name="T7" fmla="*/ 0 h 15"/>
                <a:gd name="T8" fmla="*/ 0 w 16"/>
                <a:gd name="T9" fmla="*/ 2 h 1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6"/>
                <a:gd name="T16" fmla="*/ 0 h 15"/>
                <a:gd name="T17" fmla="*/ 16 w 16"/>
                <a:gd name="T18" fmla="*/ 15 h 1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6" h="15">
                  <a:moveTo>
                    <a:pt x="0" y="4"/>
                  </a:moveTo>
                  <a:lnTo>
                    <a:pt x="0" y="15"/>
                  </a:lnTo>
                  <a:lnTo>
                    <a:pt x="16" y="10"/>
                  </a:lnTo>
                  <a:lnTo>
                    <a:pt x="16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02" name="Freeform 114"/>
            <p:cNvSpPr>
              <a:spLocks/>
            </p:cNvSpPr>
            <p:nvPr/>
          </p:nvSpPr>
          <p:spPr bwMode="auto">
            <a:xfrm>
              <a:off x="6349" y="1802"/>
              <a:ext cx="39" cy="15"/>
            </a:xfrm>
            <a:custGeom>
              <a:avLst/>
              <a:gdLst>
                <a:gd name="T0" fmla="*/ 0 w 80"/>
                <a:gd name="T1" fmla="*/ 2 h 31"/>
                <a:gd name="T2" fmla="*/ 7 w 80"/>
                <a:gd name="T3" fmla="*/ 0 h 31"/>
                <a:gd name="T4" fmla="*/ 23 w 80"/>
                <a:gd name="T5" fmla="*/ 5 h 31"/>
                <a:gd name="T6" fmla="*/ 39 w 80"/>
                <a:gd name="T7" fmla="*/ 14 h 31"/>
                <a:gd name="T8" fmla="*/ 32 w 80"/>
                <a:gd name="T9" fmla="*/ 15 h 31"/>
                <a:gd name="T10" fmla="*/ 13 w 80"/>
                <a:gd name="T11" fmla="*/ 8 h 31"/>
                <a:gd name="T12" fmla="*/ 0 w 80"/>
                <a:gd name="T13" fmla="*/ 2 h 31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80"/>
                <a:gd name="T22" fmla="*/ 0 h 31"/>
                <a:gd name="T23" fmla="*/ 80 w 80"/>
                <a:gd name="T24" fmla="*/ 31 h 31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80" h="31">
                  <a:moveTo>
                    <a:pt x="0" y="5"/>
                  </a:moveTo>
                  <a:lnTo>
                    <a:pt x="14" y="0"/>
                  </a:lnTo>
                  <a:lnTo>
                    <a:pt x="47" y="11"/>
                  </a:lnTo>
                  <a:lnTo>
                    <a:pt x="80" y="29"/>
                  </a:lnTo>
                  <a:lnTo>
                    <a:pt x="65" y="31"/>
                  </a:lnTo>
                  <a:lnTo>
                    <a:pt x="27" y="16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03" name="Freeform 115"/>
            <p:cNvSpPr>
              <a:spLocks/>
            </p:cNvSpPr>
            <p:nvPr/>
          </p:nvSpPr>
          <p:spPr bwMode="auto">
            <a:xfrm>
              <a:off x="6334" y="1800"/>
              <a:ext cx="9" cy="6"/>
            </a:xfrm>
            <a:custGeom>
              <a:avLst/>
              <a:gdLst>
                <a:gd name="T0" fmla="*/ 0 w 20"/>
                <a:gd name="T1" fmla="*/ 0 h 12"/>
                <a:gd name="T2" fmla="*/ 2 w 20"/>
                <a:gd name="T3" fmla="*/ 6 h 12"/>
                <a:gd name="T4" fmla="*/ 9 w 20"/>
                <a:gd name="T5" fmla="*/ 5 h 12"/>
                <a:gd name="T6" fmla="*/ 9 w 20"/>
                <a:gd name="T7" fmla="*/ 0 h 12"/>
                <a:gd name="T8" fmla="*/ 0 w 20"/>
                <a:gd name="T9" fmla="*/ 0 h 1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0"/>
                <a:gd name="T16" fmla="*/ 0 h 12"/>
                <a:gd name="T17" fmla="*/ 20 w 20"/>
                <a:gd name="T18" fmla="*/ 12 h 1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0" h="12">
                  <a:moveTo>
                    <a:pt x="0" y="0"/>
                  </a:moveTo>
                  <a:lnTo>
                    <a:pt x="5" y="12"/>
                  </a:lnTo>
                  <a:lnTo>
                    <a:pt x="20" y="9"/>
                  </a:lnTo>
                  <a:lnTo>
                    <a:pt x="1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04" name="Freeform 116"/>
            <p:cNvSpPr>
              <a:spLocks/>
            </p:cNvSpPr>
            <p:nvPr/>
          </p:nvSpPr>
          <p:spPr bwMode="auto">
            <a:xfrm>
              <a:off x="6255" y="1853"/>
              <a:ext cx="11" cy="28"/>
            </a:xfrm>
            <a:custGeom>
              <a:avLst/>
              <a:gdLst>
                <a:gd name="T0" fmla="*/ 0 w 20"/>
                <a:gd name="T1" fmla="*/ 7 h 55"/>
                <a:gd name="T2" fmla="*/ 10 w 20"/>
                <a:gd name="T3" fmla="*/ 0 h 55"/>
                <a:gd name="T4" fmla="*/ 10 w 20"/>
                <a:gd name="T5" fmla="*/ 7 h 55"/>
                <a:gd name="T6" fmla="*/ 11 w 20"/>
                <a:gd name="T7" fmla="*/ 21 h 55"/>
                <a:gd name="T8" fmla="*/ 2 w 20"/>
                <a:gd name="T9" fmla="*/ 28 h 55"/>
                <a:gd name="T10" fmla="*/ 2 w 20"/>
                <a:gd name="T11" fmla="*/ 24 h 55"/>
                <a:gd name="T12" fmla="*/ 1 w 20"/>
                <a:gd name="T13" fmla="*/ 18 h 55"/>
                <a:gd name="T14" fmla="*/ 1 w 20"/>
                <a:gd name="T15" fmla="*/ 11 h 55"/>
                <a:gd name="T16" fmla="*/ 0 w 20"/>
                <a:gd name="T17" fmla="*/ 7 h 55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20"/>
                <a:gd name="T28" fmla="*/ 0 h 55"/>
                <a:gd name="T29" fmla="*/ 20 w 20"/>
                <a:gd name="T30" fmla="*/ 55 h 55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20" h="55">
                  <a:moveTo>
                    <a:pt x="0" y="13"/>
                  </a:moveTo>
                  <a:lnTo>
                    <a:pt x="18" y="0"/>
                  </a:lnTo>
                  <a:lnTo>
                    <a:pt x="18" y="13"/>
                  </a:lnTo>
                  <a:lnTo>
                    <a:pt x="20" y="41"/>
                  </a:lnTo>
                  <a:lnTo>
                    <a:pt x="4" y="55"/>
                  </a:lnTo>
                  <a:lnTo>
                    <a:pt x="4" y="48"/>
                  </a:lnTo>
                  <a:lnTo>
                    <a:pt x="2" y="35"/>
                  </a:lnTo>
                  <a:lnTo>
                    <a:pt x="1" y="21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05" name="Freeform 117"/>
            <p:cNvSpPr>
              <a:spLocks/>
            </p:cNvSpPr>
            <p:nvPr/>
          </p:nvSpPr>
          <p:spPr bwMode="auto">
            <a:xfrm>
              <a:off x="6267" y="1866"/>
              <a:ext cx="46" cy="10"/>
            </a:xfrm>
            <a:custGeom>
              <a:avLst/>
              <a:gdLst>
                <a:gd name="T0" fmla="*/ 9 w 91"/>
                <a:gd name="T1" fmla="*/ 1 h 21"/>
                <a:gd name="T2" fmla="*/ 0 w 91"/>
                <a:gd name="T3" fmla="*/ 10 h 21"/>
                <a:gd name="T4" fmla="*/ 41 w 91"/>
                <a:gd name="T5" fmla="*/ 9 h 21"/>
                <a:gd name="T6" fmla="*/ 46 w 91"/>
                <a:gd name="T7" fmla="*/ 0 h 21"/>
                <a:gd name="T8" fmla="*/ 9 w 91"/>
                <a:gd name="T9" fmla="*/ 1 h 2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91"/>
                <a:gd name="T16" fmla="*/ 0 h 21"/>
                <a:gd name="T17" fmla="*/ 91 w 91"/>
                <a:gd name="T18" fmla="*/ 21 h 21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91" h="21">
                  <a:moveTo>
                    <a:pt x="18" y="2"/>
                  </a:moveTo>
                  <a:lnTo>
                    <a:pt x="0" y="21"/>
                  </a:lnTo>
                  <a:lnTo>
                    <a:pt x="82" y="18"/>
                  </a:lnTo>
                  <a:lnTo>
                    <a:pt x="91" y="0"/>
                  </a:lnTo>
                  <a:lnTo>
                    <a:pt x="18" y="2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06" name="Freeform 118"/>
            <p:cNvSpPr>
              <a:spLocks/>
            </p:cNvSpPr>
            <p:nvPr/>
          </p:nvSpPr>
          <p:spPr bwMode="auto">
            <a:xfrm>
              <a:off x="6236" y="1882"/>
              <a:ext cx="14" cy="42"/>
            </a:xfrm>
            <a:custGeom>
              <a:avLst/>
              <a:gdLst>
                <a:gd name="T0" fmla="*/ 7 w 27"/>
                <a:gd name="T1" fmla="*/ 0 h 83"/>
                <a:gd name="T2" fmla="*/ 0 w 27"/>
                <a:gd name="T3" fmla="*/ 10 h 83"/>
                <a:gd name="T4" fmla="*/ 0 w 27"/>
                <a:gd name="T5" fmla="*/ 23 h 83"/>
                <a:gd name="T6" fmla="*/ 6 w 27"/>
                <a:gd name="T7" fmla="*/ 42 h 83"/>
                <a:gd name="T8" fmla="*/ 14 w 27"/>
                <a:gd name="T9" fmla="*/ 30 h 83"/>
                <a:gd name="T10" fmla="*/ 8 w 27"/>
                <a:gd name="T11" fmla="*/ 21 h 83"/>
                <a:gd name="T12" fmla="*/ 8 w 27"/>
                <a:gd name="T13" fmla="*/ 17 h 83"/>
                <a:gd name="T14" fmla="*/ 8 w 27"/>
                <a:gd name="T15" fmla="*/ 11 h 83"/>
                <a:gd name="T16" fmla="*/ 8 w 27"/>
                <a:gd name="T17" fmla="*/ 4 h 83"/>
                <a:gd name="T18" fmla="*/ 7 w 27"/>
                <a:gd name="T19" fmla="*/ 0 h 83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27"/>
                <a:gd name="T31" fmla="*/ 0 h 83"/>
                <a:gd name="T32" fmla="*/ 27 w 27"/>
                <a:gd name="T33" fmla="*/ 83 h 83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27" h="83">
                  <a:moveTo>
                    <a:pt x="13" y="0"/>
                  </a:moveTo>
                  <a:lnTo>
                    <a:pt x="0" y="19"/>
                  </a:lnTo>
                  <a:lnTo>
                    <a:pt x="0" y="45"/>
                  </a:lnTo>
                  <a:lnTo>
                    <a:pt x="11" y="83"/>
                  </a:lnTo>
                  <a:lnTo>
                    <a:pt x="27" y="60"/>
                  </a:lnTo>
                  <a:lnTo>
                    <a:pt x="16" y="41"/>
                  </a:lnTo>
                  <a:lnTo>
                    <a:pt x="16" y="34"/>
                  </a:lnTo>
                  <a:lnTo>
                    <a:pt x="15" y="21"/>
                  </a:lnTo>
                  <a:lnTo>
                    <a:pt x="15" y="7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07" name="Freeform 119"/>
            <p:cNvSpPr>
              <a:spLocks/>
            </p:cNvSpPr>
            <p:nvPr/>
          </p:nvSpPr>
          <p:spPr bwMode="auto">
            <a:xfrm>
              <a:off x="6255" y="1900"/>
              <a:ext cx="36" cy="12"/>
            </a:xfrm>
            <a:custGeom>
              <a:avLst/>
              <a:gdLst>
                <a:gd name="T0" fmla="*/ 9 w 71"/>
                <a:gd name="T1" fmla="*/ 0 h 24"/>
                <a:gd name="T2" fmla="*/ 0 w 71"/>
                <a:gd name="T3" fmla="*/ 12 h 24"/>
                <a:gd name="T4" fmla="*/ 34 w 71"/>
                <a:gd name="T5" fmla="*/ 11 h 24"/>
                <a:gd name="T6" fmla="*/ 36 w 71"/>
                <a:gd name="T7" fmla="*/ 1 h 24"/>
                <a:gd name="T8" fmla="*/ 9 w 71"/>
                <a:gd name="T9" fmla="*/ 0 h 2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71"/>
                <a:gd name="T16" fmla="*/ 0 h 24"/>
                <a:gd name="T17" fmla="*/ 71 w 71"/>
                <a:gd name="T18" fmla="*/ 24 h 2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71" h="24">
                  <a:moveTo>
                    <a:pt x="18" y="0"/>
                  </a:moveTo>
                  <a:lnTo>
                    <a:pt x="0" y="24"/>
                  </a:lnTo>
                  <a:lnTo>
                    <a:pt x="68" y="21"/>
                  </a:lnTo>
                  <a:lnTo>
                    <a:pt x="71" y="2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08" name="Freeform 120"/>
            <p:cNvSpPr>
              <a:spLocks/>
            </p:cNvSpPr>
            <p:nvPr/>
          </p:nvSpPr>
          <p:spPr bwMode="auto">
            <a:xfrm>
              <a:off x="6224" y="1920"/>
              <a:ext cx="8" cy="30"/>
            </a:xfrm>
            <a:custGeom>
              <a:avLst/>
              <a:gdLst>
                <a:gd name="T0" fmla="*/ 2 w 16"/>
                <a:gd name="T1" fmla="*/ 1 h 59"/>
                <a:gd name="T2" fmla="*/ 1 w 16"/>
                <a:gd name="T3" fmla="*/ 11 h 59"/>
                <a:gd name="T4" fmla="*/ 0 w 16"/>
                <a:gd name="T5" fmla="*/ 30 h 59"/>
                <a:gd name="T6" fmla="*/ 8 w 16"/>
                <a:gd name="T7" fmla="*/ 27 h 59"/>
                <a:gd name="T8" fmla="*/ 7 w 16"/>
                <a:gd name="T9" fmla="*/ 0 h 59"/>
                <a:gd name="T10" fmla="*/ 2 w 16"/>
                <a:gd name="T11" fmla="*/ 1 h 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6"/>
                <a:gd name="T19" fmla="*/ 0 h 59"/>
                <a:gd name="T20" fmla="*/ 16 w 16"/>
                <a:gd name="T21" fmla="*/ 59 h 59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6" h="59">
                  <a:moveTo>
                    <a:pt x="5" y="1"/>
                  </a:moveTo>
                  <a:lnTo>
                    <a:pt x="1" y="22"/>
                  </a:lnTo>
                  <a:lnTo>
                    <a:pt x="0" y="59"/>
                  </a:lnTo>
                  <a:lnTo>
                    <a:pt x="16" y="53"/>
                  </a:lnTo>
                  <a:lnTo>
                    <a:pt x="14" y="0"/>
                  </a:lnTo>
                  <a:lnTo>
                    <a:pt x="5" y="1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09" name="Freeform 121"/>
            <p:cNvSpPr>
              <a:spLocks/>
            </p:cNvSpPr>
            <p:nvPr/>
          </p:nvSpPr>
          <p:spPr bwMode="auto">
            <a:xfrm>
              <a:off x="6226" y="1941"/>
              <a:ext cx="49" cy="25"/>
            </a:xfrm>
            <a:custGeom>
              <a:avLst/>
              <a:gdLst>
                <a:gd name="T0" fmla="*/ 17 w 98"/>
                <a:gd name="T1" fmla="*/ 10 h 51"/>
                <a:gd name="T2" fmla="*/ 0 w 98"/>
                <a:gd name="T3" fmla="*/ 14 h 51"/>
                <a:gd name="T4" fmla="*/ 0 w 98"/>
                <a:gd name="T5" fmla="*/ 25 h 51"/>
                <a:gd name="T6" fmla="*/ 24 w 98"/>
                <a:gd name="T7" fmla="*/ 15 h 51"/>
                <a:gd name="T8" fmla="*/ 48 w 98"/>
                <a:gd name="T9" fmla="*/ 15 h 51"/>
                <a:gd name="T10" fmla="*/ 49 w 98"/>
                <a:gd name="T11" fmla="*/ 0 h 51"/>
                <a:gd name="T12" fmla="*/ 23 w 98"/>
                <a:gd name="T13" fmla="*/ 4 h 51"/>
                <a:gd name="T14" fmla="*/ 17 w 98"/>
                <a:gd name="T15" fmla="*/ 10 h 5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98"/>
                <a:gd name="T25" fmla="*/ 0 h 51"/>
                <a:gd name="T26" fmla="*/ 98 w 98"/>
                <a:gd name="T27" fmla="*/ 51 h 51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98" h="51">
                  <a:moveTo>
                    <a:pt x="33" y="21"/>
                  </a:moveTo>
                  <a:lnTo>
                    <a:pt x="0" y="28"/>
                  </a:lnTo>
                  <a:lnTo>
                    <a:pt x="0" y="51"/>
                  </a:lnTo>
                  <a:lnTo>
                    <a:pt x="47" y="31"/>
                  </a:lnTo>
                  <a:lnTo>
                    <a:pt x="95" y="30"/>
                  </a:lnTo>
                  <a:lnTo>
                    <a:pt x="98" y="0"/>
                  </a:lnTo>
                  <a:lnTo>
                    <a:pt x="46" y="8"/>
                  </a:lnTo>
                  <a:lnTo>
                    <a:pt x="33" y="21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10" name="Freeform 122"/>
            <p:cNvSpPr>
              <a:spLocks/>
            </p:cNvSpPr>
            <p:nvPr/>
          </p:nvSpPr>
          <p:spPr bwMode="auto">
            <a:xfrm>
              <a:off x="6213" y="1961"/>
              <a:ext cx="15" cy="57"/>
            </a:xfrm>
            <a:custGeom>
              <a:avLst/>
              <a:gdLst>
                <a:gd name="T0" fmla="*/ 3 w 31"/>
                <a:gd name="T1" fmla="*/ 0 h 114"/>
                <a:gd name="T2" fmla="*/ 0 w 31"/>
                <a:gd name="T3" fmla="*/ 6 h 114"/>
                <a:gd name="T4" fmla="*/ 0 w 31"/>
                <a:gd name="T5" fmla="*/ 26 h 114"/>
                <a:gd name="T6" fmla="*/ 5 w 31"/>
                <a:gd name="T7" fmla="*/ 43 h 114"/>
                <a:gd name="T8" fmla="*/ 11 w 31"/>
                <a:gd name="T9" fmla="*/ 57 h 114"/>
                <a:gd name="T10" fmla="*/ 15 w 31"/>
                <a:gd name="T11" fmla="*/ 42 h 114"/>
                <a:gd name="T12" fmla="*/ 7 w 31"/>
                <a:gd name="T13" fmla="*/ 26 h 114"/>
                <a:gd name="T14" fmla="*/ 3 w 31"/>
                <a:gd name="T15" fmla="*/ 0 h 11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31"/>
                <a:gd name="T25" fmla="*/ 0 h 114"/>
                <a:gd name="T26" fmla="*/ 31 w 31"/>
                <a:gd name="T27" fmla="*/ 114 h 114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31" h="114">
                  <a:moveTo>
                    <a:pt x="6" y="0"/>
                  </a:moveTo>
                  <a:lnTo>
                    <a:pt x="0" y="12"/>
                  </a:lnTo>
                  <a:lnTo>
                    <a:pt x="1" y="51"/>
                  </a:lnTo>
                  <a:lnTo>
                    <a:pt x="11" y="86"/>
                  </a:lnTo>
                  <a:lnTo>
                    <a:pt x="22" y="114"/>
                  </a:lnTo>
                  <a:lnTo>
                    <a:pt x="31" y="84"/>
                  </a:lnTo>
                  <a:lnTo>
                    <a:pt x="14" y="51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11" name="Freeform 123"/>
            <p:cNvSpPr>
              <a:spLocks/>
            </p:cNvSpPr>
            <p:nvPr/>
          </p:nvSpPr>
          <p:spPr bwMode="auto">
            <a:xfrm>
              <a:off x="6232" y="1986"/>
              <a:ext cx="37" cy="20"/>
            </a:xfrm>
            <a:custGeom>
              <a:avLst/>
              <a:gdLst>
                <a:gd name="T0" fmla="*/ 37 w 75"/>
                <a:gd name="T1" fmla="*/ 0 h 40"/>
                <a:gd name="T2" fmla="*/ 34 w 75"/>
                <a:gd name="T3" fmla="*/ 12 h 40"/>
                <a:gd name="T4" fmla="*/ 19 w 75"/>
                <a:gd name="T5" fmla="*/ 14 h 40"/>
                <a:gd name="T6" fmla="*/ 1 w 75"/>
                <a:gd name="T7" fmla="*/ 20 h 40"/>
                <a:gd name="T8" fmla="*/ 0 w 75"/>
                <a:gd name="T9" fmla="*/ 12 h 40"/>
                <a:gd name="T10" fmla="*/ 3 w 75"/>
                <a:gd name="T11" fmla="*/ 3 h 40"/>
                <a:gd name="T12" fmla="*/ 37 w 75"/>
                <a:gd name="T13" fmla="*/ 0 h 40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75"/>
                <a:gd name="T22" fmla="*/ 0 h 40"/>
                <a:gd name="T23" fmla="*/ 75 w 75"/>
                <a:gd name="T24" fmla="*/ 40 h 4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75" h="40">
                  <a:moveTo>
                    <a:pt x="75" y="0"/>
                  </a:moveTo>
                  <a:lnTo>
                    <a:pt x="69" y="25"/>
                  </a:lnTo>
                  <a:lnTo>
                    <a:pt x="38" y="28"/>
                  </a:lnTo>
                  <a:lnTo>
                    <a:pt x="3" y="40"/>
                  </a:lnTo>
                  <a:lnTo>
                    <a:pt x="0" y="24"/>
                  </a:lnTo>
                  <a:lnTo>
                    <a:pt x="7" y="7"/>
                  </a:lnTo>
                  <a:lnTo>
                    <a:pt x="75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12" name="Freeform 124"/>
            <p:cNvSpPr>
              <a:spLocks/>
            </p:cNvSpPr>
            <p:nvPr/>
          </p:nvSpPr>
          <p:spPr bwMode="auto">
            <a:xfrm>
              <a:off x="6209" y="2001"/>
              <a:ext cx="8" cy="44"/>
            </a:xfrm>
            <a:custGeom>
              <a:avLst/>
              <a:gdLst>
                <a:gd name="T0" fmla="*/ 2 w 16"/>
                <a:gd name="T1" fmla="*/ 0 h 88"/>
                <a:gd name="T2" fmla="*/ 3 w 16"/>
                <a:gd name="T3" fmla="*/ 22 h 88"/>
                <a:gd name="T4" fmla="*/ 8 w 16"/>
                <a:gd name="T5" fmla="*/ 35 h 88"/>
                <a:gd name="T6" fmla="*/ 5 w 16"/>
                <a:gd name="T7" fmla="*/ 44 h 88"/>
                <a:gd name="T8" fmla="*/ 1 w 16"/>
                <a:gd name="T9" fmla="*/ 22 h 88"/>
                <a:gd name="T10" fmla="*/ 0 w 16"/>
                <a:gd name="T11" fmla="*/ 9 h 88"/>
                <a:gd name="T12" fmla="*/ 2 w 16"/>
                <a:gd name="T13" fmla="*/ 0 h 8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6"/>
                <a:gd name="T22" fmla="*/ 0 h 88"/>
                <a:gd name="T23" fmla="*/ 16 w 16"/>
                <a:gd name="T24" fmla="*/ 88 h 88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6" h="88">
                  <a:moveTo>
                    <a:pt x="4" y="0"/>
                  </a:moveTo>
                  <a:lnTo>
                    <a:pt x="7" y="45"/>
                  </a:lnTo>
                  <a:lnTo>
                    <a:pt x="16" y="69"/>
                  </a:lnTo>
                  <a:lnTo>
                    <a:pt x="11" y="88"/>
                  </a:lnTo>
                  <a:lnTo>
                    <a:pt x="3" y="45"/>
                  </a:lnTo>
                  <a:lnTo>
                    <a:pt x="0" y="17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13" name="Freeform 125"/>
            <p:cNvSpPr>
              <a:spLocks/>
            </p:cNvSpPr>
            <p:nvPr/>
          </p:nvSpPr>
          <p:spPr bwMode="auto">
            <a:xfrm>
              <a:off x="6216" y="2030"/>
              <a:ext cx="42" cy="29"/>
            </a:xfrm>
            <a:custGeom>
              <a:avLst/>
              <a:gdLst>
                <a:gd name="T0" fmla="*/ 0 w 84"/>
                <a:gd name="T1" fmla="*/ 19 h 57"/>
                <a:gd name="T2" fmla="*/ 0 w 84"/>
                <a:gd name="T3" fmla="*/ 29 h 57"/>
                <a:gd name="T4" fmla="*/ 14 w 84"/>
                <a:gd name="T5" fmla="*/ 24 h 57"/>
                <a:gd name="T6" fmla="*/ 42 w 84"/>
                <a:gd name="T7" fmla="*/ 10 h 57"/>
                <a:gd name="T8" fmla="*/ 41 w 84"/>
                <a:gd name="T9" fmla="*/ 0 h 57"/>
                <a:gd name="T10" fmla="*/ 20 w 84"/>
                <a:gd name="T11" fmla="*/ 10 h 57"/>
                <a:gd name="T12" fmla="*/ 0 w 84"/>
                <a:gd name="T13" fmla="*/ 19 h 57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84"/>
                <a:gd name="T22" fmla="*/ 0 h 57"/>
                <a:gd name="T23" fmla="*/ 84 w 84"/>
                <a:gd name="T24" fmla="*/ 57 h 57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84" h="57">
                  <a:moveTo>
                    <a:pt x="0" y="37"/>
                  </a:moveTo>
                  <a:lnTo>
                    <a:pt x="0" y="57"/>
                  </a:lnTo>
                  <a:lnTo>
                    <a:pt x="29" y="48"/>
                  </a:lnTo>
                  <a:lnTo>
                    <a:pt x="84" y="19"/>
                  </a:lnTo>
                  <a:lnTo>
                    <a:pt x="81" y="0"/>
                  </a:lnTo>
                  <a:lnTo>
                    <a:pt x="40" y="19"/>
                  </a:lnTo>
                  <a:lnTo>
                    <a:pt x="0" y="37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14" name="Freeform 126"/>
            <p:cNvSpPr>
              <a:spLocks/>
            </p:cNvSpPr>
            <p:nvPr/>
          </p:nvSpPr>
          <p:spPr bwMode="auto">
            <a:xfrm>
              <a:off x="6210" y="2053"/>
              <a:ext cx="17" cy="56"/>
            </a:xfrm>
            <a:custGeom>
              <a:avLst/>
              <a:gdLst>
                <a:gd name="T0" fmla="*/ 0 w 34"/>
                <a:gd name="T1" fmla="*/ 0 h 113"/>
                <a:gd name="T2" fmla="*/ 5 w 34"/>
                <a:gd name="T3" fmla="*/ 17 h 113"/>
                <a:gd name="T4" fmla="*/ 10 w 34"/>
                <a:gd name="T5" fmla="*/ 32 h 113"/>
                <a:gd name="T6" fmla="*/ 17 w 34"/>
                <a:gd name="T7" fmla="*/ 45 h 113"/>
                <a:gd name="T8" fmla="*/ 17 w 34"/>
                <a:gd name="T9" fmla="*/ 56 h 113"/>
                <a:gd name="T10" fmla="*/ 9 w 34"/>
                <a:gd name="T11" fmla="*/ 43 h 113"/>
                <a:gd name="T12" fmla="*/ 2 w 34"/>
                <a:gd name="T13" fmla="*/ 20 h 113"/>
                <a:gd name="T14" fmla="*/ 0 w 34"/>
                <a:gd name="T15" fmla="*/ 0 h 113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34"/>
                <a:gd name="T25" fmla="*/ 0 h 113"/>
                <a:gd name="T26" fmla="*/ 34 w 34"/>
                <a:gd name="T27" fmla="*/ 113 h 113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34" h="113">
                  <a:moveTo>
                    <a:pt x="0" y="0"/>
                  </a:moveTo>
                  <a:lnTo>
                    <a:pt x="11" y="35"/>
                  </a:lnTo>
                  <a:lnTo>
                    <a:pt x="21" y="64"/>
                  </a:lnTo>
                  <a:lnTo>
                    <a:pt x="34" y="91"/>
                  </a:lnTo>
                  <a:lnTo>
                    <a:pt x="34" y="113"/>
                  </a:lnTo>
                  <a:lnTo>
                    <a:pt x="19" y="86"/>
                  </a:lnTo>
                  <a:lnTo>
                    <a:pt x="4" y="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15" name="Freeform 127"/>
            <p:cNvSpPr>
              <a:spLocks/>
            </p:cNvSpPr>
            <p:nvPr/>
          </p:nvSpPr>
          <p:spPr bwMode="auto">
            <a:xfrm>
              <a:off x="6230" y="2076"/>
              <a:ext cx="29" cy="24"/>
            </a:xfrm>
            <a:custGeom>
              <a:avLst/>
              <a:gdLst>
                <a:gd name="T0" fmla="*/ 0 w 59"/>
                <a:gd name="T1" fmla="*/ 13 h 46"/>
                <a:gd name="T2" fmla="*/ 0 w 59"/>
                <a:gd name="T3" fmla="*/ 24 h 46"/>
                <a:gd name="T4" fmla="*/ 17 w 59"/>
                <a:gd name="T5" fmla="*/ 19 h 46"/>
                <a:gd name="T6" fmla="*/ 29 w 59"/>
                <a:gd name="T7" fmla="*/ 13 h 46"/>
                <a:gd name="T8" fmla="*/ 26 w 59"/>
                <a:gd name="T9" fmla="*/ 0 h 46"/>
                <a:gd name="T10" fmla="*/ 10 w 59"/>
                <a:gd name="T11" fmla="*/ 5 h 46"/>
                <a:gd name="T12" fmla="*/ 0 w 59"/>
                <a:gd name="T13" fmla="*/ 13 h 4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59"/>
                <a:gd name="T22" fmla="*/ 0 h 46"/>
                <a:gd name="T23" fmla="*/ 59 w 59"/>
                <a:gd name="T24" fmla="*/ 46 h 4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59" h="46">
                  <a:moveTo>
                    <a:pt x="0" y="24"/>
                  </a:moveTo>
                  <a:lnTo>
                    <a:pt x="0" y="46"/>
                  </a:lnTo>
                  <a:lnTo>
                    <a:pt x="34" y="36"/>
                  </a:lnTo>
                  <a:lnTo>
                    <a:pt x="59" y="24"/>
                  </a:lnTo>
                  <a:lnTo>
                    <a:pt x="53" y="0"/>
                  </a:lnTo>
                  <a:lnTo>
                    <a:pt x="21" y="1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16" name="Freeform 128"/>
            <p:cNvSpPr>
              <a:spLocks/>
            </p:cNvSpPr>
            <p:nvPr/>
          </p:nvSpPr>
          <p:spPr bwMode="auto">
            <a:xfrm>
              <a:off x="5659" y="1999"/>
              <a:ext cx="224" cy="192"/>
            </a:xfrm>
            <a:custGeom>
              <a:avLst/>
              <a:gdLst>
                <a:gd name="T0" fmla="*/ 2 w 448"/>
                <a:gd name="T1" fmla="*/ 147 h 382"/>
                <a:gd name="T2" fmla="*/ 5 w 448"/>
                <a:gd name="T3" fmla="*/ 158 h 382"/>
                <a:gd name="T4" fmla="*/ 7 w 448"/>
                <a:gd name="T5" fmla="*/ 168 h 382"/>
                <a:gd name="T6" fmla="*/ 11 w 448"/>
                <a:gd name="T7" fmla="*/ 175 h 382"/>
                <a:gd name="T8" fmla="*/ 14 w 448"/>
                <a:gd name="T9" fmla="*/ 181 h 382"/>
                <a:gd name="T10" fmla="*/ 19 w 448"/>
                <a:gd name="T11" fmla="*/ 185 h 382"/>
                <a:gd name="T12" fmla="*/ 24 w 448"/>
                <a:gd name="T13" fmla="*/ 189 h 382"/>
                <a:gd name="T14" fmla="*/ 29 w 448"/>
                <a:gd name="T15" fmla="*/ 191 h 382"/>
                <a:gd name="T16" fmla="*/ 37 w 448"/>
                <a:gd name="T17" fmla="*/ 192 h 382"/>
                <a:gd name="T18" fmla="*/ 27 w 448"/>
                <a:gd name="T19" fmla="*/ 150 h 382"/>
                <a:gd name="T20" fmla="*/ 27 w 448"/>
                <a:gd name="T21" fmla="*/ 134 h 382"/>
                <a:gd name="T22" fmla="*/ 29 w 448"/>
                <a:gd name="T23" fmla="*/ 118 h 382"/>
                <a:gd name="T24" fmla="*/ 33 w 448"/>
                <a:gd name="T25" fmla="*/ 104 h 382"/>
                <a:gd name="T26" fmla="*/ 37 w 448"/>
                <a:gd name="T27" fmla="*/ 90 h 382"/>
                <a:gd name="T28" fmla="*/ 42 w 448"/>
                <a:gd name="T29" fmla="*/ 78 h 382"/>
                <a:gd name="T30" fmla="*/ 48 w 448"/>
                <a:gd name="T31" fmla="*/ 67 h 382"/>
                <a:gd name="T32" fmla="*/ 55 w 448"/>
                <a:gd name="T33" fmla="*/ 58 h 382"/>
                <a:gd name="T34" fmla="*/ 62 w 448"/>
                <a:gd name="T35" fmla="*/ 50 h 382"/>
                <a:gd name="T36" fmla="*/ 72 w 448"/>
                <a:gd name="T37" fmla="*/ 44 h 382"/>
                <a:gd name="T38" fmla="*/ 82 w 448"/>
                <a:gd name="T39" fmla="*/ 38 h 382"/>
                <a:gd name="T40" fmla="*/ 92 w 448"/>
                <a:gd name="T41" fmla="*/ 35 h 382"/>
                <a:gd name="T42" fmla="*/ 103 w 448"/>
                <a:gd name="T43" fmla="*/ 32 h 382"/>
                <a:gd name="T44" fmla="*/ 115 w 448"/>
                <a:gd name="T45" fmla="*/ 31 h 382"/>
                <a:gd name="T46" fmla="*/ 128 w 448"/>
                <a:gd name="T47" fmla="*/ 31 h 382"/>
                <a:gd name="T48" fmla="*/ 142 w 448"/>
                <a:gd name="T49" fmla="*/ 33 h 382"/>
                <a:gd name="T50" fmla="*/ 156 w 448"/>
                <a:gd name="T51" fmla="*/ 36 h 382"/>
                <a:gd name="T52" fmla="*/ 172 w 448"/>
                <a:gd name="T53" fmla="*/ 46 h 382"/>
                <a:gd name="T54" fmla="*/ 184 w 448"/>
                <a:gd name="T55" fmla="*/ 56 h 382"/>
                <a:gd name="T56" fmla="*/ 193 w 448"/>
                <a:gd name="T57" fmla="*/ 67 h 382"/>
                <a:gd name="T58" fmla="*/ 200 w 448"/>
                <a:gd name="T59" fmla="*/ 79 h 382"/>
                <a:gd name="T60" fmla="*/ 204 w 448"/>
                <a:gd name="T61" fmla="*/ 90 h 382"/>
                <a:gd name="T62" fmla="*/ 207 w 448"/>
                <a:gd name="T63" fmla="*/ 102 h 382"/>
                <a:gd name="T64" fmla="*/ 208 w 448"/>
                <a:gd name="T65" fmla="*/ 115 h 382"/>
                <a:gd name="T66" fmla="*/ 209 w 448"/>
                <a:gd name="T67" fmla="*/ 127 h 382"/>
                <a:gd name="T68" fmla="*/ 208 w 448"/>
                <a:gd name="T69" fmla="*/ 154 h 382"/>
                <a:gd name="T70" fmla="*/ 220 w 448"/>
                <a:gd name="T71" fmla="*/ 132 h 382"/>
                <a:gd name="T72" fmla="*/ 223 w 448"/>
                <a:gd name="T73" fmla="*/ 113 h 382"/>
                <a:gd name="T74" fmla="*/ 224 w 448"/>
                <a:gd name="T75" fmla="*/ 95 h 382"/>
                <a:gd name="T76" fmla="*/ 223 w 448"/>
                <a:gd name="T77" fmla="*/ 79 h 382"/>
                <a:gd name="T78" fmla="*/ 219 w 448"/>
                <a:gd name="T79" fmla="*/ 64 h 382"/>
                <a:gd name="T80" fmla="*/ 213 w 448"/>
                <a:gd name="T81" fmla="*/ 50 h 382"/>
                <a:gd name="T82" fmla="*/ 203 w 448"/>
                <a:gd name="T83" fmla="*/ 36 h 382"/>
                <a:gd name="T84" fmla="*/ 189 w 448"/>
                <a:gd name="T85" fmla="*/ 22 h 382"/>
                <a:gd name="T86" fmla="*/ 172 w 448"/>
                <a:gd name="T87" fmla="*/ 8 h 382"/>
                <a:gd name="T88" fmla="*/ 156 w 448"/>
                <a:gd name="T89" fmla="*/ 4 h 382"/>
                <a:gd name="T90" fmla="*/ 139 w 448"/>
                <a:gd name="T91" fmla="*/ 1 h 382"/>
                <a:gd name="T92" fmla="*/ 123 w 448"/>
                <a:gd name="T93" fmla="*/ 0 h 382"/>
                <a:gd name="T94" fmla="*/ 107 w 448"/>
                <a:gd name="T95" fmla="*/ 1 h 382"/>
                <a:gd name="T96" fmla="*/ 91 w 448"/>
                <a:gd name="T97" fmla="*/ 4 h 382"/>
                <a:gd name="T98" fmla="*/ 76 w 448"/>
                <a:gd name="T99" fmla="*/ 9 h 382"/>
                <a:gd name="T100" fmla="*/ 62 w 448"/>
                <a:gd name="T101" fmla="*/ 15 h 382"/>
                <a:gd name="T102" fmla="*/ 49 w 448"/>
                <a:gd name="T103" fmla="*/ 23 h 382"/>
                <a:gd name="T104" fmla="*/ 37 w 448"/>
                <a:gd name="T105" fmla="*/ 33 h 382"/>
                <a:gd name="T106" fmla="*/ 26 w 448"/>
                <a:gd name="T107" fmla="*/ 44 h 382"/>
                <a:gd name="T108" fmla="*/ 17 w 448"/>
                <a:gd name="T109" fmla="*/ 58 h 382"/>
                <a:gd name="T110" fmla="*/ 10 w 448"/>
                <a:gd name="T111" fmla="*/ 73 h 382"/>
                <a:gd name="T112" fmla="*/ 4 w 448"/>
                <a:gd name="T113" fmla="*/ 89 h 382"/>
                <a:gd name="T114" fmla="*/ 2 w 448"/>
                <a:gd name="T115" fmla="*/ 107 h 382"/>
                <a:gd name="T116" fmla="*/ 0 w 448"/>
                <a:gd name="T117" fmla="*/ 127 h 382"/>
                <a:gd name="T118" fmla="*/ 2 w 448"/>
                <a:gd name="T119" fmla="*/ 147 h 382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w 448"/>
                <a:gd name="T181" fmla="*/ 0 h 382"/>
                <a:gd name="T182" fmla="*/ 448 w 448"/>
                <a:gd name="T183" fmla="*/ 382 h 382"/>
              </a:gdLst>
              <a:ahLst/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T180" t="T181" r="T182" b="T183"/>
              <a:pathLst>
                <a:path w="448" h="382">
                  <a:moveTo>
                    <a:pt x="4" y="293"/>
                  </a:moveTo>
                  <a:lnTo>
                    <a:pt x="9" y="315"/>
                  </a:lnTo>
                  <a:lnTo>
                    <a:pt x="15" y="334"/>
                  </a:lnTo>
                  <a:lnTo>
                    <a:pt x="21" y="349"/>
                  </a:lnTo>
                  <a:lnTo>
                    <a:pt x="29" y="360"/>
                  </a:lnTo>
                  <a:lnTo>
                    <a:pt x="37" y="369"/>
                  </a:lnTo>
                  <a:lnTo>
                    <a:pt x="48" y="376"/>
                  </a:lnTo>
                  <a:lnTo>
                    <a:pt x="59" y="381"/>
                  </a:lnTo>
                  <a:lnTo>
                    <a:pt x="73" y="382"/>
                  </a:lnTo>
                  <a:lnTo>
                    <a:pt x="53" y="299"/>
                  </a:lnTo>
                  <a:lnTo>
                    <a:pt x="54" y="266"/>
                  </a:lnTo>
                  <a:lnTo>
                    <a:pt x="59" y="235"/>
                  </a:lnTo>
                  <a:lnTo>
                    <a:pt x="65" y="206"/>
                  </a:lnTo>
                  <a:lnTo>
                    <a:pt x="73" y="179"/>
                  </a:lnTo>
                  <a:lnTo>
                    <a:pt x="83" y="156"/>
                  </a:lnTo>
                  <a:lnTo>
                    <a:pt x="95" y="134"/>
                  </a:lnTo>
                  <a:lnTo>
                    <a:pt x="109" y="116"/>
                  </a:lnTo>
                  <a:lnTo>
                    <a:pt x="125" y="100"/>
                  </a:lnTo>
                  <a:lnTo>
                    <a:pt x="143" y="87"/>
                  </a:lnTo>
                  <a:lnTo>
                    <a:pt x="163" y="76"/>
                  </a:lnTo>
                  <a:lnTo>
                    <a:pt x="183" y="69"/>
                  </a:lnTo>
                  <a:lnTo>
                    <a:pt x="206" y="63"/>
                  </a:lnTo>
                  <a:lnTo>
                    <a:pt x="231" y="61"/>
                  </a:lnTo>
                  <a:lnTo>
                    <a:pt x="256" y="62"/>
                  </a:lnTo>
                  <a:lnTo>
                    <a:pt x="284" y="65"/>
                  </a:lnTo>
                  <a:lnTo>
                    <a:pt x="312" y="72"/>
                  </a:lnTo>
                  <a:lnTo>
                    <a:pt x="344" y="92"/>
                  </a:lnTo>
                  <a:lnTo>
                    <a:pt x="368" y="112"/>
                  </a:lnTo>
                  <a:lnTo>
                    <a:pt x="385" y="134"/>
                  </a:lnTo>
                  <a:lnTo>
                    <a:pt x="399" y="157"/>
                  </a:lnTo>
                  <a:lnTo>
                    <a:pt x="408" y="180"/>
                  </a:lnTo>
                  <a:lnTo>
                    <a:pt x="414" y="203"/>
                  </a:lnTo>
                  <a:lnTo>
                    <a:pt x="416" y="228"/>
                  </a:lnTo>
                  <a:lnTo>
                    <a:pt x="418" y="253"/>
                  </a:lnTo>
                  <a:lnTo>
                    <a:pt x="416" y="306"/>
                  </a:lnTo>
                  <a:lnTo>
                    <a:pt x="440" y="262"/>
                  </a:lnTo>
                  <a:lnTo>
                    <a:pt x="446" y="224"/>
                  </a:lnTo>
                  <a:lnTo>
                    <a:pt x="448" y="190"/>
                  </a:lnTo>
                  <a:lnTo>
                    <a:pt x="446" y="157"/>
                  </a:lnTo>
                  <a:lnTo>
                    <a:pt x="438" y="127"/>
                  </a:lnTo>
                  <a:lnTo>
                    <a:pt x="425" y="99"/>
                  </a:lnTo>
                  <a:lnTo>
                    <a:pt x="405" y="71"/>
                  </a:lnTo>
                  <a:lnTo>
                    <a:pt x="378" y="43"/>
                  </a:lnTo>
                  <a:lnTo>
                    <a:pt x="344" y="16"/>
                  </a:lnTo>
                  <a:lnTo>
                    <a:pt x="311" y="7"/>
                  </a:lnTo>
                  <a:lnTo>
                    <a:pt x="278" y="1"/>
                  </a:lnTo>
                  <a:lnTo>
                    <a:pt x="246" y="0"/>
                  </a:lnTo>
                  <a:lnTo>
                    <a:pt x="213" y="2"/>
                  </a:lnTo>
                  <a:lnTo>
                    <a:pt x="182" y="8"/>
                  </a:lnTo>
                  <a:lnTo>
                    <a:pt x="152" y="17"/>
                  </a:lnTo>
                  <a:lnTo>
                    <a:pt x="124" y="30"/>
                  </a:lnTo>
                  <a:lnTo>
                    <a:pt x="98" y="46"/>
                  </a:lnTo>
                  <a:lnTo>
                    <a:pt x="74" y="65"/>
                  </a:lnTo>
                  <a:lnTo>
                    <a:pt x="52" y="88"/>
                  </a:lnTo>
                  <a:lnTo>
                    <a:pt x="34" y="115"/>
                  </a:lnTo>
                  <a:lnTo>
                    <a:pt x="20" y="145"/>
                  </a:lnTo>
                  <a:lnTo>
                    <a:pt x="8" y="177"/>
                  </a:lnTo>
                  <a:lnTo>
                    <a:pt x="3" y="213"/>
                  </a:lnTo>
                  <a:lnTo>
                    <a:pt x="0" y="252"/>
                  </a:lnTo>
                  <a:lnTo>
                    <a:pt x="4" y="293"/>
                  </a:lnTo>
                  <a:close/>
                </a:path>
              </a:pathLst>
            </a:custGeom>
            <a:solidFill>
              <a:srgbClr val="00335B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17" name="Freeform 129"/>
            <p:cNvSpPr>
              <a:spLocks/>
            </p:cNvSpPr>
            <p:nvPr/>
          </p:nvSpPr>
          <p:spPr bwMode="auto">
            <a:xfrm>
              <a:off x="5721" y="2068"/>
              <a:ext cx="112" cy="114"/>
            </a:xfrm>
            <a:custGeom>
              <a:avLst/>
              <a:gdLst>
                <a:gd name="T0" fmla="*/ 44 w 223"/>
                <a:gd name="T1" fmla="*/ 1 h 229"/>
                <a:gd name="T2" fmla="*/ 26 w 223"/>
                <a:gd name="T3" fmla="*/ 9 h 229"/>
                <a:gd name="T4" fmla="*/ 13 w 223"/>
                <a:gd name="T5" fmla="*/ 23 h 229"/>
                <a:gd name="T6" fmla="*/ 4 w 223"/>
                <a:gd name="T7" fmla="*/ 41 h 229"/>
                <a:gd name="T8" fmla="*/ 0 w 223"/>
                <a:gd name="T9" fmla="*/ 60 h 229"/>
                <a:gd name="T10" fmla="*/ 1 w 223"/>
                <a:gd name="T11" fmla="*/ 78 h 229"/>
                <a:gd name="T12" fmla="*/ 8 w 223"/>
                <a:gd name="T13" fmla="*/ 95 h 229"/>
                <a:gd name="T14" fmla="*/ 19 w 223"/>
                <a:gd name="T15" fmla="*/ 107 h 229"/>
                <a:gd name="T16" fmla="*/ 36 w 223"/>
                <a:gd name="T17" fmla="*/ 112 h 229"/>
                <a:gd name="T18" fmla="*/ 53 w 223"/>
                <a:gd name="T19" fmla="*/ 114 h 229"/>
                <a:gd name="T20" fmla="*/ 67 w 223"/>
                <a:gd name="T21" fmla="*/ 113 h 229"/>
                <a:gd name="T22" fmla="*/ 80 w 223"/>
                <a:gd name="T23" fmla="*/ 110 h 229"/>
                <a:gd name="T24" fmla="*/ 91 w 223"/>
                <a:gd name="T25" fmla="*/ 104 h 229"/>
                <a:gd name="T26" fmla="*/ 99 w 223"/>
                <a:gd name="T27" fmla="*/ 95 h 229"/>
                <a:gd name="T28" fmla="*/ 106 w 223"/>
                <a:gd name="T29" fmla="*/ 84 h 229"/>
                <a:gd name="T30" fmla="*/ 110 w 223"/>
                <a:gd name="T31" fmla="*/ 70 h 229"/>
                <a:gd name="T32" fmla="*/ 112 w 223"/>
                <a:gd name="T33" fmla="*/ 53 h 229"/>
                <a:gd name="T34" fmla="*/ 111 w 223"/>
                <a:gd name="T35" fmla="*/ 42 h 229"/>
                <a:gd name="T36" fmla="*/ 108 w 223"/>
                <a:gd name="T37" fmla="*/ 31 h 229"/>
                <a:gd name="T38" fmla="*/ 102 w 223"/>
                <a:gd name="T39" fmla="*/ 21 h 229"/>
                <a:gd name="T40" fmla="*/ 94 w 223"/>
                <a:gd name="T41" fmla="*/ 12 h 229"/>
                <a:gd name="T42" fmla="*/ 84 w 223"/>
                <a:gd name="T43" fmla="*/ 6 h 229"/>
                <a:gd name="T44" fmla="*/ 73 w 223"/>
                <a:gd name="T45" fmla="*/ 1 h 229"/>
                <a:gd name="T46" fmla="*/ 59 w 223"/>
                <a:gd name="T47" fmla="*/ 0 h 229"/>
                <a:gd name="T48" fmla="*/ 44 w 223"/>
                <a:gd name="T49" fmla="*/ 1 h 229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223"/>
                <a:gd name="T76" fmla="*/ 0 h 229"/>
                <a:gd name="T77" fmla="*/ 223 w 223"/>
                <a:gd name="T78" fmla="*/ 229 h 229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223" h="229">
                  <a:moveTo>
                    <a:pt x="88" y="2"/>
                  </a:moveTo>
                  <a:lnTo>
                    <a:pt x="52" y="19"/>
                  </a:lnTo>
                  <a:lnTo>
                    <a:pt x="25" y="47"/>
                  </a:lnTo>
                  <a:lnTo>
                    <a:pt x="8" y="83"/>
                  </a:lnTo>
                  <a:lnTo>
                    <a:pt x="0" y="121"/>
                  </a:lnTo>
                  <a:lnTo>
                    <a:pt x="2" y="157"/>
                  </a:lnTo>
                  <a:lnTo>
                    <a:pt x="15" y="191"/>
                  </a:lnTo>
                  <a:lnTo>
                    <a:pt x="38" y="214"/>
                  </a:lnTo>
                  <a:lnTo>
                    <a:pt x="71" y="225"/>
                  </a:lnTo>
                  <a:lnTo>
                    <a:pt x="105" y="229"/>
                  </a:lnTo>
                  <a:lnTo>
                    <a:pt x="134" y="227"/>
                  </a:lnTo>
                  <a:lnTo>
                    <a:pt x="160" y="220"/>
                  </a:lnTo>
                  <a:lnTo>
                    <a:pt x="181" y="208"/>
                  </a:lnTo>
                  <a:lnTo>
                    <a:pt x="198" y="191"/>
                  </a:lnTo>
                  <a:lnTo>
                    <a:pt x="211" y="168"/>
                  </a:lnTo>
                  <a:lnTo>
                    <a:pt x="220" y="140"/>
                  </a:lnTo>
                  <a:lnTo>
                    <a:pt x="223" y="107"/>
                  </a:lnTo>
                  <a:lnTo>
                    <a:pt x="221" y="84"/>
                  </a:lnTo>
                  <a:lnTo>
                    <a:pt x="215" y="62"/>
                  </a:lnTo>
                  <a:lnTo>
                    <a:pt x="204" y="42"/>
                  </a:lnTo>
                  <a:lnTo>
                    <a:pt x="187" y="25"/>
                  </a:lnTo>
                  <a:lnTo>
                    <a:pt x="168" y="12"/>
                  </a:lnTo>
                  <a:lnTo>
                    <a:pt x="145" y="3"/>
                  </a:lnTo>
                  <a:lnTo>
                    <a:pt x="117" y="0"/>
                  </a:lnTo>
                  <a:lnTo>
                    <a:pt x="88" y="2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18" name="Freeform 130"/>
            <p:cNvSpPr>
              <a:spLocks/>
            </p:cNvSpPr>
            <p:nvPr/>
          </p:nvSpPr>
          <p:spPr bwMode="auto">
            <a:xfrm>
              <a:off x="6162" y="1649"/>
              <a:ext cx="69" cy="39"/>
            </a:xfrm>
            <a:custGeom>
              <a:avLst/>
              <a:gdLst>
                <a:gd name="T0" fmla="*/ 2 w 138"/>
                <a:gd name="T1" fmla="*/ 0 h 78"/>
                <a:gd name="T2" fmla="*/ 22 w 138"/>
                <a:gd name="T3" fmla="*/ 0 h 78"/>
                <a:gd name="T4" fmla="*/ 44 w 138"/>
                <a:gd name="T5" fmla="*/ 8 h 78"/>
                <a:gd name="T6" fmla="*/ 59 w 138"/>
                <a:gd name="T7" fmla="*/ 18 h 78"/>
                <a:gd name="T8" fmla="*/ 69 w 138"/>
                <a:gd name="T9" fmla="*/ 27 h 78"/>
                <a:gd name="T10" fmla="*/ 69 w 138"/>
                <a:gd name="T11" fmla="*/ 35 h 78"/>
                <a:gd name="T12" fmla="*/ 65 w 138"/>
                <a:gd name="T13" fmla="*/ 39 h 78"/>
                <a:gd name="T14" fmla="*/ 38 w 138"/>
                <a:gd name="T15" fmla="*/ 37 h 78"/>
                <a:gd name="T16" fmla="*/ 20 w 138"/>
                <a:gd name="T17" fmla="*/ 30 h 78"/>
                <a:gd name="T18" fmla="*/ 4 w 138"/>
                <a:gd name="T19" fmla="*/ 19 h 78"/>
                <a:gd name="T20" fmla="*/ 1 w 138"/>
                <a:gd name="T21" fmla="*/ 13 h 78"/>
                <a:gd name="T22" fmla="*/ 2 w 138"/>
                <a:gd name="T23" fmla="*/ 10 h 78"/>
                <a:gd name="T24" fmla="*/ 10 w 138"/>
                <a:gd name="T25" fmla="*/ 16 h 78"/>
                <a:gd name="T26" fmla="*/ 22 w 138"/>
                <a:gd name="T27" fmla="*/ 25 h 78"/>
                <a:gd name="T28" fmla="*/ 37 w 138"/>
                <a:gd name="T29" fmla="*/ 31 h 78"/>
                <a:gd name="T30" fmla="*/ 51 w 138"/>
                <a:gd name="T31" fmla="*/ 35 h 78"/>
                <a:gd name="T32" fmla="*/ 60 w 138"/>
                <a:gd name="T33" fmla="*/ 35 h 78"/>
                <a:gd name="T34" fmla="*/ 65 w 138"/>
                <a:gd name="T35" fmla="*/ 34 h 78"/>
                <a:gd name="T36" fmla="*/ 61 w 138"/>
                <a:gd name="T37" fmla="*/ 26 h 78"/>
                <a:gd name="T38" fmla="*/ 49 w 138"/>
                <a:gd name="T39" fmla="*/ 16 h 78"/>
                <a:gd name="T40" fmla="*/ 44 w 138"/>
                <a:gd name="T41" fmla="*/ 15 h 78"/>
                <a:gd name="T42" fmla="*/ 38 w 138"/>
                <a:gd name="T43" fmla="*/ 23 h 78"/>
                <a:gd name="T44" fmla="*/ 34 w 138"/>
                <a:gd name="T45" fmla="*/ 23 h 78"/>
                <a:gd name="T46" fmla="*/ 38 w 138"/>
                <a:gd name="T47" fmla="*/ 14 h 78"/>
                <a:gd name="T48" fmla="*/ 30 w 138"/>
                <a:gd name="T49" fmla="*/ 8 h 78"/>
                <a:gd name="T50" fmla="*/ 15 w 138"/>
                <a:gd name="T51" fmla="*/ 5 h 78"/>
                <a:gd name="T52" fmla="*/ 0 w 138"/>
                <a:gd name="T53" fmla="*/ 5 h 78"/>
                <a:gd name="T54" fmla="*/ 2 w 138"/>
                <a:gd name="T55" fmla="*/ 0 h 78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138"/>
                <a:gd name="T85" fmla="*/ 0 h 78"/>
                <a:gd name="T86" fmla="*/ 138 w 138"/>
                <a:gd name="T87" fmla="*/ 78 h 78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138" h="78">
                  <a:moveTo>
                    <a:pt x="5" y="0"/>
                  </a:moveTo>
                  <a:lnTo>
                    <a:pt x="44" y="0"/>
                  </a:lnTo>
                  <a:lnTo>
                    <a:pt x="88" y="16"/>
                  </a:lnTo>
                  <a:lnTo>
                    <a:pt x="119" y="35"/>
                  </a:lnTo>
                  <a:lnTo>
                    <a:pt x="137" y="54"/>
                  </a:lnTo>
                  <a:lnTo>
                    <a:pt x="138" y="70"/>
                  </a:lnTo>
                  <a:lnTo>
                    <a:pt x="130" y="78"/>
                  </a:lnTo>
                  <a:lnTo>
                    <a:pt x="77" y="74"/>
                  </a:lnTo>
                  <a:lnTo>
                    <a:pt x="41" y="61"/>
                  </a:lnTo>
                  <a:lnTo>
                    <a:pt x="9" y="38"/>
                  </a:lnTo>
                  <a:lnTo>
                    <a:pt x="3" y="27"/>
                  </a:lnTo>
                  <a:lnTo>
                    <a:pt x="5" y="19"/>
                  </a:lnTo>
                  <a:lnTo>
                    <a:pt x="21" y="32"/>
                  </a:lnTo>
                  <a:lnTo>
                    <a:pt x="44" y="51"/>
                  </a:lnTo>
                  <a:lnTo>
                    <a:pt x="75" y="63"/>
                  </a:lnTo>
                  <a:lnTo>
                    <a:pt x="102" y="69"/>
                  </a:lnTo>
                  <a:lnTo>
                    <a:pt x="121" y="70"/>
                  </a:lnTo>
                  <a:lnTo>
                    <a:pt x="130" y="67"/>
                  </a:lnTo>
                  <a:lnTo>
                    <a:pt x="122" y="52"/>
                  </a:lnTo>
                  <a:lnTo>
                    <a:pt x="98" y="32"/>
                  </a:lnTo>
                  <a:lnTo>
                    <a:pt x="88" y="31"/>
                  </a:lnTo>
                  <a:lnTo>
                    <a:pt x="76" y="47"/>
                  </a:lnTo>
                  <a:lnTo>
                    <a:pt x="68" y="46"/>
                  </a:lnTo>
                  <a:lnTo>
                    <a:pt x="77" y="28"/>
                  </a:lnTo>
                  <a:lnTo>
                    <a:pt x="61" y="16"/>
                  </a:lnTo>
                  <a:lnTo>
                    <a:pt x="31" y="10"/>
                  </a:lnTo>
                  <a:lnTo>
                    <a:pt x="0" y="1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00335B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19" name="Freeform 131"/>
            <p:cNvSpPr>
              <a:spLocks/>
            </p:cNvSpPr>
            <p:nvPr/>
          </p:nvSpPr>
          <p:spPr bwMode="auto">
            <a:xfrm>
              <a:off x="6369" y="1783"/>
              <a:ext cx="263" cy="188"/>
            </a:xfrm>
            <a:custGeom>
              <a:avLst/>
              <a:gdLst>
                <a:gd name="T0" fmla="*/ 0 w 525"/>
                <a:gd name="T1" fmla="*/ 16 h 375"/>
                <a:gd name="T2" fmla="*/ 34 w 525"/>
                <a:gd name="T3" fmla="*/ 13 h 375"/>
                <a:gd name="T4" fmla="*/ 44 w 525"/>
                <a:gd name="T5" fmla="*/ 0 h 375"/>
                <a:gd name="T6" fmla="*/ 79 w 525"/>
                <a:gd name="T7" fmla="*/ 5 h 375"/>
                <a:gd name="T8" fmla="*/ 125 w 525"/>
                <a:gd name="T9" fmla="*/ 10 h 375"/>
                <a:gd name="T10" fmla="*/ 181 w 525"/>
                <a:gd name="T11" fmla="*/ 33 h 375"/>
                <a:gd name="T12" fmla="*/ 204 w 525"/>
                <a:gd name="T13" fmla="*/ 51 h 375"/>
                <a:gd name="T14" fmla="*/ 204 w 525"/>
                <a:gd name="T15" fmla="*/ 64 h 375"/>
                <a:gd name="T16" fmla="*/ 224 w 525"/>
                <a:gd name="T17" fmla="*/ 74 h 375"/>
                <a:gd name="T18" fmla="*/ 224 w 525"/>
                <a:gd name="T19" fmla="*/ 82 h 375"/>
                <a:gd name="T20" fmla="*/ 225 w 525"/>
                <a:gd name="T21" fmla="*/ 87 h 375"/>
                <a:gd name="T22" fmla="*/ 225 w 525"/>
                <a:gd name="T23" fmla="*/ 91 h 375"/>
                <a:gd name="T24" fmla="*/ 227 w 525"/>
                <a:gd name="T25" fmla="*/ 94 h 375"/>
                <a:gd name="T26" fmla="*/ 230 w 525"/>
                <a:gd name="T27" fmla="*/ 96 h 375"/>
                <a:gd name="T28" fmla="*/ 233 w 525"/>
                <a:gd name="T29" fmla="*/ 98 h 375"/>
                <a:gd name="T30" fmla="*/ 239 w 525"/>
                <a:gd name="T31" fmla="*/ 101 h 375"/>
                <a:gd name="T32" fmla="*/ 245 w 525"/>
                <a:gd name="T33" fmla="*/ 105 h 375"/>
                <a:gd name="T34" fmla="*/ 250 w 525"/>
                <a:gd name="T35" fmla="*/ 131 h 375"/>
                <a:gd name="T36" fmla="*/ 263 w 525"/>
                <a:gd name="T37" fmla="*/ 154 h 375"/>
                <a:gd name="T38" fmla="*/ 263 w 525"/>
                <a:gd name="T39" fmla="*/ 188 h 375"/>
                <a:gd name="T40" fmla="*/ 257 w 525"/>
                <a:gd name="T41" fmla="*/ 168 h 375"/>
                <a:gd name="T42" fmla="*/ 251 w 525"/>
                <a:gd name="T43" fmla="*/ 150 h 375"/>
                <a:gd name="T44" fmla="*/ 243 w 525"/>
                <a:gd name="T45" fmla="*/ 133 h 375"/>
                <a:gd name="T46" fmla="*/ 235 w 525"/>
                <a:gd name="T47" fmla="*/ 117 h 375"/>
                <a:gd name="T48" fmla="*/ 224 w 525"/>
                <a:gd name="T49" fmla="*/ 101 h 375"/>
                <a:gd name="T50" fmla="*/ 212 w 525"/>
                <a:gd name="T51" fmla="*/ 85 h 375"/>
                <a:gd name="T52" fmla="*/ 198 w 525"/>
                <a:gd name="T53" fmla="*/ 69 h 375"/>
                <a:gd name="T54" fmla="*/ 181 w 525"/>
                <a:gd name="T55" fmla="*/ 51 h 375"/>
                <a:gd name="T56" fmla="*/ 168 w 525"/>
                <a:gd name="T57" fmla="*/ 44 h 375"/>
                <a:gd name="T58" fmla="*/ 157 w 525"/>
                <a:gd name="T59" fmla="*/ 39 h 375"/>
                <a:gd name="T60" fmla="*/ 148 w 525"/>
                <a:gd name="T61" fmla="*/ 33 h 375"/>
                <a:gd name="T62" fmla="*/ 138 w 525"/>
                <a:gd name="T63" fmla="*/ 30 h 375"/>
                <a:gd name="T64" fmla="*/ 130 w 525"/>
                <a:gd name="T65" fmla="*/ 27 h 375"/>
                <a:gd name="T66" fmla="*/ 121 w 525"/>
                <a:gd name="T67" fmla="*/ 24 h 375"/>
                <a:gd name="T68" fmla="*/ 111 w 525"/>
                <a:gd name="T69" fmla="*/ 22 h 375"/>
                <a:gd name="T70" fmla="*/ 100 w 525"/>
                <a:gd name="T71" fmla="*/ 20 h 375"/>
                <a:gd name="T72" fmla="*/ 61 w 525"/>
                <a:gd name="T73" fmla="*/ 23 h 375"/>
                <a:gd name="T74" fmla="*/ 28 w 525"/>
                <a:gd name="T75" fmla="*/ 36 h 375"/>
                <a:gd name="T76" fmla="*/ 0 w 525"/>
                <a:gd name="T77" fmla="*/ 16 h 375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525"/>
                <a:gd name="T118" fmla="*/ 0 h 375"/>
                <a:gd name="T119" fmla="*/ 525 w 525"/>
                <a:gd name="T120" fmla="*/ 375 h 375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525" h="375">
                  <a:moveTo>
                    <a:pt x="0" y="31"/>
                  </a:moveTo>
                  <a:lnTo>
                    <a:pt x="67" y="25"/>
                  </a:lnTo>
                  <a:lnTo>
                    <a:pt x="87" y="0"/>
                  </a:lnTo>
                  <a:lnTo>
                    <a:pt x="158" y="9"/>
                  </a:lnTo>
                  <a:lnTo>
                    <a:pt x="250" y="20"/>
                  </a:lnTo>
                  <a:lnTo>
                    <a:pt x="361" y="66"/>
                  </a:lnTo>
                  <a:lnTo>
                    <a:pt x="407" y="102"/>
                  </a:lnTo>
                  <a:lnTo>
                    <a:pt x="407" y="127"/>
                  </a:lnTo>
                  <a:lnTo>
                    <a:pt x="448" y="148"/>
                  </a:lnTo>
                  <a:lnTo>
                    <a:pt x="448" y="163"/>
                  </a:lnTo>
                  <a:lnTo>
                    <a:pt x="449" y="173"/>
                  </a:lnTo>
                  <a:lnTo>
                    <a:pt x="450" y="181"/>
                  </a:lnTo>
                  <a:lnTo>
                    <a:pt x="454" y="187"/>
                  </a:lnTo>
                  <a:lnTo>
                    <a:pt x="459" y="192"/>
                  </a:lnTo>
                  <a:lnTo>
                    <a:pt x="466" y="196"/>
                  </a:lnTo>
                  <a:lnTo>
                    <a:pt x="477" y="202"/>
                  </a:lnTo>
                  <a:lnTo>
                    <a:pt x="489" y="210"/>
                  </a:lnTo>
                  <a:lnTo>
                    <a:pt x="500" y="262"/>
                  </a:lnTo>
                  <a:lnTo>
                    <a:pt x="525" y="308"/>
                  </a:lnTo>
                  <a:lnTo>
                    <a:pt x="525" y="375"/>
                  </a:lnTo>
                  <a:lnTo>
                    <a:pt x="513" y="335"/>
                  </a:lnTo>
                  <a:lnTo>
                    <a:pt x="501" y="299"/>
                  </a:lnTo>
                  <a:lnTo>
                    <a:pt x="486" y="266"/>
                  </a:lnTo>
                  <a:lnTo>
                    <a:pt x="469" y="233"/>
                  </a:lnTo>
                  <a:lnTo>
                    <a:pt x="448" y="201"/>
                  </a:lnTo>
                  <a:lnTo>
                    <a:pt x="424" y="170"/>
                  </a:lnTo>
                  <a:lnTo>
                    <a:pt x="395" y="137"/>
                  </a:lnTo>
                  <a:lnTo>
                    <a:pt x="361" y="102"/>
                  </a:lnTo>
                  <a:lnTo>
                    <a:pt x="336" y="88"/>
                  </a:lnTo>
                  <a:lnTo>
                    <a:pt x="313" y="77"/>
                  </a:lnTo>
                  <a:lnTo>
                    <a:pt x="295" y="66"/>
                  </a:lnTo>
                  <a:lnTo>
                    <a:pt x="276" y="59"/>
                  </a:lnTo>
                  <a:lnTo>
                    <a:pt x="259" y="54"/>
                  </a:lnTo>
                  <a:lnTo>
                    <a:pt x="242" y="48"/>
                  </a:lnTo>
                  <a:lnTo>
                    <a:pt x="221" y="43"/>
                  </a:lnTo>
                  <a:lnTo>
                    <a:pt x="199" y="40"/>
                  </a:lnTo>
                  <a:lnTo>
                    <a:pt x="122" y="46"/>
                  </a:lnTo>
                  <a:lnTo>
                    <a:pt x="56" y="7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20" name="Freeform 132"/>
            <p:cNvSpPr>
              <a:spLocks/>
            </p:cNvSpPr>
            <p:nvPr/>
          </p:nvSpPr>
          <p:spPr bwMode="auto">
            <a:xfrm>
              <a:off x="6339" y="1914"/>
              <a:ext cx="71" cy="203"/>
            </a:xfrm>
            <a:custGeom>
              <a:avLst/>
              <a:gdLst>
                <a:gd name="T0" fmla="*/ 38 w 141"/>
                <a:gd name="T1" fmla="*/ 7 h 406"/>
                <a:gd name="T2" fmla="*/ 24 w 141"/>
                <a:gd name="T3" fmla="*/ 23 h 406"/>
                <a:gd name="T4" fmla="*/ 12 w 141"/>
                <a:gd name="T5" fmla="*/ 45 h 406"/>
                <a:gd name="T6" fmla="*/ 4 w 141"/>
                <a:gd name="T7" fmla="*/ 71 h 406"/>
                <a:gd name="T8" fmla="*/ 0 w 141"/>
                <a:gd name="T9" fmla="*/ 99 h 406"/>
                <a:gd name="T10" fmla="*/ 1 w 141"/>
                <a:gd name="T11" fmla="*/ 128 h 406"/>
                <a:gd name="T12" fmla="*/ 9 w 141"/>
                <a:gd name="T13" fmla="*/ 156 h 406"/>
                <a:gd name="T14" fmla="*/ 24 w 141"/>
                <a:gd name="T15" fmla="*/ 179 h 406"/>
                <a:gd name="T16" fmla="*/ 48 w 141"/>
                <a:gd name="T17" fmla="*/ 198 h 406"/>
                <a:gd name="T18" fmla="*/ 71 w 141"/>
                <a:gd name="T19" fmla="*/ 203 h 406"/>
                <a:gd name="T20" fmla="*/ 46 w 141"/>
                <a:gd name="T21" fmla="*/ 175 h 406"/>
                <a:gd name="T22" fmla="*/ 28 w 141"/>
                <a:gd name="T23" fmla="*/ 148 h 406"/>
                <a:gd name="T24" fmla="*/ 18 w 141"/>
                <a:gd name="T25" fmla="*/ 122 h 406"/>
                <a:gd name="T26" fmla="*/ 15 w 141"/>
                <a:gd name="T27" fmla="*/ 98 h 406"/>
                <a:gd name="T28" fmla="*/ 19 w 141"/>
                <a:gd name="T29" fmla="*/ 73 h 406"/>
                <a:gd name="T30" fmla="*/ 30 w 141"/>
                <a:gd name="T31" fmla="*/ 49 h 406"/>
                <a:gd name="T32" fmla="*/ 47 w 141"/>
                <a:gd name="T33" fmla="*/ 25 h 406"/>
                <a:gd name="T34" fmla="*/ 71 w 141"/>
                <a:gd name="T35" fmla="*/ 0 h 406"/>
                <a:gd name="T36" fmla="*/ 38 w 141"/>
                <a:gd name="T37" fmla="*/ 7 h 40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141"/>
                <a:gd name="T58" fmla="*/ 0 h 406"/>
                <a:gd name="T59" fmla="*/ 141 w 141"/>
                <a:gd name="T60" fmla="*/ 406 h 406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141" h="406">
                  <a:moveTo>
                    <a:pt x="76" y="15"/>
                  </a:moveTo>
                  <a:lnTo>
                    <a:pt x="47" y="46"/>
                  </a:lnTo>
                  <a:lnTo>
                    <a:pt x="24" y="90"/>
                  </a:lnTo>
                  <a:lnTo>
                    <a:pt x="7" y="142"/>
                  </a:lnTo>
                  <a:lnTo>
                    <a:pt x="0" y="198"/>
                  </a:lnTo>
                  <a:lnTo>
                    <a:pt x="2" y="256"/>
                  </a:lnTo>
                  <a:lnTo>
                    <a:pt x="18" y="311"/>
                  </a:lnTo>
                  <a:lnTo>
                    <a:pt x="48" y="358"/>
                  </a:lnTo>
                  <a:lnTo>
                    <a:pt x="95" y="396"/>
                  </a:lnTo>
                  <a:lnTo>
                    <a:pt x="141" y="406"/>
                  </a:lnTo>
                  <a:lnTo>
                    <a:pt x="91" y="349"/>
                  </a:lnTo>
                  <a:lnTo>
                    <a:pt x="55" y="295"/>
                  </a:lnTo>
                  <a:lnTo>
                    <a:pt x="35" y="244"/>
                  </a:lnTo>
                  <a:lnTo>
                    <a:pt x="30" y="195"/>
                  </a:lnTo>
                  <a:lnTo>
                    <a:pt x="37" y="146"/>
                  </a:lnTo>
                  <a:lnTo>
                    <a:pt x="59" y="98"/>
                  </a:lnTo>
                  <a:lnTo>
                    <a:pt x="94" y="50"/>
                  </a:lnTo>
                  <a:lnTo>
                    <a:pt x="141" y="0"/>
                  </a:lnTo>
                  <a:lnTo>
                    <a:pt x="76" y="15"/>
                  </a:lnTo>
                  <a:close/>
                </a:path>
              </a:pathLst>
            </a:custGeom>
            <a:solidFill>
              <a:srgbClr val="D18E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21" name="Freeform 133"/>
            <p:cNvSpPr>
              <a:spLocks/>
            </p:cNvSpPr>
            <p:nvPr/>
          </p:nvSpPr>
          <p:spPr bwMode="auto">
            <a:xfrm>
              <a:off x="5771" y="2085"/>
              <a:ext cx="50" cy="88"/>
            </a:xfrm>
            <a:custGeom>
              <a:avLst/>
              <a:gdLst>
                <a:gd name="T0" fmla="*/ 0 w 100"/>
                <a:gd name="T1" fmla="*/ 0 h 175"/>
                <a:gd name="T2" fmla="*/ 18 w 100"/>
                <a:gd name="T3" fmla="*/ 3 h 175"/>
                <a:gd name="T4" fmla="*/ 31 w 100"/>
                <a:gd name="T5" fmla="*/ 8 h 175"/>
                <a:gd name="T6" fmla="*/ 42 w 100"/>
                <a:gd name="T7" fmla="*/ 16 h 175"/>
                <a:gd name="T8" fmla="*/ 49 w 100"/>
                <a:gd name="T9" fmla="*/ 25 h 175"/>
                <a:gd name="T10" fmla="*/ 50 w 100"/>
                <a:gd name="T11" fmla="*/ 37 h 175"/>
                <a:gd name="T12" fmla="*/ 49 w 100"/>
                <a:gd name="T13" fmla="*/ 50 h 175"/>
                <a:gd name="T14" fmla="*/ 42 w 100"/>
                <a:gd name="T15" fmla="*/ 64 h 175"/>
                <a:gd name="T16" fmla="*/ 30 w 100"/>
                <a:gd name="T17" fmla="*/ 80 h 175"/>
                <a:gd name="T18" fmla="*/ 2 w 100"/>
                <a:gd name="T19" fmla="*/ 88 h 175"/>
                <a:gd name="T20" fmla="*/ 13 w 100"/>
                <a:gd name="T21" fmla="*/ 74 h 175"/>
                <a:gd name="T22" fmla="*/ 21 w 100"/>
                <a:gd name="T23" fmla="*/ 61 h 175"/>
                <a:gd name="T24" fmla="*/ 27 w 100"/>
                <a:gd name="T25" fmla="*/ 51 h 175"/>
                <a:gd name="T26" fmla="*/ 28 w 100"/>
                <a:gd name="T27" fmla="*/ 42 h 175"/>
                <a:gd name="T28" fmla="*/ 27 w 100"/>
                <a:gd name="T29" fmla="*/ 33 h 175"/>
                <a:gd name="T30" fmla="*/ 23 w 100"/>
                <a:gd name="T31" fmla="*/ 24 h 175"/>
                <a:gd name="T32" fmla="*/ 13 w 100"/>
                <a:gd name="T33" fmla="*/ 13 h 175"/>
                <a:gd name="T34" fmla="*/ 0 w 100"/>
                <a:gd name="T35" fmla="*/ 0 h 175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100"/>
                <a:gd name="T55" fmla="*/ 0 h 175"/>
                <a:gd name="T56" fmla="*/ 100 w 100"/>
                <a:gd name="T57" fmla="*/ 175 h 175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100" h="175">
                  <a:moveTo>
                    <a:pt x="0" y="0"/>
                  </a:moveTo>
                  <a:lnTo>
                    <a:pt x="35" y="5"/>
                  </a:lnTo>
                  <a:lnTo>
                    <a:pt x="63" y="15"/>
                  </a:lnTo>
                  <a:lnTo>
                    <a:pt x="84" y="31"/>
                  </a:lnTo>
                  <a:lnTo>
                    <a:pt x="97" y="50"/>
                  </a:lnTo>
                  <a:lnTo>
                    <a:pt x="100" y="74"/>
                  </a:lnTo>
                  <a:lnTo>
                    <a:pt x="97" y="99"/>
                  </a:lnTo>
                  <a:lnTo>
                    <a:pt x="83" y="128"/>
                  </a:lnTo>
                  <a:lnTo>
                    <a:pt x="61" y="159"/>
                  </a:lnTo>
                  <a:lnTo>
                    <a:pt x="4" y="175"/>
                  </a:lnTo>
                  <a:lnTo>
                    <a:pt x="26" y="147"/>
                  </a:lnTo>
                  <a:lnTo>
                    <a:pt x="42" y="122"/>
                  </a:lnTo>
                  <a:lnTo>
                    <a:pt x="54" y="102"/>
                  </a:lnTo>
                  <a:lnTo>
                    <a:pt x="57" y="83"/>
                  </a:lnTo>
                  <a:lnTo>
                    <a:pt x="54" y="66"/>
                  </a:lnTo>
                  <a:lnTo>
                    <a:pt x="45" y="47"/>
                  </a:lnTo>
                  <a:lnTo>
                    <a:pt x="26" y="2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22" name="Freeform 134"/>
            <p:cNvSpPr>
              <a:spLocks/>
            </p:cNvSpPr>
            <p:nvPr/>
          </p:nvSpPr>
          <p:spPr bwMode="auto">
            <a:xfrm>
              <a:off x="6186" y="1540"/>
              <a:ext cx="265" cy="25"/>
            </a:xfrm>
            <a:custGeom>
              <a:avLst/>
              <a:gdLst>
                <a:gd name="T0" fmla="*/ 263 w 530"/>
                <a:gd name="T1" fmla="*/ 7 h 49"/>
                <a:gd name="T2" fmla="*/ 265 w 530"/>
                <a:gd name="T3" fmla="*/ 25 h 49"/>
                <a:gd name="T4" fmla="*/ 0 w 530"/>
                <a:gd name="T5" fmla="*/ 23 h 49"/>
                <a:gd name="T6" fmla="*/ 0 w 530"/>
                <a:gd name="T7" fmla="*/ 0 h 49"/>
                <a:gd name="T8" fmla="*/ 263 w 530"/>
                <a:gd name="T9" fmla="*/ 7 h 4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530"/>
                <a:gd name="T16" fmla="*/ 0 h 49"/>
                <a:gd name="T17" fmla="*/ 530 w 530"/>
                <a:gd name="T18" fmla="*/ 49 h 4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530" h="49">
                  <a:moveTo>
                    <a:pt x="526" y="13"/>
                  </a:moveTo>
                  <a:lnTo>
                    <a:pt x="530" y="49"/>
                  </a:lnTo>
                  <a:lnTo>
                    <a:pt x="0" y="45"/>
                  </a:lnTo>
                  <a:lnTo>
                    <a:pt x="0" y="0"/>
                  </a:lnTo>
                  <a:lnTo>
                    <a:pt x="526" y="13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23" name="Freeform 135"/>
            <p:cNvSpPr>
              <a:spLocks/>
            </p:cNvSpPr>
            <p:nvPr/>
          </p:nvSpPr>
          <p:spPr bwMode="auto">
            <a:xfrm>
              <a:off x="6208" y="1507"/>
              <a:ext cx="211" cy="33"/>
            </a:xfrm>
            <a:custGeom>
              <a:avLst/>
              <a:gdLst>
                <a:gd name="T0" fmla="*/ 0 w 422"/>
                <a:gd name="T1" fmla="*/ 0 h 66"/>
                <a:gd name="T2" fmla="*/ 208 w 422"/>
                <a:gd name="T3" fmla="*/ 14 h 66"/>
                <a:gd name="T4" fmla="*/ 211 w 422"/>
                <a:gd name="T5" fmla="*/ 33 h 66"/>
                <a:gd name="T6" fmla="*/ 0 w 422"/>
                <a:gd name="T7" fmla="*/ 20 h 66"/>
                <a:gd name="T8" fmla="*/ 0 w 422"/>
                <a:gd name="T9" fmla="*/ 0 h 6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22"/>
                <a:gd name="T16" fmla="*/ 0 h 66"/>
                <a:gd name="T17" fmla="*/ 422 w 422"/>
                <a:gd name="T18" fmla="*/ 66 h 6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22" h="66">
                  <a:moveTo>
                    <a:pt x="0" y="0"/>
                  </a:moveTo>
                  <a:lnTo>
                    <a:pt x="416" y="29"/>
                  </a:lnTo>
                  <a:lnTo>
                    <a:pt x="422" y="66"/>
                  </a:lnTo>
                  <a:lnTo>
                    <a:pt x="0" y="4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24" name="Freeform 136"/>
            <p:cNvSpPr>
              <a:spLocks/>
            </p:cNvSpPr>
            <p:nvPr/>
          </p:nvSpPr>
          <p:spPr bwMode="auto">
            <a:xfrm>
              <a:off x="5672" y="1714"/>
              <a:ext cx="413" cy="44"/>
            </a:xfrm>
            <a:custGeom>
              <a:avLst/>
              <a:gdLst>
                <a:gd name="T0" fmla="*/ 0 w 827"/>
                <a:gd name="T1" fmla="*/ 44 h 89"/>
                <a:gd name="T2" fmla="*/ 0 w 827"/>
                <a:gd name="T3" fmla="*/ 26 h 89"/>
                <a:gd name="T4" fmla="*/ 346 w 827"/>
                <a:gd name="T5" fmla="*/ 5 h 89"/>
                <a:gd name="T6" fmla="*/ 400 w 827"/>
                <a:gd name="T7" fmla="*/ 0 h 89"/>
                <a:gd name="T8" fmla="*/ 413 w 827"/>
                <a:gd name="T9" fmla="*/ 26 h 89"/>
                <a:gd name="T10" fmla="*/ 0 w 827"/>
                <a:gd name="T11" fmla="*/ 44 h 8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827"/>
                <a:gd name="T19" fmla="*/ 0 h 89"/>
                <a:gd name="T20" fmla="*/ 827 w 827"/>
                <a:gd name="T21" fmla="*/ 89 h 89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827" h="89">
                  <a:moveTo>
                    <a:pt x="0" y="89"/>
                  </a:moveTo>
                  <a:lnTo>
                    <a:pt x="0" y="53"/>
                  </a:lnTo>
                  <a:lnTo>
                    <a:pt x="692" y="10"/>
                  </a:lnTo>
                  <a:lnTo>
                    <a:pt x="800" y="0"/>
                  </a:lnTo>
                  <a:lnTo>
                    <a:pt x="827" y="53"/>
                  </a:lnTo>
                  <a:lnTo>
                    <a:pt x="0" y="89"/>
                  </a:lnTo>
                  <a:close/>
                </a:path>
              </a:pathLst>
            </a:custGeom>
            <a:solidFill>
              <a:srgbClr val="EAB5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25" name="Freeform 137"/>
            <p:cNvSpPr>
              <a:spLocks/>
            </p:cNvSpPr>
            <p:nvPr/>
          </p:nvSpPr>
          <p:spPr bwMode="auto">
            <a:xfrm>
              <a:off x="6119" y="1567"/>
              <a:ext cx="169" cy="376"/>
            </a:xfrm>
            <a:custGeom>
              <a:avLst/>
              <a:gdLst>
                <a:gd name="T0" fmla="*/ 54 w 337"/>
                <a:gd name="T1" fmla="*/ 0 h 751"/>
                <a:gd name="T2" fmla="*/ 20 w 337"/>
                <a:gd name="T3" fmla="*/ 347 h 751"/>
                <a:gd name="T4" fmla="*/ 76 w 337"/>
                <a:gd name="T5" fmla="*/ 347 h 751"/>
                <a:gd name="T6" fmla="*/ 138 w 337"/>
                <a:gd name="T7" fmla="*/ 242 h 751"/>
                <a:gd name="T8" fmla="*/ 138 w 337"/>
                <a:gd name="T9" fmla="*/ 6 h 751"/>
                <a:gd name="T10" fmla="*/ 155 w 337"/>
                <a:gd name="T11" fmla="*/ 6 h 751"/>
                <a:gd name="T12" fmla="*/ 155 w 337"/>
                <a:gd name="T13" fmla="*/ 194 h 751"/>
                <a:gd name="T14" fmla="*/ 169 w 337"/>
                <a:gd name="T15" fmla="*/ 194 h 751"/>
                <a:gd name="T16" fmla="*/ 169 w 337"/>
                <a:gd name="T17" fmla="*/ 230 h 751"/>
                <a:gd name="T18" fmla="*/ 116 w 337"/>
                <a:gd name="T19" fmla="*/ 302 h 751"/>
                <a:gd name="T20" fmla="*/ 82 w 337"/>
                <a:gd name="T21" fmla="*/ 376 h 751"/>
                <a:gd name="T22" fmla="*/ 0 w 337"/>
                <a:gd name="T23" fmla="*/ 376 h 751"/>
                <a:gd name="T24" fmla="*/ 40 w 337"/>
                <a:gd name="T25" fmla="*/ 15 h 751"/>
                <a:gd name="T26" fmla="*/ 54 w 337"/>
                <a:gd name="T27" fmla="*/ 0 h 751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337"/>
                <a:gd name="T43" fmla="*/ 0 h 751"/>
                <a:gd name="T44" fmla="*/ 337 w 337"/>
                <a:gd name="T45" fmla="*/ 751 h 751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337" h="751">
                  <a:moveTo>
                    <a:pt x="107" y="0"/>
                  </a:moveTo>
                  <a:lnTo>
                    <a:pt x="39" y="694"/>
                  </a:lnTo>
                  <a:lnTo>
                    <a:pt x="152" y="694"/>
                  </a:lnTo>
                  <a:lnTo>
                    <a:pt x="276" y="483"/>
                  </a:lnTo>
                  <a:lnTo>
                    <a:pt x="276" y="11"/>
                  </a:lnTo>
                  <a:lnTo>
                    <a:pt x="310" y="11"/>
                  </a:lnTo>
                  <a:lnTo>
                    <a:pt x="310" y="387"/>
                  </a:lnTo>
                  <a:lnTo>
                    <a:pt x="337" y="387"/>
                  </a:lnTo>
                  <a:lnTo>
                    <a:pt x="337" y="460"/>
                  </a:lnTo>
                  <a:lnTo>
                    <a:pt x="231" y="603"/>
                  </a:lnTo>
                  <a:lnTo>
                    <a:pt x="163" y="751"/>
                  </a:lnTo>
                  <a:lnTo>
                    <a:pt x="0" y="751"/>
                  </a:lnTo>
                  <a:lnTo>
                    <a:pt x="79" y="29"/>
                  </a:lnTo>
                  <a:lnTo>
                    <a:pt x="107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26" name="Freeform 138"/>
            <p:cNvSpPr>
              <a:spLocks/>
            </p:cNvSpPr>
            <p:nvPr/>
          </p:nvSpPr>
          <p:spPr bwMode="auto">
            <a:xfrm>
              <a:off x="6423" y="1571"/>
              <a:ext cx="26" cy="162"/>
            </a:xfrm>
            <a:custGeom>
              <a:avLst/>
              <a:gdLst>
                <a:gd name="T0" fmla="*/ 0 w 51"/>
                <a:gd name="T1" fmla="*/ 2 h 323"/>
                <a:gd name="T2" fmla="*/ 6 w 51"/>
                <a:gd name="T3" fmla="*/ 162 h 323"/>
                <a:gd name="T4" fmla="*/ 26 w 51"/>
                <a:gd name="T5" fmla="*/ 162 h 323"/>
                <a:gd name="T6" fmla="*/ 17 w 51"/>
                <a:gd name="T7" fmla="*/ 0 h 323"/>
                <a:gd name="T8" fmla="*/ 0 w 51"/>
                <a:gd name="T9" fmla="*/ 2 h 32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51"/>
                <a:gd name="T16" fmla="*/ 0 h 323"/>
                <a:gd name="T17" fmla="*/ 51 w 51"/>
                <a:gd name="T18" fmla="*/ 323 h 323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51" h="323">
                  <a:moveTo>
                    <a:pt x="0" y="4"/>
                  </a:moveTo>
                  <a:lnTo>
                    <a:pt x="11" y="323"/>
                  </a:lnTo>
                  <a:lnTo>
                    <a:pt x="51" y="323"/>
                  </a:lnTo>
                  <a:lnTo>
                    <a:pt x="33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27" name="Freeform 139"/>
            <p:cNvSpPr>
              <a:spLocks/>
            </p:cNvSpPr>
            <p:nvPr/>
          </p:nvSpPr>
          <p:spPr bwMode="auto">
            <a:xfrm>
              <a:off x="6086" y="1810"/>
              <a:ext cx="25" cy="127"/>
            </a:xfrm>
            <a:custGeom>
              <a:avLst/>
              <a:gdLst>
                <a:gd name="T0" fmla="*/ 0 w 49"/>
                <a:gd name="T1" fmla="*/ 1 h 253"/>
                <a:gd name="T2" fmla="*/ 0 w 49"/>
                <a:gd name="T3" fmla="*/ 127 h 253"/>
                <a:gd name="T4" fmla="*/ 23 w 49"/>
                <a:gd name="T5" fmla="*/ 124 h 253"/>
                <a:gd name="T6" fmla="*/ 25 w 49"/>
                <a:gd name="T7" fmla="*/ 0 h 253"/>
                <a:gd name="T8" fmla="*/ 0 w 49"/>
                <a:gd name="T9" fmla="*/ 1 h 25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9"/>
                <a:gd name="T16" fmla="*/ 0 h 253"/>
                <a:gd name="T17" fmla="*/ 49 w 49"/>
                <a:gd name="T18" fmla="*/ 253 h 253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9" h="253">
                  <a:moveTo>
                    <a:pt x="0" y="2"/>
                  </a:moveTo>
                  <a:lnTo>
                    <a:pt x="0" y="253"/>
                  </a:lnTo>
                  <a:lnTo>
                    <a:pt x="45" y="247"/>
                  </a:lnTo>
                  <a:lnTo>
                    <a:pt x="49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28" name="Freeform 140"/>
            <p:cNvSpPr>
              <a:spLocks/>
            </p:cNvSpPr>
            <p:nvPr/>
          </p:nvSpPr>
          <p:spPr bwMode="auto">
            <a:xfrm>
              <a:off x="5919" y="1824"/>
              <a:ext cx="79" cy="58"/>
            </a:xfrm>
            <a:custGeom>
              <a:avLst/>
              <a:gdLst>
                <a:gd name="T0" fmla="*/ 0 w 158"/>
                <a:gd name="T1" fmla="*/ 3 h 118"/>
                <a:gd name="T2" fmla="*/ 0 w 158"/>
                <a:gd name="T3" fmla="*/ 30 h 118"/>
                <a:gd name="T4" fmla="*/ 14 w 158"/>
                <a:gd name="T5" fmla="*/ 58 h 118"/>
                <a:gd name="T6" fmla="*/ 71 w 158"/>
                <a:gd name="T7" fmla="*/ 58 h 118"/>
                <a:gd name="T8" fmla="*/ 79 w 158"/>
                <a:gd name="T9" fmla="*/ 42 h 118"/>
                <a:gd name="T10" fmla="*/ 79 w 158"/>
                <a:gd name="T11" fmla="*/ 0 h 118"/>
                <a:gd name="T12" fmla="*/ 0 w 158"/>
                <a:gd name="T13" fmla="*/ 3 h 11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58"/>
                <a:gd name="T22" fmla="*/ 0 h 118"/>
                <a:gd name="T23" fmla="*/ 158 w 158"/>
                <a:gd name="T24" fmla="*/ 118 h 118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58" h="118">
                  <a:moveTo>
                    <a:pt x="0" y="6"/>
                  </a:moveTo>
                  <a:lnTo>
                    <a:pt x="0" y="62"/>
                  </a:lnTo>
                  <a:lnTo>
                    <a:pt x="29" y="118"/>
                  </a:lnTo>
                  <a:lnTo>
                    <a:pt x="141" y="118"/>
                  </a:lnTo>
                  <a:lnTo>
                    <a:pt x="158" y="86"/>
                  </a:lnTo>
                  <a:lnTo>
                    <a:pt x="158" y="0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29" name="Freeform 141"/>
            <p:cNvSpPr>
              <a:spLocks/>
            </p:cNvSpPr>
            <p:nvPr/>
          </p:nvSpPr>
          <p:spPr bwMode="auto">
            <a:xfrm>
              <a:off x="5922" y="1900"/>
              <a:ext cx="60" cy="15"/>
            </a:xfrm>
            <a:custGeom>
              <a:avLst/>
              <a:gdLst>
                <a:gd name="T0" fmla="*/ 0 w 118"/>
                <a:gd name="T1" fmla="*/ 0 h 29"/>
                <a:gd name="T2" fmla="*/ 60 w 118"/>
                <a:gd name="T3" fmla="*/ 0 h 29"/>
                <a:gd name="T4" fmla="*/ 60 w 118"/>
                <a:gd name="T5" fmla="*/ 15 h 29"/>
                <a:gd name="T6" fmla="*/ 3 w 118"/>
                <a:gd name="T7" fmla="*/ 15 h 29"/>
                <a:gd name="T8" fmla="*/ 0 w 118"/>
                <a:gd name="T9" fmla="*/ 0 h 2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18"/>
                <a:gd name="T16" fmla="*/ 0 h 29"/>
                <a:gd name="T17" fmla="*/ 118 w 118"/>
                <a:gd name="T18" fmla="*/ 29 h 2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18" h="29">
                  <a:moveTo>
                    <a:pt x="0" y="0"/>
                  </a:moveTo>
                  <a:lnTo>
                    <a:pt x="118" y="0"/>
                  </a:lnTo>
                  <a:lnTo>
                    <a:pt x="118" y="29"/>
                  </a:lnTo>
                  <a:lnTo>
                    <a:pt x="5" y="2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30" name="Freeform 142"/>
            <p:cNvSpPr>
              <a:spLocks/>
            </p:cNvSpPr>
            <p:nvPr/>
          </p:nvSpPr>
          <p:spPr bwMode="auto">
            <a:xfrm>
              <a:off x="5914" y="1908"/>
              <a:ext cx="113" cy="29"/>
            </a:xfrm>
            <a:custGeom>
              <a:avLst/>
              <a:gdLst>
                <a:gd name="T0" fmla="*/ 77 w 226"/>
                <a:gd name="T1" fmla="*/ 0 h 57"/>
                <a:gd name="T2" fmla="*/ 113 w 226"/>
                <a:gd name="T3" fmla="*/ 0 h 57"/>
                <a:gd name="T4" fmla="*/ 113 w 226"/>
                <a:gd name="T5" fmla="*/ 23 h 57"/>
                <a:gd name="T6" fmla="*/ 0 w 226"/>
                <a:gd name="T7" fmla="*/ 29 h 57"/>
                <a:gd name="T8" fmla="*/ 18 w 226"/>
                <a:gd name="T9" fmla="*/ 15 h 57"/>
                <a:gd name="T10" fmla="*/ 91 w 226"/>
                <a:gd name="T11" fmla="*/ 15 h 57"/>
                <a:gd name="T12" fmla="*/ 77 w 226"/>
                <a:gd name="T13" fmla="*/ 0 h 57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226"/>
                <a:gd name="T22" fmla="*/ 0 h 57"/>
                <a:gd name="T23" fmla="*/ 226 w 226"/>
                <a:gd name="T24" fmla="*/ 57 h 57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226" h="57">
                  <a:moveTo>
                    <a:pt x="153" y="0"/>
                  </a:moveTo>
                  <a:lnTo>
                    <a:pt x="226" y="0"/>
                  </a:lnTo>
                  <a:lnTo>
                    <a:pt x="226" y="46"/>
                  </a:lnTo>
                  <a:lnTo>
                    <a:pt x="0" y="57"/>
                  </a:lnTo>
                  <a:lnTo>
                    <a:pt x="35" y="30"/>
                  </a:lnTo>
                  <a:lnTo>
                    <a:pt x="181" y="30"/>
                  </a:lnTo>
                  <a:lnTo>
                    <a:pt x="153" y="0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31" name="Freeform 143"/>
            <p:cNvSpPr>
              <a:spLocks/>
            </p:cNvSpPr>
            <p:nvPr/>
          </p:nvSpPr>
          <p:spPr bwMode="auto">
            <a:xfrm>
              <a:off x="5979" y="1827"/>
              <a:ext cx="95" cy="96"/>
            </a:xfrm>
            <a:custGeom>
              <a:avLst/>
              <a:gdLst>
                <a:gd name="T0" fmla="*/ 22 w 191"/>
                <a:gd name="T1" fmla="*/ 31 h 194"/>
                <a:gd name="T2" fmla="*/ 58 w 191"/>
                <a:gd name="T3" fmla="*/ 31 h 194"/>
                <a:gd name="T4" fmla="*/ 58 w 191"/>
                <a:gd name="T5" fmla="*/ 0 h 194"/>
                <a:gd name="T6" fmla="*/ 95 w 191"/>
                <a:gd name="T7" fmla="*/ 0 h 194"/>
                <a:gd name="T8" fmla="*/ 92 w 191"/>
                <a:gd name="T9" fmla="*/ 22 h 194"/>
                <a:gd name="T10" fmla="*/ 73 w 191"/>
                <a:gd name="T11" fmla="*/ 22 h 194"/>
                <a:gd name="T12" fmla="*/ 73 w 191"/>
                <a:gd name="T13" fmla="*/ 96 h 194"/>
                <a:gd name="T14" fmla="*/ 61 w 191"/>
                <a:gd name="T15" fmla="*/ 79 h 194"/>
                <a:gd name="T16" fmla="*/ 61 w 191"/>
                <a:gd name="T17" fmla="*/ 40 h 194"/>
                <a:gd name="T18" fmla="*/ 0 w 191"/>
                <a:gd name="T19" fmla="*/ 40 h 194"/>
                <a:gd name="T20" fmla="*/ 22 w 191"/>
                <a:gd name="T21" fmla="*/ 31 h 194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191"/>
                <a:gd name="T34" fmla="*/ 0 h 194"/>
                <a:gd name="T35" fmla="*/ 191 w 191"/>
                <a:gd name="T36" fmla="*/ 194 h 194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191" h="194">
                  <a:moveTo>
                    <a:pt x="45" y="62"/>
                  </a:moveTo>
                  <a:lnTo>
                    <a:pt x="117" y="62"/>
                  </a:lnTo>
                  <a:lnTo>
                    <a:pt x="117" y="0"/>
                  </a:lnTo>
                  <a:lnTo>
                    <a:pt x="191" y="0"/>
                  </a:lnTo>
                  <a:lnTo>
                    <a:pt x="185" y="45"/>
                  </a:lnTo>
                  <a:lnTo>
                    <a:pt x="146" y="45"/>
                  </a:lnTo>
                  <a:lnTo>
                    <a:pt x="146" y="194"/>
                  </a:lnTo>
                  <a:lnTo>
                    <a:pt x="123" y="159"/>
                  </a:lnTo>
                  <a:lnTo>
                    <a:pt x="123" y="80"/>
                  </a:lnTo>
                  <a:lnTo>
                    <a:pt x="0" y="80"/>
                  </a:lnTo>
                  <a:lnTo>
                    <a:pt x="45" y="62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32" name="Freeform 144"/>
            <p:cNvSpPr>
              <a:spLocks/>
            </p:cNvSpPr>
            <p:nvPr/>
          </p:nvSpPr>
          <p:spPr bwMode="auto">
            <a:xfrm>
              <a:off x="5925" y="1574"/>
              <a:ext cx="22" cy="147"/>
            </a:xfrm>
            <a:custGeom>
              <a:avLst/>
              <a:gdLst>
                <a:gd name="T0" fmla="*/ 0 w 44"/>
                <a:gd name="T1" fmla="*/ 0 h 295"/>
                <a:gd name="T2" fmla="*/ 0 w 44"/>
                <a:gd name="T3" fmla="*/ 147 h 295"/>
                <a:gd name="T4" fmla="*/ 22 w 44"/>
                <a:gd name="T5" fmla="*/ 147 h 295"/>
                <a:gd name="T6" fmla="*/ 22 w 44"/>
                <a:gd name="T7" fmla="*/ 0 h 295"/>
                <a:gd name="T8" fmla="*/ 0 w 44"/>
                <a:gd name="T9" fmla="*/ 0 h 29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4"/>
                <a:gd name="T16" fmla="*/ 0 h 295"/>
                <a:gd name="T17" fmla="*/ 44 w 44"/>
                <a:gd name="T18" fmla="*/ 295 h 29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4" h="295">
                  <a:moveTo>
                    <a:pt x="0" y="0"/>
                  </a:moveTo>
                  <a:lnTo>
                    <a:pt x="0" y="295"/>
                  </a:lnTo>
                  <a:lnTo>
                    <a:pt x="43" y="295"/>
                  </a:lnTo>
                  <a:lnTo>
                    <a:pt x="4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33" name="Freeform 145"/>
            <p:cNvSpPr>
              <a:spLocks/>
            </p:cNvSpPr>
            <p:nvPr/>
          </p:nvSpPr>
          <p:spPr bwMode="auto">
            <a:xfrm>
              <a:off x="5928" y="1474"/>
              <a:ext cx="14" cy="89"/>
            </a:xfrm>
            <a:custGeom>
              <a:avLst/>
              <a:gdLst>
                <a:gd name="T0" fmla="*/ 3 w 28"/>
                <a:gd name="T1" fmla="*/ 0 h 178"/>
                <a:gd name="T2" fmla="*/ 0 w 28"/>
                <a:gd name="T3" fmla="*/ 89 h 178"/>
                <a:gd name="T4" fmla="*/ 14 w 28"/>
                <a:gd name="T5" fmla="*/ 89 h 178"/>
                <a:gd name="T6" fmla="*/ 14 w 28"/>
                <a:gd name="T7" fmla="*/ 11 h 178"/>
                <a:gd name="T8" fmla="*/ 3 w 28"/>
                <a:gd name="T9" fmla="*/ 0 h 17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8"/>
                <a:gd name="T16" fmla="*/ 0 h 178"/>
                <a:gd name="T17" fmla="*/ 28 w 28"/>
                <a:gd name="T18" fmla="*/ 178 h 17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8" h="178">
                  <a:moveTo>
                    <a:pt x="6" y="0"/>
                  </a:moveTo>
                  <a:lnTo>
                    <a:pt x="0" y="178"/>
                  </a:lnTo>
                  <a:lnTo>
                    <a:pt x="28" y="178"/>
                  </a:lnTo>
                  <a:lnTo>
                    <a:pt x="28" y="22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7A3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34" name="Freeform 146"/>
            <p:cNvSpPr>
              <a:spLocks/>
            </p:cNvSpPr>
            <p:nvPr/>
          </p:nvSpPr>
          <p:spPr bwMode="auto">
            <a:xfrm>
              <a:off x="5981" y="1507"/>
              <a:ext cx="43" cy="17"/>
            </a:xfrm>
            <a:custGeom>
              <a:avLst/>
              <a:gdLst>
                <a:gd name="T0" fmla="*/ 0 w 88"/>
                <a:gd name="T1" fmla="*/ 9 h 32"/>
                <a:gd name="T2" fmla="*/ 19 w 88"/>
                <a:gd name="T3" fmla="*/ 0 h 32"/>
                <a:gd name="T4" fmla="*/ 35 w 88"/>
                <a:gd name="T5" fmla="*/ 3 h 32"/>
                <a:gd name="T6" fmla="*/ 43 w 88"/>
                <a:gd name="T7" fmla="*/ 17 h 32"/>
                <a:gd name="T8" fmla="*/ 22 w 88"/>
                <a:gd name="T9" fmla="*/ 17 h 32"/>
                <a:gd name="T10" fmla="*/ 0 w 88"/>
                <a:gd name="T11" fmla="*/ 9 h 3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88"/>
                <a:gd name="T19" fmla="*/ 0 h 32"/>
                <a:gd name="T20" fmla="*/ 88 w 88"/>
                <a:gd name="T21" fmla="*/ 32 h 3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88" h="32">
                  <a:moveTo>
                    <a:pt x="0" y="16"/>
                  </a:moveTo>
                  <a:lnTo>
                    <a:pt x="38" y="0"/>
                  </a:lnTo>
                  <a:lnTo>
                    <a:pt x="72" y="5"/>
                  </a:lnTo>
                  <a:lnTo>
                    <a:pt x="88" y="32"/>
                  </a:lnTo>
                  <a:lnTo>
                    <a:pt x="44" y="32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7A3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35" name="Rectangle 147"/>
            <p:cNvSpPr>
              <a:spLocks noChangeArrowheads="1"/>
            </p:cNvSpPr>
            <p:nvPr/>
          </p:nvSpPr>
          <p:spPr bwMode="auto">
            <a:xfrm>
              <a:off x="6000" y="1548"/>
              <a:ext cx="8" cy="167"/>
            </a:xfrm>
            <a:prstGeom prst="rect">
              <a:avLst/>
            </a:prstGeom>
            <a:solidFill>
              <a:srgbClr val="B76B05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latin typeface="Calibri" pitchFamily="34" charset="0"/>
              </a:endParaRPr>
            </a:p>
          </p:txBody>
        </p:sp>
        <p:sp>
          <p:nvSpPr>
            <p:cNvPr id="15436" name="Freeform 148"/>
            <p:cNvSpPr>
              <a:spLocks/>
            </p:cNvSpPr>
            <p:nvPr/>
          </p:nvSpPr>
          <p:spPr bwMode="auto">
            <a:xfrm>
              <a:off x="6154" y="1810"/>
              <a:ext cx="77" cy="61"/>
            </a:xfrm>
            <a:custGeom>
              <a:avLst/>
              <a:gdLst>
                <a:gd name="T0" fmla="*/ 13 w 154"/>
                <a:gd name="T1" fmla="*/ 0 h 122"/>
                <a:gd name="T2" fmla="*/ 77 w 154"/>
                <a:gd name="T3" fmla="*/ 0 h 122"/>
                <a:gd name="T4" fmla="*/ 63 w 154"/>
                <a:gd name="T5" fmla="*/ 28 h 122"/>
                <a:gd name="T6" fmla="*/ 41 w 154"/>
                <a:gd name="T7" fmla="*/ 61 h 122"/>
                <a:gd name="T8" fmla="*/ 0 w 154"/>
                <a:gd name="T9" fmla="*/ 61 h 122"/>
                <a:gd name="T10" fmla="*/ 1 w 154"/>
                <a:gd name="T11" fmla="*/ 51 h 122"/>
                <a:gd name="T12" fmla="*/ 5 w 154"/>
                <a:gd name="T13" fmla="*/ 31 h 122"/>
                <a:gd name="T14" fmla="*/ 10 w 154"/>
                <a:gd name="T15" fmla="*/ 10 h 122"/>
                <a:gd name="T16" fmla="*/ 13 w 154"/>
                <a:gd name="T17" fmla="*/ 0 h 122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54"/>
                <a:gd name="T28" fmla="*/ 0 h 122"/>
                <a:gd name="T29" fmla="*/ 154 w 154"/>
                <a:gd name="T30" fmla="*/ 122 h 122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54" h="122">
                  <a:moveTo>
                    <a:pt x="27" y="0"/>
                  </a:moveTo>
                  <a:lnTo>
                    <a:pt x="154" y="0"/>
                  </a:lnTo>
                  <a:lnTo>
                    <a:pt x="127" y="55"/>
                  </a:lnTo>
                  <a:lnTo>
                    <a:pt x="82" y="122"/>
                  </a:lnTo>
                  <a:lnTo>
                    <a:pt x="0" y="122"/>
                  </a:lnTo>
                  <a:lnTo>
                    <a:pt x="3" y="102"/>
                  </a:lnTo>
                  <a:lnTo>
                    <a:pt x="11" y="61"/>
                  </a:lnTo>
                  <a:lnTo>
                    <a:pt x="21" y="19"/>
                  </a:lnTo>
                  <a:lnTo>
                    <a:pt x="27" y="0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37" name="Freeform 149"/>
            <p:cNvSpPr>
              <a:spLocks/>
            </p:cNvSpPr>
            <p:nvPr/>
          </p:nvSpPr>
          <p:spPr bwMode="auto">
            <a:xfrm>
              <a:off x="6324" y="1724"/>
              <a:ext cx="177" cy="20"/>
            </a:xfrm>
            <a:custGeom>
              <a:avLst/>
              <a:gdLst>
                <a:gd name="T0" fmla="*/ 0 w 353"/>
                <a:gd name="T1" fmla="*/ 3 h 40"/>
                <a:gd name="T2" fmla="*/ 148 w 353"/>
                <a:gd name="T3" fmla="*/ 0 h 40"/>
                <a:gd name="T4" fmla="*/ 177 w 353"/>
                <a:gd name="T5" fmla="*/ 20 h 40"/>
                <a:gd name="T6" fmla="*/ 5 w 353"/>
                <a:gd name="T7" fmla="*/ 18 h 40"/>
                <a:gd name="T8" fmla="*/ 0 w 353"/>
                <a:gd name="T9" fmla="*/ 3 h 4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353"/>
                <a:gd name="T16" fmla="*/ 0 h 40"/>
                <a:gd name="T17" fmla="*/ 353 w 353"/>
                <a:gd name="T18" fmla="*/ 40 h 4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353" h="40">
                  <a:moveTo>
                    <a:pt x="0" y="7"/>
                  </a:moveTo>
                  <a:lnTo>
                    <a:pt x="295" y="0"/>
                  </a:lnTo>
                  <a:lnTo>
                    <a:pt x="353" y="40"/>
                  </a:lnTo>
                  <a:lnTo>
                    <a:pt x="9" y="35"/>
                  </a:lnTo>
                  <a:lnTo>
                    <a:pt x="0" y="7"/>
                  </a:lnTo>
                  <a:close/>
                </a:path>
              </a:pathLst>
            </a:custGeom>
            <a:solidFill>
              <a:srgbClr val="EAB5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438" name="Freeform 150"/>
            <p:cNvSpPr>
              <a:spLocks/>
            </p:cNvSpPr>
            <p:nvPr/>
          </p:nvSpPr>
          <p:spPr bwMode="auto">
            <a:xfrm>
              <a:off x="6087" y="1926"/>
              <a:ext cx="95" cy="56"/>
            </a:xfrm>
            <a:custGeom>
              <a:avLst/>
              <a:gdLst>
                <a:gd name="T0" fmla="*/ 1 w 190"/>
                <a:gd name="T1" fmla="*/ 5 h 112"/>
                <a:gd name="T2" fmla="*/ 0 w 190"/>
                <a:gd name="T3" fmla="*/ 56 h 112"/>
                <a:gd name="T4" fmla="*/ 95 w 190"/>
                <a:gd name="T5" fmla="*/ 55 h 112"/>
                <a:gd name="T6" fmla="*/ 95 w 190"/>
                <a:gd name="T7" fmla="*/ 0 h 112"/>
                <a:gd name="T8" fmla="*/ 1 w 190"/>
                <a:gd name="T9" fmla="*/ 5 h 11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0"/>
                <a:gd name="T16" fmla="*/ 0 h 112"/>
                <a:gd name="T17" fmla="*/ 190 w 190"/>
                <a:gd name="T18" fmla="*/ 112 h 11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0" h="112">
                  <a:moveTo>
                    <a:pt x="1" y="10"/>
                  </a:moveTo>
                  <a:lnTo>
                    <a:pt x="0" y="112"/>
                  </a:lnTo>
                  <a:lnTo>
                    <a:pt x="190" y="110"/>
                  </a:lnTo>
                  <a:lnTo>
                    <a:pt x="189" y="0"/>
                  </a:lnTo>
                  <a:lnTo>
                    <a:pt x="1" y="10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5369" name="TextovéPole 1104"/>
          <p:cNvSpPr txBox="1">
            <a:spLocks noChangeArrowheads="1"/>
          </p:cNvSpPr>
          <p:nvPr/>
        </p:nvSpPr>
        <p:spPr bwMode="auto">
          <a:xfrm>
            <a:off x="9525" y="182563"/>
            <a:ext cx="4576763" cy="70802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alibri" pitchFamily="34" charset="0"/>
              </a:rPr>
              <a:t>Prohlédněte si jednotlivé obrázky pole a </a:t>
            </a:r>
          </a:p>
          <a:p>
            <a:r>
              <a:rPr lang="cs-CZ" sz="2000" b="1">
                <a:latin typeface="Calibri" pitchFamily="34" charset="0"/>
              </a:rPr>
              <a:t>         řekněte, které z nich jsou z léta.</a:t>
            </a:r>
          </a:p>
        </p:txBody>
      </p:sp>
      <p:sp>
        <p:nvSpPr>
          <p:cNvPr id="152" name="Vývojový diagram: spojnice 151"/>
          <p:cNvSpPr/>
          <p:nvPr/>
        </p:nvSpPr>
        <p:spPr>
          <a:xfrm>
            <a:off x="6245225" y="2960688"/>
            <a:ext cx="569913" cy="56515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3" name="Vývojový diagram: spojnice 152"/>
          <p:cNvSpPr/>
          <p:nvPr/>
        </p:nvSpPr>
        <p:spPr>
          <a:xfrm>
            <a:off x="4065588" y="6045200"/>
            <a:ext cx="569912" cy="563563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4" name="Vývojový diagram: spojnice 153"/>
          <p:cNvSpPr/>
          <p:nvPr/>
        </p:nvSpPr>
        <p:spPr>
          <a:xfrm>
            <a:off x="212725" y="2771775"/>
            <a:ext cx="569913" cy="563563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1" name="Vývojový diagram: spojnice 150"/>
          <p:cNvSpPr/>
          <p:nvPr/>
        </p:nvSpPr>
        <p:spPr>
          <a:xfrm>
            <a:off x="4473575" y="2044700"/>
            <a:ext cx="571500" cy="563563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5" name="Vývojový diagram: spojnice 154"/>
          <p:cNvSpPr/>
          <p:nvPr/>
        </p:nvSpPr>
        <p:spPr>
          <a:xfrm>
            <a:off x="250825" y="6045200"/>
            <a:ext cx="571500" cy="563563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375" name="TextovéPole 1110"/>
          <p:cNvSpPr txBox="1">
            <a:spLocks noChangeArrowheads="1"/>
          </p:cNvSpPr>
          <p:nvPr/>
        </p:nvSpPr>
        <p:spPr bwMode="auto">
          <a:xfrm>
            <a:off x="26988" y="3770313"/>
            <a:ext cx="4984750" cy="92392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Kroužky u obrázku pole v létě vybarvěte žlutě. Do zbývajících napište začáteční písmeno  správného </a:t>
            </a:r>
          </a:p>
          <a:p>
            <a:r>
              <a:rPr lang="cs-CZ" b="1">
                <a:latin typeface="Calibri" pitchFamily="34" charset="0"/>
              </a:rPr>
              <a:t>                              ročního období.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3" descr="C:\Users\radoslav.pekny\AppData\Local\Microsoft\Windows\Temporary Internet Files\Content.IE5\07SYGYF7\MP90044840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08475" y="130175"/>
            <a:ext cx="4443413" cy="2578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6" name="Picture 4" descr="C:\Users\radoslav.pekny\AppData\Local\Microsoft\Windows\Temporary Internet Files\Content.IE5\ZPCSRFQU\MP900448615[1].jpg"/>
          <p:cNvPicPr>
            <a:picLocks noChangeAspect="1" noChangeArrowheads="1"/>
          </p:cNvPicPr>
          <p:nvPr/>
        </p:nvPicPr>
        <p:blipFill>
          <a:blip r:embed="rId3"/>
          <a:srcRect t="37051"/>
          <a:stretch>
            <a:fillRect/>
          </a:stretch>
        </p:blipFill>
        <p:spPr bwMode="auto">
          <a:xfrm>
            <a:off x="153988" y="4010025"/>
            <a:ext cx="3640137" cy="2687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5" descr="C:\Users\radoslav.pekny\AppData\Local\Microsoft\Windows\Temporary Internet Files\Content.IE5\4FHQ82KX\MP900448541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84888" y="1754188"/>
            <a:ext cx="2857500" cy="1878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8" descr="C:\Users\radoslav.pekny\AppData\Local\Microsoft\Windows\Temporary Internet Files\Content.IE5\ZPCSRFQU\MP900448687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53988" y="130175"/>
            <a:ext cx="3697287" cy="3335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10" descr="C:\Users\radoslav.pekny\AppData\Local\Microsoft\Windows\Temporary Internet Files\Content.IE5\1K96YH8U\MP900401249[2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968750" y="4010025"/>
            <a:ext cx="4032250" cy="2687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6390" name="Group 17"/>
          <p:cNvGrpSpPr>
            <a:grpSpLocks noChangeAspect="1"/>
          </p:cNvGrpSpPr>
          <p:nvPr/>
        </p:nvGrpSpPr>
        <p:grpSpPr bwMode="auto">
          <a:xfrm>
            <a:off x="8226425" y="3465513"/>
            <a:ext cx="908050" cy="3222625"/>
            <a:chOff x="2594" y="1589"/>
            <a:chExt cx="572" cy="1142"/>
          </a:xfrm>
        </p:grpSpPr>
        <p:sp>
          <p:nvSpPr>
            <p:cNvPr id="16463" name="AutoShape 16"/>
            <p:cNvSpPr>
              <a:spLocks noChangeAspect="1" noChangeArrowheads="1" noTextEdit="1"/>
            </p:cNvSpPr>
            <p:nvPr/>
          </p:nvSpPr>
          <p:spPr bwMode="auto">
            <a:xfrm>
              <a:off x="2594" y="1589"/>
              <a:ext cx="572" cy="1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64" name="Freeform 19"/>
            <p:cNvSpPr>
              <a:spLocks/>
            </p:cNvSpPr>
            <p:nvPr/>
          </p:nvSpPr>
          <p:spPr bwMode="auto">
            <a:xfrm>
              <a:off x="2823" y="1727"/>
              <a:ext cx="253" cy="672"/>
            </a:xfrm>
            <a:custGeom>
              <a:avLst/>
              <a:gdLst>
                <a:gd name="T0" fmla="*/ 253 w 504"/>
                <a:gd name="T1" fmla="*/ 0 h 1344"/>
                <a:gd name="T2" fmla="*/ 251 w 504"/>
                <a:gd name="T3" fmla="*/ 3 h 1344"/>
                <a:gd name="T4" fmla="*/ 245 w 504"/>
                <a:gd name="T5" fmla="*/ 11 h 1344"/>
                <a:gd name="T6" fmla="*/ 236 w 504"/>
                <a:gd name="T7" fmla="*/ 24 h 1344"/>
                <a:gd name="T8" fmla="*/ 224 w 504"/>
                <a:gd name="T9" fmla="*/ 42 h 1344"/>
                <a:gd name="T10" fmla="*/ 210 w 504"/>
                <a:gd name="T11" fmla="*/ 66 h 1344"/>
                <a:gd name="T12" fmla="*/ 193 w 504"/>
                <a:gd name="T13" fmla="*/ 95 h 1344"/>
                <a:gd name="T14" fmla="*/ 174 w 504"/>
                <a:gd name="T15" fmla="*/ 129 h 1344"/>
                <a:gd name="T16" fmla="*/ 155 w 504"/>
                <a:gd name="T17" fmla="*/ 168 h 1344"/>
                <a:gd name="T18" fmla="*/ 134 w 504"/>
                <a:gd name="T19" fmla="*/ 213 h 1344"/>
                <a:gd name="T20" fmla="*/ 113 w 504"/>
                <a:gd name="T21" fmla="*/ 264 h 1344"/>
                <a:gd name="T22" fmla="*/ 92 w 504"/>
                <a:gd name="T23" fmla="*/ 318 h 1344"/>
                <a:gd name="T24" fmla="*/ 71 w 504"/>
                <a:gd name="T25" fmla="*/ 378 h 1344"/>
                <a:gd name="T26" fmla="*/ 51 w 504"/>
                <a:gd name="T27" fmla="*/ 444 h 1344"/>
                <a:gd name="T28" fmla="*/ 32 w 504"/>
                <a:gd name="T29" fmla="*/ 515 h 1344"/>
                <a:gd name="T30" fmla="*/ 15 w 504"/>
                <a:gd name="T31" fmla="*/ 591 h 1344"/>
                <a:gd name="T32" fmla="*/ 0 w 504"/>
                <a:gd name="T33" fmla="*/ 672 h 1344"/>
                <a:gd name="T34" fmla="*/ 25 w 504"/>
                <a:gd name="T35" fmla="*/ 663 h 1344"/>
                <a:gd name="T36" fmla="*/ 26 w 504"/>
                <a:gd name="T37" fmla="*/ 659 h 1344"/>
                <a:gd name="T38" fmla="*/ 27 w 504"/>
                <a:gd name="T39" fmla="*/ 647 h 1344"/>
                <a:gd name="T40" fmla="*/ 29 w 504"/>
                <a:gd name="T41" fmla="*/ 629 h 1344"/>
                <a:gd name="T42" fmla="*/ 33 w 504"/>
                <a:gd name="T43" fmla="*/ 604 h 1344"/>
                <a:gd name="T44" fmla="*/ 38 w 504"/>
                <a:gd name="T45" fmla="*/ 573 h 1344"/>
                <a:gd name="T46" fmla="*/ 45 w 504"/>
                <a:gd name="T47" fmla="*/ 537 h 1344"/>
                <a:gd name="T48" fmla="*/ 54 w 504"/>
                <a:gd name="T49" fmla="*/ 495 h 1344"/>
                <a:gd name="T50" fmla="*/ 65 w 504"/>
                <a:gd name="T51" fmla="*/ 450 h 1344"/>
                <a:gd name="T52" fmla="*/ 78 w 504"/>
                <a:gd name="T53" fmla="*/ 401 h 1344"/>
                <a:gd name="T54" fmla="*/ 93 w 504"/>
                <a:gd name="T55" fmla="*/ 349 h 1344"/>
                <a:gd name="T56" fmla="*/ 112 w 504"/>
                <a:gd name="T57" fmla="*/ 294 h 1344"/>
                <a:gd name="T58" fmla="*/ 134 w 504"/>
                <a:gd name="T59" fmla="*/ 237 h 1344"/>
                <a:gd name="T60" fmla="*/ 158 w 504"/>
                <a:gd name="T61" fmla="*/ 178 h 1344"/>
                <a:gd name="T62" fmla="*/ 186 w 504"/>
                <a:gd name="T63" fmla="*/ 119 h 1344"/>
                <a:gd name="T64" fmla="*/ 218 w 504"/>
                <a:gd name="T65" fmla="*/ 60 h 1344"/>
                <a:gd name="T66" fmla="*/ 253 w 504"/>
                <a:gd name="T67" fmla="*/ 0 h 1344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504"/>
                <a:gd name="T103" fmla="*/ 0 h 1344"/>
                <a:gd name="T104" fmla="*/ 504 w 504"/>
                <a:gd name="T105" fmla="*/ 1344 h 1344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504" h="1344">
                  <a:moveTo>
                    <a:pt x="504" y="0"/>
                  </a:moveTo>
                  <a:lnTo>
                    <a:pt x="501" y="6"/>
                  </a:lnTo>
                  <a:lnTo>
                    <a:pt x="489" y="21"/>
                  </a:lnTo>
                  <a:lnTo>
                    <a:pt x="471" y="48"/>
                  </a:lnTo>
                  <a:lnTo>
                    <a:pt x="447" y="84"/>
                  </a:lnTo>
                  <a:lnTo>
                    <a:pt x="418" y="132"/>
                  </a:lnTo>
                  <a:lnTo>
                    <a:pt x="384" y="190"/>
                  </a:lnTo>
                  <a:lnTo>
                    <a:pt x="347" y="258"/>
                  </a:lnTo>
                  <a:lnTo>
                    <a:pt x="308" y="337"/>
                  </a:lnTo>
                  <a:lnTo>
                    <a:pt x="267" y="426"/>
                  </a:lnTo>
                  <a:lnTo>
                    <a:pt x="225" y="527"/>
                  </a:lnTo>
                  <a:lnTo>
                    <a:pt x="183" y="636"/>
                  </a:lnTo>
                  <a:lnTo>
                    <a:pt x="141" y="757"/>
                  </a:lnTo>
                  <a:lnTo>
                    <a:pt x="102" y="888"/>
                  </a:lnTo>
                  <a:lnTo>
                    <a:pt x="64" y="1030"/>
                  </a:lnTo>
                  <a:lnTo>
                    <a:pt x="29" y="1182"/>
                  </a:lnTo>
                  <a:lnTo>
                    <a:pt x="0" y="1344"/>
                  </a:lnTo>
                  <a:lnTo>
                    <a:pt x="50" y="1325"/>
                  </a:lnTo>
                  <a:lnTo>
                    <a:pt x="51" y="1317"/>
                  </a:lnTo>
                  <a:lnTo>
                    <a:pt x="54" y="1294"/>
                  </a:lnTo>
                  <a:lnTo>
                    <a:pt x="58" y="1257"/>
                  </a:lnTo>
                  <a:lnTo>
                    <a:pt x="65" y="1207"/>
                  </a:lnTo>
                  <a:lnTo>
                    <a:pt x="76" y="1145"/>
                  </a:lnTo>
                  <a:lnTo>
                    <a:pt x="89" y="1073"/>
                  </a:lnTo>
                  <a:lnTo>
                    <a:pt x="107" y="991"/>
                  </a:lnTo>
                  <a:lnTo>
                    <a:pt x="129" y="900"/>
                  </a:lnTo>
                  <a:lnTo>
                    <a:pt x="155" y="802"/>
                  </a:lnTo>
                  <a:lnTo>
                    <a:pt x="186" y="698"/>
                  </a:lnTo>
                  <a:lnTo>
                    <a:pt x="223" y="588"/>
                  </a:lnTo>
                  <a:lnTo>
                    <a:pt x="266" y="475"/>
                  </a:lnTo>
                  <a:lnTo>
                    <a:pt x="315" y="357"/>
                  </a:lnTo>
                  <a:lnTo>
                    <a:pt x="370" y="239"/>
                  </a:lnTo>
                  <a:lnTo>
                    <a:pt x="434" y="120"/>
                  </a:lnTo>
                  <a:lnTo>
                    <a:pt x="504" y="0"/>
                  </a:lnTo>
                  <a:close/>
                </a:path>
              </a:pathLst>
            </a:custGeom>
            <a:solidFill>
              <a:srgbClr val="AD6B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65" name="Freeform 20"/>
            <p:cNvSpPr>
              <a:spLocks/>
            </p:cNvSpPr>
            <p:nvPr/>
          </p:nvSpPr>
          <p:spPr bwMode="auto">
            <a:xfrm>
              <a:off x="2767" y="1696"/>
              <a:ext cx="109" cy="647"/>
            </a:xfrm>
            <a:custGeom>
              <a:avLst/>
              <a:gdLst>
                <a:gd name="T0" fmla="*/ 0 w 218"/>
                <a:gd name="T1" fmla="*/ 0 h 1295"/>
                <a:gd name="T2" fmla="*/ 2 w 218"/>
                <a:gd name="T3" fmla="*/ 3 h 1295"/>
                <a:gd name="T4" fmla="*/ 8 w 218"/>
                <a:gd name="T5" fmla="*/ 12 h 1295"/>
                <a:gd name="T6" fmla="*/ 17 w 218"/>
                <a:gd name="T7" fmla="*/ 26 h 1295"/>
                <a:gd name="T8" fmla="*/ 28 w 218"/>
                <a:gd name="T9" fmla="*/ 47 h 1295"/>
                <a:gd name="T10" fmla="*/ 42 w 218"/>
                <a:gd name="T11" fmla="*/ 72 h 1295"/>
                <a:gd name="T12" fmla="*/ 55 w 218"/>
                <a:gd name="T13" fmla="*/ 102 h 1295"/>
                <a:gd name="T14" fmla="*/ 69 w 218"/>
                <a:gd name="T15" fmla="*/ 138 h 1295"/>
                <a:gd name="T16" fmla="*/ 82 w 218"/>
                <a:gd name="T17" fmla="*/ 178 h 1295"/>
                <a:gd name="T18" fmla="*/ 93 w 218"/>
                <a:gd name="T19" fmla="*/ 223 h 1295"/>
                <a:gd name="T20" fmla="*/ 102 w 218"/>
                <a:gd name="T21" fmla="*/ 272 h 1295"/>
                <a:gd name="T22" fmla="*/ 107 w 218"/>
                <a:gd name="T23" fmla="*/ 326 h 1295"/>
                <a:gd name="T24" fmla="*/ 109 w 218"/>
                <a:gd name="T25" fmla="*/ 383 h 1295"/>
                <a:gd name="T26" fmla="*/ 106 w 218"/>
                <a:gd name="T27" fmla="*/ 444 h 1295"/>
                <a:gd name="T28" fmla="*/ 97 w 218"/>
                <a:gd name="T29" fmla="*/ 508 h 1295"/>
                <a:gd name="T30" fmla="*/ 82 w 218"/>
                <a:gd name="T31" fmla="*/ 576 h 1295"/>
                <a:gd name="T32" fmla="*/ 59 w 218"/>
                <a:gd name="T33" fmla="*/ 647 h 1295"/>
                <a:gd name="T34" fmla="*/ 60 w 218"/>
                <a:gd name="T35" fmla="*/ 643 h 1295"/>
                <a:gd name="T36" fmla="*/ 64 w 218"/>
                <a:gd name="T37" fmla="*/ 632 h 1295"/>
                <a:gd name="T38" fmla="*/ 69 w 218"/>
                <a:gd name="T39" fmla="*/ 614 h 1295"/>
                <a:gd name="T40" fmla="*/ 76 w 218"/>
                <a:gd name="T41" fmla="*/ 589 h 1295"/>
                <a:gd name="T42" fmla="*/ 82 w 218"/>
                <a:gd name="T43" fmla="*/ 558 h 1295"/>
                <a:gd name="T44" fmla="*/ 88 w 218"/>
                <a:gd name="T45" fmla="*/ 523 h 1295"/>
                <a:gd name="T46" fmla="*/ 93 w 218"/>
                <a:gd name="T47" fmla="*/ 483 h 1295"/>
                <a:gd name="T48" fmla="*/ 97 w 218"/>
                <a:gd name="T49" fmla="*/ 438 h 1295"/>
                <a:gd name="T50" fmla="*/ 99 w 218"/>
                <a:gd name="T51" fmla="*/ 390 h 1295"/>
                <a:gd name="T52" fmla="*/ 97 w 218"/>
                <a:gd name="T53" fmla="*/ 339 h 1295"/>
                <a:gd name="T54" fmla="*/ 93 w 218"/>
                <a:gd name="T55" fmla="*/ 286 h 1295"/>
                <a:gd name="T56" fmla="*/ 85 w 218"/>
                <a:gd name="T57" fmla="*/ 230 h 1295"/>
                <a:gd name="T58" fmla="*/ 72 w 218"/>
                <a:gd name="T59" fmla="*/ 173 h 1295"/>
                <a:gd name="T60" fmla="*/ 54 w 218"/>
                <a:gd name="T61" fmla="*/ 116 h 1295"/>
                <a:gd name="T62" fmla="*/ 30 w 218"/>
                <a:gd name="T63" fmla="*/ 57 h 1295"/>
                <a:gd name="T64" fmla="*/ 0 w 218"/>
                <a:gd name="T65" fmla="*/ 0 h 129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218"/>
                <a:gd name="T100" fmla="*/ 0 h 1295"/>
                <a:gd name="T101" fmla="*/ 218 w 218"/>
                <a:gd name="T102" fmla="*/ 1295 h 1295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218" h="1295">
                  <a:moveTo>
                    <a:pt x="0" y="0"/>
                  </a:moveTo>
                  <a:lnTo>
                    <a:pt x="4" y="6"/>
                  </a:lnTo>
                  <a:lnTo>
                    <a:pt x="16" y="24"/>
                  </a:lnTo>
                  <a:lnTo>
                    <a:pt x="34" y="53"/>
                  </a:lnTo>
                  <a:lnTo>
                    <a:pt x="57" y="94"/>
                  </a:lnTo>
                  <a:lnTo>
                    <a:pt x="83" y="144"/>
                  </a:lnTo>
                  <a:lnTo>
                    <a:pt x="110" y="205"/>
                  </a:lnTo>
                  <a:lnTo>
                    <a:pt x="138" y="277"/>
                  </a:lnTo>
                  <a:lnTo>
                    <a:pt x="163" y="357"/>
                  </a:lnTo>
                  <a:lnTo>
                    <a:pt x="185" y="447"/>
                  </a:lnTo>
                  <a:lnTo>
                    <a:pt x="203" y="545"/>
                  </a:lnTo>
                  <a:lnTo>
                    <a:pt x="214" y="652"/>
                  </a:lnTo>
                  <a:lnTo>
                    <a:pt x="218" y="766"/>
                  </a:lnTo>
                  <a:lnTo>
                    <a:pt x="211" y="888"/>
                  </a:lnTo>
                  <a:lnTo>
                    <a:pt x="193" y="1017"/>
                  </a:lnTo>
                  <a:lnTo>
                    <a:pt x="163" y="1153"/>
                  </a:lnTo>
                  <a:lnTo>
                    <a:pt x="118" y="1295"/>
                  </a:lnTo>
                  <a:lnTo>
                    <a:pt x="121" y="1287"/>
                  </a:lnTo>
                  <a:lnTo>
                    <a:pt x="128" y="1265"/>
                  </a:lnTo>
                  <a:lnTo>
                    <a:pt x="138" y="1228"/>
                  </a:lnTo>
                  <a:lnTo>
                    <a:pt x="151" y="1179"/>
                  </a:lnTo>
                  <a:lnTo>
                    <a:pt x="163" y="1117"/>
                  </a:lnTo>
                  <a:lnTo>
                    <a:pt x="175" y="1047"/>
                  </a:lnTo>
                  <a:lnTo>
                    <a:pt x="186" y="967"/>
                  </a:lnTo>
                  <a:lnTo>
                    <a:pt x="193" y="877"/>
                  </a:lnTo>
                  <a:lnTo>
                    <a:pt x="197" y="781"/>
                  </a:lnTo>
                  <a:lnTo>
                    <a:pt x="194" y="679"/>
                  </a:lnTo>
                  <a:lnTo>
                    <a:pt x="186" y="572"/>
                  </a:lnTo>
                  <a:lnTo>
                    <a:pt x="169" y="461"/>
                  </a:lnTo>
                  <a:lnTo>
                    <a:pt x="144" y="347"/>
                  </a:lnTo>
                  <a:lnTo>
                    <a:pt x="108" y="232"/>
                  </a:lnTo>
                  <a:lnTo>
                    <a:pt x="60" y="11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8BA7A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66" name="Freeform 21"/>
            <p:cNvSpPr>
              <a:spLocks/>
            </p:cNvSpPr>
            <p:nvPr/>
          </p:nvSpPr>
          <p:spPr bwMode="auto">
            <a:xfrm>
              <a:off x="2771" y="1953"/>
              <a:ext cx="95" cy="506"/>
            </a:xfrm>
            <a:custGeom>
              <a:avLst/>
              <a:gdLst>
                <a:gd name="T0" fmla="*/ 0 w 190"/>
                <a:gd name="T1" fmla="*/ 0 h 1011"/>
                <a:gd name="T2" fmla="*/ 3 w 190"/>
                <a:gd name="T3" fmla="*/ 2 h 1011"/>
                <a:gd name="T4" fmla="*/ 12 w 190"/>
                <a:gd name="T5" fmla="*/ 7 h 1011"/>
                <a:gd name="T6" fmla="*/ 26 w 190"/>
                <a:gd name="T7" fmla="*/ 16 h 1011"/>
                <a:gd name="T8" fmla="*/ 40 w 190"/>
                <a:gd name="T9" fmla="*/ 32 h 1011"/>
                <a:gd name="T10" fmla="*/ 54 w 190"/>
                <a:gd name="T11" fmla="*/ 54 h 1011"/>
                <a:gd name="T12" fmla="*/ 65 w 190"/>
                <a:gd name="T13" fmla="*/ 83 h 1011"/>
                <a:gd name="T14" fmla="*/ 72 w 190"/>
                <a:gd name="T15" fmla="*/ 121 h 1011"/>
                <a:gd name="T16" fmla="*/ 70 w 190"/>
                <a:gd name="T17" fmla="*/ 168 h 1011"/>
                <a:gd name="T18" fmla="*/ 65 w 190"/>
                <a:gd name="T19" fmla="*/ 222 h 1011"/>
                <a:gd name="T20" fmla="*/ 58 w 190"/>
                <a:gd name="T21" fmla="*/ 279 h 1011"/>
                <a:gd name="T22" fmla="*/ 50 w 190"/>
                <a:gd name="T23" fmla="*/ 336 h 1011"/>
                <a:gd name="T24" fmla="*/ 44 w 190"/>
                <a:gd name="T25" fmla="*/ 389 h 1011"/>
                <a:gd name="T26" fmla="*/ 38 w 190"/>
                <a:gd name="T27" fmla="*/ 436 h 1011"/>
                <a:gd name="T28" fmla="*/ 31 w 190"/>
                <a:gd name="T29" fmla="*/ 472 h 1011"/>
                <a:gd name="T30" fmla="*/ 28 w 190"/>
                <a:gd name="T31" fmla="*/ 497 h 1011"/>
                <a:gd name="T32" fmla="*/ 27 w 190"/>
                <a:gd name="T33" fmla="*/ 506 h 1011"/>
                <a:gd name="T34" fmla="*/ 28 w 190"/>
                <a:gd name="T35" fmla="*/ 501 h 1011"/>
                <a:gd name="T36" fmla="*/ 34 w 190"/>
                <a:gd name="T37" fmla="*/ 486 h 1011"/>
                <a:gd name="T38" fmla="*/ 42 w 190"/>
                <a:gd name="T39" fmla="*/ 463 h 1011"/>
                <a:gd name="T40" fmla="*/ 50 w 190"/>
                <a:gd name="T41" fmla="*/ 432 h 1011"/>
                <a:gd name="T42" fmla="*/ 60 w 190"/>
                <a:gd name="T43" fmla="*/ 396 h 1011"/>
                <a:gd name="T44" fmla="*/ 70 w 190"/>
                <a:gd name="T45" fmla="*/ 356 h 1011"/>
                <a:gd name="T46" fmla="*/ 80 w 190"/>
                <a:gd name="T47" fmla="*/ 312 h 1011"/>
                <a:gd name="T48" fmla="*/ 88 w 190"/>
                <a:gd name="T49" fmla="*/ 267 h 1011"/>
                <a:gd name="T50" fmla="*/ 93 w 190"/>
                <a:gd name="T51" fmla="*/ 221 h 1011"/>
                <a:gd name="T52" fmla="*/ 95 w 190"/>
                <a:gd name="T53" fmla="*/ 176 h 1011"/>
                <a:gd name="T54" fmla="*/ 93 w 190"/>
                <a:gd name="T55" fmla="*/ 134 h 1011"/>
                <a:gd name="T56" fmla="*/ 88 w 190"/>
                <a:gd name="T57" fmla="*/ 95 h 1011"/>
                <a:gd name="T58" fmla="*/ 76 w 190"/>
                <a:gd name="T59" fmla="*/ 61 h 1011"/>
                <a:gd name="T60" fmla="*/ 57 w 190"/>
                <a:gd name="T61" fmla="*/ 32 h 1011"/>
                <a:gd name="T62" fmla="*/ 33 w 190"/>
                <a:gd name="T63" fmla="*/ 12 h 1011"/>
                <a:gd name="T64" fmla="*/ 0 w 190"/>
                <a:gd name="T65" fmla="*/ 0 h 1011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90"/>
                <a:gd name="T100" fmla="*/ 0 h 1011"/>
                <a:gd name="T101" fmla="*/ 190 w 190"/>
                <a:gd name="T102" fmla="*/ 1011 h 1011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90" h="1011">
                  <a:moveTo>
                    <a:pt x="0" y="0"/>
                  </a:moveTo>
                  <a:lnTo>
                    <a:pt x="7" y="3"/>
                  </a:lnTo>
                  <a:lnTo>
                    <a:pt x="25" y="13"/>
                  </a:lnTo>
                  <a:lnTo>
                    <a:pt x="52" y="32"/>
                  </a:lnTo>
                  <a:lnTo>
                    <a:pt x="80" y="63"/>
                  </a:lnTo>
                  <a:lnTo>
                    <a:pt x="108" y="107"/>
                  </a:lnTo>
                  <a:lnTo>
                    <a:pt x="130" y="165"/>
                  </a:lnTo>
                  <a:lnTo>
                    <a:pt x="143" y="241"/>
                  </a:lnTo>
                  <a:lnTo>
                    <a:pt x="140" y="335"/>
                  </a:lnTo>
                  <a:lnTo>
                    <a:pt x="129" y="443"/>
                  </a:lnTo>
                  <a:lnTo>
                    <a:pt x="116" y="557"/>
                  </a:lnTo>
                  <a:lnTo>
                    <a:pt x="101" y="671"/>
                  </a:lnTo>
                  <a:lnTo>
                    <a:pt x="87" y="777"/>
                  </a:lnTo>
                  <a:lnTo>
                    <a:pt x="75" y="871"/>
                  </a:lnTo>
                  <a:lnTo>
                    <a:pt x="63" y="944"/>
                  </a:lnTo>
                  <a:lnTo>
                    <a:pt x="56" y="994"/>
                  </a:lnTo>
                  <a:lnTo>
                    <a:pt x="54" y="1011"/>
                  </a:lnTo>
                  <a:lnTo>
                    <a:pt x="57" y="1001"/>
                  </a:lnTo>
                  <a:lnTo>
                    <a:pt x="68" y="971"/>
                  </a:lnTo>
                  <a:lnTo>
                    <a:pt x="83" y="925"/>
                  </a:lnTo>
                  <a:lnTo>
                    <a:pt x="101" y="864"/>
                  </a:lnTo>
                  <a:lnTo>
                    <a:pt x="121" y="791"/>
                  </a:lnTo>
                  <a:lnTo>
                    <a:pt x="140" y="711"/>
                  </a:lnTo>
                  <a:lnTo>
                    <a:pt x="159" y="624"/>
                  </a:lnTo>
                  <a:lnTo>
                    <a:pt x="175" y="533"/>
                  </a:lnTo>
                  <a:lnTo>
                    <a:pt x="185" y="442"/>
                  </a:lnTo>
                  <a:lnTo>
                    <a:pt x="190" y="352"/>
                  </a:lnTo>
                  <a:lnTo>
                    <a:pt x="186" y="267"/>
                  </a:lnTo>
                  <a:lnTo>
                    <a:pt x="175" y="190"/>
                  </a:lnTo>
                  <a:lnTo>
                    <a:pt x="151" y="121"/>
                  </a:lnTo>
                  <a:lnTo>
                    <a:pt x="115" y="64"/>
                  </a:lnTo>
                  <a:lnTo>
                    <a:pt x="66" y="2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8BA7A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67" name="Freeform 22"/>
            <p:cNvSpPr>
              <a:spLocks/>
            </p:cNvSpPr>
            <p:nvPr/>
          </p:nvSpPr>
          <p:spPr bwMode="auto">
            <a:xfrm>
              <a:off x="3076" y="1603"/>
              <a:ext cx="57" cy="96"/>
            </a:xfrm>
            <a:custGeom>
              <a:avLst/>
              <a:gdLst>
                <a:gd name="T0" fmla="*/ 7 w 114"/>
                <a:gd name="T1" fmla="*/ 96 h 191"/>
                <a:gd name="T2" fmla="*/ 6 w 114"/>
                <a:gd name="T3" fmla="*/ 94 h 191"/>
                <a:gd name="T4" fmla="*/ 4 w 114"/>
                <a:gd name="T5" fmla="*/ 90 h 191"/>
                <a:gd name="T6" fmla="*/ 2 w 114"/>
                <a:gd name="T7" fmla="*/ 83 h 191"/>
                <a:gd name="T8" fmla="*/ 0 w 114"/>
                <a:gd name="T9" fmla="*/ 75 h 191"/>
                <a:gd name="T10" fmla="*/ 1 w 114"/>
                <a:gd name="T11" fmla="*/ 65 h 191"/>
                <a:gd name="T12" fmla="*/ 3 w 114"/>
                <a:gd name="T13" fmla="*/ 54 h 191"/>
                <a:gd name="T14" fmla="*/ 8 w 114"/>
                <a:gd name="T15" fmla="*/ 42 h 191"/>
                <a:gd name="T16" fmla="*/ 18 w 114"/>
                <a:gd name="T17" fmla="*/ 30 h 191"/>
                <a:gd name="T18" fmla="*/ 28 w 114"/>
                <a:gd name="T19" fmla="*/ 21 h 191"/>
                <a:gd name="T20" fmla="*/ 36 w 114"/>
                <a:gd name="T21" fmla="*/ 14 h 191"/>
                <a:gd name="T22" fmla="*/ 43 w 114"/>
                <a:gd name="T23" fmla="*/ 8 h 191"/>
                <a:gd name="T24" fmla="*/ 48 w 114"/>
                <a:gd name="T25" fmla="*/ 5 h 191"/>
                <a:gd name="T26" fmla="*/ 52 w 114"/>
                <a:gd name="T27" fmla="*/ 2 h 191"/>
                <a:gd name="T28" fmla="*/ 55 w 114"/>
                <a:gd name="T29" fmla="*/ 1 h 191"/>
                <a:gd name="T30" fmla="*/ 57 w 114"/>
                <a:gd name="T31" fmla="*/ 0 h 191"/>
                <a:gd name="T32" fmla="*/ 57 w 114"/>
                <a:gd name="T33" fmla="*/ 0 h 191"/>
                <a:gd name="T34" fmla="*/ 57 w 114"/>
                <a:gd name="T35" fmla="*/ 4 h 191"/>
                <a:gd name="T36" fmla="*/ 54 w 114"/>
                <a:gd name="T37" fmla="*/ 14 h 191"/>
                <a:gd name="T38" fmla="*/ 52 w 114"/>
                <a:gd name="T39" fmla="*/ 29 h 191"/>
                <a:gd name="T40" fmla="*/ 49 w 114"/>
                <a:gd name="T41" fmla="*/ 47 h 191"/>
                <a:gd name="T42" fmla="*/ 46 w 114"/>
                <a:gd name="T43" fmla="*/ 57 h 191"/>
                <a:gd name="T44" fmla="*/ 44 w 114"/>
                <a:gd name="T45" fmla="*/ 65 h 191"/>
                <a:gd name="T46" fmla="*/ 39 w 114"/>
                <a:gd name="T47" fmla="*/ 72 h 191"/>
                <a:gd name="T48" fmla="*/ 33 w 114"/>
                <a:gd name="T49" fmla="*/ 78 h 191"/>
                <a:gd name="T50" fmla="*/ 27 w 114"/>
                <a:gd name="T51" fmla="*/ 84 h 191"/>
                <a:gd name="T52" fmla="*/ 20 w 114"/>
                <a:gd name="T53" fmla="*/ 89 h 191"/>
                <a:gd name="T54" fmla="*/ 14 w 114"/>
                <a:gd name="T55" fmla="*/ 92 h 191"/>
                <a:gd name="T56" fmla="*/ 7 w 114"/>
                <a:gd name="T57" fmla="*/ 96 h 191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114"/>
                <a:gd name="T88" fmla="*/ 0 h 191"/>
                <a:gd name="T89" fmla="*/ 114 w 114"/>
                <a:gd name="T90" fmla="*/ 191 h 191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114" h="191">
                  <a:moveTo>
                    <a:pt x="13" y="191"/>
                  </a:moveTo>
                  <a:lnTo>
                    <a:pt x="12" y="188"/>
                  </a:lnTo>
                  <a:lnTo>
                    <a:pt x="7" y="179"/>
                  </a:lnTo>
                  <a:lnTo>
                    <a:pt x="4" y="166"/>
                  </a:lnTo>
                  <a:lnTo>
                    <a:pt x="0" y="150"/>
                  </a:lnTo>
                  <a:lnTo>
                    <a:pt x="1" y="129"/>
                  </a:lnTo>
                  <a:lnTo>
                    <a:pt x="6" y="107"/>
                  </a:lnTo>
                  <a:lnTo>
                    <a:pt x="16" y="84"/>
                  </a:lnTo>
                  <a:lnTo>
                    <a:pt x="36" y="60"/>
                  </a:lnTo>
                  <a:lnTo>
                    <a:pt x="55" y="41"/>
                  </a:lnTo>
                  <a:lnTo>
                    <a:pt x="72" y="27"/>
                  </a:lnTo>
                  <a:lnTo>
                    <a:pt x="85" y="16"/>
                  </a:lnTo>
                  <a:lnTo>
                    <a:pt x="96" y="9"/>
                  </a:lnTo>
                  <a:lnTo>
                    <a:pt x="104" y="4"/>
                  </a:lnTo>
                  <a:lnTo>
                    <a:pt x="110" y="1"/>
                  </a:lnTo>
                  <a:lnTo>
                    <a:pt x="113" y="0"/>
                  </a:lnTo>
                  <a:lnTo>
                    <a:pt x="114" y="0"/>
                  </a:lnTo>
                  <a:lnTo>
                    <a:pt x="113" y="7"/>
                  </a:lnTo>
                  <a:lnTo>
                    <a:pt x="108" y="27"/>
                  </a:lnTo>
                  <a:lnTo>
                    <a:pt x="103" y="57"/>
                  </a:lnTo>
                  <a:lnTo>
                    <a:pt x="97" y="94"/>
                  </a:lnTo>
                  <a:lnTo>
                    <a:pt x="92" y="113"/>
                  </a:lnTo>
                  <a:lnTo>
                    <a:pt x="87" y="129"/>
                  </a:lnTo>
                  <a:lnTo>
                    <a:pt x="77" y="143"/>
                  </a:lnTo>
                  <a:lnTo>
                    <a:pt x="66" y="156"/>
                  </a:lnTo>
                  <a:lnTo>
                    <a:pt x="54" y="167"/>
                  </a:lnTo>
                  <a:lnTo>
                    <a:pt x="40" y="177"/>
                  </a:lnTo>
                  <a:lnTo>
                    <a:pt x="27" y="184"/>
                  </a:lnTo>
                  <a:lnTo>
                    <a:pt x="13" y="191"/>
                  </a:lnTo>
                  <a:close/>
                </a:path>
              </a:pathLst>
            </a:custGeom>
            <a:solidFill>
              <a:srgbClr val="AD6B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68" name="Freeform 23"/>
            <p:cNvSpPr>
              <a:spLocks/>
            </p:cNvSpPr>
            <p:nvPr/>
          </p:nvSpPr>
          <p:spPr bwMode="auto">
            <a:xfrm>
              <a:off x="3082" y="1619"/>
              <a:ext cx="34" cy="63"/>
            </a:xfrm>
            <a:custGeom>
              <a:avLst/>
              <a:gdLst>
                <a:gd name="T0" fmla="*/ 28 w 69"/>
                <a:gd name="T1" fmla="*/ 9 h 125"/>
                <a:gd name="T2" fmla="*/ 27 w 69"/>
                <a:gd name="T3" fmla="*/ 11 h 125"/>
                <a:gd name="T4" fmla="*/ 24 w 69"/>
                <a:gd name="T5" fmla="*/ 14 h 125"/>
                <a:gd name="T6" fmla="*/ 19 w 69"/>
                <a:gd name="T7" fmla="*/ 19 h 125"/>
                <a:gd name="T8" fmla="*/ 14 w 69"/>
                <a:gd name="T9" fmla="*/ 26 h 125"/>
                <a:gd name="T10" fmla="*/ 9 w 69"/>
                <a:gd name="T11" fmla="*/ 34 h 125"/>
                <a:gd name="T12" fmla="*/ 5 w 69"/>
                <a:gd name="T13" fmla="*/ 43 h 125"/>
                <a:gd name="T14" fmla="*/ 1 w 69"/>
                <a:gd name="T15" fmla="*/ 53 h 125"/>
                <a:gd name="T16" fmla="*/ 0 w 69"/>
                <a:gd name="T17" fmla="*/ 63 h 125"/>
                <a:gd name="T18" fmla="*/ 0 w 69"/>
                <a:gd name="T19" fmla="*/ 61 h 125"/>
                <a:gd name="T20" fmla="*/ 0 w 69"/>
                <a:gd name="T21" fmla="*/ 57 h 125"/>
                <a:gd name="T22" fmla="*/ 0 w 69"/>
                <a:gd name="T23" fmla="*/ 51 h 125"/>
                <a:gd name="T24" fmla="*/ 2 w 69"/>
                <a:gd name="T25" fmla="*/ 42 h 125"/>
                <a:gd name="T26" fmla="*/ 6 w 69"/>
                <a:gd name="T27" fmla="*/ 32 h 125"/>
                <a:gd name="T28" fmla="*/ 12 w 69"/>
                <a:gd name="T29" fmla="*/ 22 h 125"/>
                <a:gd name="T30" fmla="*/ 22 w 69"/>
                <a:gd name="T31" fmla="*/ 11 h 125"/>
                <a:gd name="T32" fmla="*/ 34 w 69"/>
                <a:gd name="T33" fmla="*/ 0 h 125"/>
                <a:gd name="T34" fmla="*/ 28 w 69"/>
                <a:gd name="T35" fmla="*/ 9 h 125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69"/>
                <a:gd name="T55" fmla="*/ 0 h 125"/>
                <a:gd name="T56" fmla="*/ 69 w 69"/>
                <a:gd name="T57" fmla="*/ 125 h 125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69" h="125">
                  <a:moveTo>
                    <a:pt x="56" y="18"/>
                  </a:moveTo>
                  <a:lnTo>
                    <a:pt x="54" y="21"/>
                  </a:lnTo>
                  <a:lnTo>
                    <a:pt x="48" y="28"/>
                  </a:lnTo>
                  <a:lnTo>
                    <a:pt x="39" y="38"/>
                  </a:lnTo>
                  <a:lnTo>
                    <a:pt x="29" y="52"/>
                  </a:lnTo>
                  <a:lnTo>
                    <a:pt x="18" y="68"/>
                  </a:lnTo>
                  <a:lnTo>
                    <a:pt x="10" y="86"/>
                  </a:lnTo>
                  <a:lnTo>
                    <a:pt x="3" y="106"/>
                  </a:lnTo>
                  <a:lnTo>
                    <a:pt x="0" y="125"/>
                  </a:lnTo>
                  <a:lnTo>
                    <a:pt x="0" y="122"/>
                  </a:lnTo>
                  <a:lnTo>
                    <a:pt x="0" y="114"/>
                  </a:lnTo>
                  <a:lnTo>
                    <a:pt x="1" y="101"/>
                  </a:lnTo>
                  <a:lnTo>
                    <a:pt x="4" y="84"/>
                  </a:lnTo>
                  <a:lnTo>
                    <a:pt x="12" y="64"/>
                  </a:lnTo>
                  <a:lnTo>
                    <a:pt x="25" y="44"/>
                  </a:lnTo>
                  <a:lnTo>
                    <a:pt x="44" y="22"/>
                  </a:lnTo>
                  <a:lnTo>
                    <a:pt x="69" y="0"/>
                  </a:lnTo>
                  <a:lnTo>
                    <a:pt x="56" y="18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69" name="Freeform 24"/>
            <p:cNvSpPr>
              <a:spLocks/>
            </p:cNvSpPr>
            <p:nvPr/>
          </p:nvSpPr>
          <p:spPr bwMode="auto">
            <a:xfrm>
              <a:off x="3082" y="1591"/>
              <a:ext cx="60" cy="108"/>
            </a:xfrm>
            <a:custGeom>
              <a:avLst/>
              <a:gdLst>
                <a:gd name="T0" fmla="*/ 60 w 120"/>
                <a:gd name="T1" fmla="*/ 0 h 217"/>
                <a:gd name="T2" fmla="*/ 59 w 120"/>
                <a:gd name="T3" fmla="*/ 0 h 217"/>
                <a:gd name="T4" fmla="*/ 57 w 120"/>
                <a:gd name="T5" fmla="*/ 2 h 217"/>
                <a:gd name="T6" fmla="*/ 53 w 120"/>
                <a:gd name="T7" fmla="*/ 6 h 217"/>
                <a:gd name="T8" fmla="*/ 50 w 120"/>
                <a:gd name="T9" fmla="*/ 14 h 217"/>
                <a:gd name="T10" fmla="*/ 49 w 120"/>
                <a:gd name="T11" fmla="*/ 26 h 217"/>
                <a:gd name="T12" fmla="*/ 48 w 120"/>
                <a:gd name="T13" fmla="*/ 38 h 217"/>
                <a:gd name="T14" fmla="*/ 46 w 120"/>
                <a:gd name="T15" fmla="*/ 51 h 217"/>
                <a:gd name="T16" fmla="*/ 43 w 120"/>
                <a:gd name="T17" fmla="*/ 64 h 217"/>
                <a:gd name="T18" fmla="*/ 40 w 120"/>
                <a:gd name="T19" fmla="*/ 71 h 217"/>
                <a:gd name="T20" fmla="*/ 37 w 120"/>
                <a:gd name="T21" fmla="*/ 78 h 217"/>
                <a:gd name="T22" fmla="*/ 32 w 120"/>
                <a:gd name="T23" fmla="*/ 85 h 217"/>
                <a:gd name="T24" fmla="*/ 28 w 120"/>
                <a:gd name="T25" fmla="*/ 90 h 217"/>
                <a:gd name="T26" fmla="*/ 21 w 120"/>
                <a:gd name="T27" fmla="*/ 96 h 217"/>
                <a:gd name="T28" fmla="*/ 15 w 120"/>
                <a:gd name="T29" fmla="*/ 101 h 217"/>
                <a:gd name="T30" fmla="*/ 8 w 120"/>
                <a:gd name="T31" fmla="*/ 105 h 217"/>
                <a:gd name="T32" fmla="*/ 0 w 120"/>
                <a:gd name="T33" fmla="*/ 108 h 217"/>
                <a:gd name="T34" fmla="*/ 1 w 120"/>
                <a:gd name="T35" fmla="*/ 108 h 217"/>
                <a:gd name="T36" fmla="*/ 2 w 120"/>
                <a:gd name="T37" fmla="*/ 105 h 217"/>
                <a:gd name="T38" fmla="*/ 3 w 120"/>
                <a:gd name="T39" fmla="*/ 99 h 217"/>
                <a:gd name="T40" fmla="*/ 4 w 120"/>
                <a:gd name="T41" fmla="*/ 91 h 217"/>
                <a:gd name="T42" fmla="*/ 5 w 120"/>
                <a:gd name="T43" fmla="*/ 86 h 217"/>
                <a:gd name="T44" fmla="*/ 5 w 120"/>
                <a:gd name="T45" fmla="*/ 81 h 217"/>
                <a:gd name="T46" fmla="*/ 6 w 120"/>
                <a:gd name="T47" fmla="*/ 75 h 217"/>
                <a:gd name="T48" fmla="*/ 8 w 120"/>
                <a:gd name="T49" fmla="*/ 69 h 217"/>
                <a:gd name="T50" fmla="*/ 10 w 120"/>
                <a:gd name="T51" fmla="*/ 63 h 217"/>
                <a:gd name="T52" fmla="*/ 13 w 120"/>
                <a:gd name="T53" fmla="*/ 57 h 217"/>
                <a:gd name="T54" fmla="*/ 16 w 120"/>
                <a:gd name="T55" fmla="*/ 50 h 217"/>
                <a:gd name="T56" fmla="*/ 21 w 120"/>
                <a:gd name="T57" fmla="*/ 43 h 217"/>
                <a:gd name="T58" fmla="*/ 27 w 120"/>
                <a:gd name="T59" fmla="*/ 36 h 217"/>
                <a:gd name="T60" fmla="*/ 33 w 120"/>
                <a:gd name="T61" fmla="*/ 28 h 217"/>
                <a:gd name="T62" fmla="*/ 38 w 120"/>
                <a:gd name="T63" fmla="*/ 21 h 217"/>
                <a:gd name="T64" fmla="*/ 44 w 120"/>
                <a:gd name="T65" fmla="*/ 14 h 217"/>
                <a:gd name="T66" fmla="*/ 49 w 120"/>
                <a:gd name="T67" fmla="*/ 8 h 217"/>
                <a:gd name="T68" fmla="*/ 53 w 120"/>
                <a:gd name="T69" fmla="*/ 3 h 217"/>
                <a:gd name="T70" fmla="*/ 57 w 120"/>
                <a:gd name="T71" fmla="*/ 1 h 217"/>
                <a:gd name="T72" fmla="*/ 60 w 120"/>
                <a:gd name="T73" fmla="*/ 0 h 217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120"/>
                <a:gd name="T112" fmla="*/ 0 h 217"/>
                <a:gd name="T113" fmla="*/ 120 w 120"/>
                <a:gd name="T114" fmla="*/ 217 h 217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120" h="217">
                  <a:moveTo>
                    <a:pt x="120" y="0"/>
                  </a:moveTo>
                  <a:lnTo>
                    <a:pt x="117" y="0"/>
                  </a:lnTo>
                  <a:lnTo>
                    <a:pt x="113" y="4"/>
                  </a:lnTo>
                  <a:lnTo>
                    <a:pt x="106" y="13"/>
                  </a:lnTo>
                  <a:lnTo>
                    <a:pt x="100" y="29"/>
                  </a:lnTo>
                  <a:lnTo>
                    <a:pt x="97" y="52"/>
                  </a:lnTo>
                  <a:lnTo>
                    <a:pt x="95" y="76"/>
                  </a:lnTo>
                  <a:lnTo>
                    <a:pt x="92" y="102"/>
                  </a:lnTo>
                  <a:lnTo>
                    <a:pt x="85" y="129"/>
                  </a:lnTo>
                  <a:lnTo>
                    <a:pt x="80" y="143"/>
                  </a:lnTo>
                  <a:lnTo>
                    <a:pt x="74" y="157"/>
                  </a:lnTo>
                  <a:lnTo>
                    <a:pt x="64" y="170"/>
                  </a:lnTo>
                  <a:lnTo>
                    <a:pt x="55" y="181"/>
                  </a:lnTo>
                  <a:lnTo>
                    <a:pt x="42" y="193"/>
                  </a:lnTo>
                  <a:lnTo>
                    <a:pt x="30" y="202"/>
                  </a:lnTo>
                  <a:lnTo>
                    <a:pt x="16" y="210"/>
                  </a:lnTo>
                  <a:lnTo>
                    <a:pt x="0" y="217"/>
                  </a:lnTo>
                  <a:lnTo>
                    <a:pt x="1" y="216"/>
                  </a:lnTo>
                  <a:lnTo>
                    <a:pt x="3" y="210"/>
                  </a:lnTo>
                  <a:lnTo>
                    <a:pt x="6" y="199"/>
                  </a:lnTo>
                  <a:lnTo>
                    <a:pt x="8" y="182"/>
                  </a:lnTo>
                  <a:lnTo>
                    <a:pt x="9" y="172"/>
                  </a:lnTo>
                  <a:lnTo>
                    <a:pt x="10" y="162"/>
                  </a:lnTo>
                  <a:lnTo>
                    <a:pt x="12" y="150"/>
                  </a:lnTo>
                  <a:lnTo>
                    <a:pt x="15" y="139"/>
                  </a:lnTo>
                  <a:lnTo>
                    <a:pt x="19" y="127"/>
                  </a:lnTo>
                  <a:lnTo>
                    <a:pt x="25" y="114"/>
                  </a:lnTo>
                  <a:lnTo>
                    <a:pt x="32" y="101"/>
                  </a:lnTo>
                  <a:lnTo>
                    <a:pt x="42" y="87"/>
                  </a:lnTo>
                  <a:lnTo>
                    <a:pt x="54" y="72"/>
                  </a:lnTo>
                  <a:lnTo>
                    <a:pt x="65" y="57"/>
                  </a:lnTo>
                  <a:lnTo>
                    <a:pt x="76" y="42"/>
                  </a:lnTo>
                  <a:lnTo>
                    <a:pt x="87" y="28"/>
                  </a:lnTo>
                  <a:lnTo>
                    <a:pt x="97" y="17"/>
                  </a:lnTo>
                  <a:lnTo>
                    <a:pt x="106" y="7"/>
                  </a:lnTo>
                  <a:lnTo>
                    <a:pt x="114" y="2"/>
                  </a:lnTo>
                  <a:lnTo>
                    <a:pt x="120" y="0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70" name="Freeform 25"/>
            <p:cNvSpPr>
              <a:spLocks/>
            </p:cNvSpPr>
            <p:nvPr/>
          </p:nvSpPr>
          <p:spPr bwMode="auto">
            <a:xfrm>
              <a:off x="3093" y="1621"/>
              <a:ext cx="36" cy="72"/>
            </a:xfrm>
            <a:custGeom>
              <a:avLst/>
              <a:gdLst>
                <a:gd name="T0" fmla="*/ 0 w 72"/>
                <a:gd name="T1" fmla="*/ 72 h 143"/>
                <a:gd name="T2" fmla="*/ 1 w 72"/>
                <a:gd name="T3" fmla="*/ 71 h 143"/>
                <a:gd name="T4" fmla="*/ 6 w 72"/>
                <a:gd name="T5" fmla="*/ 68 h 143"/>
                <a:gd name="T6" fmla="*/ 12 w 72"/>
                <a:gd name="T7" fmla="*/ 63 h 143"/>
                <a:gd name="T8" fmla="*/ 19 w 72"/>
                <a:gd name="T9" fmla="*/ 56 h 143"/>
                <a:gd name="T10" fmla="*/ 26 w 72"/>
                <a:gd name="T11" fmla="*/ 46 h 143"/>
                <a:gd name="T12" fmla="*/ 32 w 72"/>
                <a:gd name="T13" fmla="*/ 33 h 143"/>
                <a:gd name="T14" fmla="*/ 36 w 72"/>
                <a:gd name="T15" fmla="*/ 18 h 143"/>
                <a:gd name="T16" fmla="*/ 36 w 72"/>
                <a:gd name="T17" fmla="*/ 0 h 143"/>
                <a:gd name="T18" fmla="*/ 35 w 72"/>
                <a:gd name="T19" fmla="*/ 1 h 143"/>
                <a:gd name="T20" fmla="*/ 31 w 72"/>
                <a:gd name="T21" fmla="*/ 3 h 143"/>
                <a:gd name="T22" fmla="*/ 26 w 72"/>
                <a:gd name="T23" fmla="*/ 7 h 143"/>
                <a:gd name="T24" fmla="*/ 20 w 72"/>
                <a:gd name="T25" fmla="*/ 13 h 143"/>
                <a:gd name="T26" fmla="*/ 13 w 72"/>
                <a:gd name="T27" fmla="*/ 22 h 143"/>
                <a:gd name="T28" fmla="*/ 8 w 72"/>
                <a:gd name="T29" fmla="*/ 35 h 143"/>
                <a:gd name="T30" fmla="*/ 3 w 72"/>
                <a:gd name="T31" fmla="*/ 51 h 143"/>
                <a:gd name="T32" fmla="*/ 0 w 72"/>
                <a:gd name="T33" fmla="*/ 72 h 143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72"/>
                <a:gd name="T52" fmla="*/ 0 h 143"/>
                <a:gd name="T53" fmla="*/ 72 w 72"/>
                <a:gd name="T54" fmla="*/ 143 h 143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72" h="143">
                  <a:moveTo>
                    <a:pt x="0" y="143"/>
                  </a:moveTo>
                  <a:lnTo>
                    <a:pt x="3" y="141"/>
                  </a:lnTo>
                  <a:lnTo>
                    <a:pt x="12" y="135"/>
                  </a:lnTo>
                  <a:lnTo>
                    <a:pt x="25" y="125"/>
                  </a:lnTo>
                  <a:lnTo>
                    <a:pt x="39" y="111"/>
                  </a:lnTo>
                  <a:lnTo>
                    <a:pt x="53" y="92"/>
                  </a:lnTo>
                  <a:lnTo>
                    <a:pt x="64" y="66"/>
                  </a:lnTo>
                  <a:lnTo>
                    <a:pt x="71" y="35"/>
                  </a:lnTo>
                  <a:lnTo>
                    <a:pt x="72" y="0"/>
                  </a:lnTo>
                  <a:lnTo>
                    <a:pt x="70" y="1"/>
                  </a:lnTo>
                  <a:lnTo>
                    <a:pt x="63" y="5"/>
                  </a:lnTo>
                  <a:lnTo>
                    <a:pt x="53" y="13"/>
                  </a:lnTo>
                  <a:lnTo>
                    <a:pt x="40" y="26"/>
                  </a:lnTo>
                  <a:lnTo>
                    <a:pt x="27" y="44"/>
                  </a:lnTo>
                  <a:lnTo>
                    <a:pt x="16" y="70"/>
                  </a:lnTo>
                  <a:lnTo>
                    <a:pt x="7" y="102"/>
                  </a:lnTo>
                  <a:lnTo>
                    <a:pt x="0" y="143"/>
                  </a:lnTo>
                  <a:close/>
                </a:path>
              </a:pathLst>
            </a:custGeom>
            <a:solidFill>
              <a:srgbClr val="E8B556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71" name="Freeform 26"/>
            <p:cNvSpPr>
              <a:spLocks/>
            </p:cNvSpPr>
            <p:nvPr/>
          </p:nvSpPr>
          <p:spPr bwMode="auto">
            <a:xfrm>
              <a:off x="3059" y="1673"/>
              <a:ext cx="93" cy="71"/>
            </a:xfrm>
            <a:custGeom>
              <a:avLst/>
              <a:gdLst>
                <a:gd name="T0" fmla="*/ 0 w 184"/>
                <a:gd name="T1" fmla="*/ 65 h 144"/>
                <a:gd name="T2" fmla="*/ 2 w 184"/>
                <a:gd name="T3" fmla="*/ 66 h 144"/>
                <a:gd name="T4" fmla="*/ 6 w 184"/>
                <a:gd name="T5" fmla="*/ 68 h 144"/>
                <a:gd name="T6" fmla="*/ 13 w 184"/>
                <a:gd name="T7" fmla="*/ 70 h 144"/>
                <a:gd name="T8" fmla="*/ 21 w 184"/>
                <a:gd name="T9" fmla="*/ 71 h 144"/>
                <a:gd name="T10" fmla="*/ 31 w 184"/>
                <a:gd name="T11" fmla="*/ 71 h 144"/>
                <a:gd name="T12" fmla="*/ 42 w 184"/>
                <a:gd name="T13" fmla="*/ 67 h 144"/>
                <a:gd name="T14" fmla="*/ 54 w 184"/>
                <a:gd name="T15" fmla="*/ 60 h 144"/>
                <a:gd name="T16" fmla="*/ 66 w 184"/>
                <a:gd name="T17" fmla="*/ 48 h 144"/>
                <a:gd name="T18" fmla="*/ 74 w 184"/>
                <a:gd name="T19" fmla="*/ 36 h 144"/>
                <a:gd name="T20" fmla="*/ 81 w 184"/>
                <a:gd name="T21" fmla="*/ 26 h 144"/>
                <a:gd name="T22" fmla="*/ 86 w 184"/>
                <a:gd name="T23" fmla="*/ 18 h 144"/>
                <a:gd name="T24" fmla="*/ 89 w 184"/>
                <a:gd name="T25" fmla="*/ 11 h 144"/>
                <a:gd name="T26" fmla="*/ 91 w 184"/>
                <a:gd name="T27" fmla="*/ 6 h 144"/>
                <a:gd name="T28" fmla="*/ 92 w 184"/>
                <a:gd name="T29" fmla="*/ 3 h 144"/>
                <a:gd name="T30" fmla="*/ 93 w 184"/>
                <a:gd name="T31" fmla="*/ 0 h 144"/>
                <a:gd name="T32" fmla="*/ 93 w 184"/>
                <a:gd name="T33" fmla="*/ 0 h 144"/>
                <a:gd name="T34" fmla="*/ 92 w 184"/>
                <a:gd name="T35" fmla="*/ 0 h 144"/>
                <a:gd name="T36" fmla="*/ 89 w 184"/>
                <a:gd name="T37" fmla="*/ 1 h 144"/>
                <a:gd name="T38" fmla="*/ 85 w 184"/>
                <a:gd name="T39" fmla="*/ 2 h 144"/>
                <a:gd name="T40" fmla="*/ 80 w 184"/>
                <a:gd name="T41" fmla="*/ 4 h 144"/>
                <a:gd name="T42" fmla="*/ 73 w 184"/>
                <a:gd name="T43" fmla="*/ 6 h 144"/>
                <a:gd name="T44" fmla="*/ 65 w 184"/>
                <a:gd name="T45" fmla="*/ 8 h 144"/>
                <a:gd name="T46" fmla="*/ 57 w 184"/>
                <a:gd name="T47" fmla="*/ 10 h 144"/>
                <a:gd name="T48" fmla="*/ 47 w 184"/>
                <a:gd name="T49" fmla="*/ 12 h 144"/>
                <a:gd name="T50" fmla="*/ 38 w 184"/>
                <a:gd name="T51" fmla="*/ 15 h 144"/>
                <a:gd name="T52" fmla="*/ 30 w 184"/>
                <a:gd name="T53" fmla="*/ 19 h 144"/>
                <a:gd name="T54" fmla="*/ 23 w 184"/>
                <a:gd name="T55" fmla="*/ 26 h 144"/>
                <a:gd name="T56" fmla="*/ 17 w 184"/>
                <a:gd name="T57" fmla="*/ 33 h 144"/>
                <a:gd name="T58" fmla="*/ 11 w 184"/>
                <a:gd name="T59" fmla="*/ 40 h 144"/>
                <a:gd name="T60" fmla="*/ 7 w 184"/>
                <a:gd name="T61" fmla="*/ 48 h 144"/>
                <a:gd name="T62" fmla="*/ 3 w 184"/>
                <a:gd name="T63" fmla="*/ 56 h 144"/>
                <a:gd name="T64" fmla="*/ 0 w 184"/>
                <a:gd name="T65" fmla="*/ 65 h 144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84"/>
                <a:gd name="T100" fmla="*/ 0 h 144"/>
                <a:gd name="T101" fmla="*/ 184 w 184"/>
                <a:gd name="T102" fmla="*/ 144 h 144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84" h="144">
                  <a:moveTo>
                    <a:pt x="0" y="131"/>
                  </a:moveTo>
                  <a:lnTo>
                    <a:pt x="3" y="134"/>
                  </a:lnTo>
                  <a:lnTo>
                    <a:pt x="11" y="137"/>
                  </a:lnTo>
                  <a:lnTo>
                    <a:pt x="25" y="142"/>
                  </a:lnTo>
                  <a:lnTo>
                    <a:pt x="42" y="144"/>
                  </a:lnTo>
                  <a:lnTo>
                    <a:pt x="62" y="143"/>
                  </a:lnTo>
                  <a:lnTo>
                    <a:pt x="84" y="136"/>
                  </a:lnTo>
                  <a:lnTo>
                    <a:pt x="107" y="121"/>
                  </a:lnTo>
                  <a:lnTo>
                    <a:pt x="130" y="97"/>
                  </a:lnTo>
                  <a:lnTo>
                    <a:pt x="147" y="73"/>
                  </a:lnTo>
                  <a:lnTo>
                    <a:pt x="160" y="53"/>
                  </a:lnTo>
                  <a:lnTo>
                    <a:pt x="170" y="36"/>
                  </a:lnTo>
                  <a:lnTo>
                    <a:pt x="176" y="22"/>
                  </a:lnTo>
                  <a:lnTo>
                    <a:pt x="181" y="13"/>
                  </a:lnTo>
                  <a:lnTo>
                    <a:pt x="183" y="6"/>
                  </a:lnTo>
                  <a:lnTo>
                    <a:pt x="184" y="1"/>
                  </a:lnTo>
                  <a:lnTo>
                    <a:pt x="184" y="0"/>
                  </a:lnTo>
                  <a:lnTo>
                    <a:pt x="182" y="1"/>
                  </a:lnTo>
                  <a:lnTo>
                    <a:pt x="177" y="2"/>
                  </a:lnTo>
                  <a:lnTo>
                    <a:pt x="169" y="5"/>
                  </a:lnTo>
                  <a:lnTo>
                    <a:pt x="158" y="8"/>
                  </a:lnTo>
                  <a:lnTo>
                    <a:pt x="144" y="12"/>
                  </a:lnTo>
                  <a:lnTo>
                    <a:pt x="129" y="16"/>
                  </a:lnTo>
                  <a:lnTo>
                    <a:pt x="112" y="21"/>
                  </a:lnTo>
                  <a:lnTo>
                    <a:pt x="93" y="24"/>
                  </a:lnTo>
                  <a:lnTo>
                    <a:pt x="75" y="30"/>
                  </a:lnTo>
                  <a:lnTo>
                    <a:pt x="59" y="39"/>
                  </a:lnTo>
                  <a:lnTo>
                    <a:pt x="45" y="52"/>
                  </a:lnTo>
                  <a:lnTo>
                    <a:pt x="33" y="66"/>
                  </a:lnTo>
                  <a:lnTo>
                    <a:pt x="22" y="81"/>
                  </a:lnTo>
                  <a:lnTo>
                    <a:pt x="14" y="97"/>
                  </a:lnTo>
                  <a:lnTo>
                    <a:pt x="6" y="114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rgbClr val="AD6B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72" name="Freeform 27"/>
            <p:cNvSpPr>
              <a:spLocks/>
            </p:cNvSpPr>
            <p:nvPr/>
          </p:nvSpPr>
          <p:spPr bwMode="auto">
            <a:xfrm>
              <a:off x="3077" y="1693"/>
              <a:ext cx="60" cy="45"/>
            </a:xfrm>
            <a:custGeom>
              <a:avLst/>
              <a:gdLst>
                <a:gd name="T0" fmla="*/ 51 w 119"/>
                <a:gd name="T1" fmla="*/ 8 h 90"/>
                <a:gd name="T2" fmla="*/ 50 w 119"/>
                <a:gd name="T3" fmla="*/ 10 h 90"/>
                <a:gd name="T4" fmla="*/ 47 w 119"/>
                <a:gd name="T5" fmla="*/ 13 h 90"/>
                <a:gd name="T6" fmla="*/ 42 w 119"/>
                <a:gd name="T7" fmla="*/ 19 h 90"/>
                <a:gd name="T8" fmla="*/ 35 w 119"/>
                <a:gd name="T9" fmla="*/ 25 h 90"/>
                <a:gd name="T10" fmla="*/ 28 w 119"/>
                <a:gd name="T11" fmla="*/ 33 h 90"/>
                <a:gd name="T12" fmla="*/ 19 w 119"/>
                <a:gd name="T13" fmla="*/ 38 h 90"/>
                <a:gd name="T14" fmla="*/ 10 w 119"/>
                <a:gd name="T15" fmla="*/ 43 h 90"/>
                <a:gd name="T16" fmla="*/ 0 w 119"/>
                <a:gd name="T17" fmla="*/ 45 h 90"/>
                <a:gd name="T18" fmla="*/ 2 w 119"/>
                <a:gd name="T19" fmla="*/ 45 h 90"/>
                <a:gd name="T20" fmla="*/ 6 w 119"/>
                <a:gd name="T21" fmla="*/ 45 h 90"/>
                <a:gd name="T22" fmla="*/ 12 w 119"/>
                <a:gd name="T23" fmla="*/ 44 h 90"/>
                <a:gd name="T24" fmla="*/ 20 w 119"/>
                <a:gd name="T25" fmla="*/ 41 h 90"/>
                <a:gd name="T26" fmla="*/ 29 w 119"/>
                <a:gd name="T27" fmla="*/ 36 h 90"/>
                <a:gd name="T28" fmla="*/ 39 w 119"/>
                <a:gd name="T29" fmla="*/ 28 h 90"/>
                <a:gd name="T30" fmla="*/ 50 w 119"/>
                <a:gd name="T31" fmla="*/ 17 h 90"/>
                <a:gd name="T32" fmla="*/ 60 w 119"/>
                <a:gd name="T33" fmla="*/ 0 h 90"/>
                <a:gd name="T34" fmla="*/ 51 w 119"/>
                <a:gd name="T35" fmla="*/ 8 h 90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119"/>
                <a:gd name="T55" fmla="*/ 0 h 90"/>
                <a:gd name="T56" fmla="*/ 119 w 119"/>
                <a:gd name="T57" fmla="*/ 90 h 90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119" h="90">
                  <a:moveTo>
                    <a:pt x="102" y="16"/>
                  </a:moveTo>
                  <a:lnTo>
                    <a:pt x="100" y="20"/>
                  </a:lnTo>
                  <a:lnTo>
                    <a:pt x="93" y="27"/>
                  </a:lnTo>
                  <a:lnTo>
                    <a:pt x="84" y="38"/>
                  </a:lnTo>
                  <a:lnTo>
                    <a:pt x="70" y="51"/>
                  </a:lnTo>
                  <a:lnTo>
                    <a:pt x="55" y="65"/>
                  </a:lnTo>
                  <a:lnTo>
                    <a:pt x="38" y="76"/>
                  </a:lnTo>
                  <a:lnTo>
                    <a:pt x="19" y="86"/>
                  </a:lnTo>
                  <a:lnTo>
                    <a:pt x="0" y="90"/>
                  </a:lnTo>
                  <a:lnTo>
                    <a:pt x="3" y="90"/>
                  </a:lnTo>
                  <a:lnTo>
                    <a:pt x="11" y="90"/>
                  </a:lnTo>
                  <a:lnTo>
                    <a:pt x="24" y="88"/>
                  </a:lnTo>
                  <a:lnTo>
                    <a:pt x="40" y="82"/>
                  </a:lnTo>
                  <a:lnTo>
                    <a:pt x="58" y="72"/>
                  </a:lnTo>
                  <a:lnTo>
                    <a:pt x="78" y="56"/>
                  </a:lnTo>
                  <a:lnTo>
                    <a:pt x="99" y="33"/>
                  </a:lnTo>
                  <a:lnTo>
                    <a:pt x="119" y="0"/>
                  </a:lnTo>
                  <a:lnTo>
                    <a:pt x="102" y="16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73" name="Freeform 28"/>
            <p:cNvSpPr>
              <a:spLocks/>
            </p:cNvSpPr>
            <p:nvPr/>
          </p:nvSpPr>
          <p:spPr bwMode="auto">
            <a:xfrm>
              <a:off x="3059" y="1660"/>
              <a:ext cx="105" cy="78"/>
            </a:xfrm>
            <a:custGeom>
              <a:avLst/>
              <a:gdLst>
                <a:gd name="T0" fmla="*/ 105 w 208"/>
                <a:gd name="T1" fmla="*/ 0 h 155"/>
                <a:gd name="T2" fmla="*/ 105 w 208"/>
                <a:gd name="T3" fmla="*/ 1 h 155"/>
                <a:gd name="T4" fmla="*/ 104 w 208"/>
                <a:gd name="T5" fmla="*/ 4 h 155"/>
                <a:gd name="T6" fmla="*/ 100 w 208"/>
                <a:gd name="T7" fmla="*/ 8 h 155"/>
                <a:gd name="T8" fmla="*/ 92 w 208"/>
                <a:gd name="T9" fmla="*/ 12 h 155"/>
                <a:gd name="T10" fmla="*/ 87 w 208"/>
                <a:gd name="T11" fmla="*/ 14 h 155"/>
                <a:gd name="T12" fmla="*/ 81 w 208"/>
                <a:gd name="T13" fmla="*/ 15 h 155"/>
                <a:gd name="T14" fmla="*/ 74 w 208"/>
                <a:gd name="T15" fmla="*/ 16 h 155"/>
                <a:gd name="T16" fmla="*/ 69 w 208"/>
                <a:gd name="T17" fmla="*/ 17 h 155"/>
                <a:gd name="T18" fmla="*/ 62 w 208"/>
                <a:gd name="T19" fmla="*/ 18 h 155"/>
                <a:gd name="T20" fmla="*/ 55 w 208"/>
                <a:gd name="T21" fmla="*/ 19 h 155"/>
                <a:gd name="T22" fmla="*/ 49 w 208"/>
                <a:gd name="T23" fmla="*/ 21 h 155"/>
                <a:gd name="T24" fmla="*/ 42 w 208"/>
                <a:gd name="T25" fmla="*/ 24 h 155"/>
                <a:gd name="T26" fmla="*/ 35 w 208"/>
                <a:gd name="T27" fmla="*/ 27 h 155"/>
                <a:gd name="T28" fmla="*/ 28 w 208"/>
                <a:gd name="T29" fmla="*/ 32 h 155"/>
                <a:gd name="T30" fmla="*/ 22 w 208"/>
                <a:gd name="T31" fmla="*/ 38 h 155"/>
                <a:gd name="T32" fmla="*/ 17 w 208"/>
                <a:gd name="T33" fmla="*/ 44 h 155"/>
                <a:gd name="T34" fmla="*/ 11 w 208"/>
                <a:gd name="T35" fmla="*/ 51 h 155"/>
                <a:gd name="T36" fmla="*/ 7 w 208"/>
                <a:gd name="T37" fmla="*/ 59 h 155"/>
                <a:gd name="T38" fmla="*/ 3 w 208"/>
                <a:gd name="T39" fmla="*/ 68 h 155"/>
                <a:gd name="T40" fmla="*/ 0 w 208"/>
                <a:gd name="T41" fmla="*/ 78 h 155"/>
                <a:gd name="T42" fmla="*/ 0 w 208"/>
                <a:gd name="T43" fmla="*/ 78 h 155"/>
                <a:gd name="T44" fmla="*/ 1 w 208"/>
                <a:gd name="T45" fmla="*/ 77 h 155"/>
                <a:gd name="T46" fmla="*/ 2 w 208"/>
                <a:gd name="T47" fmla="*/ 77 h 155"/>
                <a:gd name="T48" fmla="*/ 4 w 208"/>
                <a:gd name="T49" fmla="*/ 76 h 155"/>
                <a:gd name="T50" fmla="*/ 6 w 208"/>
                <a:gd name="T51" fmla="*/ 74 h 155"/>
                <a:gd name="T52" fmla="*/ 9 w 208"/>
                <a:gd name="T53" fmla="*/ 74 h 155"/>
                <a:gd name="T54" fmla="*/ 13 w 208"/>
                <a:gd name="T55" fmla="*/ 73 h 155"/>
                <a:gd name="T56" fmla="*/ 17 w 208"/>
                <a:gd name="T57" fmla="*/ 72 h 155"/>
                <a:gd name="T58" fmla="*/ 23 w 208"/>
                <a:gd name="T59" fmla="*/ 71 h 155"/>
                <a:gd name="T60" fmla="*/ 28 w 208"/>
                <a:gd name="T61" fmla="*/ 70 h 155"/>
                <a:gd name="T62" fmla="*/ 33 w 208"/>
                <a:gd name="T63" fmla="*/ 69 h 155"/>
                <a:gd name="T64" fmla="*/ 39 w 208"/>
                <a:gd name="T65" fmla="*/ 67 h 155"/>
                <a:gd name="T66" fmla="*/ 45 w 208"/>
                <a:gd name="T67" fmla="*/ 64 h 155"/>
                <a:gd name="T68" fmla="*/ 51 w 208"/>
                <a:gd name="T69" fmla="*/ 61 h 155"/>
                <a:gd name="T70" fmla="*/ 58 w 208"/>
                <a:gd name="T71" fmla="*/ 55 h 155"/>
                <a:gd name="T72" fmla="*/ 65 w 208"/>
                <a:gd name="T73" fmla="*/ 49 h 155"/>
                <a:gd name="T74" fmla="*/ 72 w 208"/>
                <a:gd name="T75" fmla="*/ 42 h 155"/>
                <a:gd name="T76" fmla="*/ 79 w 208"/>
                <a:gd name="T77" fmla="*/ 35 h 155"/>
                <a:gd name="T78" fmla="*/ 86 w 208"/>
                <a:gd name="T79" fmla="*/ 27 h 155"/>
                <a:gd name="T80" fmla="*/ 92 w 208"/>
                <a:gd name="T81" fmla="*/ 20 h 155"/>
                <a:gd name="T82" fmla="*/ 98 w 208"/>
                <a:gd name="T83" fmla="*/ 14 h 155"/>
                <a:gd name="T84" fmla="*/ 102 w 208"/>
                <a:gd name="T85" fmla="*/ 9 h 155"/>
                <a:gd name="T86" fmla="*/ 104 w 208"/>
                <a:gd name="T87" fmla="*/ 4 h 155"/>
                <a:gd name="T88" fmla="*/ 105 w 208"/>
                <a:gd name="T89" fmla="*/ 0 h 155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208"/>
                <a:gd name="T136" fmla="*/ 0 h 155"/>
                <a:gd name="T137" fmla="*/ 208 w 208"/>
                <a:gd name="T138" fmla="*/ 155 h 155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208" h="155">
                  <a:moveTo>
                    <a:pt x="208" y="0"/>
                  </a:moveTo>
                  <a:lnTo>
                    <a:pt x="208" y="2"/>
                  </a:lnTo>
                  <a:lnTo>
                    <a:pt x="206" y="8"/>
                  </a:lnTo>
                  <a:lnTo>
                    <a:pt x="198" y="16"/>
                  </a:lnTo>
                  <a:lnTo>
                    <a:pt x="182" y="24"/>
                  </a:lnTo>
                  <a:lnTo>
                    <a:pt x="172" y="27"/>
                  </a:lnTo>
                  <a:lnTo>
                    <a:pt x="160" y="30"/>
                  </a:lnTo>
                  <a:lnTo>
                    <a:pt x="147" y="31"/>
                  </a:lnTo>
                  <a:lnTo>
                    <a:pt x="136" y="33"/>
                  </a:lnTo>
                  <a:lnTo>
                    <a:pt x="123" y="36"/>
                  </a:lnTo>
                  <a:lnTo>
                    <a:pt x="109" y="38"/>
                  </a:lnTo>
                  <a:lnTo>
                    <a:pt x="97" y="41"/>
                  </a:lnTo>
                  <a:lnTo>
                    <a:pt x="83" y="47"/>
                  </a:lnTo>
                  <a:lnTo>
                    <a:pt x="69" y="54"/>
                  </a:lnTo>
                  <a:lnTo>
                    <a:pt x="56" y="64"/>
                  </a:lnTo>
                  <a:lnTo>
                    <a:pt x="44" y="75"/>
                  </a:lnTo>
                  <a:lnTo>
                    <a:pt x="33" y="87"/>
                  </a:lnTo>
                  <a:lnTo>
                    <a:pt x="22" y="102"/>
                  </a:lnTo>
                  <a:lnTo>
                    <a:pt x="14" y="118"/>
                  </a:lnTo>
                  <a:lnTo>
                    <a:pt x="6" y="136"/>
                  </a:lnTo>
                  <a:lnTo>
                    <a:pt x="0" y="155"/>
                  </a:lnTo>
                  <a:lnTo>
                    <a:pt x="1" y="154"/>
                  </a:lnTo>
                  <a:lnTo>
                    <a:pt x="3" y="153"/>
                  </a:lnTo>
                  <a:lnTo>
                    <a:pt x="7" y="151"/>
                  </a:lnTo>
                  <a:lnTo>
                    <a:pt x="11" y="148"/>
                  </a:lnTo>
                  <a:lnTo>
                    <a:pt x="18" y="147"/>
                  </a:lnTo>
                  <a:lnTo>
                    <a:pt x="25" y="145"/>
                  </a:lnTo>
                  <a:lnTo>
                    <a:pt x="34" y="144"/>
                  </a:lnTo>
                  <a:lnTo>
                    <a:pt x="45" y="141"/>
                  </a:lnTo>
                  <a:lnTo>
                    <a:pt x="55" y="140"/>
                  </a:lnTo>
                  <a:lnTo>
                    <a:pt x="66" y="137"/>
                  </a:lnTo>
                  <a:lnTo>
                    <a:pt x="77" y="133"/>
                  </a:lnTo>
                  <a:lnTo>
                    <a:pt x="89" y="128"/>
                  </a:lnTo>
                  <a:lnTo>
                    <a:pt x="101" y="121"/>
                  </a:lnTo>
                  <a:lnTo>
                    <a:pt x="114" y="110"/>
                  </a:lnTo>
                  <a:lnTo>
                    <a:pt x="128" y="98"/>
                  </a:lnTo>
                  <a:lnTo>
                    <a:pt x="142" y="83"/>
                  </a:lnTo>
                  <a:lnTo>
                    <a:pt x="157" y="69"/>
                  </a:lnTo>
                  <a:lnTo>
                    <a:pt x="170" y="54"/>
                  </a:lnTo>
                  <a:lnTo>
                    <a:pt x="183" y="40"/>
                  </a:lnTo>
                  <a:lnTo>
                    <a:pt x="195" y="27"/>
                  </a:lnTo>
                  <a:lnTo>
                    <a:pt x="203" y="17"/>
                  </a:lnTo>
                  <a:lnTo>
                    <a:pt x="207" y="7"/>
                  </a:lnTo>
                  <a:lnTo>
                    <a:pt x="208" y="0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74" name="Freeform 29"/>
            <p:cNvSpPr>
              <a:spLocks/>
            </p:cNvSpPr>
            <p:nvPr/>
          </p:nvSpPr>
          <p:spPr bwMode="auto">
            <a:xfrm>
              <a:off x="3065" y="1677"/>
              <a:ext cx="69" cy="47"/>
            </a:xfrm>
            <a:custGeom>
              <a:avLst/>
              <a:gdLst>
                <a:gd name="T0" fmla="*/ 0 w 139"/>
                <a:gd name="T1" fmla="*/ 47 h 95"/>
                <a:gd name="T2" fmla="*/ 1 w 139"/>
                <a:gd name="T3" fmla="*/ 45 h 95"/>
                <a:gd name="T4" fmla="*/ 3 w 139"/>
                <a:gd name="T5" fmla="*/ 40 h 95"/>
                <a:gd name="T6" fmla="*/ 8 w 139"/>
                <a:gd name="T7" fmla="*/ 32 h 95"/>
                <a:gd name="T8" fmla="*/ 15 w 139"/>
                <a:gd name="T9" fmla="*/ 23 h 95"/>
                <a:gd name="T10" fmla="*/ 24 w 139"/>
                <a:gd name="T11" fmla="*/ 14 h 95"/>
                <a:gd name="T12" fmla="*/ 36 w 139"/>
                <a:gd name="T13" fmla="*/ 7 h 95"/>
                <a:gd name="T14" fmla="*/ 51 w 139"/>
                <a:gd name="T15" fmla="*/ 2 h 95"/>
                <a:gd name="T16" fmla="*/ 69 w 139"/>
                <a:gd name="T17" fmla="*/ 0 h 95"/>
                <a:gd name="T18" fmla="*/ 68 w 139"/>
                <a:gd name="T19" fmla="*/ 2 h 95"/>
                <a:gd name="T20" fmla="*/ 67 w 139"/>
                <a:gd name="T21" fmla="*/ 6 h 95"/>
                <a:gd name="T22" fmla="*/ 63 w 139"/>
                <a:gd name="T23" fmla="*/ 13 h 95"/>
                <a:gd name="T24" fmla="*/ 57 w 139"/>
                <a:gd name="T25" fmla="*/ 20 h 95"/>
                <a:gd name="T26" fmla="*/ 48 w 139"/>
                <a:gd name="T27" fmla="*/ 28 h 95"/>
                <a:gd name="T28" fmla="*/ 36 w 139"/>
                <a:gd name="T29" fmla="*/ 36 h 95"/>
                <a:gd name="T30" fmla="*/ 20 w 139"/>
                <a:gd name="T31" fmla="*/ 42 h 95"/>
                <a:gd name="T32" fmla="*/ 0 w 139"/>
                <a:gd name="T33" fmla="*/ 47 h 95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39"/>
                <a:gd name="T52" fmla="*/ 0 h 95"/>
                <a:gd name="T53" fmla="*/ 139 w 139"/>
                <a:gd name="T54" fmla="*/ 95 h 95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39" h="95">
                  <a:moveTo>
                    <a:pt x="0" y="95"/>
                  </a:moveTo>
                  <a:lnTo>
                    <a:pt x="2" y="90"/>
                  </a:lnTo>
                  <a:lnTo>
                    <a:pt x="7" y="80"/>
                  </a:lnTo>
                  <a:lnTo>
                    <a:pt x="17" y="64"/>
                  </a:lnTo>
                  <a:lnTo>
                    <a:pt x="30" y="46"/>
                  </a:lnTo>
                  <a:lnTo>
                    <a:pt x="49" y="29"/>
                  </a:lnTo>
                  <a:lnTo>
                    <a:pt x="73" y="14"/>
                  </a:lnTo>
                  <a:lnTo>
                    <a:pt x="103" y="4"/>
                  </a:lnTo>
                  <a:lnTo>
                    <a:pt x="139" y="0"/>
                  </a:lnTo>
                  <a:lnTo>
                    <a:pt x="137" y="4"/>
                  </a:lnTo>
                  <a:lnTo>
                    <a:pt x="134" y="13"/>
                  </a:lnTo>
                  <a:lnTo>
                    <a:pt x="126" y="26"/>
                  </a:lnTo>
                  <a:lnTo>
                    <a:pt x="114" y="41"/>
                  </a:lnTo>
                  <a:lnTo>
                    <a:pt x="96" y="57"/>
                  </a:lnTo>
                  <a:lnTo>
                    <a:pt x="72" y="72"/>
                  </a:lnTo>
                  <a:lnTo>
                    <a:pt x="41" y="85"/>
                  </a:lnTo>
                  <a:lnTo>
                    <a:pt x="0" y="95"/>
                  </a:lnTo>
                  <a:close/>
                </a:path>
              </a:pathLst>
            </a:custGeom>
            <a:solidFill>
              <a:srgbClr val="E8B556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75" name="Freeform 30"/>
            <p:cNvSpPr>
              <a:spLocks/>
            </p:cNvSpPr>
            <p:nvPr/>
          </p:nvSpPr>
          <p:spPr bwMode="auto">
            <a:xfrm>
              <a:off x="3040" y="1623"/>
              <a:ext cx="40" cy="110"/>
            </a:xfrm>
            <a:custGeom>
              <a:avLst/>
              <a:gdLst>
                <a:gd name="T0" fmla="*/ 20 w 80"/>
                <a:gd name="T1" fmla="*/ 110 h 220"/>
                <a:gd name="T2" fmla="*/ 19 w 80"/>
                <a:gd name="T3" fmla="*/ 109 h 220"/>
                <a:gd name="T4" fmla="*/ 15 w 80"/>
                <a:gd name="T5" fmla="*/ 106 h 220"/>
                <a:gd name="T6" fmla="*/ 10 w 80"/>
                <a:gd name="T7" fmla="*/ 101 h 220"/>
                <a:gd name="T8" fmla="*/ 6 w 80"/>
                <a:gd name="T9" fmla="*/ 94 h 220"/>
                <a:gd name="T10" fmla="*/ 2 w 80"/>
                <a:gd name="T11" fmla="*/ 85 h 220"/>
                <a:gd name="T12" fmla="*/ 0 w 80"/>
                <a:gd name="T13" fmla="*/ 74 h 220"/>
                <a:gd name="T14" fmla="*/ 1 w 80"/>
                <a:gd name="T15" fmla="*/ 60 h 220"/>
                <a:gd name="T16" fmla="*/ 5 w 80"/>
                <a:gd name="T17" fmla="*/ 45 h 220"/>
                <a:gd name="T18" fmla="*/ 10 w 80"/>
                <a:gd name="T19" fmla="*/ 32 h 220"/>
                <a:gd name="T20" fmla="*/ 14 w 80"/>
                <a:gd name="T21" fmla="*/ 22 h 220"/>
                <a:gd name="T22" fmla="*/ 19 w 80"/>
                <a:gd name="T23" fmla="*/ 14 h 220"/>
                <a:gd name="T24" fmla="*/ 21 w 80"/>
                <a:gd name="T25" fmla="*/ 8 h 220"/>
                <a:gd name="T26" fmla="*/ 24 w 80"/>
                <a:gd name="T27" fmla="*/ 4 h 220"/>
                <a:gd name="T28" fmla="*/ 26 w 80"/>
                <a:gd name="T29" fmla="*/ 2 h 220"/>
                <a:gd name="T30" fmla="*/ 27 w 80"/>
                <a:gd name="T31" fmla="*/ 1 h 220"/>
                <a:gd name="T32" fmla="*/ 28 w 80"/>
                <a:gd name="T33" fmla="*/ 0 h 220"/>
                <a:gd name="T34" fmla="*/ 28 w 80"/>
                <a:gd name="T35" fmla="*/ 3 h 220"/>
                <a:gd name="T36" fmla="*/ 31 w 80"/>
                <a:gd name="T37" fmla="*/ 13 h 220"/>
                <a:gd name="T38" fmla="*/ 35 w 80"/>
                <a:gd name="T39" fmla="*/ 28 h 220"/>
                <a:gd name="T40" fmla="*/ 39 w 80"/>
                <a:gd name="T41" fmla="*/ 46 h 220"/>
                <a:gd name="T42" fmla="*/ 40 w 80"/>
                <a:gd name="T43" fmla="*/ 55 h 220"/>
                <a:gd name="T44" fmla="*/ 40 w 80"/>
                <a:gd name="T45" fmla="*/ 65 h 220"/>
                <a:gd name="T46" fmla="*/ 39 w 80"/>
                <a:gd name="T47" fmla="*/ 73 h 220"/>
                <a:gd name="T48" fmla="*/ 37 w 80"/>
                <a:gd name="T49" fmla="*/ 81 h 220"/>
                <a:gd name="T50" fmla="*/ 34 w 80"/>
                <a:gd name="T51" fmla="*/ 89 h 220"/>
                <a:gd name="T52" fmla="*/ 29 w 80"/>
                <a:gd name="T53" fmla="*/ 97 h 220"/>
                <a:gd name="T54" fmla="*/ 24 w 80"/>
                <a:gd name="T55" fmla="*/ 104 h 220"/>
                <a:gd name="T56" fmla="*/ 20 w 80"/>
                <a:gd name="T57" fmla="*/ 110 h 220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80"/>
                <a:gd name="T88" fmla="*/ 0 h 220"/>
                <a:gd name="T89" fmla="*/ 80 w 80"/>
                <a:gd name="T90" fmla="*/ 220 h 220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80" h="220">
                  <a:moveTo>
                    <a:pt x="39" y="220"/>
                  </a:moveTo>
                  <a:lnTo>
                    <a:pt x="37" y="218"/>
                  </a:lnTo>
                  <a:lnTo>
                    <a:pt x="30" y="212"/>
                  </a:lnTo>
                  <a:lnTo>
                    <a:pt x="20" y="202"/>
                  </a:lnTo>
                  <a:lnTo>
                    <a:pt x="12" y="188"/>
                  </a:lnTo>
                  <a:lnTo>
                    <a:pt x="4" y="169"/>
                  </a:lnTo>
                  <a:lnTo>
                    <a:pt x="0" y="147"/>
                  </a:lnTo>
                  <a:lnTo>
                    <a:pt x="1" y="121"/>
                  </a:lnTo>
                  <a:lnTo>
                    <a:pt x="9" y="90"/>
                  </a:lnTo>
                  <a:lnTo>
                    <a:pt x="19" y="64"/>
                  </a:lnTo>
                  <a:lnTo>
                    <a:pt x="28" y="44"/>
                  </a:lnTo>
                  <a:lnTo>
                    <a:pt x="37" y="28"/>
                  </a:lnTo>
                  <a:lnTo>
                    <a:pt x="43" y="16"/>
                  </a:lnTo>
                  <a:lnTo>
                    <a:pt x="48" y="8"/>
                  </a:lnTo>
                  <a:lnTo>
                    <a:pt x="53" y="3"/>
                  </a:lnTo>
                  <a:lnTo>
                    <a:pt x="55" y="1"/>
                  </a:lnTo>
                  <a:lnTo>
                    <a:pt x="56" y="0"/>
                  </a:lnTo>
                  <a:lnTo>
                    <a:pt x="57" y="7"/>
                  </a:lnTo>
                  <a:lnTo>
                    <a:pt x="62" y="26"/>
                  </a:lnTo>
                  <a:lnTo>
                    <a:pt x="69" y="56"/>
                  </a:lnTo>
                  <a:lnTo>
                    <a:pt x="77" y="92"/>
                  </a:lnTo>
                  <a:lnTo>
                    <a:pt x="80" y="111"/>
                  </a:lnTo>
                  <a:lnTo>
                    <a:pt x="80" y="129"/>
                  </a:lnTo>
                  <a:lnTo>
                    <a:pt x="78" y="146"/>
                  </a:lnTo>
                  <a:lnTo>
                    <a:pt x="73" y="162"/>
                  </a:lnTo>
                  <a:lnTo>
                    <a:pt x="67" y="178"/>
                  </a:lnTo>
                  <a:lnTo>
                    <a:pt x="58" y="193"/>
                  </a:lnTo>
                  <a:lnTo>
                    <a:pt x="49" y="207"/>
                  </a:lnTo>
                  <a:lnTo>
                    <a:pt x="39" y="220"/>
                  </a:lnTo>
                  <a:close/>
                </a:path>
              </a:pathLst>
            </a:custGeom>
            <a:solidFill>
              <a:srgbClr val="AD6B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76" name="Freeform 31"/>
            <p:cNvSpPr>
              <a:spLocks/>
            </p:cNvSpPr>
            <p:nvPr/>
          </p:nvSpPr>
          <p:spPr bwMode="auto">
            <a:xfrm>
              <a:off x="3046" y="1644"/>
              <a:ext cx="13" cy="73"/>
            </a:xfrm>
            <a:custGeom>
              <a:avLst/>
              <a:gdLst>
                <a:gd name="T0" fmla="*/ 11 w 27"/>
                <a:gd name="T1" fmla="*/ 10 h 146"/>
                <a:gd name="T2" fmla="*/ 9 w 27"/>
                <a:gd name="T3" fmla="*/ 17 h 146"/>
                <a:gd name="T4" fmla="*/ 6 w 27"/>
                <a:gd name="T5" fmla="*/ 33 h 146"/>
                <a:gd name="T6" fmla="*/ 3 w 27"/>
                <a:gd name="T7" fmla="*/ 53 h 146"/>
                <a:gd name="T8" fmla="*/ 6 w 27"/>
                <a:gd name="T9" fmla="*/ 73 h 146"/>
                <a:gd name="T10" fmla="*/ 6 w 27"/>
                <a:gd name="T11" fmla="*/ 72 h 146"/>
                <a:gd name="T12" fmla="*/ 4 w 27"/>
                <a:gd name="T13" fmla="*/ 68 h 146"/>
                <a:gd name="T14" fmla="*/ 2 w 27"/>
                <a:gd name="T15" fmla="*/ 61 h 146"/>
                <a:gd name="T16" fmla="*/ 1 w 27"/>
                <a:gd name="T17" fmla="*/ 53 h 146"/>
                <a:gd name="T18" fmla="*/ 0 w 27"/>
                <a:gd name="T19" fmla="*/ 42 h 146"/>
                <a:gd name="T20" fmla="*/ 2 w 27"/>
                <a:gd name="T21" fmla="*/ 30 h 146"/>
                <a:gd name="T22" fmla="*/ 6 w 27"/>
                <a:gd name="T23" fmla="*/ 16 h 146"/>
                <a:gd name="T24" fmla="*/ 13 w 27"/>
                <a:gd name="T25" fmla="*/ 0 h 146"/>
                <a:gd name="T26" fmla="*/ 11 w 27"/>
                <a:gd name="T27" fmla="*/ 10 h 14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27"/>
                <a:gd name="T43" fmla="*/ 0 h 146"/>
                <a:gd name="T44" fmla="*/ 27 w 27"/>
                <a:gd name="T45" fmla="*/ 146 h 146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27" h="146">
                  <a:moveTo>
                    <a:pt x="23" y="21"/>
                  </a:moveTo>
                  <a:lnTo>
                    <a:pt x="19" y="34"/>
                  </a:lnTo>
                  <a:lnTo>
                    <a:pt x="12" y="65"/>
                  </a:lnTo>
                  <a:lnTo>
                    <a:pt x="7" y="106"/>
                  </a:lnTo>
                  <a:lnTo>
                    <a:pt x="13" y="146"/>
                  </a:lnTo>
                  <a:lnTo>
                    <a:pt x="12" y="144"/>
                  </a:lnTo>
                  <a:lnTo>
                    <a:pt x="8" y="135"/>
                  </a:lnTo>
                  <a:lnTo>
                    <a:pt x="4" y="123"/>
                  </a:lnTo>
                  <a:lnTo>
                    <a:pt x="2" y="107"/>
                  </a:lnTo>
                  <a:lnTo>
                    <a:pt x="0" y="85"/>
                  </a:lnTo>
                  <a:lnTo>
                    <a:pt x="4" y="61"/>
                  </a:lnTo>
                  <a:lnTo>
                    <a:pt x="12" y="32"/>
                  </a:lnTo>
                  <a:lnTo>
                    <a:pt x="27" y="0"/>
                  </a:lnTo>
                  <a:lnTo>
                    <a:pt x="23" y="21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77" name="Freeform 32"/>
            <p:cNvSpPr>
              <a:spLocks/>
            </p:cNvSpPr>
            <p:nvPr/>
          </p:nvSpPr>
          <p:spPr bwMode="auto">
            <a:xfrm>
              <a:off x="3051" y="1607"/>
              <a:ext cx="30" cy="126"/>
            </a:xfrm>
            <a:custGeom>
              <a:avLst/>
              <a:gdLst>
                <a:gd name="T0" fmla="*/ 21 w 61"/>
                <a:gd name="T1" fmla="*/ 0 h 252"/>
                <a:gd name="T2" fmla="*/ 20 w 61"/>
                <a:gd name="T3" fmla="*/ 1 h 252"/>
                <a:gd name="T4" fmla="*/ 19 w 61"/>
                <a:gd name="T5" fmla="*/ 4 h 252"/>
                <a:gd name="T6" fmla="*/ 17 w 61"/>
                <a:gd name="T7" fmla="*/ 9 h 252"/>
                <a:gd name="T8" fmla="*/ 17 w 61"/>
                <a:gd name="T9" fmla="*/ 17 h 252"/>
                <a:gd name="T10" fmla="*/ 20 w 61"/>
                <a:gd name="T11" fmla="*/ 28 h 252"/>
                <a:gd name="T12" fmla="*/ 24 w 61"/>
                <a:gd name="T13" fmla="*/ 40 h 252"/>
                <a:gd name="T14" fmla="*/ 28 w 61"/>
                <a:gd name="T15" fmla="*/ 53 h 252"/>
                <a:gd name="T16" fmla="*/ 30 w 61"/>
                <a:gd name="T17" fmla="*/ 66 h 252"/>
                <a:gd name="T18" fmla="*/ 30 w 61"/>
                <a:gd name="T19" fmla="*/ 74 h 252"/>
                <a:gd name="T20" fmla="*/ 29 w 61"/>
                <a:gd name="T21" fmla="*/ 82 h 252"/>
                <a:gd name="T22" fmla="*/ 28 w 61"/>
                <a:gd name="T23" fmla="*/ 89 h 252"/>
                <a:gd name="T24" fmla="*/ 26 w 61"/>
                <a:gd name="T25" fmla="*/ 97 h 252"/>
                <a:gd name="T26" fmla="*/ 23 w 61"/>
                <a:gd name="T27" fmla="*/ 105 h 252"/>
                <a:gd name="T28" fmla="*/ 19 w 61"/>
                <a:gd name="T29" fmla="*/ 112 h 252"/>
                <a:gd name="T30" fmla="*/ 14 w 61"/>
                <a:gd name="T31" fmla="*/ 120 h 252"/>
                <a:gd name="T32" fmla="*/ 8 w 61"/>
                <a:gd name="T33" fmla="*/ 126 h 252"/>
                <a:gd name="T34" fmla="*/ 8 w 61"/>
                <a:gd name="T35" fmla="*/ 125 h 252"/>
                <a:gd name="T36" fmla="*/ 9 w 61"/>
                <a:gd name="T37" fmla="*/ 122 h 252"/>
                <a:gd name="T38" fmla="*/ 8 w 61"/>
                <a:gd name="T39" fmla="*/ 116 h 252"/>
                <a:gd name="T40" fmla="*/ 5 w 61"/>
                <a:gd name="T41" fmla="*/ 108 h 252"/>
                <a:gd name="T42" fmla="*/ 2 w 61"/>
                <a:gd name="T43" fmla="*/ 99 h 252"/>
                <a:gd name="T44" fmla="*/ 0 w 61"/>
                <a:gd name="T45" fmla="*/ 87 h 252"/>
                <a:gd name="T46" fmla="*/ 0 w 61"/>
                <a:gd name="T47" fmla="*/ 74 h 252"/>
                <a:gd name="T48" fmla="*/ 2 w 61"/>
                <a:gd name="T49" fmla="*/ 57 h 252"/>
                <a:gd name="T50" fmla="*/ 4 w 61"/>
                <a:gd name="T51" fmla="*/ 48 h 252"/>
                <a:gd name="T52" fmla="*/ 6 w 61"/>
                <a:gd name="T53" fmla="*/ 38 h 252"/>
                <a:gd name="T54" fmla="*/ 9 w 61"/>
                <a:gd name="T55" fmla="*/ 29 h 252"/>
                <a:gd name="T56" fmla="*/ 11 w 61"/>
                <a:gd name="T57" fmla="*/ 20 h 252"/>
                <a:gd name="T58" fmla="*/ 13 w 61"/>
                <a:gd name="T59" fmla="*/ 13 h 252"/>
                <a:gd name="T60" fmla="*/ 16 w 61"/>
                <a:gd name="T61" fmla="*/ 6 h 252"/>
                <a:gd name="T62" fmla="*/ 18 w 61"/>
                <a:gd name="T63" fmla="*/ 2 h 252"/>
                <a:gd name="T64" fmla="*/ 21 w 61"/>
                <a:gd name="T65" fmla="*/ 0 h 25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61"/>
                <a:gd name="T100" fmla="*/ 0 h 252"/>
                <a:gd name="T101" fmla="*/ 61 w 61"/>
                <a:gd name="T102" fmla="*/ 252 h 252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61" h="252">
                  <a:moveTo>
                    <a:pt x="42" y="0"/>
                  </a:moveTo>
                  <a:lnTo>
                    <a:pt x="41" y="1"/>
                  </a:lnTo>
                  <a:lnTo>
                    <a:pt x="38" y="7"/>
                  </a:lnTo>
                  <a:lnTo>
                    <a:pt x="34" y="17"/>
                  </a:lnTo>
                  <a:lnTo>
                    <a:pt x="35" y="34"/>
                  </a:lnTo>
                  <a:lnTo>
                    <a:pt x="41" y="56"/>
                  </a:lnTo>
                  <a:lnTo>
                    <a:pt x="48" y="79"/>
                  </a:lnTo>
                  <a:lnTo>
                    <a:pt x="56" y="105"/>
                  </a:lnTo>
                  <a:lnTo>
                    <a:pt x="61" y="132"/>
                  </a:lnTo>
                  <a:lnTo>
                    <a:pt x="61" y="147"/>
                  </a:lnTo>
                  <a:lnTo>
                    <a:pt x="59" y="163"/>
                  </a:lnTo>
                  <a:lnTo>
                    <a:pt x="57" y="178"/>
                  </a:lnTo>
                  <a:lnTo>
                    <a:pt x="53" y="194"/>
                  </a:lnTo>
                  <a:lnTo>
                    <a:pt x="46" y="209"/>
                  </a:lnTo>
                  <a:lnTo>
                    <a:pt x="38" y="224"/>
                  </a:lnTo>
                  <a:lnTo>
                    <a:pt x="28" y="239"/>
                  </a:lnTo>
                  <a:lnTo>
                    <a:pt x="17" y="252"/>
                  </a:lnTo>
                  <a:lnTo>
                    <a:pt x="17" y="250"/>
                  </a:lnTo>
                  <a:lnTo>
                    <a:pt x="18" y="244"/>
                  </a:lnTo>
                  <a:lnTo>
                    <a:pt x="16" y="232"/>
                  </a:lnTo>
                  <a:lnTo>
                    <a:pt x="11" y="216"/>
                  </a:lnTo>
                  <a:lnTo>
                    <a:pt x="5" y="197"/>
                  </a:lnTo>
                  <a:lnTo>
                    <a:pt x="1" y="174"/>
                  </a:lnTo>
                  <a:lnTo>
                    <a:pt x="0" y="147"/>
                  </a:lnTo>
                  <a:lnTo>
                    <a:pt x="4" y="114"/>
                  </a:lnTo>
                  <a:lnTo>
                    <a:pt x="9" y="95"/>
                  </a:lnTo>
                  <a:lnTo>
                    <a:pt x="13" y="76"/>
                  </a:lnTo>
                  <a:lnTo>
                    <a:pt x="18" y="57"/>
                  </a:lnTo>
                  <a:lnTo>
                    <a:pt x="23" y="40"/>
                  </a:lnTo>
                  <a:lnTo>
                    <a:pt x="27" y="25"/>
                  </a:lnTo>
                  <a:lnTo>
                    <a:pt x="32" y="12"/>
                  </a:lnTo>
                  <a:lnTo>
                    <a:pt x="36" y="3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78" name="Freeform 33"/>
            <p:cNvSpPr>
              <a:spLocks/>
            </p:cNvSpPr>
            <p:nvPr/>
          </p:nvSpPr>
          <p:spPr bwMode="auto">
            <a:xfrm>
              <a:off x="3060" y="1640"/>
              <a:ext cx="21" cy="83"/>
            </a:xfrm>
            <a:custGeom>
              <a:avLst/>
              <a:gdLst>
                <a:gd name="T0" fmla="*/ 7 w 43"/>
                <a:gd name="T1" fmla="*/ 83 h 164"/>
                <a:gd name="T2" fmla="*/ 8 w 43"/>
                <a:gd name="T3" fmla="*/ 81 h 164"/>
                <a:gd name="T4" fmla="*/ 11 w 43"/>
                <a:gd name="T5" fmla="*/ 77 h 164"/>
                <a:gd name="T6" fmla="*/ 15 w 43"/>
                <a:gd name="T7" fmla="*/ 69 h 164"/>
                <a:gd name="T8" fmla="*/ 18 w 43"/>
                <a:gd name="T9" fmla="*/ 59 h 164"/>
                <a:gd name="T10" fmla="*/ 20 w 43"/>
                <a:gd name="T11" fmla="*/ 47 h 164"/>
                <a:gd name="T12" fmla="*/ 21 w 43"/>
                <a:gd name="T13" fmla="*/ 32 h 164"/>
                <a:gd name="T14" fmla="*/ 18 w 43"/>
                <a:gd name="T15" fmla="*/ 17 h 164"/>
                <a:gd name="T16" fmla="*/ 12 w 43"/>
                <a:gd name="T17" fmla="*/ 0 h 164"/>
                <a:gd name="T18" fmla="*/ 11 w 43"/>
                <a:gd name="T19" fmla="*/ 1 h 164"/>
                <a:gd name="T20" fmla="*/ 8 w 43"/>
                <a:gd name="T21" fmla="*/ 5 h 164"/>
                <a:gd name="T22" fmla="*/ 6 w 43"/>
                <a:gd name="T23" fmla="*/ 11 h 164"/>
                <a:gd name="T24" fmla="*/ 3 w 43"/>
                <a:gd name="T25" fmla="*/ 20 h 164"/>
                <a:gd name="T26" fmla="*/ 0 w 43"/>
                <a:gd name="T27" fmla="*/ 31 h 164"/>
                <a:gd name="T28" fmla="*/ 0 w 43"/>
                <a:gd name="T29" fmla="*/ 45 h 164"/>
                <a:gd name="T30" fmla="*/ 2 w 43"/>
                <a:gd name="T31" fmla="*/ 63 h 164"/>
                <a:gd name="T32" fmla="*/ 7 w 43"/>
                <a:gd name="T33" fmla="*/ 83 h 164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43"/>
                <a:gd name="T52" fmla="*/ 0 h 164"/>
                <a:gd name="T53" fmla="*/ 43 w 43"/>
                <a:gd name="T54" fmla="*/ 164 h 164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43" h="164">
                  <a:moveTo>
                    <a:pt x="15" y="164"/>
                  </a:moveTo>
                  <a:lnTo>
                    <a:pt x="17" y="161"/>
                  </a:lnTo>
                  <a:lnTo>
                    <a:pt x="23" y="152"/>
                  </a:lnTo>
                  <a:lnTo>
                    <a:pt x="30" y="137"/>
                  </a:lnTo>
                  <a:lnTo>
                    <a:pt x="37" y="116"/>
                  </a:lnTo>
                  <a:lnTo>
                    <a:pt x="41" y="92"/>
                  </a:lnTo>
                  <a:lnTo>
                    <a:pt x="43" y="64"/>
                  </a:lnTo>
                  <a:lnTo>
                    <a:pt x="37" y="33"/>
                  </a:lnTo>
                  <a:lnTo>
                    <a:pt x="24" y="0"/>
                  </a:lnTo>
                  <a:lnTo>
                    <a:pt x="22" y="2"/>
                  </a:lnTo>
                  <a:lnTo>
                    <a:pt x="17" y="9"/>
                  </a:lnTo>
                  <a:lnTo>
                    <a:pt x="12" y="21"/>
                  </a:lnTo>
                  <a:lnTo>
                    <a:pt x="6" y="39"/>
                  </a:lnTo>
                  <a:lnTo>
                    <a:pt x="1" y="62"/>
                  </a:lnTo>
                  <a:lnTo>
                    <a:pt x="0" y="89"/>
                  </a:lnTo>
                  <a:lnTo>
                    <a:pt x="5" y="124"/>
                  </a:lnTo>
                  <a:lnTo>
                    <a:pt x="15" y="164"/>
                  </a:lnTo>
                  <a:close/>
                </a:path>
              </a:pathLst>
            </a:custGeom>
            <a:solidFill>
              <a:srgbClr val="E8B556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79" name="Freeform 34"/>
            <p:cNvSpPr>
              <a:spLocks/>
            </p:cNvSpPr>
            <p:nvPr/>
          </p:nvSpPr>
          <p:spPr bwMode="auto">
            <a:xfrm>
              <a:off x="3005" y="1650"/>
              <a:ext cx="49" cy="136"/>
            </a:xfrm>
            <a:custGeom>
              <a:avLst/>
              <a:gdLst>
                <a:gd name="T0" fmla="*/ 32 w 97"/>
                <a:gd name="T1" fmla="*/ 136 h 272"/>
                <a:gd name="T2" fmla="*/ 31 w 97"/>
                <a:gd name="T3" fmla="*/ 135 h 272"/>
                <a:gd name="T4" fmla="*/ 26 w 97"/>
                <a:gd name="T5" fmla="*/ 132 h 272"/>
                <a:gd name="T6" fmla="*/ 20 w 97"/>
                <a:gd name="T7" fmla="*/ 127 h 272"/>
                <a:gd name="T8" fmla="*/ 13 w 97"/>
                <a:gd name="T9" fmla="*/ 120 h 272"/>
                <a:gd name="T10" fmla="*/ 6 w 97"/>
                <a:gd name="T11" fmla="*/ 109 h 272"/>
                <a:gd name="T12" fmla="*/ 2 w 97"/>
                <a:gd name="T13" fmla="*/ 96 h 272"/>
                <a:gd name="T14" fmla="*/ 0 w 97"/>
                <a:gd name="T15" fmla="*/ 80 h 272"/>
                <a:gd name="T16" fmla="*/ 2 w 97"/>
                <a:gd name="T17" fmla="*/ 60 h 272"/>
                <a:gd name="T18" fmla="*/ 5 w 97"/>
                <a:gd name="T19" fmla="*/ 44 h 272"/>
                <a:gd name="T20" fmla="*/ 9 w 97"/>
                <a:gd name="T21" fmla="*/ 30 h 272"/>
                <a:gd name="T22" fmla="*/ 13 w 97"/>
                <a:gd name="T23" fmla="*/ 19 h 272"/>
                <a:gd name="T24" fmla="*/ 16 w 97"/>
                <a:gd name="T25" fmla="*/ 11 h 272"/>
                <a:gd name="T26" fmla="*/ 18 w 97"/>
                <a:gd name="T27" fmla="*/ 6 h 272"/>
                <a:gd name="T28" fmla="*/ 20 w 97"/>
                <a:gd name="T29" fmla="*/ 2 h 272"/>
                <a:gd name="T30" fmla="*/ 21 w 97"/>
                <a:gd name="T31" fmla="*/ 1 h 272"/>
                <a:gd name="T32" fmla="*/ 22 w 97"/>
                <a:gd name="T33" fmla="*/ 0 h 272"/>
                <a:gd name="T34" fmla="*/ 23 w 97"/>
                <a:gd name="T35" fmla="*/ 1 h 272"/>
                <a:gd name="T36" fmla="*/ 24 w 97"/>
                <a:gd name="T37" fmla="*/ 4 h 272"/>
                <a:gd name="T38" fmla="*/ 25 w 97"/>
                <a:gd name="T39" fmla="*/ 10 h 272"/>
                <a:gd name="T40" fmla="*/ 28 w 97"/>
                <a:gd name="T41" fmla="*/ 16 h 272"/>
                <a:gd name="T42" fmla="*/ 31 w 97"/>
                <a:gd name="T43" fmla="*/ 24 h 272"/>
                <a:gd name="T44" fmla="*/ 35 w 97"/>
                <a:gd name="T45" fmla="*/ 34 h 272"/>
                <a:gd name="T46" fmla="*/ 39 w 97"/>
                <a:gd name="T47" fmla="*/ 43 h 272"/>
                <a:gd name="T48" fmla="*/ 43 w 97"/>
                <a:gd name="T49" fmla="*/ 53 h 272"/>
                <a:gd name="T50" fmla="*/ 47 w 97"/>
                <a:gd name="T51" fmla="*/ 65 h 272"/>
                <a:gd name="T52" fmla="*/ 49 w 97"/>
                <a:gd name="T53" fmla="*/ 75 h 272"/>
                <a:gd name="T54" fmla="*/ 49 w 97"/>
                <a:gd name="T55" fmla="*/ 86 h 272"/>
                <a:gd name="T56" fmla="*/ 48 w 97"/>
                <a:gd name="T57" fmla="*/ 97 h 272"/>
                <a:gd name="T58" fmla="*/ 46 w 97"/>
                <a:gd name="T59" fmla="*/ 107 h 272"/>
                <a:gd name="T60" fmla="*/ 42 w 97"/>
                <a:gd name="T61" fmla="*/ 118 h 272"/>
                <a:gd name="T62" fmla="*/ 37 w 97"/>
                <a:gd name="T63" fmla="*/ 127 h 272"/>
                <a:gd name="T64" fmla="*/ 32 w 97"/>
                <a:gd name="T65" fmla="*/ 136 h 27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97"/>
                <a:gd name="T100" fmla="*/ 0 h 272"/>
                <a:gd name="T101" fmla="*/ 97 w 97"/>
                <a:gd name="T102" fmla="*/ 272 h 272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97" h="272">
                  <a:moveTo>
                    <a:pt x="64" y="272"/>
                  </a:moveTo>
                  <a:lnTo>
                    <a:pt x="61" y="270"/>
                  </a:lnTo>
                  <a:lnTo>
                    <a:pt x="51" y="264"/>
                  </a:lnTo>
                  <a:lnTo>
                    <a:pt x="39" y="255"/>
                  </a:lnTo>
                  <a:lnTo>
                    <a:pt x="25" y="240"/>
                  </a:lnTo>
                  <a:lnTo>
                    <a:pt x="12" y="219"/>
                  </a:lnTo>
                  <a:lnTo>
                    <a:pt x="3" y="192"/>
                  </a:lnTo>
                  <a:lnTo>
                    <a:pt x="0" y="160"/>
                  </a:lnTo>
                  <a:lnTo>
                    <a:pt x="3" y="121"/>
                  </a:lnTo>
                  <a:lnTo>
                    <a:pt x="10" y="88"/>
                  </a:lnTo>
                  <a:lnTo>
                    <a:pt x="18" y="60"/>
                  </a:lnTo>
                  <a:lnTo>
                    <a:pt x="25" y="39"/>
                  </a:lnTo>
                  <a:lnTo>
                    <a:pt x="31" y="23"/>
                  </a:lnTo>
                  <a:lnTo>
                    <a:pt x="35" y="13"/>
                  </a:lnTo>
                  <a:lnTo>
                    <a:pt x="40" y="5"/>
                  </a:lnTo>
                  <a:lnTo>
                    <a:pt x="42" y="1"/>
                  </a:lnTo>
                  <a:lnTo>
                    <a:pt x="43" y="0"/>
                  </a:lnTo>
                  <a:lnTo>
                    <a:pt x="45" y="2"/>
                  </a:lnTo>
                  <a:lnTo>
                    <a:pt x="47" y="9"/>
                  </a:lnTo>
                  <a:lnTo>
                    <a:pt x="50" y="20"/>
                  </a:lnTo>
                  <a:lnTo>
                    <a:pt x="55" y="32"/>
                  </a:lnTo>
                  <a:lnTo>
                    <a:pt x="62" y="48"/>
                  </a:lnTo>
                  <a:lnTo>
                    <a:pt x="69" y="67"/>
                  </a:lnTo>
                  <a:lnTo>
                    <a:pt x="77" y="86"/>
                  </a:lnTo>
                  <a:lnTo>
                    <a:pt x="86" y="107"/>
                  </a:lnTo>
                  <a:lnTo>
                    <a:pt x="94" y="129"/>
                  </a:lnTo>
                  <a:lnTo>
                    <a:pt x="97" y="151"/>
                  </a:lnTo>
                  <a:lnTo>
                    <a:pt x="97" y="173"/>
                  </a:lnTo>
                  <a:lnTo>
                    <a:pt x="95" y="195"/>
                  </a:lnTo>
                  <a:lnTo>
                    <a:pt x="91" y="215"/>
                  </a:lnTo>
                  <a:lnTo>
                    <a:pt x="83" y="236"/>
                  </a:lnTo>
                  <a:lnTo>
                    <a:pt x="74" y="255"/>
                  </a:lnTo>
                  <a:lnTo>
                    <a:pt x="64" y="272"/>
                  </a:lnTo>
                  <a:close/>
                </a:path>
              </a:pathLst>
            </a:custGeom>
            <a:solidFill>
              <a:srgbClr val="AD6B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80" name="Freeform 35"/>
            <p:cNvSpPr>
              <a:spLocks/>
            </p:cNvSpPr>
            <p:nvPr/>
          </p:nvSpPr>
          <p:spPr bwMode="auto">
            <a:xfrm>
              <a:off x="3013" y="1678"/>
              <a:ext cx="13" cy="90"/>
            </a:xfrm>
            <a:custGeom>
              <a:avLst/>
              <a:gdLst>
                <a:gd name="T0" fmla="*/ 7 w 26"/>
                <a:gd name="T1" fmla="*/ 14 h 179"/>
                <a:gd name="T2" fmla="*/ 6 w 26"/>
                <a:gd name="T3" fmla="*/ 22 h 179"/>
                <a:gd name="T4" fmla="*/ 5 w 26"/>
                <a:gd name="T5" fmla="*/ 41 h 179"/>
                <a:gd name="T6" fmla="*/ 6 w 26"/>
                <a:gd name="T7" fmla="*/ 66 h 179"/>
                <a:gd name="T8" fmla="*/ 13 w 26"/>
                <a:gd name="T9" fmla="*/ 90 h 179"/>
                <a:gd name="T10" fmla="*/ 12 w 26"/>
                <a:gd name="T11" fmla="*/ 89 h 179"/>
                <a:gd name="T12" fmla="*/ 9 w 26"/>
                <a:gd name="T13" fmla="*/ 84 h 179"/>
                <a:gd name="T14" fmla="*/ 6 w 26"/>
                <a:gd name="T15" fmla="*/ 77 h 179"/>
                <a:gd name="T16" fmla="*/ 3 w 26"/>
                <a:gd name="T17" fmla="*/ 67 h 179"/>
                <a:gd name="T18" fmla="*/ 1 w 26"/>
                <a:gd name="T19" fmla="*/ 55 h 179"/>
                <a:gd name="T20" fmla="*/ 0 w 26"/>
                <a:gd name="T21" fmla="*/ 40 h 179"/>
                <a:gd name="T22" fmla="*/ 2 w 26"/>
                <a:gd name="T23" fmla="*/ 21 h 179"/>
                <a:gd name="T24" fmla="*/ 8 w 26"/>
                <a:gd name="T25" fmla="*/ 0 h 179"/>
                <a:gd name="T26" fmla="*/ 7 w 26"/>
                <a:gd name="T27" fmla="*/ 14 h 179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26"/>
                <a:gd name="T43" fmla="*/ 0 h 179"/>
                <a:gd name="T44" fmla="*/ 26 w 26"/>
                <a:gd name="T45" fmla="*/ 179 h 179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26" h="179">
                  <a:moveTo>
                    <a:pt x="15" y="27"/>
                  </a:moveTo>
                  <a:lnTo>
                    <a:pt x="12" y="43"/>
                  </a:lnTo>
                  <a:lnTo>
                    <a:pt x="9" y="82"/>
                  </a:lnTo>
                  <a:lnTo>
                    <a:pt x="11" y="132"/>
                  </a:lnTo>
                  <a:lnTo>
                    <a:pt x="26" y="179"/>
                  </a:lnTo>
                  <a:lnTo>
                    <a:pt x="24" y="177"/>
                  </a:lnTo>
                  <a:lnTo>
                    <a:pt x="18" y="168"/>
                  </a:lnTo>
                  <a:lnTo>
                    <a:pt x="11" y="154"/>
                  </a:lnTo>
                  <a:lnTo>
                    <a:pt x="5" y="134"/>
                  </a:lnTo>
                  <a:lnTo>
                    <a:pt x="1" y="110"/>
                  </a:lnTo>
                  <a:lnTo>
                    <a:pt x="0" y="79"/>
                  </a:lnTo>
                  <a:lnTo>
                    <a:pt x="4" y="42"/>
                  </a:lnTo>
                  <a:lnTo>
                    <a:pt x="16" y="0"/>
                  </a:lnTo>
                  <a:lnTo>
                    <a:pt x="15" y="27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81" name="Freeform 36"/>
            <p:cNvSpPr>
              <a:spLocks/>
            </p:cNvSpPr>
            <p:nvPr/>
          </p:nvSpPr>
          <p:spPr bwMode="auto">
            <a:xfrm>
              <a:off x="3017" y="1630"/>
              <a:ext cx="38" cy="156"/>
            </a:xfrm>
            <a:custGeom>
              <a:avLst/>
              <a:gdLst>
                <a:gd name="T0" fmla="*/ 12 w 75"/>
                <a:gd name="T1" fmla="*/ 0 h 312"/>
                <a:gd name="T2" fmla="*/ 11 w 75"/>
                <a:gd name="T3" fmla="*/ 1 h 312"/>
                <a:gd name="T4" fmla="*/ 9 w 75"/>
                <a:gd name="T5" fmla="*/ 5 h 312"/>
                <a:gd name="T6" fmla="*/ 9 w 75"/>
                <a:gd name="T7" fmla="*/ 11 h 312"/>
                <a:gd name="T8" fmla="*/ 11 w 75"/>
                <a:gd name="T9" fmla="*/ 22 h 312"/>
                <a:gd name="T10" fmla="*/ 13 w 75"/>
                <a:gd name="T11" fmla="*/ 28 h 312"/>
                <a:gd name="T12" fmla="*/ 16 w 75"/>
                <a:gd name="T13" fmla="*/ 35 h 312"/>
                <a:gd name="T14" fmla="*/ 20 w 75"/>
                <a:gd name="T15" fmla="*/ 41 h 312"/>
                <a:gd name="T16" fmla="*/ 23 w 75"/>
                <a:gd name="T17" fmla="*/ 47 h 312"/>
                <a:gd name="T18" fmla="*/ 27 w 75"/>
                <a:gd name="T19" fmla="*/ 54 h 312"/>
                <a:gd name="T20" fmla="*/ 30 w 75"/>
                <a:gd name="T21" fmla="*/ 62 h 312"/>
                <a:gd name="T22" fmla="*/ 33 w 75"/>
                <a:gd name="T23" fmla="*/ 70 h 312"/>
                <a:gd name="T24" fmla="*/ 35 w 75"/>
                <a:gd name="T25" fmla="*/ 78 h 312"/>
                <a:gd name="T26" fmla="*/ 37 w 75"/>
                <a:gd name="T27" fmla="*/ 87 h 312"/>
                <a:gd name="T28" fmla="*/ 38 w 75"/>
                <a:gd name="T29" fmla="*/ 96 h 312"/>
                <a:gd name="T30" fmla="*/ 38 w 75"/>
                <a:gd name="T31" fmla="*/ 106 h 312"/>
                <a:gd name="T32" fmla="*/ 36 w 75"/>
                <a:gd name="T33" fmla="*/ 117 h 312"/>
                <a:gd name="T34" fmla="*/ 34 w 75"/>
                <a:gd name="T35" fmla="*/ 126 h 312"/>
                <a:gd name="T36" fmla="*/ 31 w 75"/>
                <a:gd name="T37" fmla="*/ 137 h 312"/>
                <a:gd name="T38" fmla="*/ 26 w 75"/>
                <a:gd name="T39" fmla="*/ 147 h 312"/>
                <a:gd name="T40" fmla="*/ 20 w 75"/>
                <a:gd name="T41" fmla="*/ 156 h 312"/>
                <a:gd name="T42" fmla="*/ 20 w 75"/>
                <a:gd name="T43" fmla="*/ 155 h 312"/>
                <a:gd name="T44" fmla="*/ 20 w 75"/>
                <a:gd name="T45" fmla="*/ 151 h 312"/>
                <a:gd name="T46" fmla="*/ 18 w 75"/>
                <a:gd name="T47" fmla="*/ 145 h 312"/>
                <a:gd name="T48" fmla="*/ 13 w 75"/>
                <a:gd name="T49" fmla="*/ 135 h 312"/>
                <a:gd name="T50" fmla="*/ 8 w 75"/>
                <a:gd name="T51" fmla="*/ 123 h 312"/>
                <a:gd name="T52" fmla="*/ 3 w 75"/>
                <a:gd name="T53" fmla="*/ 110 h 312"/>
                <a:gd name="T54" fmla="*/ 0 w 75"/>
                <a:gd name="T55" fmla="*/ 94 h 312"/>
                <a:gd name="T56" fmla="*/ 0 w 75"/>
                <a:gd name="T57" fmla="*/ 74 h 312"/>
                <a:gd name="T58" fmla="*/ 2 w 75"/>
                <a:gd name="T59" fmla="*/ 50 h 312"/>
                <a:gd name="T60" fmla="*/ 4 w 75"/>
                <a:gd name="T61" fmla="*/ 27 h 312"/>
                <a:gd name="T62" fmla="*/ 6 w 75"/>
                <a:gd name="T63" fmla="*/ 9 h 312"/>
                <a:gd name="T64" fmla="*/ 12 w 75"/>
                <a:gd name="T65" fmla="*/ 0 h 31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75"/>
                <a:gd name="T100" fmla="*/ 0 h 312"/>
                <a:gd name="T101" fmla="*/ 75 w 75"/>
                <a:gd name="T102" fmla="*/ 312 h 312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75" h="312">
                  <a:moveTo>
                    <a:pt x="23" y="0"/>
                  </a:moveTo>
                  <a:lnTo>
                    <a:pt x="21" y="2"/>
                  </a:lnTo>
                  <a:lnTo>
                    <a:pt x="18" y="9"/>
                  </a:lnTo>
                  <a:lnTo>
                    <a:pt x="17" y="23"/>
                  </a:lnTo>
                  <a:lnTo>
                    <a:pt x="21" y="44"/>
                  </a:lnTo>
                  <a:lnTo>
                    <a:pt x="25" y="56"/>
                  </a:lnTo>
                  <a:lnTo>
                    <a:pt x="32" y="69"/>
                  </a:lnTo>
                  <a:lnTo>
                    <a:pt x="39" y="82"/>
                  </a:lnTo>
                  <a:lnTo>
                    <a:pt x="46" y="95"/>
                  </a:lnTo>
                  <a:lnTo>
                    <a:pt x="53" y="109"/>
                  </a:lnTo>
                  <a:lnTo>
                    <a:pt x="60" y="124"/>
                  </a:lnTo>
                  <a:lnTo>
                    <a:pt x="65" y="139"/>
                  </a:lnTo>
                  <a:lnTo>
                    <a:pt x="70" y="156"/>
                  </a:lnTo>
                  <a:lnTo>
                    <a:pt x="73" y="175"/>
                  </a:lnTo>
                  <a:lnTo>
                    <a:pt x="75" y="193"/>
                  </a:lnTo>
                  <a:lnTo>
                    <a:pt x="75" y="213"/>
                  </a:lnTo>
                  <a:lnTo>
                    <a:pt x="72" y="234"/>
                  </a:lnTo>
                  <a:lnTo>
                    <a:pt x="68" y="253"/>
                  </a:lnTo>
                  <a:lnTo>
                    <a:pt x="61" y="274"/>
                  </a:lnTo>
                  <a:lnTo>
                    <a:pt x="52" y="293"/>
                  </a:lnTo>
                  <a:lnTo>
                    <a:pt x="40" y="312"/>
                  </a:lnTo>
                  <a:lnTo>
                    <a:pt x="40" y="310"/>
                  </a:lnTo>
                  <a:lnTo>
                    <a:pt x="39" y="302"/>
                  </a:lnTo>
                  <a:lnTo>
                    <a:pt x="35" y="289"/>
                  </a:lnTo>
                  <a:lnTo>
                    <a:pt x="26" y="270"/>
                  </a:lnTo>
                  <a:lnTo>
                    <a:pt x="15" y="247"/>
                  </a:lnTo>
                  <a:lnTo>
                    <a:pt x="6" y="221"/>
                  </a:lnTo>
                  <a:lnTo>
                    <a:pt x="0" y="189"/>
                  </a:lnTo>
                  <a:lnTo>
                    <a:pt x="0" y="147"/>
                  </a:lnTo>
                  <a:lnTo>
                    <a:pt x="3" y="100"/>
                  </a:lnTo>
                  <a:lnTo>
                    <a:pt x="7" y="54"/>
                  </a:lnTo>
                  <a:lnTo>
                    <a:pt x="12" y="17"/>
                  </a:lnTo>
                  <a:lnTo>
                    <a:pt x="23" y="0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82" name="Freeform 37"/>
            <p:cNvSpPr>
              <a:spLocks/>
            </p:cNvSpPr>
            <p:nvPr/>
          </p:nvSpPr>
          <p:spPr bwMode="auto">
            <a:xfrm>
              <a:off x="3027" y="1671"/>
              <a:ext cx="28" cy="100"/>
            </a:xfrm>
            <a:custGeom>
              <a:avLst/>
              <a:gdLst>
                <a:gd name="T0" fmla="*/ 18 w 56"/>
                <a:gd name="T1" fmla="*/ 100 h 200"/>
                <a:gd name="T2" fmla="*/ 19 w 56"/>
                <a:gd name="T3" fmla="*/ 98 h 200"/>
                <a:gd name="T4" fmla="*/ 22 w 56"/>
                <a:gd name="T5" fmla="*/ 92 h 200"/>
                <a:gd name="T6" fmla="*/ 25 w 56"/>
                <a:gd name="T7" fmla="*/ 82 h 200"/>
                <a:gd name="T8" fmla="*/ 27 w 56"/>
                <a:gd name="T9" fmla="*/ 69 h 200"/>
                <a:gd name="T10" fmla="*/ 28 w 56"/>
                <a:gd name="T11" fmla="*/ 53 h 200"/>
                <a:gd name="T12" fmla="*/ 26 w 56"/>
                <a:gd name="T13" fmla="*/ 36 h 200"/>
                <a:gd name="T14" fmla="*/ 20 w 56"/>
                <a:gd name="T15" fmla="*/ 18 h 200"/>
                <a:gd name="T16" fmla="*/ 9 w 56"/>
                <a:gd name="T17" fmla="*/ 0 h 200"/>
                <a:gd name="T18" fmla="*/ 7 w 56"/>
                <a:gd name="T19" fmla="*/ 2 h 200"/>
                <a:gd name="T20" fmla="*/ 6 w 56"/>
                <a:gd name="T21" fmla="*/ 6 h 200"/>
                <a:gd name="T22" fmla="*/ 3 w 56"/>
                <a:gd name="T23" fmla="*/ 14 h 200"/>
                <a:gd name="T24" fmla="*/ 1 w 56"/>
                <a:gd name="T25" fmla="*/ 25 h 200"/>
                <a:gd name="T26" fmla="*/ 0 w 56"/>
                <a:gd name="T27" fmla="*/ 40 h 200"/>
                <a:gd name="T28" fmla="*/ 3 w 56"/>
                <a:gd name="T29" fmla="*/ 57 h 200"/>
                <a:gd name="T30" fmla="*/ 8 w 56"/>
                <a:gd name="T31" fmla="*/ 77 h 200"/>
                <a:gd name="T32" fmla="*/ 18 w 56"/>
                <a:gd name="T33" fmla="*/ 100 h 20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56"/>
                <a:gd name="T52" fmla="*/ 0 h 200"/>
                <a:gd name="T53" fmla="*/ 56 w 56"/>
                <a:gd name="T54" fmla="*/ 200 h 200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56" h="200">
                  <a:moveTo>
                    <a:pt x="36" y="200"/>
                  </a:moveTo>
                  <a:lnTo>
                    <a:pt x="38" y="195"/>
                  </a:lnTo>
                  <a:lnTo>
                    <a:pt x="43" y="183"/>
                  </a:lnTo>
                  <a:lnTo>
                    <a:pt x="50" y="163"/>
                  </a:lnTo>
                  <a:lnTo>
                    <a:pt x="54" y="137"/>
                  </a:lnTo>
                  <a:lnTo>
                    <a:pt x="56" y="107"/>
                  </a:lnTo>
                  <a:lnTo>
                    <a:pt x="51" y="72"/>
                  </a:lnTo>
                  <a:lnTo>
                    <a:pt x="40" y="36"/>
                  </a:lnTo>
                  <a:lnTo>
                    <a:pt x="18" y="0"/>
                  </a:lnTo>
                  <a:lnTo>
                    <a:pt x="15" y="3"/>
                  </a:lnTo>
                  <a:lnTo>
                    <a:pt x="11" y="12"/>
                  </a:lnTo>
                  <a:lnTo>
                    <a:pt x="6" y="28"/>
                  </a:lnTo>
                  <a:lnTo>
                    <a:pt x="2" y="51"/>
                  </a:lnTo>
                  <a:lnTo>
                    <a:pt x="0" y="79"/>
                  </a:lnTo>
                  <a:lnTo>
                    <a:pt x="5" y="114"/>
                  </a:lnTo>
                  <a:lnTo>
                    <a:pt x="16" y="154"/>
                  </a:lnTo>
                  <a:lnTo>
                    <a:pt x="36" y="200"/>
                  </a:lnTo>
                  <a:close/>
                </a:path>
              </a:pathLst>
            </a:custGeom>
            <a:solidFill>
              <a:srgbClr val="E8B556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83" name="Freeform 38"/>
            <p:cNvSpPr>
              <a:spLocks/>
            </p:cNvSpPr>
            <p:nvPr/>
          </p:nvSpPr>
          <p:spPr bwMode="auto">
            <a:xfrm>
              <a:off x="3031" y="1719"/>
              <a:ext cx="103" cy="81"/>
            </a:xfrm>
            <a:custGeom>
              <a:avLst/>
              <a:gdLst>
                <a:gd name="T0" fmla="*/ 0 w 206"/>
                <a:gd name="T1" fmla="*/ 74 h 162"/>
                <a:gd name="T2" fmla="*/ 2 w 206"/>
                <a:gd name="T3" fmla="*/ 75 h 162"/>
                <a:gd name="T4" fmla="*/ 6 w 206"/>
                <a:gd name="T5" fmla="*/ 78 h 162"/>
                <a:gd name="T6" fmla="*/ 14 w 206"/>
                <a:gd name="T7" fmla="*/ 80 h 162"/>
                <a:gd name="T8" fmla="*/ 24 w 206"/>
                <a:gd name="T9" fmla="*/ 81 h 162"/>
                <a:gd name="T10" fmla="*/ 35 w 206"/>
                <a:gd name="T11" fmla="*/ 80 h 162"/>
                <a:gd name="T12" fmla="*/ 47 w 206"/>
                <a:gd name="T13" fmla="*/ 76 h 162"/>
                <a:gd name="T14" fmla="*/ 60 w 206"/>
                <a:gd name="T15" fmla="*/ 68 h 162"/>
                <a:gd name="T16" fmla="*/ 73 w 206"/>
                <a:gd name="T17" fmla="*/ 54 h 162"/>
                <a:gd name="T18" fmla="*/ 83 w 206"/>
                <a:gd name="T19" fmla="*/ 41 h 162"/>
                <a:gd name="T20" fmla="*/ 90 w 206"/>
                <a:gd name="T21" fmla="*/ 29 h 162"/>
                <a:gd name="T22" fmla="*/ 95 w 206"/>
                <a:gd name="T23" fmla="*/ 20 h 162"/>
                <a:gd name="T24" fmla="*/ 99 w 206"/>
                <a:gd name="T25" fmla="*/ 13 h 162"/>
                <a:gd name="T26" fmla="*/ 101 w 206"/>
                <a:gd name="T27" fmla="*/ 7 h 162"/>
                <a:gd name="T28" fmla="*/ 103 w 206"/>
                <a:gd name="T29" fmla="*/ 3 h 162"/>
                <a:gd name="T30" fmla="*/ 103 w 206"/>
                <a:gd name="T31" fmla="*/ 1 h 162"/>
                <a:gd name="T32" fmla="*/ 103 w 206"/>
                <a:gd name="T33" fmla="*/ 0 h 162"/>
                <a:gd name="T34" fmla="*/ 102 w 206"/>
                <a:gd name="T35" fmla="*/ 1 h 162"/>
                <a:gd name="T36" fmla="*/ 99 w 206"/>
                <a:gd name="T37" fmla="*/ 1 h 162"/>
                <a:gd name="T38" fmla="*/ 95 w 206"/>
                <a:gd name="T39" fmla="*/ 3 h 162"/>
                <a:gd name="T40" fmla="*/ 89 w 206"/>
                <a:gd name="T41" fmla="*/ 5 h 162"/>
                <a:gd name="T42" fmla="*/ 81 w 206"/>
                <a:gd name="T43" fmla="*/ 7 h 162"/>
                <a:gd name="T44" fmla="*/ 72 w 206"/>
                <a:gd name="T45" fmla="*/ 10 h 162"/>
                <a:gd name="T46" fmla="*/ 62 w 206"/>
                <a:gd name="T47" fmla="*/ 11 h 162"/>
                <a:gd name="T48" fmla="*/ 52 w 206"/>
                <a:gd name="T49" fmla="*/ 14 h 162"/>
                <a:gd name="T50" fmla="*/ 42 w 206"/>
                <a:gd name="T51" fmla="*/ 18 h 162"/>
                <a:gd name="T52" fmla="*/ 33 w 206"/>
                <a:gd name="T53" fmla="*/ 22 h 162"/>
                <a:gd name="T54" fmla="*/ 25 w 206"/>
                <a:gd name="T55" fmla="*/ 29 h 162"/>
                <a:gd name="T56" fmla="*/ 18 w 206"/>
                <a:gd name="T57" fmla="*/ 37 h 162"/>
                <a:gd name="T58" fmla="*/ 12 w 206"/>
                <a:gd name="T59" fmla="*/ 45 h 162"/>
                <a:gd name="T60" fmla="*/ 7 w 206"/>
                <a:gd name="T61" fmla="*/ 55 h 162"/>
                <a:gd name="T62" fmla="*/ 3 w 206"/>
                <a:gd name="T63" fmla="*/ 64 h 162"/>
                <a:gd name="T64" fmla="*/ 0 w 206"/>
                <a:gd name="T65" fmla="*/ 74 h 16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206"/>
                <a:gd name="T100" fmla="*/ 0 h 162"/>
                <a:gd name="T101" fmla="*/ 206 w 206"/>
                <a:gd name="T102" fmla="*/ 162 h 162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206" h="162">
                  <a:moveTo>
                    <a:pt x="0" y="148"/>
                  </a:moveTo>
                  <a:lnTo>
                    <a:pt x="4" y="150"/>
                  </a:lnTo>
                  <a:lnTo>
                    <a:pt x="13" y="155"/>
                  </a:lnTo>
                  <a:lnTo>
                    <a:pt x="28" y="159"/>
                  </a:lnTo>
                  <a:lnTo>
                    <a:pt x="47" y="162"/>
                  </a:lnTo>
                  <a:lnTo>
                    <a:pt x="69" y="160"/>
                  </a:lnTo>
                  <a:lnTo>
                    <a:pt x="94" y="152"/>
                  </a:lnTo>
                  <a:lnTo>
                    <a:pt x="120" y="136"/>
                  </a:lnTo>
                  <a:lnTo>
                    <a:pt x="145" y="109"/>
                  </a:lnTo>
                  <a:lnTo>
                    <a:pt x="165" y="82"/>
                  </a:lnTo>
                  <a:lnTo>
                    <a:pt x="179" y="59"/>
                  </a:lnTo>
                  <a:lnTo>
                    <a:pt x="190" y="41"/>
                  </a:lnTo>
                  <a:lnTo>
                    <a:pt x="197" y="26"/>
                  </a:lnTo>
                  <a:lnTo>
                    <a:pt x="202" y="14"/>
                  </a:lnTo>
                  <a:lnTo>
                    <a:pt x="205" y="6"/>
                  </a:lnTo>
                  <a:lnTo>
                    <a:pt x="206" y="1"/>
                  </a:lnTo>
                  <a:lnTo>
                    <a:pt x="206" y="0"/>
                  </a:lnTo>
                  <a:lnTo>
                    <a:pt x="204" y="1"/>
                  </a:lnTo>
                  <a:lnTo>
                    <a:pt x="198" y="3"/>
                  </a:lnTo>
                  <a:lnTo>
                    <a:pt x="189" y="6"/>
                  </a:lnTo>
                  <a:lnTo>
                    <a:pt x="177" y="10"/>
                  </a:lnTo>
                  <a:lnTo>
                    <a:pt x="162" y="14"/>
                  </a:lnTo>
                  <a:lnTo>
                    <a:pt x="144" y="19"/>
                  </a:lnTo>
                  <a:lnTo>
                    <a:pt x="125" y="23"/>
                  </a:lnTo>
                  <a:lnTo>
                    <a:pt x="104" y="28"/>
                  </a:lnTo>
                  <a:lnTo>
                    <a:pt x="83" y="35"/>
                  </a:lnTo>
                  <a:lnTo>
                    <a:pt x="66" y="45"/>
                  </a:lnTo>
                  <a:lnTo>
                    <a:pt x="50" y="58"/>
                  </a:lnTo>
                  <a:lnTo>
                    <a:pt x="36" y="74"/>
                  </a:lnTo>
                  <a:lnTo>
                    <a:pt x="24" y="91"/>
                  </a:lnTo>
                  <a:lnTo>
                    <a:pt x="14" y="110"/>
                  </a:lnTo>
                  <a:lnTo>
                    <a:pt x="6" y="128"/>
                  </a:lnTo>
                  <a:lnTo>
                    <a:pt x="0" y="148"/>
                  </a:lnTo>
                  <a:close/>
                </a:path>
              </a:pathLst>
            </a:custGeom>
            <a:solidFill>
              <a:srgbClr val="AD6B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84" name="Freeform 39"/>
            <p:cNvSpPr>
              <a:spLocks/>
            </p:cNvSpPr>
            <p:nvPr/>
          </p:nvSpPr>
          <p:spPr bwMode="auto">
            <a:xfrm>
              <a:off x="3050" y="1742"/>
              <a:ext cx="68" cy="50"/>
            </a:xfrm>
            <a:custGeom>
              <a:avLst/>
              <a:gdLst>
                <a:gd name="T0" fmla="*/ 58 w 135"/>
                <a:gd name="T1" fmla="*/ 9 h 100"/>
                <a:gd name="T2" fmla="*/ 57 w 135"/>
                <a:gd name="T3" fmla="*/ 11 h 100"/>
                <a:gd name="T4" fmla="*/ 53 w 135"/>
                <a:gd name="T5" fmla="*/ 15 h 100"/>
                <a:gd name="T6" fmla="*/ 48 w 135"/>
                <a:gd name="T7" fmla="*/ 21 h 100"/>
                <a:gd name="T8" fmla="*/ 40 w 135"/>
                <a:gd name="T9" fmla="*/ 28 h 100"/>
                <a:gd name="T10" fmla="*/ 32 w 135"/>
                <a:gd name="T11" fmla="*/ 36 h 100"/>
                <a:gd name="T12" fmla="*/ 22 w 135"/>
                <a:gd name="T13" fmla="*/ 43 h 100"/>
                <a:gd name="T14" fmla="*/ 11 w 135"/>
                <a:gd name="T15" fmla="*/ 48 h 100"/>
                <a:gd name="T16" fmla="*/ 0 w 135"/>
                <a:gd name="T17" fmla="*/ 50 h 100"/>
                <a:gd name="T18" fmla="*/ 2 w 135"/>
                <a:gd name="T19" fmla="*/ 50 h 100"/>
                <a:gd name="T20" fmla="*/ 7 w 135"/>
                <a:gd name="T21" fmla="*/ 50 h 100"/>
                <a:gd name="T22" fmla="*/ 14 w 135"/>
                <a:gd name="T23" fmla="*/ 49 h 100"/>
                <a:gd name="T24" fmla="*/ 23 w 135"/>
                <a:gd name="T25" fmla="*/ 46 h 100"/>
                <a:gd name="T26" fmla="*/ 33 w 135"/>
                <a:gd name="T27" fmla="*/ 41 h 100"/>
                <a:gd name="T28" fmla="*/ 45 w 135"/>
                <a:gd name="T29" fmla="*/ 32 h 100"/>
                <a:gd name="T30" fmla="*/ 56 w 135"/>
                <a:gd name="T31" fmla="*/ 19 h 100"/>
                <a:gd name="T32" fmla="*/ 68 w 135"/>
                <a:gd name="T33" fmla="*/ 0 h 100"/>
                <a:gd name="T34" fmla="*/ 58 w 135"/>
                <a:gd name="T35" fmla="*/ 9 h 100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135"/>
                <a:gd name="T55" fmla="*/ 0 h 100"/>
                <a:gd name="T56" fmla="*/ 135 w 135"/>
                <a:gd name="T57" fmla="*/ 100 h 100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135" h="100">
                  <a:moveTo>
                    <a:pt x="116" y="18"/>
                  </a:moveTo>
                  <a:lnTo>
                    <a:pt x="113" y="21"/>
                  </a:lnTo>
                  <a:lnTo>
                    <a:pt x="106" y="30"/>
                  </a:lnTo>
                  <a:lnTo>
                    <a:pt x="95" y="42"/>
                  </a:lnTo>
                  <a:lnTo>
                    <a:pt x="80" y="57"/>
                  </a:lnTo>
                  <a:lnTo>
                    <a:pt x="63" y="72"/>
                  </a:lnTo>
                  <a:lnTo>
                    <a:pt x="43" y="85"/>
                  </a:lnTo>
                  <a:lnTo>
                    <a:pt x="22" y="95"/>
                  </a:lnTo>
                  <a:lnTo>
                    <a:pt x="0" y="100"/>
                  </a:lnTo>
                  <a:lnTo>
                    <a:pt x="4" y="100"/>
                  </a:lnTo>
                  <a:lnTo>
                    <a:pt x="13" y="100"/>
                  </a:lnTo>
                  <a:lnTo>
                    <a:pt x="27" y="98"/>
                  </a:lnTo>
                  <a:lnTo>
                    <a:pt x="45" y="92"/>
                  </a:lnTo>
                  <a:lnTo>
                    <a:pt x="66" y="81"/>
                  </a:lnTo>
                  <a:lnTo>
                    <a:pt x="89" y="64"/>
                  </a:lnTo>
                  <a:lnTo>
                    <a:pt x="112" y="37"/>
                  </a:lnTo>
                  <a:lnTo>
                    <a:pt x="135" y="0"/>
                  </a:lnTo>
                  <a:lnTo>
                    <a:pt x="116" y="18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85" name="Freeform 40"/>
            <p:cNvSpPr>
              <a:spLocks/>
            </p:cNvSpPr>
            <p:nvPr/>
          </p:nvSpPr>
          <p:spPr bwMode="auto">
            <a:xfrm>
              <a:off x="3031" y="1705"/>
              <a:ext cx="117" cy="88"/>
            </a:xfrm>
            <a:custGeom>
              <a:avLst/>
              <a:gdLst>
                <a:gd name="T0" fmla="*/ 117 w 234"/>
                <a:gd name="T1" fmla="*/ 0 h 175"/>
                <a:gd name="T2" fmla="*/ 117 w 234"/>
                <a:gd name="T3" fmla="*/ 1 h 175"/>
                <a:gd name="T4" fmla="*/ 116 w 234"/>
                <a:gd name="T5" fmla="*/ 5 h 175"/>
                <a:gd name="T6" fmla="*/ 111 w 234"/>
                <a:gd name="T7" fmla="*/ 9 h 175"/>
                <a:gd name="T8" fmla="*/ 102 w 234"/>
                <a:gd name="T9" fmla="*/ 14 h 175"/>
                <a:gd name="T10" fmla="*/ 96 w 234"/>
                <a:gd name="T11" fmla="*/ 16 h 175"/>
                <a:gd name="T12" fmla="*/ 90 w 234"/>
                <a:gd name="T13" fmla="*/ 17 h 175"/>
                <a:gd name="T14" fmla="*/ 83 w 234"/>
                <a:gd name="T15" fmla="*/ 18 h 175"/>
                <a:gd name="T16" fmla="*/ 76 w 234"/>
                <a:gd name="T17" fmla="*/ 19 h 175"/>
                <a:gd name="T18" fmla="*/ 69 w 234"/>
                <a:gd name="T19" fmla="*/ 20 h 175"/>
                <a:gd name="T20" fmla="*/ 61 w 234"/>
                <a:gd name="T21" fmla="*/ 21 h 175"/>
                <a:gd name="T22" fmla="*/ 54 w 234"/>
                <a:gd name="T23" fmla="*/ 24 h 175"/>
                <a:gd name="T24" fmla="*/ 46 w 234"/>
                <a:gd name="T25" fmla="*/ 27 h 175"/>
                <a:gd name="T26" fmla="*/ 39 w 234"/>
                <a:gd name="T27" fmla="*/ 31 h 175"/>
                <a:gd name="T28" fmla="*/ 31 w 234"/>
                <a:gd name="T29" fmla="*/ 36 h 175"/>
                <a:gd name="T30" fmla="*/ 25 w 234"/>
                <a:gd name="T31" fmla="*/ 43 h 175"/>
                <a:gd name="T32" fmla="*/ 18 w 234"/>
                <a:gd name="T33" fmla="*/ 50 h 175"/>
                <a:gd name="T34" fmla="*/ 12 w 234"/>
                <a:gd name="T35" fmla="*/ 58 h 175"/>
                <a:gd name="T36" fmla="*/ 7 w 234"/>
                <a:gd name="T37" fmla="*/ 67 h 175"/>
                <a:gd name="T38" fmla="*/ 3 w 234"/>
                <a:gd name="T39" fmla="*/ 77 h 175"/>
                <a:gd name="T40" fmla="*/ 0 w 234"/>
                <a:gd name="T41" fmla="*/ 88 h 175"/>
                <a:gd name="T42" fmla="*/ 0 w 234"/>
                <a:gd name="T43" fmla="*/ 88 h 175"/>
                <a:gd name="T44" fmla="*/ 2 w 234"/>
                <a:gd name="T45" fmla="*/ 87 h 175"/>
                <a:gd name="T46" fmla="*/ 3 w 234"/>
                <a:gd name="T47" fmla="*/ 86 h 175"/>
                <a:gd name="T48" fmla="*/ 4 w 234"/>
                <a:gd name="T49" fmla="*/ 85 h 175"/>
                <a:gd name="T50" fmla="*/ 7 w 234"/>
                <a:gd name="T51" fmla="*/ 84 h 175"/>
                <a:gd name="T52" fmla="*/ 10 w 234"/>
                <a:gd name="T53" fmla="*/ 83 h 175"/>
                <a:gd name="T54" fmla="*/ 14 w 234"/>
                <a:gd name="T55" fmla="*/ 82 h 175"/>
                <a:gd name="T56" fmla="*/ 19 w 234"/>
                <a:gd name="T57" fmla="*/ 81 h 175"/>
                <a:gd name="T58" fmla="*/ 25 w 234"/>
                <a:gd name="T59" fmla="*/ 80 h 175"/>
                <a:gd name="T60" fmla="*/ 30 w 234"/>
                <a:gd name="T61" fmla="*/ 79 h 175"/>
                <a:gd name="T62" fmla="*/ 37 w 234"/>
                <a:gd name="T63" fmla="*/ 77 h 175"/>
                <a:gd name="T64" fmla="*/ 44 w 234"/>
                <a:gd name="T65" fmla="*/ 75 h 175"/>
                <a:gd name="T66" fmla="*/ 50 w 234"/>
                <a:gd name="T67" fmla="*/ 72 h 175"/>
                <a:gd name="T68" fmla="*/ 57 w 234"/>
                <a:gd name="T69" fmla="*/ 68 h 175"/>
                <a:gd name="T70" fmla="*/ 63 w 234"/>
                <a:gd name="T71" fmla="*/ 62 h 175"/>
                <a:gd name="T72" fmla="*/ 71 w 234"/>
                <a:gd name="T73" fmla="*/ 55 h 175"/>
                <a:gd name="T74" fmla="*/ 79 w 234"/>
                <a:gd name="T75" fmla="*/ 47 h 175"/>
                <a:gd name="T76" fmla="*/ 87 w 234"/>
                <a:gd name="T77" fmla="*/ 39 h 175"/>
                <a:gd name="T78" fmla="*/ 95 w 234"/>
                <a:gd name="T79" fmla="*/ 31 h 175"/>
                <a:gd name="T80" fmla="*/ 103 w 234"/>
                <a:gd name="T81" fmla="*/ 23 h 175"/>
                <a:gd name="T82" fmla="*/ 109 w 234"/>
                <a:gd name="T83" fmla="*/ 16 h 175"/>
                <a:gd name="T84" fmla="*/ 114 w 234"/>
                <a:gd name="T85" fmla="*/ 10 h 175"/>
                <a:gd name="T86" fmla="*/ 117 w 234"/>
                <a:gd name="T87" fmla="*/ 4 h 175"/>
                <a:gd name="T88" fmla="*/ 117 w 234"/>
                <a:gd name="T89" fmla="*/ 0 h 175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234"/>
                <a:gd name="T136" fmla="*/ 0 h 175"/>
                <a:gd name="T137" fmla="*/ 234 w 234"/>
                <a:gd name="T138" fmla="*/ 175 h 175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234" h="175">
                  <a:moveTo>
                    <a:pt x="234" y="0"/>
                  </a:moveTo>
                  <a:lnTo>
                    <a:pt x="234" y="2"/>
                  </a:lnTo>
                  <a:lnTo>
                    <a:pt x="231" y="10"/>
                  </a:lnTo>
                  <a:lnTo>
                    <a:pt x="221" y="18"/>
                  </a:lnTo>
                  <a:lnTo>
                    <a:pt x="203" y="27"/>
                  </a:lnTo>
                  <a:lnTo>
                    <a:pt x="192" y="31"/>
                  </a:lnTo>
                  <a:lnTo>
                    <a:pt x="179" y="33"/>
                  </a:lnTo>
                  <a:lnTo>
                    <a:pt x="165" y="35"/>
                  </a:lnTo>
                  <a:lnTo>
                    <a:pt x="151" y="37"/>
                  </a:lnTo>
                  <a:lnTo>
                    <a:pt x="137" y="40"/>
                  </a:lnTo>
                  <a:lnTo>
                    <a:pt x="122" y="42"/>
                  </a:lnTo>
                  <a:lnTo>
                    <a:pt x="107" y="47"/>
                  </a:lnTo>
                  <a:lnTo>
                    <a:pt x="92" y="54"/>
                  </a:lnTo>
                  <a:lnTo>
                    <a:pt x="77" y="62"/>
                  </a:lnTo>
                  <a:lnTo>
                    <a:pt x="62" y="72"/>
                  </a:lnTo>
                  <a:lnTo>
                    <a:pt x="49" y="85"/>
                  </a:lnTo>
                  <a:lnTo>
                    <a:pt x="36" y="99"/>
                  </a:lnTo>
                  <a:lnTo>
                    <a:pt x="24" y="115"/>
                  </a:lnTo>
                  <a:lnTo>
                    <a:pt x="15" y="133"/>
                  </a:lnTo>
                  <a:lnTo>
                    <a:pt x="6" y="153"/>
                  </a:lnTo>
                  <a:lnTo>
                    <a:pt x="0" y="175"/>
                  </a:lnTo>
                  <a:lnTo>
                    <a:pt x="3" y="174"/>
                  </a:lnTo>
                  <a:lnTo>
                    <a:pt x="5" y="171"/>
                  </a:lnTo>
                  <a:lnTo>
                    <a:pt x="8" y="169"/>
                  </a:lnTo>
                  <a:lnTo>
                    <a:pt x="13" y="168"/>
                  </a:lnTo>
                  <a:lnTo>
                    <a:pt x="20" y="166"/>
                  </a:lnTo>
                  <a:lnTo>
                    <a:pt x="28" y="163"/>
                  </a:lnTo>
                  <a:lnTo>
                    <a:pt x="38" y="161"/>
                  </a:lnTo>
                  <a:lnTo>
                    <a:pt x="50" y="159"/>
                  </a:lnTo>
                  <a:lnTo>
                    <a:pt x="61" y="157"/>
                  </a:lnTo>
                  <a:lnTo>
                    <a:pt x="74" y="154"/>
                  </a:lnTo>
                  <a:lnTo>
                    <a:pt x="87" y="149"/>
                  </a:lnTo>
                  <a:lnTo>
                    <a:pt x="99" y="144"/>
                  </a:lnTo>
                  <a:lnTo>
                    <a:pt x="113" y="136"/>
                  </a:lnTo>
                  <a:lnTo>
                    <a:pt x="127" y="124"/>
                  </a:lnTo>
                  <a:lnTo>
                    <a:pt x="142" y="110"/>
                  </a:lnTo>
                  <a:lnTo>
                    <a:pt x="158" y="94"/>
                  </a:lnTo>
                  <a:lnTo>
                    <a:pt x="174" y="78"/>
                  </a:lnTo>
                  <a:lnTo>
                    <a:pt x="190" y="62"/>
                  </a:lnTo>
                  <a:lnTo>
                    <a:pt x="205" y="46"/>
                  </a:lnTo>
                  <a:lnTo>
                    <a:pt x="218" y="32"/>
                  </a:lnTo>
                  <a:lnTo>
                    <a:pt x="227" y="19"/>
                  </a:lnTo>
                  <a:lnTo>
                    <a:pt x="233" y="8"/>
                  </a:lnTo>
                  <a:lnTo>
                    <a:pt x="234" y="0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86" name="Freeform 41"/>
            <p:cNvSpPr>
              <a:spLocks/>
            </p:cNvSpPr>
            <p:nvPr/>
          </p:nvSpPr>
          <p:spPr bwMode="auto">
            <a:xfrm>
              <a:off x="3036" y="1724"/>
              <a:ext cx="78" cy="53"/>
            </a:xfrm>
            <a:custGeom>
              <a:avLst/>
              <a:gdLst>
                <a:gd name="T0" fmla="*/ 0 w 155"/>
                <a:gd name="T1" fmla="*/ 53 h 106"/>
                <a:gd name="T2" fmla="*/ 1 w 155"/>
                <a:gd name="T3" fmla="*/ 51 h 106"/>
                <a:gd name="T4" fmla="*/ 4 w 155"/>
                <a:gd name="T5" fmla="*/ 44 h 106"/>
                <a:gd name="T6" fmla="*/ 9 w 155"/>
                <a:gd name="T7" fmla="*/ 36 h 106"/>
                <a:gd name="T8" fmla="*/ 17 w 155"/>
                <a:gd name="T9" fmla="*/ 25 h 106"/>
                <a:gd name="T10" fmla="*/ 28 w 155"/>
                <a:gd name="T11" fmla="*/ 15 h 106"/>
                <a:gd name="T12" fmla="*/ 41 w 155"/>
                <a:gd name="T13" fmla="*/ 7 h 106"/>
                <a:gd name="T14" fmla="*/ 58 w 155"/>
                <a:gd name="T15" fmla="*/ 2 h 106"/>
                <a:gd name="T16" fmla="*/ 78 w 155"/>
                <a:gd name="T17" fmla="*/ 0 h 106"/>
                <a:gd name="T18" fmla="*/ 77 w 155"/>
                <a:gd name="T19" fmla="*/ 2 h 106"/>
                <a:gd name="T20" fmla="*/ 75 w 155"/>
                <a:gd name="T21" fmla="*/ 7 h 106"/>
                <a:gd name="T22" fmla="*/ 71 w 155"/>
                <a:gd name="T23" fmla="*/ 13 h 106"/>
                <a:gd name="T24" fmla="*/ 64 w 155"/>
                <a:gd name="T25" fmla="*/ 23 h 106"/>
                <a:gd name="T26" fmla="*/ 54 w 155"/>
                <a:gd name="T27" fmla="*/ 31 h 106"/>
                <a:gd name="T28" fmla="*/ 40 w 155"/>
                <a:gd name="T29" fmla="*/ 40 h 106"/>
                <a:gd name="T30" fmla="*/ 23 w 155"/>
                <a:gd name="T31" fmla="*/ 48 h 106"/>
                <a:gd name="T32" fmla="*/ 0 w 155"/>
                <a:gd name="T33" fmla="*/ 53 h 10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55"/>
                <a:gd name="T52" fmla="*/ 0 h 106"/>
                <a:gd name="T53" fmla="*/ 155 w 155"/>
                <a:gd name="T54" fmla="*/ 106 h 10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55" h="106">
                  <a:moveTo>
                    <a:pt x="0" y="106"/>
                  </a:moveTo>
                  <a:lnTo>
                    <a:pt x="2" y="101"/>
                  </a:lnTo>
                  <a:lnTo>
                    <a:pt x="8" y="88"/>
                  </a:lnTo>
                  <a:lnTo>
                    <a:pt x="18" y="71"/>
                  </a:lnTo>
                  <a:lnTo>
                    <a:pt x="34" y="50"/>
                  </a:lnTo>
                  <a:lnTo>
                    <a:pt x="55" y="31"/>
                  </a:lnTo>
                  <a:lnTo>
                    <a:pt x="82" y="15"/>
                  </a:lnTo>
                  <a:lnTo>
                    <a:pt x="115" y="3"/>
                  </a:lnTo>
                  <a:lnTo>
                    <a:pt x="155" y="0"/>
                  </a:lnTo>
                  <a:lnTo>
                    <a:pt x="154" y="3"/>
                  </a:lnTo>
                  <a:lnTo>
                    <a:pt x="150" y="13"/>
                  </a:lnTo>
                  <a:lnTo>
                    <a:pt x="141" y="27"/>
                  </a:lnTo>
                  <a:lnTo>
                    <a:pt x="128" y="45"/>
                  </a:lnTo>
                  <a:lnTo>
                    <a:pt x="108" y="63"/>
                  </a:lnTo>
                  <a:lnTo>
                    <a:pt x="80" y="80"/>
                  </a:lnTo>
                  <a:lnTo>
                    <a:pt x="45" y="95"/>
                  </a:lnTo>
                  <a:lnTo>
                    <a:pt x="0" y="106"/>
                  </a:lnTo>
                  <a:close/>
                </a:path>
              </a:pathLst>
            </a:custGeom>
            <a:solidFill>
              <a:srgbClr val="E8B556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87" name="Freeform 42"/>
            <p:cNvSpPr>
              <a:spLocks/>
            </p:cNvSpPr>
            <p:nvPr/>
          </p:nvSpPr>
          <p:spPr bwMode="auto">
            <a:xfrm>
              <a:off x="3001" y="1778"/>
              <a:ext cx="103" cy="81"/>
            </a:xfrm>
            <a:custGeom>
              <a:avLst/>
              <a:gdLst>
                <a:gd name="T0" fmla="*/ 0 w 207"/>
                <a:gd name="T1" fmla="*/ 74 h 161"/>
                <a:gd name="T2" fmla="*/ 2 w 207"/>
                <a:gd name="T3" fmla="*/ 75 h 161"/>
                <a:gd name="T4" fmla="*/ 7 w 207"/>
                <a:gd name="T5" fmla="*/ 77 h 161"/>
                <a:gd name="T6" fmla="*/ 14 w 207"/>
                <a:gd name="T7" fmla="*/ 80 h 161"/>
                <a:gd name="T8" fmla="*/ 24 w 207"/>
                <a:gd name="T9" fmla="*/ 81 h 161"/>
                <a:gd name="T10" fmla="*/ 35 w 207"/>
                <a:gd name="T11" fmla="*/ 80 h 161"/>
                <a:gd name="T12" fmla="*/ 47 w 207"/>
                <a:gd name="T13" fmla="*/ 77 h 161"/>
                <a:gd name="T14" fmla="*/ 60 w 207"/>
                <a:gd name="T15" fmla="*/ 69 h 161"/>
                <a:gd name="T16" fmla="*/ 73 w 207"/>
                <a:gd name="T17" fmla="*/ 55 h 161"/>
                <a:gd name="T18" fmla="*/ 82 w 207"/>
                <a:gd name="T19" fmla="*/ 41 h 161"/>
                <a:gd name="T20" fmla="*/ 90 w 207"/>
                <a:gd name="T21" fmla="*/ 30 h 161"/>
                <a:gd name="T22" fmla="*/ 95 w 207"/>
                <a:gd name="T23" fmla="*/ 20 h 161"/>
                <a:gd name="T24" fmla="*/ 99 w 207"/>
                <a:gd name="T25" fmla="*/ 13 h 161"/>
                <a:gd name="T26" fmla="*/ 101 w 207"/>
                <a:gd name="T27" fmla="*/ 7 h 161"/>
                <a:gd name="T28" fmla="*/ 102 w 207"/>
                <a:gd name="T29" fmla="*/ 3 h 161"/>
                <a:gd name="T30" fmla="*/ 103 w 207"/>
                <a:gd name="T31" fmla="*/ 1 h 161"/>
                <a:gd name="T32" fmla="*/ 103 w 207"/>
                <a:gd name="T33" fmla="*/ 0 h 161"/>
                <a:gd name="T34" fmla="*/ 102 w 207"/>
                <a:gd name="T35" fmla="*/ 1 h 161"/>
                <a:gd name="T36" fmla="*/ 99 w 207"/>
                <a:gd name="T37" fmla="*/ 1 h 161"/>
                <a:gd name="T38" fmla="*/ 94 w 207"/>
                <a:gd name="T39" fmla="*/ 3 h 161"/>
                <a:gd name="T40" fmla="*/ 88 w 207"/>
                <a:gd name="T41" fmla="*/ 5 h 161"/>
                <a:gd name="T42" fmla="*/ 81 w 207"/>
                <a:gd name="T43" fmla="*/ 7 h 161"/>
                <a:gd name="T44" fmla="*/ 72 w 207"/>
                <a:gd name="T45" fmla="*/ 9 h 161"/>
                <a:gd name="T46" fmla="*/ 62 w 207"/>
                <a:gd name="T47" fmla="*/ 12 h 161"/>
                <a:gd name="T48" fmla="*/ 52 w 207"/>
                <a:gd name="T49" fmla="*/ 14 h 161"/>
                <a:gd name="T50" fmla="*/ 42 w 207"/>
                <a:gd name="T51" fmla="*/ 17 h 161"/>
                <a:gd name="T52" fmla="*/ 33 w 207"/>
                <a:gd name="T53" fmla="*/ 23 h 161"/>
                <a:gd name="T54" fmla="*/ 25 w 207"/>
                <a:gd name="T55" fmla="*/ 29 h 161"/>
                <a:gd name="T56" fmla="*/ 18 w 207"/>
                <a:gd name="T57" fmla="*/ 37 h 161"/>
                <a:gd name="T58" fmla="*/ 12 w 207"/>
                <a:gd name="T59" fmla="*/ 46 h 161"/>
                <a:gd name="T60" fmla="*/ 7 w 207"/>
                <a:gd name="T61" fmla="*/ 55 h 161"/>
                <a:gd name="T62" fmla="*/ 3 w 207"/>
                <a:gd name="T63" fmla="*/ 64 h 161"/>
                <a:gd name="T64" fmla="*/ 0 w 207"/>
                <a:gd name="T65" fmla="*/ 74 h 161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207"/>
                <a:gd name="T100" fmla="*/ 0 h 161"/>
                <a:gd name="T101" fmla="*/ 207 w 207"/>
                <a:gd name="T102" fmla="*/ 161 h 161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207" h="161">
                  <a:moveTo>
                    <a:pt x="0" y="147"/>
                  </a:moveTo>
                  <a:lnTo>
                    <a:pt x="4" y="150"/>
                  </a:lnTo>
                  <a:lnTo>
                    <a:pt x="14" y="154"/>
                  </a:lnTo>
                  <a:lnTo>
                    <a:pt x="29" y="159"/>
                  </a:lnTo>
                  <a:lnTo>
                    <a:pt x="48" y="161"/>
                  </a:lnTo>
                  <a:lnTo>
                    <a:pt x="71" y="160"/>
                  </a:lnTo>
                  <a:lnTo>
                    <a:pt x="95" y="153"/>
                  </a:lnTo>
                  <a:lnTo>
                    <a:pt x="120" y="137"/>
                  </a:lnTo>
                  <a:lnTo>
                    <a:pt x="146" y="109"/>
                  </a:lnTo>
                  <a:lnTo>
                    <a:pt x="165" y="82"/>
                  </a:lnTo>
                  <a:lnTo>
                    <a:pt x="180" y="59"/>
                  </a:lnTo>
                  <a:lnTo>
                    <a:pt x="190" y="40"/>
                  </a:lnTo>
                  <a:lnTo>
                    <a:pt x="199" y="25"/>
                  </a:lnTo>
                  <a:lnTo>
                    <a:pt x="203" y="14"/>
                  </a:lnTo>
                  <a:lnTo>
                    <a:pt x="205" y="6"/>
                  </a:lnTo>
                  <a:lnTo>
                    <a:pt x="207" y="1"/>
                  </a:lnTo>
                  <a:lnTo>
                    <a:pt x="207" y="0"/>
                  </a:lnTo>
                  <a:lnTo>
                    <a:pt x="204" y="1"/>
                  </a:lnTo>
                  <a:lnTo>
                    <a:pt x="199" y="2"/>
                  </a:lnTo>
                  <a:lnTo>
                    <a:pt x="189" y="6"/>
                  </a:lnTo>
                  <a:lnTo>
                    <a:pt x="177" y="9"/>
                  </a:lnTo>
                  <a:lnTo>
                    <a:pt x="162" y="14"/>
                  </a:lnTo>
                  <a:lnTo>
                    <a:pt x="144" y="18"/>
                  </a:lnTo>
                  <a:lnTo>
                    <a:pt x="125" y="23"/>
                  </a:lnTo>
                  <a:lnTo>
                    <a:pt x="104" y="28"/>
                  </a:lnTo>
                  <a:lnTo>
                    <a:pt x="84" y="34"/>
                  </a:lnTo>
                  <a:lnTo>
                    <a:pt x="66" y="45"/>
                  </a:lnTo>
                  <a:lnTo>
                    <a:pt x="50" y="58"/>
                  </a:lnTo>
                  <a:lnTo>
                    <a:pt x="37" y="74"/>
                  </a:lnTo>
                  <a:lnTo>
                    <a:pt x="25" y="91"/>
                  </a:lnTo>
                  <a:lnTo>
                    <a:pt x="15" y="109"/>
                  </a:lnTo>
                  <a:lnTo>
                    <a:pt x="7" y="128"/>
                  </a:lnTo>
                  <a:lnTo>
                    <a:pt x="0" y="147"/>
                  </a:lnTo>
                  <a:close/>
                </a:path>
              </a:pathLst>
            </a:custGeom>
            <a:solidFill>
              <a:srgbClr val="AD6B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88" name="Freeform 43"/>
            <p:cNvSpPr>
              <a:spLocks/>
            </p:cNvSpPr>
            <p:nvPr/>
          </p:nvSpPr>
          <p:spPr bwMode="auto">
            <a:xfrm>
              <a:off x="3020" y="1801"/>
              <a:ext cx="68" cy="51"/>
            </a:xfrm>
            <a:custGeom>
              <a:avLst/>
              <a:gdLst>
                <a:gd name="T0" fmla="*/ 58 w 135"/>
                <a:gd name="T1" fmla="*/ 9 h 101"/>
                <a:gd name="T2" fmla="*/ 57 w 135"/>
                <a:gd name="T3" fmla="*/ 11 h 101"/>
                <a:gd name="T4" fmla="*/ 54 w 135"/>
                <a:gd name="T5" fmla="*/ 15 h 101"/>
                <a:gd name="T6" fmla="*/ 48 w 135"/>
                <a:gd name="T7" fmla="*/ 21 h 101"/>
                <a:gd name="T8" fmla="*/ 40 w 135"/>
                <a:gd name="T9" fmla="*/ 29 h 101"/>
                <a:gd name="T10" fmla="*/ 32 w 135"/>
                <a:gd name="T11" fmla="*/ 36 h 101"/>
                <a:gd name="T12" fmla="*/ 22 w 135"/>
                <a:gd name="T13" fmla="*/ 43 h 101"/>
                <a:gd name="T14" fmla="*/ 11 w 135"/>
                <a:gd name="T15" fmla="*/ 48 h 101"/>
                <a:gd name="T16" fmla="*/ 0 w 135"/>
                <a:gd name="T17" fmla="*/ 51 h 101"/>
                <a:gd name="T18" fmla="*/ 2 w 135"/>
                <a:gd name="T19" fmla="*/ 51 h 101"/>
                <a:gd name="T20" fmla="*/ 6 w 135"/>
                <a:gd name="T21" fmla="*/ 51 h 101"/>
                <a:gd name="T22" fmla="*/ 14 w 135"/>
                <a:gd name="T23" fmla="*/ 50 h 101"/>
                <a:gd name="T24" fmla="*/ 23 w 135"/>
                <a:gd name="T25" fmla="*/ 46 h 101"/>
                <a:gd name="T26" fmla="*/ 33 w 135"/>
                <a:gd name="T27" fmla="*/ 40 h 101"/>
                <a:gd name="T28" fmla="*/ 45 w 135"/>
                <a:gd name="T29" fmla="*/ 32 h 101"/>
                <a:gd name="T30" fmla="*/ 56 w 135"/>
                <a:gd name="T31" fmla="*/ 19 h 101"/>
                <a:gd name="T32" fmla="*/ 68 w 135"/>
                <a:gd name="T33" fmla="*/ 0 h 101"/>
                <a:gd name="T34" fmla="*/ 58 w 135"/>
                <a:gd name="T35" fmla="*/ 9 h 101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135"/>
                <a:gd name="T55" fmla="*/ 0 h 101"/>
                <a:gd name="T56" fmla="*/ 135 w 135"/>
                <a:gd name="T57" fmla="*/ 101 h 101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135" h="101">
                  <a:moveTo>
                    <a:pt x="116" y="18"/>
                  </a:moveTo>
                  <a:lnTo>
                    <a:pt x="114" y="22"/>
                  </a:lnTo>
                  <a:lnTo>
                    <a:pt x="107" y="30"/>
                  </a:lnTo>
                  <a:lnTo>
                    <a:pt x="95" y="42"/>
                  </a:lnTo>
                  <a:lnTo>
                    <a:pt x="80" y="57"/>
                  </a:lnTo>
                  <a:lnTo>
                    <a:pt x="63" y="72"/>
                  </a:lnTo>
                  <a:lnTo>
                    <a:pt x="43" y="85"/>
                  </a:lnTo>
                  <a:lnTo>
                    <a:pt x="21" y="95"/>
                  </a:lnTo>
                  <a:lnTo>
                    <a:pt x="0" y="101"/>
                  </a:lnTo>
                  <a:lnTo>
                    <a:pt x="3" y="101"/>
                  </a:lnTo>
                  <a:lnTo>
                    <a:pt x="12" y="101"/>
                  </a:lnTo>
                  <a:lnTo>
                    <a:pt x="27" y="99"/>
                  </a:lnTo>
                  <a:lnTo>
                    <a:pt x="46" y="92"/>
                  </a:lnTo>
                  <a:lnTo>
                    <a:pt x="66" y="80"/>
                  </a:lnTo>
                  <a:lnTo>
                    <a:pt x="89" y="63"/>
                  </a:lnTo>
                  <a:lnTo>
                    <a:pt x="112" y="37"/>
                  </a:lnTo>
                  <a:lnTo>
                    <a:pt x="135" y="0"/>
                  </a:lnTo>
                  <a:lnTo>
                    <a:pt x="116" y="18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89" name="Freeform 44"/>
            <p:cNvSpPr>
              <a:spLocks/>
            </p:cNvSpPr>
            <p:nvPr/>
          </p:nvSpPr>
          <p:spPr bwMode="auto">
            <a:xfrm>
              <a:off x="3001" y="1765"/>
              <a:ext cx="117" cy="87"/>
            </a:xfrm>
            <a:custGeom>
              <a:avLst/>
              <a:gdLst>
                <a:gd name="T0" fmla="*/ 117 w 234"/>
                <a:gd name="T1" fmla="*/ 0 h 175"/>
                <a:gd name="T2" fmla="*/ 117 w 234"/>
                <a:gd name="T3" fmla="*/ 1 h 175"/>
                <a:gd name="T4" fmla="*/ 116 w 234"/>
                <a:gd name="T5" fmla="*/ 5 h 175"/>
                <a:gd name="T6" fmla="*/ 111 w 234"/>
                <a:gd name="T7" fmla="*/ 9 h 175"/>
                <a:gd name="T8" fmla="*/ 102 w 234"/>
                <a:gd name="T9" fmla="*/ 14 h 175"/>
                <a:gd name="T10" fmla="*/ 97 w 234"/>
                <a:gd name="T11" fmla="*/ 15 h 175"/>
                <a:gd name="T12" fmla="*/ 90 w 234"/>
                <a:gd name="T13" fmla="*/ 17 h 175"/>
                <a:gd name="T14" fmla="*/ 83 w 234"/>
                <a:gd name="T15" fmla="*/ 18 h 175"/>
                <a:gd name="T16" fmla="*/ 76 w 234"/>
                <a:gd name="T17" fmla="*/ 19 h 175"/>
                <a:gd name="T18" fmla="*/ 70 w 234"/>
                <a:gd name="T19" fmla="*/ 20 h 175"/>
                <a:gd name="T20" fmla="*/ 62 w 234"/>
                <a:gd name="T21" fmla="*/ 22 h 175"/>
                <a:gd name="T22" fmla="*/ 55 w 234"/>
                <a:gd name="T23" fmla="*/ 24 h 175"/>
                <a:gd name="T24" fmla="*/ 47 w 234"/>
                <a:gd name="T25" fmla="*/ 27 h 175"/>
                <a:gd name="T26" fmla="*/ 40 w 234"/>
                <a:gd name="T27" fmla="*/ 31 h 175"/>
                <a:gd name="T28" fmla="*/ 32 w 234"/>
                <a:gd name="T29" fmla="*/ 36 h 175"/>
                <a:gd name="T30" fmla="*/ 25 w 234"/>
                <a:gd name="T31" fmla="*/ 43 h 175"/>
                <a:gd name="T32" fmla="*/ 19 w 234"/>
                <a:gd name="T33" fmla="*/ 49 h 175"/>
                <a:gd name="T34" fmla="*/ 13 w 234"/>
                <a:gd name="T35" fmla="*/ 57 h 175"/>
                <a:gd name="T36" fmla="*/ 7 w 234"/>
                <a:gd name="T37" fmla="*/ 67 h 175"/>
                <a:gd name="T38" fmla="*/ 4 w 234"/>
                <a:gd name="T39" fmla="*/ 76 h 175"/>
                <a:gd name="T40" fmla="*/ 0 w 234"/>
                <a:gd name="T41" fmla="*/ 87 h 175"/>
                <a:gd name="T42" fmla="*/ 0 w 234"/>
                <a:gd name="T43" fmla="*/ 87 h 175"/>
                <a:gd name="T44" fmla="*/ 2 w 234"/>
                <a:gd name="T45" fmla="*/ 87 h 175"/>
                <a:gd name="T46" fmla="*/ 3 w 234"/>
                <a:gd name="T47" fmla="*/ 86 h 175"/>
                <a:gd name="T48" fmla="*/ 4 w 234"/>
                <a:gd name="T49" fmla="*/ 85 h 175"/>
                <a:gd name="T50" fmla="*/ 7 w 234"/>
                <a:gd name="T51" fmla="*/ 84 h 175"/>
                <a:gd name="T52" fmla="*/ 11 w 234"/>
                <a:gd name="T53" fmla="*/ 83 h 175"/>
                <a:gd name="T54" fmla="*/ 15 w 234"/>
                <a:gd name="T55" fmla="*/ 82 h 175"/>
                <a:gd name="T56" fmla="*/ 20 w 234"/>
                <a:gd name="T57" fmla="*/ 81 h 175"/>
                <a:gd name="T58" fmla="*/ 26 w 234"/>
                <a:gd name="T59" fmla="*/ 80 h 175"/>
                <a:gd name="T60" fmla="*/ 31 w 234"/>
                <a:gd name="T61" fmla="*/ 79 h 175"/>
                <a:gd name="T62" fmla="*/ 37 w 234"/>
                <a:gd name="T63" fmla="*/ 78 h 175"/>
                <a:gd name="T64" fmla="*/ 44 w 234"/>
                <a:gd name="T65" fmla="*/ 75 h 175"/>
                <a:gd name="T66" fmla="*/ 50 w 234"/>
                <a:gd name="T67" fmla="*/ 72 h 175"/>
                <a:gd name="T68" fmla="*/ 57 w 234"/>
                <a:gd name="T69" fmla="*/ 68 h 175"/>
                <a:gd name="T70" fmla="*/ 64 w 234"/>
                <a:gd name="T71" fmla="*/ 62 h 175"/>
                <a:gd name="T72" fmla="*/ 72 w 234"/>
                <a:gd name="T73" fmla="*/ 55 h 175"/>
                <a:gd name="T74" fmla="*/ 80 w 234"/>
                <a:gd name="T75" fmla="*/ 47 h 175"/>
                <a:gd name="T76" fmla="*/ 88 w 234"/>
                <a:gd name="T77" fmla="*/ 39 h 175"/>
                <a:gd name="T78" fmla="*/ 95 w 234"/>
                <a:gd name="T79" fmla="*/ 31 h 175"/>
                <a:gd name="T80" fmla="*/ 103 w 234"/>
                <a:gd name="T81" fmla="*/ 23 h 175"/>
                <a:gd name="T82" fmla="*/ 109 w 234"/>
                <a:gd name="T83" fmla="*/ 16 h 175"/>
                <a:gd name="T84" fmla="*/ 114 w 234"/>
                <a:gd name="T85" fmla="*/ 10 h 175"/>
                <a:gd name="T86" fmla="*/ 117 w 234"/>
                <a:gd name="T87" fmla="*/ 4 h 175"/>
                <a:gd name="T88" fmla="*/ 117 w 234"/>
                <a:gd name="T89" fmla="*/ 0 h 175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234"/>
                <a:gd name="T136" fmla="*/ 0 h 175"/>
                <a:gd name="T137" fmla="*/ 234 w 234"/>
                <a:gd name="T138" fmla="*/ 175 h 175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234" h="175">
                  <a:moveTo>
                    <a:pt x="234" y="0"/>
                  </a:moveTo>
                  <a:lnTo>
                    <a:pt x="234" y="3"/>
                  </a:lnTo>
                  <a:lnTo>
                    <a:pt x="231" y="11"/>
                  </a:lnTo>
                  <a:lnTo>
                    <a:pt x="222" y="19"/>
                  </a:lnTo>
                  <a:lnTo>
                    <a:pt x="204" y="28"/>
                  </a:lnTo>
                  <a:lnTo>
                    <a:pt x="193" y="31"/>
                  </a:lnTo>
                  <a:lnTo>
                    <a:pt x="180" y="34"/>
                  </a:lnTo>
                  <a:lnTo>
                    <a:pt x="166" y="36"/>
                  </a:lnTo>
                  <a:lnTo>
                    <a:pt x="152" y="38"/>
                  </a:lnTo>
                  <a:lnTo>
                    <a:pt x="139" y="41"/>
                  </a:lnTo>
                  <a:lnTo>
                    <a:pt x="124" y="44"/>
                  </a:lnTo>
                  <a:lnTo>
                    <a:pt x="109" y="49"/>
                  </a:lnTo>
                  <a:lnTo>
                    <a:pt x="94" y="54"/>
                  </a:lnTo>
                  <a:lnTo>
                    <a:pt x="79" y="62"/>
                  </a:lnTo>
                  <a:lnTo>
                    <a:pt x="64" y="73"/>
                  </a:lnTo>
                  <a:lnTo>
                    <a:pt x="50" y="86"/>
                  </a:lnTo>
                  <a:lnTo>
                    <a:pt x="37" y="99"/>
                  </a:lnTo>
                  <a:lnTo>
                    <a:pt x="26" y="115"/>
                  </a:lnTo>
                  <a:lnTo>
                    <a:pt x="15" y="134"/>
                  </a:lnTo>
                  <a:lnTo>
                    <a:pt x="7" y="153"/>
                  </a:lnTo>
                  <a:lnTo>
                    <a:pt x="0" y="175"/>
                  </a:lnTo>
                  <a:lnTo>
                    <a:pt x="3" y="174"/>
                  </a:lnTo>
                  <a:lnTo>
                    <a:pt x="5" y="172"/>
                  </a:lnTo>
                  <a:lnTo>
                    <a:pt x="8" y="170"/>
                  </a:lnTo>
                  <a:lnTo>
                    <a:pt x="14" y="168"/>
                  </a:lnTo>
                  <a:lnTo>
                    <a:pt x="21" y="166"/>
                  </a:lnTo>
                  <a:lnTo>
                    <a:pt x="29" y="164"/>
                  </a:lnTo>
                  <a:lnTo>
                    <a:pt x="40" y="162"/>
                  </a:lnTo>
                  <a:lnTo>
                    <a:pt x="51" y="160"/>
                  </a:lnTo>
                  <a:lnTo>
                    <a:pt x="63" y="158"/>
                  </a:lnTo>
                  <a:lnTo>
                    <a:pt x="74" y="156"/>
                  </a:lnTo>
                  <a:lnTo>
                    <a:pt x="87" y="151"/>
                  </a:lnTo>
                  <a:lnTo>
                    <a:pt x="99" y="144"/>
                  </a:lnTo>
                  <a:lnTo>
                    <a:pt x="113" y="136"/>
                  </a:lnTo>
                  <a:lnTo>
                    <a:pt x="128" y="125"/>
                  </a:lnTo>
                  <a:lnTo>
                    <a:pt x="143" y="111"/>
                  </a:lnTo>
                  <a:lnTo>
                    <a:pt x="159" y="95"/>
                  </a:lnTo>
                  <a:lnTo>
                    <a:pt x="175" y="79"/>
                  </a:lnTo>
                  <a:lnTo>
                    <a:pt x="190" y="62"/>
                  </a:lnTo>
                  <a:lnTo>
                    <a:pt x="205" y="46"/>
                  </a:lnTo>
                  <a:lnTo>
                    <a:pt x="218" y="33"/>
                  </a:lnTo>
                  <a:lnTo>
                    <a:pt x="227" y="20"/>
                  </a:lnTo>
                  <a:lnTo>
                    <a:pt x="233" y="8"/>
                  </a:lnTo>
                  <a:lnTo>
                    <a:pt x="234" y="0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90" name="Freeform 45"/>
            <p:cNvSpPr>
              <a:spLocks/>
            </p:cNvSpPr>
            <p:nvPr/>
          </p:nvSpPr>
          <p:spPr bwMode="auto">
            <a:xfrm>
              <a:off x="3007" y="1784"/>
              <a:ext cx="77" cy="53"/>
            </a:xfrm>
            <a:custGeom>
              <a:avLst/>
              <a:gdLst>
                <a:gd name="T0" fmla="*/ 0 w 154"/>
                <a:gd name="T1" fmla="*/ 53 h 106"/>
                <a:gd name="T2" fmla="*/ 1 w 154"/>
                <a:gd name="T3" fmla="*/ 51 h 106"/>
                <a:gd name="T4" fmla="*/ 4 w 154"/>
                <a:gd name="T5" fmla="*/ 45 h 106"/>
                <a:gd name="T6" fmla="*/ 9 w 154"/>
                <a:gd name="T7" fmla="*/ 36 h 106"/>
                <a:gd name="T8" fmla="*/ 18 w 154"/>
                <a:gd name="T9" fmla="*/ 26 h 106"/>
                <a:gd name="T10" fmla="*/ 27 w 154"/>
                <a:gd name="T11" fmla="*/ 17 h 106"/>
                <a:gd name="T12" fmla="*/ 41 w 154"/>
                <a:gd name="T13" fmla="*/ 7 h 106"/>
                <a:gd name="T14" fmla="*/ 57 w 154"/>
                <a:gd name="T15" fmla="*/ 2 h 106"/>
                <a:gd name="T16" fmla="*/ 77 w 154"/>
                <a:gd name="T17" fmla="*/ 0 h 106"/>
                <a:gd name="T18" fmla="*/ 77 w 154"/>
                <a:gd name="T19" fmla="*/ 2 h 106"/>
                <a:gd name="T20" fmla="*/ 75 w 154"/>
                <a:gd name="T21" fmla="*/ 7 h 106"/>
                <a:gd name="T22" fmla="*/ 71 w 154"/>
                <a:gd name="T23" fmla="*/ 14 h 106"/>
                <a:gd name="T24" fmla="*/ 64 w 154"/>
                <a:gd name="T25" fmla="*/ 23 h 106"/>
                <a:gd name="T26" fmla="*/ 53 w 154"/>
                <a:gd name="T27" fmla="*/ 32 h 106"/>
                <a:gd name="T28" fmla="*/ 40 w 154"/>
                <a:gd name="T29" fmla="*/ 41 h 106"/>
                <a:gd name="T30" fmla="*/ 22 w 154"/>
                <a:gd name="T31" fmla="*/ 48 h 106"/>
                <a:gd name="T32" fmla="*/ 0 w 154"/>
                <a:gd name="T33" fmla="*/ 53 h 10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54"/>
                <a:gd name="T52" fmla="*/ 0 h 106"/>
                <a:gd name="T53" fmla="*/ 154 w 154"/>
                <a:gd name="T54" fmla="*/ 106 h 10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54" h="106">
                  <a:moveTo>
                    <a:pt x="0" y="106"/>
                  </a:moveTo>
                  <a:lnTo>
                    <a:pt x="2" y="102"/>
                  </a:lnTo>
                  <a:lnTo>
                    <a:pt x="8" y="89"/>
                  </a:lnTo>
                  <a:lnTo>
                    <a:pt x="18" y="72"/>
                  </a:lnTo>
                  <a:lnTo>
                    <a:pt x="35" y="52"/>
                  </a:lnTo>
                  <a:lnTo>
                    <a:pt x="55" y="33"/>
                  </a:lnTo>
                  <a:lnTo>
                    <a:pt x="82" y="15"/>
                  </a:lnTo>
                  <a:lnTo>
                    <a:pt x="115" y="4"/>
                  </a:lnTo>
                  <a:lnTo>
                    <a:pt x="154" y="0"/>
                  </a:lnTo>
                  <a:lnTo>
                    <a:pt x="153" y="4"/>
                  </a:lnTo>
                  <a:lnTo>
                    <a:pt x="149" y="14"/>
                  </a:lnTo>
                  <a:lnTo>
                    <a:pt x="141" y="28"/>
                  </a:lnTo>
                  <a:lnTo>
                    <a:pt x="128" y="45"/>
                  </a:lnTo>
                  <a:lnTo>
                    <a:pt x="107" y="64"/>
                  </a:lnTo>
                  <a:lnTo>
                    <a:pt x="81" y="81"/>
                  </a:lnTo>
                  <a:lnTo>
                    <a:pt x="45" y="96"/>
                  </a:lnTo>
                  <a:lnTo>
                    <a:pt x="0" y="106"/>
                  </a:lnTo>
                  <a:close/>
                </a:path>
              </a:pathLst>
            </a:custGeom>
            <a:solidFill>
              <a:srgbClr val="E8B556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91" name="Freeform 46"/>
            <p:cNvSpPr>
              <a:spLocks/>
            </p:cNvSpPr>
            <p:nvPr/>
          </p:nvSpPr>
          <p:spPr bwMode="auto">
            <a:xfrm>
              <a:off x="2969" y="1841"/>
              <a:ext cx="103" cy="80"/>
            </a:xfrm>
            <a:custGeom>
              <a:avLst/>
              <a:gdLst>
                <a:gd name="T0" fmla="*/ 0 w 206"/>
                <a:gd name="T1" fmla="*/ 73 h 162"/>
                <a:gd name="T2" fmla="*/ 2 w 206"/>
                <a:gd name="T3" fmla="*/ 74 h 162"/>
                <a:gd name="T4" fmla="*/ 7 w 206"/>
                <a:gd name="T5" fmla="*/ 77 h 162"/>
                <a:gd name="T6" fmla="*/ 14 w 206"/>
                <a:gd name="T7" fmla="*/ 79 h 162"/>
                <a:gd name="T8" fmla="*/ 24 w 206"/>
                <a:gd name="T9" fmla="*/ 80 h 162"/>
                <a:gd name="T10" fmla="*/ 35 w 206"/>
                <a:gd name="T11" fmla="*/ 79 h 162"/>
                <a:gd name="T12" fmla="*/ 47 w 206"/>
                <a:gd name="T13" fmla="*/ 75 h 162"/>
                <a:gd name="T14" fmla="*/ 60 w 206"/>
                <a:gd name="T15" fmla="*/ 67 h 162"/>
                <a:gd name="T16" fmla="*/ 73 w 206"/>
                <a:gd name="T17" fmla="*/ 54 h 162"/>
                <a:gd name="T18" fmla="*/ 83 w 206"/>
                <a:gd name="T19" fmla="*/ 40 h 162"/>
                <a:gd name="T20" fmla="*/ 90 w 206"/>
                <a:gd name="T21" fmla="*/ 29 h 162"/>
                <a:gd name="T22" fmla="*/ 95 w 206"/>
                <a:gd name="T23" fmla="*/ 20 h 162"/>
                <a:gd name="T24" fmla="*/ 99 w 206"/>
                <a:gd name="T25" fmla="*/ 13 h 162"/>
                <a:gd name="T26" fmla="*/ 102 w 206"/>
                <a:gd name="T27" fmla="*/ 7 h 162"/>
                <a:gd name="T28" fmla="*/ 103 w 206"/>
                <a:gd name="T29" fmla="*/ 3 h 162"/>
                <a:gd name="T30" fmla="*/ 103 w 206"/>
                <a:gd name="T31" fmla="*/ 0 h 162"/>
                <a:gd name="T32" fmla="*/ 103 w 206"/>
                <a:gd name="T33" fmla="*/ 0 h 162"/>
                <a:gd name="T34" fmla="*/ 102 w 206"/>
                <a:gd name="T35" fmla="*/ 0 h 162"/>
                <a:gd name="T36" fmla="*/ 99 w 206"/>
                <a:gd name="T37" fmla="*/ 1 h 162"/>
                <a:gd name="T38" fmla="*/ 95 w 206"/>
                <a:gd name="T39" fmla="*/ 3 h 162"/>
                <a:gd name="T40" fmla="*/ 88 w 206"/>
                <a:gd name="T41" fmla="*/ 5 h 162"/>
                <a:gd name="T42" fmla="*/ 81 w 206"/>
                <a:gd name="T43" fmla="*/ 7 h 162"/>
                <a:gd name="T44" fmla="*/ 72 w 206"/>
                <a:gd name="T45" fmla="*/ 9 h 162"/>
                <a:gd name="T46" fmla="*/ 62 w 206"/>
                <a:gd name="T47" fmla="*/ 11 h 162"/>
                <a:gd name="T48" fmla="*/ 52 w 206"/>
                <a:gd name="T49" fmla="*/ 14 h 162"/>
                <a:gd name="T50" fmla="*/ 42 w 206"/>
                <a:gd name="T51" fmla="*/ 17 h 162"/>
                <a:gd name="T52" fmla="*/ 33 w 206"/>
                <a:gd name="T53" fmla="*/ 22 h 162"/>
                <a:gd name="T54" fmla="*/ 25 w 206"/>
                <a:gd name="T55" fmla="*/ 29 h 162"/>
                <a:gd name="T56" fmla="*/ 19 w 206"/>
                <a:gd name="T57" fmla="*/ 37 h 162"/>
                <a:gd name="T58" fmla="*/ 12 w 206"/>
                <a:gd name="T59" fmla="*/ 45 h 162"/>
                <a:gd name="T60" fmla="*/ 7 w 206"/>
                <a:gd name="T61" fmla="*/ 54 h 162"/>
                <a:gd name="T62" fmla="*/ 3 w 206"/>
                <a:gd name="T63" fmla="*/ 63 h 162"/>
                <a:gd name="T64" fmla="*/ 0 w 206"/>
                <a:gd name="T65" fmla="*/ 73 h 16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206"/>
                <a:gd name="T100" fmla="*/ 0 h 162"/>
                <a:gd name="T101" fmla="*/ 206 w 206"/>
                <a:gd name="T102" fmla="*/ 162 h 162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206" h="162">
                  <a:moveTo>
                    <a:pt x="0" y="148"/>
                  </a:moveTo>
                  <a:lnTo>
                    <a:pt x="3" y="150"/>
                  </a:lnTo>
                  <a:lnTo>
                    <a:pt x="14" y="155"/>
                  </a:lnTo>
                  <a:lnTo>
                    <a:pt x="29" y="159"/>
                  </a:lnTo>
                  <a:lnTo>
                    <a:pt x="47" y="162"/>
                  </a:lnTo>
                  <a:lnTo>
                    <a:pt x="70" y="160"/>
                  </a:lnTo>
                  <a:lnTo>
                    <a:pt x="94" y="152"/>
                  </a:lnTo>
                  <a:lnTo>
                    <a:pt x="120" y="136"/>
                  </a:lnTo>
                  <a:lnTo>
                    <a:pt x="145" y="109"/>
                  </a:lnTo>
                  <a:lnTo>
                    <a:pt x="165" y="82"/>
                  </a:lnTo>
                  <a:lnTo>
                    <a:pt x="180" y="59"/>
                  </a:lnTo>
                  <a:lnTo>
                    <a:pt x="190" y="41"/>
                  </a:lnTo>
                  <a:lnTo>
                    <a:pt x="198" y="26"/>
                  </a:lnTo>
                  <a:lnTo>
                    <a:pt x="203" y="14"/>
                  </a:lnTo>
                  <a:lnTo>
                    <a:pt x="205" y="6"/>
                  </a:lnTo>
                  <a:lnTo>
                    <a:pt x="206" y="1"/>
                  </a:lnTo>
                  <a:lnTo>
                    <a:pt x="206" y="0"/>
                  </a:lnTo>
                  <a:lnTo>
                    <a:pt x="204" y="1"/>
                  </a:lnTo>
                  <a:lnTo>
                    <a:pt x="198" y="3"/>
                  </a:lnTo>
                  <a:lnTo>
                    <a:pt x="189" y="6"/>
                  </a:lnTo>
                  <a:lnTo>
                    <a:pt x="176" y="10"/>
                  </a:lnTo>
                  <a:lnTo>
                    <a:pt x="161" y="14"/>
                  </a:lnTo>
                  <a:lnTo>
                    <a:pt x="144" y="19"/>
                  </a:lnTo>
                  <a:lnTo>
                    <a:pt x="124" y="23"/>
                  </a:lnTo>
                  <a:lnTo>
                    <a:pt x="104" y="28"/>
                  </a:lnTo>
                  <a:lnTo>
                    <a:pt x="84" y="35"/>
                  </a:lnTo>
                  <a:lnTo>
                    <a:pt x="66" y="45"/>
                  </a:lnTo>
                  <a:lnTo>
                    <a:pt x="50" y="58"/>
                  </a:lnTo>
                  <a:lnTo>
                    <a:pt x="37" y="74"/>
                  </a:lnTo>
                  <a:lnTo>
                    <a:pt x="24" y="91"/>
                  </a:lnTo>
                  <a:lnTo>
                    <a:pt x="15" y="110"/>
                  </a:lnTo>
                  <a:lnTo>
                    <a:pt x="7" y="128"/>
                  </a:lnTo>
                  <a:lnTo>
                    <a:pt x="0" y="148"/>
                  </a:lnTo>
                  <a:close/>
                </a:path>
              </a:pathLst>
            </a:custGeom>
            <a:solidFill>
              <a:srgbClr val="AD6B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92" name="Freeform 47"/>
            <p:cNvSpPr>
              <a:spLocks/>
            </p:cNvSpPr>
            <p:nvPr/>
          </p:nvSpPr>
          <p:spPr bwMode="auto">
            <a:xfrm>
              <a:off x="2989" y="1863"/>
              <a:ext cx="68" cy="50"/>
            </a:xfrm>
            <a:custGeom>
              <a:avLst/>
              <a:gdLst>
                <a:gd name="T0" fmla="*/ 58 w 136"/>
                <a:gd name="T1" fmla="*/ 9 h 100"/>
                <a:gd name="T2" fmla="*/ 57 w 136"/>
                <a:gd name="T3" fmla="*/ 11 h 100"/>
                <a:gd name="T4" fmla="*/ 53 w 136"/>
                <a:gd name="T5" fmla="*/ 15 h 100"/>
                <a:gd name="T6" fmla="*/ 48 w 136"/>
                <a:gd name="T7" fmla="*/ 21 h 100"/>
                <a:gd name="T8" fmla="*/ 40 w 136"/>
                <a:gd name="T9" fmla="*/ 28 h 100"/>
                <a:gd name="T10" fmla="*/ 32 w 136"/>
                <a:gd name="T11" fmla="*/ 36 h 100"/>
                <a:gd name="T12" fmla="*/ 22 w 136"/>
                <a:gd name="T13" fmla="*/ 43 h 100"/>
                <a:gd name="T14" fmla="*/ 11 w 136"/>
                <a:gd name="T15" fmla="*/ 48 h 100"/>
                <a:gd name="T16" fmla="*/ 0 w 136"/>
                <a:gd name="T17" fmla="*/ 50 h 100"/>
                <a:gd name="T18" fmla="*/ 2 w 136"/>
                <a:gd name="T19" fmla="*/ 50 h 100"/>
                <a:gd name="T20" fmla="*/ 6 w 136"/>
                <a:gd name="T21" fmla="*/ 50 h 100"/>
                <a:gd name="T22" fmla="*/ 14 w 136"/>
                <a:gd name="T23" fmla="*/ 49 h 100"/>
                <a:gd name="T24" fmla="*/ 23 w 136"/>
                <a:gd name="T25" fmla="*/ 46 h 100"/>
                <a:gd name="T26" fmla="*/ 34 w 136"/>
                <a:gd name="T27" fmla="*/ 41 h 100"/>
                <a:gd name="T28" fmla="*/ 45 w 136"/>
                <a:gd name="T29" fmla="*/ 32 h 100"/>
                <a:gd name="T30" fmla="*/ 56 w 136"/>
                <a:gd name="T31" fmla="*/ 19 h 100"/>
                <a:gd name="T32" fmla="*/ 68 w 136"/>
                <a:gd name="T33" fmla="*/ 0 h 100"/>
                <a:gd name="T34" fmla="*/ 58 w 136"/>
                <a:gd name="T35" fmla="*/ 9 h 100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136"/>
                <a:gd name="T55" fmla="*/ 0 h 100"/>
                <a:gd name="T56" fmla="*/ 136 w 136"/>
                <a:gd name="T57" fmla="*/ 100 h 100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136" h="100">
                  <a:moveTo>
                    <a:pt x="117" y="18"/>
                  </a:moveTo>
                  <a:lnTo>
                    <a:pt x="114" y="21"/>
                  </a:lnTo>
                  <a:lnTo>
                    <a:pt x="107" y="30"/>
                  </a:lnTo>
                  <a:lnTo>
                    <a:pt x="96" y="42"/>
                  </a:lnTo>
                  <a:lnTo>
                    <a:pt x="81" y="57"/>
                  </a:lnTo>
                  <a:lnTo>
                    <a:pt x="64" y="72"/>
                  </a:lnTo>
                  <a:lnTo>
                    <a:pt x="44" y="85"/>
                  </a:lnTo>
                  <a:lnTo>
                    <a:pt x="22" y="95"/>
                  </a:lnTo>
                  <a:lnTo>
                    <a:pt x="0" y="100"/>
                  </a:lnTo>
                  <a:lnTo>
                    <a:pt x="4" y="100"/>
                  </a:lnTo>
                  <a:lnTo>
                    <a:pt x="13" y="100"/>
                  </a:lnTo>
                  <a:lnTo>
                    <a:pt x="28" y="98"/>
                  </a:lnTo>
                  <a:lnTo>
                    <a:pt x="46" y="92"/>
                  </a:lnTo>
                  <a:lnTo>
                    <a:pt x="67" y="81"/>
                  </a:lnTo>
                  <a:lnTo>
                    <a:pt x="90" y="64"/>
                  </a:lnTo>
                  <a:lnTo>
                    <a:pt x="113" y="37"/>
                  </a:lnTo>
                  <a:lnTo>
                    <a:pt x="136" y="0"/>
                  </a:lnTo>
                  <a:lnTo>
                    <a:pt x="117" y="18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93" name="Freeform 48"/>
            <p:cNvSpPr>
              <a:spLocks/>
            </p:cNvSpPr>
            <p:nvPr/>
          </p:nvSpPr>
          <p:spPr bwMode="auto">
            <a:xfrm>
              <a:off x="2969" y="1827"/>
              <a:ext cx="117" cy="87"/>
            </a:xfrm>
            <a:custGeom>
              <a:avLst/>
              <a:gdLst>
                <a:gd name="T0" fmla="*/ 117 w 234"/>
                <a:gd name="T1" fmla="*/ 0 h 175"/>
                <a:gd name="T2" fmla="*/ 117 w 234"/>
                <a:gd name="T3" fmla="*/ 1 h 175"/>
                <a:gd name="T4" fmla="*/ 115 w 234"/>
                <a:gd name="T5" fmla="*/ 5 h 175"/>
                <a:gd name="T6" fmla="*/ 111 w 234"/>
                <a:gd name="T7" fmla="*/ 9 h 175"/>
                <a:gd name="T8" fmla="*/ 102 w 234"/>
                <a:gd name="T9" fmla="*/ 13 h 175"/>
                <a:gd name="T10" fmla="*/ 96 w 234"/>
                <a:gd name="T11" fmla="*/ 15 h 175"/>
                <a:gd name="T12" fmla="*/ 90 w 234"/>
                <a:gd name="T13" fmla="*/ 16 h 175"/>
                <a:gd name="T14" fmla="*/ 83 w 234"/>
                <a:gd name="T15" fmla="*/ 17 h 175"/>
                <a:gd name="T16" fmla="*/ 76 w 234"/>
                <a:gd name="T17" fmla="*/ 18 h 175"/>
                <a:gd name="T18" fmla="*/ 69 w 234"/>
                <a:gd name="T19" fmla="*/ 20 h 175"/>
                <a:gd name="T20" fmla="*/ 61 w 234"/>
                <a:gd name="T21" fmla="*/ 21 h 175"/>
                <a:gd name="T22" fmla="*/ 54 w 234"/>
                <a:gd name="T23" fmla="*/ 23 h 175"/>
                <a:gd name="T24" fmla="*/ 47 w 234"/>
                <a:gd name="T25" fmla="*/ 27 h 175"/>
                <a:gd name="T26" fmla="*/ 39 w 234"/>
                <a:gd name="T27" fmla="*/ 31 h 175"/>
                <a:gd name="T28" fmla="*/ 31 w 234"/>
                <a:gd name="T29" fmla="*/ 36 h 175"/>
                <a:gd name="T30" fmla="*/ 25 w 234"/>
                <a:gd name="T31" fmla="*/ 42 h 175"/>
                <a:gd name="T32" fmla="*/ 19 w 234"/>
                <a:gd name="T33" fmla="*/ 49 h 175"/>
                <a:gd name="T34" fmla="*/ 13 w 234"/>
                <a:gd name="T35" fmla="*/ 57 h 175"/>
                <a:gd name="T36" fmla="*/ 7 w 234"/>
                <a:gd name="T37" fmla="*/ 66 h 175"/>
                <a:gd name="T38" fmla="*/ 4 w 234"/>
                <a:gd name="T39" fmla="*/ 76 h 175"/>
                <a:gd name="T40" fmla="*/ 0 w 234"/>
                <a:gd name="T41" fmla="*/ 87 h 175"/>
                <a:gd name="T42" fmla="*/ 0 w 234"/>
                <a:gd name="T43" fmla="*/ 87 h 175"/>
                <a:gd name="T44" fmla="*/ 1 w 234"/>
                <a:gd name="T45" fmla="*/ 87 h 175"/>
                <a:gd name="T46" fmla="*/ 3 w 234"/>
                <a:gd name="T47" fmla="*/ 85 h 175"/>
                <a:gd name="T48" fmla="*/ 4 w 234"/>
                <a:gd name="T49" fmla="*/ 84 h 175"/>
                <a:gd name="T50" fmla="*/ 7 w 234"/>
                <a:gd name="T51" fmla="*/ 84 h 175"/>
                <a:gd name="T52" fmla="*/ 11 w 234"/>
                <a:gd name="T53" fmla="*/ 83 h 175"/>
                <a:gd name="T54" fmla="*/ 15 w 234"/>
                <a:gd name="T55" fmla="*/ 81 h 175"/>
                <a:gd name="T56" fmla="*/ 20 w 234"/>
                <a:gd name="T57" fmla="*/ 80 h 175"/>
                <a:gd name="T58" fmla="*/ 26 w 234"/>
                <a:gd name="T59" fmla="*/ 79 h 175"/>
                <a:gd name="T60" fmla="*/ 31 w 234"/>
                <a:gd name="T61" fmla="*/ 78 h 175"/>
                <a:gd name="T62" fmla="*/ 37 w 234"/>
                <a:gd name="T63" fmla="*/ 77 h 175"/>
                <a:gd name="T64" fmla="*/ 43 w 234"/>
                <a:gd name="T65" fmla="*/ 74 h 175"/>
                <a:gd name="T66" fmla="*/ 50 w 234"/>
                <a:gd name="T67" fmla="*/ 72 h 175"/>
                <a:gd name="T68" fmla="*/ 57 w 234"/>
                <a:gd name="T69" fmla="*/ 68 h 175"/>
                <a:gd name="T70" fmla="*/ 64 w 234"/>
                <a:gd name="T71" fmla="*/ 62 h 175"/>
                <a:gd name="T72" fmla="*/ 72 w 234"/>
                <a:gd name="T73" fmla="*/ 55 h 175"/>
                <a:gd name="T74" fmla="*/ 80 w 234"/>
                <a:gd name="T75" fmla="*/ 47 h 175"/>
                <a:gd name="T76" fmla="*/ 88 w 234"/>
                <a:gd name="T77" fmla="*/ 39 h 175"/>
                <a:gd name="T78" fmla="*/ 95 w 234"/>
                <a:gd name="T79" fmla="*/ 31 h 175"/>
                <a:gd name="T80" fmla="*/ 103 w 234"/>
                <a:gd name="T81" fmla="*/ 23 h 175"/>
                <a:gd name="T82" fmla="*/ 109 w 234"/>
                <a:gd name="T83" fmla="*/ 16 h 175"/>
                <a:gd name="T84" fmla="*/ 114 w 234"/>
                <a:gd name="T85" fmla="*/ 9 h 175"/>
                <a:gd name="T86" fmla="*/ 117 w 234"/>
                <a:gd name="T87" fmla="*/ 4 h 175"/>
                <a:gd name="T88" fmla="*/ 117 w 234"/>
                <a:gd name="T89" fmla="*/ 0 h 175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234"/>
                <a:gd name="T136" fmla="*/ 0 h 175"/>
                <a:gd name="T137" fmla="*/ 234 w 234"/>
                <a:gd name="T138" fmla="*/ 175 h 175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234" h="175">
                  <a:moveTo>
                    <a:pt x="234" y="0"/>
                  </a:moveTo>
                  <a:lnTo>
                    <a:pt x="234" y="2"/>
                  </a:lnTo>
                  <a:lnTo>
                    <a:pt x="230" y="10"/>
                  </a:lnTo>
                  <a:lnTo>
                    <a:pt x="221" y="18"/>
                  </a:lnTo>
                  <a:lnTo>
                    <a:pt x="204" y="27"/>
                  </a:lnTo>
                  <a:lnTo>
                    <a:pt x="192" y="31"/>
                  </a:lnTo>
                  <a:lnTo>
                    <a:pt x="180" y="33"/>
                  </a:lnTo>
                  <a:lnTo>
                    <a:pt x="166" y="35"/>
                  </a:lnTo>
                  <a:lnTo>
                    <a:pt x="152" y="37"/>
                  </a:lnTo>
                  <a:lnTo>
                    <a:pt x="138" y="40"/>
                  </a:lnTo>
                  <a:lnTo>
                    <a:pt x="123" y="42"/>
                  </a:lnTo>
                  <a:lnTo>
                    <a:pt x="108" y="47"/>
                  </a:lnTo>
                  <a:lnTo>
                    <a:pt x="93" y="54"/>
                  </a:lnTo>
                  <a:lnTo>
                    <a:pt x="78" y="62"/>
                  </a:lnTo>
                  <a:lnTo>
                    <a:pt x="63" y="72"/>
                  </a:lnTo>
                  <a:lnTo>
                    <a:pt x="50" y="85"/>
                  </a:lnTo>
                  <a:lnTo>
                    <a:pt x="37" y="99"/>
                  </a:lnTo>
                  <a:lnTo>
                    <a:pt x="25" y="115"/>
                  </a:lnTo>
                  <a:lnTo>
                    <a:pt x="15" y="133"/>
                  </a:lnTo>
                  <a:lnTo>
                    <a:pt x="7" y="153"/>
                  </a:lnTo>
                  <a:lnTo>
                    <a:pt x="0" y="175"/>
                  </a:lnTo>
                  <a:lnTo>
                    <a:pt x="2" y="174"/>
                  </a:lnTo>
                  <a:lnTo>
                    <a:pt x="5" y="171"/>
                  </a:lnTo>
                  <a:lnTo>
                    <a:pt x="8" y="169"/>
                  </a:lnTo>
                  <a:lnTo>
                    <a:pt x="14" y="168"/>
                  </a:lnTo>
                  <a:lnTo>
                    <a:pt x="21" y="166"/>
                  </a:lnTo>
                  <a:lnTo>
                    <a:pt x="29" y="163"/>
                  </a:lnTo>
                  <a:lnTo>
                    <a:pt x="39" y="161"/>
                  </a:lnTo>
                  <a:lnTo>
                    <a:pt x="51" y="159"/>
                  </a:lnTo>
                  <a:lnTo>
                    <a:pt x="62" y="157"/>
                  </a:lnTo>
                  <a:lnTo>
                    <a:pt x="74" y="154"/>
                  </a:lnTo>
                  <a:lnTo>
                    <a:pt x="86" y="149"/>
                  </a:lnTo>
                  <a:lnTo>
                    <a:pt x="99" y="144"/>
                  </a:lnTo>
                  <a:lnTo>
                    <a:pt x="113" y="136"/>
                  </a:lnTo>
                  <a:lnTo>
                    <a:pt x="128" y="124"/>
                  </a:lnTo>
                  <a:lnTo>
                    <a:pt x="143" y="110"/>
                  </a:lnTo>
                  <a:lnTo>
                    <a:pt x="159" y="94"/>
                  </a:lnTo>
                  <a:lnTo>
                    <a:pt x="175" y="78"/>
                  </a:lnTo>
                  <a:lnTo>
                    <a:pt x="190" y="62"/>
                  </a:lnTo>
                  <a:lnTo>
                    <a:pt x="205" y="46"/>
                  </a:lnTo>
                  <a:lnTo>
                    <a:pt x="218" y="32"/>
                  </a:lnTo>
                  <a:lnTo>
                    <a:pt x="227" y="19"/>
                  </a:lnTo>
                  <a:lnTo>
                    <a:pt x="233" y="8"/>
                  </a:lnTo>
                  <a:lnTo>
                    <a:pt x="234" y="0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94" name="Freeform 49"/>
            <p:cNvSpPr>
              <a:spLocks/>
            </p:cNvSpPr>
            <p:nvPr/>
          </p:nvSpPr>
          <p:spPr bwMode="auto">
            <a:xfrm>
              <a:off x="2975" y="1845"/>
              <a:ext cx="78" cy="54"/>
            </a:xfrm>
            <a:custGeom>
              <a:avLst/>
              <a:gdLst>
                <a:gd name="T0" fmla="*/ 0 w 154"/>
                <a:gd name="T1" fmla="*/ 54 h 107"/>
                <a:gd name="T2" fmla="*/ 1 w 154"/>
                <a:gd name="T3" fmla="*/ 51 h 107"/>
                <a:gd name="T4" fmla="*/ 4 w 154"/>
                <a:gd name="T5" fmla="*/ 45 h 107"/>
                <a:gd name="T6" fmla="*/ 9 w 154"/>
                <a:gd name="T7" fmla="*/ 36 h 107"/>
                <a:gd name="T8" fmla="*/ 17 w 154"/>
                <a:gd name="T9" fmla="*/ 26 h 107"/>
                <a:gd name="T10" fmla="*/ 28 w 154"/>
                <a:gd name="T11" fmla="*/ 16 h 107"/>
                <a:gd name="T12" fmla="*/ 41 w 154"/>
                <a:gd name="T13" fmla="*/ 8 h 107"/>
                <a:gd name="T14" fmla="*/ 58 w 154"/>
                <a:gd name="T15" fmla="*/ 2 h 107"/>
                <a:gd name="T16" fmla="*/ 78 w 154"/>
                <a:gd name="T17" fmla="*/ 0 h 107"/>
                <a:gd name="T18" fmla="*/ 77 w 154"/>
                <a:gd name="T19" fmla="*/ 2 h 107"/>
                <a:gd name="T20" fmla="*/ 75 w 154"/>
                <a:gd name="T21" fmla="*/ 7 h 107"/>
                <a:gd name="T22" fmla="*/ 71 w 154"/>
                <a:gd name="T23" fmla="*/ 14 h 107"/>
                <a:gd name="T24" fmla="*/ 65 w 154"/>
                <a:gd name="T25" fmla="*/ 22 h 107"/>
                <a:gd name="T26" fmla="*/ 54 w 154"/>
                <a:gd name="T27" fmla="*/ 32 h 107"/>
                <a:gd name="T28" fmla="*/ 41 w 154"/>
                <a:gd name="T29" fmla="*/ 40 h 107"/>
                <a:gd name="T30" fmla="*/ 23 w 154"/>
                <a:gd name="T31" fmla="*/ 48 h 107"/>
                <a:gd name="T32" fmla="*/ 0 w 154"/>
                <a:gd name="T33" fmla="*/ 54 h 10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54"/>
                <a:gd name="T52" fmla="*/ 0 h 107"/>
                <a:gd name="T53" fmla="*/ 154 w 154"/>
                <a:gd name="T54" fmla="*/ 107 h 107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54" h="107">
                  <a:moveTo>
                    <a:pt x="0" y="107"/>
                  </a:moveTo>
                  <a:lnTo>
                    <a:pt x="2" y="102"/>
                  </a:lnTo>
                  <a:lnTo>
                    <a:pt x="8" y="89"/>
                  </a:lnTo>
                  <a:lnTo>
                    <a:pt x="18" y="72"/>
                  </a:lnTo>
                  <a:lnTo>
                    <a:pt x="34" y="51"/>
                  </a:lnTo>
                  <a:lnTo>
                    <a:pt x="55" y="32"/>
                  </a:lnTo>
                  <a:lnTo>
                    <a:pt x="81" y="15"/>
                  </a:lnTo>
                  <a:lnTo>
                    <a:pt x="115" y="3"/>
                  </a:lnTo>
                  <a:lnTo>
                    <a:pt x="154" y="0"/>
                  </a:lnTo>
                  <a:lnTo>
                    <a:pt x="153" y="3"/>
                  </a:lnTo>
                  <a:lnTo>
                    <a:pt x="148" y="13"/>
                  </a:lnTo>
                  <a:lnTo>
                    <a:pt x="140" y="27"/>
                  </a:lnTo>
                  <a:lnTo>
                    <a:pt x="128" y="44"/>
                  </a:lnTo>
                  <a:lnTo>
                    <a:pt x="107" y="63"/>
                  </a:lnTo>
                  <a:lnTo>
                    <a:pt x="80" y="80"/>
                  </a:lnTo>
                  <a:lnTo>
                    <a:pt x="45" y="96"/>
                  </a:lnTo>
                  <a:lnTo>
                    <a:pt x="0" y="107"/>
                  </a:lnTo>
                  <a:close/>
                </a:path>
              </a:pathLst>
            </a:custGeom>
            <a:solidFill>
              <a:srgbClr val="E8B556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95" name="Freeform 50"/>
            <p:cNvSpPr>
              <a:spLocks/>
            </p:cNvSpPr>
            <p:nvPr/>
          </p:nvSpPr>
          <p:spPr bwMode="auto">
            <a:xfrm>
              <a:off x="2982" y="1694"/>
              <a:ext cx="49" cy="136"/>
            </a:xfrm>
            <a:custGeom>
              <a:avLst/>
              <a:gdLst>
                <a:gd name="T0" fmla="*/ 29 w 98"/>
                <a:gd name="T1" fmla="*/ 136 h 272"/>
                <a:gd name="T2" fmla="*/ 27 w 98"/>
                <a:gd name="T3" fmla="*/ 135 h 272"/>
                <a:gd name="T4" fmla="*/ 23 w 98"/>
                <a:gd name="T5" fmla="*/ 132 h 272"/>
                <a:gd name="T6" fmla="*/ 17 w 98"/>
                <a:gd name="T7" fmla="*/ 126 h 272"/>
                <a:gd name="T8" fmla="*/ 11 w 98"/>
                <a:gd name="T9" fmla="*/ 118 h 272"/>
                <a:gd name="T10" fmla="*/ 5 w 98"/>
                <a:gd name="T11" fmla="*/ 107 h 272"/>
                <a:gd name="T12" fmla="*/ 1 w 98"/>
                <a:gd name="T13" fmla="*/ 94 h 272"/>
                <a:gd name="T14" fmla="*/ 0 w 98"/>
                <a:gd name="T15" fmla="*/ 78 h 272"/>
                <a:gd name="T16" fmla="*/ 3 w 98"/>
                <a:gd name="T17" fmla="*/ 58 h 272"/>
                <a:gd name="T18" fmla="*/ 7 w 98"/>
                <a:gd name="T19" fmla="*/ 42 h 272"/>
                <a:gd name="T20" fmla="*/ 12 w 98"/>
                <a:gd name="T21" fmla="*/ 29 h 272"/>
                <a:gd name="T22" fmla="*/ 16 w 98"/>
                <a:gd name="T23" fmla="*/ 19 h 272"/>
                <a:gd name="T24" fmla="*/ 20 w 98"/>
                <a:gd name="T25" fmla="*/ 11 h 272"/>
                <a:gd name="T26" fmla="*/ 22 w 98"/>
                <a:gd name="T27" fmla="*/ 5 h 272"/>
                <a:gd name="T28" fmla="*/ 25 w 98"/>
                <a:gd name="T29" fmla="*/ 2 h 272"/>
                <a:gd name="T30" fmla="*/ 25 w 98"/>
                <a:gd name="T31" fmla="*/ 1 h 272"/>
                <a:gd name="T32" fmla="*/ 26 w 98"/>
                <a:gd name="T33" fmla="*/ 0 h 272"/>
                <a:gd name="T34" fmla="*/ 26 w 98"/>
                <a:gd name="T35" fmla="*/ 1 h 272"/>
                <a:gd name="T36" fmla="*/ 27 w 98"/>
                <a:gd name="T37" fmla="*/ 4 h 272"/>
                <a:gd name="T38" fmla="*/ 29 w 98"/>
                <a:gd name="T39" fmla="*/ 9 h 272"/>
                <a:gd name="T40" fmla="*/ 31 w 98"/>
                <a:gd name="T41" fmla="*/ 16 h 272"/>
                <a:gd name="T42" fmla="*/ 34 w 98"/>
                <a:gd name="T43" fmla="*/ 24 h 272"/>
                <a:gd name="T44" fmla="*/ 37 w 98"/>
                <a:gd name="T45" fmla="*/ 34 h 272"/>
                <a:gd name="T46" fmla="*/ 41 w 98"/>
                <a:gd name="T47" fmla="*/ 43 h 272"/>
                <a:gd name="T48" fmla="*/ 45 w 98"/>
                <a:gd name="T49" fmla="*/ 54 h 272"/>
                <a:gd name="T50" fmla="*/ 48 w 98"/>
                <a:gd name="T51" fmla="*/ 66 h 272"/>
                <a:gd name="T52" fmla="*/ 49 w 98"/>
                <a:gd name="T53" fmla="*/ 77 h 272"/>
                <a:gd name="T54" fmla="*/ 49 w 98"/>
                <a:gd name="T55" fmla="*/ 88 h 272"/>
                <a:gd name="T56" fmla="*/ 47 w 98"/>
                <a:gd name="T57" fmla="*/ 98 h 272"/>
                <a:gd name="T58" fmla="*/ 44 w 98"/>
                <a:gd name="T59" fmla="*/ 108 h 272"/>
                <a:gd name="T60" fmla="*/ 40 w 98"/>
                <a:gd name="T61" fmla="*/ 118 h 272"/>
                <a:gd name="T62" fmla="*/ 34 w 98"/>
                <a:gd name="T63" fmla="*/ 127 h 272"/>
                <a:gd name="T64" fmla="*/ 29 w 98"/>
                <a:gd name="T65" fmla="*/ 136 h 27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98"/>
                <a:gd name="T100" fmla="*/ 0 h 272"/>
                <a:gd name="T101" fmla="*/ 98 w 98"/>
                <a:gd name="T102" fmla="*/ 272 h 272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98" h="272">
                  <a:moveTo>
                    <a:pt x="58" y="272"/>
                  </a:moveTo>
                  <a:lnTo>
                    <a:pt x="55" y="269"/>
                  </a:lnTo>
                  <a:lnTo>
                    <a:pt x="45" y="264"/>
                  </a:lnTo>
                  <a:lnTo>
                    <a:pt x="34" y="252"/>
                  </a:lnTo>
                  <a:lnTo>
                    <a:pt x="21" y="236"/>
                  </a:lnTo>
                  <a:lnTo>
                    <a:pt x="10" y="215"/>
                  </a:lnTo>
                  <a:lnTo>
                    <a:pt x="2" y="189"/>
                  </a:lnTo>
                  <a:lnTo>
                    <a:pt x="0" y="156"/>
                  </a:lnTo>
                  <a:lnTo>
                    <a:pt x="6" y="117"/>
                  </a:lnTo>
                  <a:lnTo>
                    <a:pt x="15" y="84"/>
                  </a:lnTo>
                  <a:lnTo>
                    <a:pt x="25" y="59"/>
                  </a:lnTo>
                  <a:lnTo>
                    <a:pt x="32" y="38"/>
                  </a:lnTo>
                  <a:lnTo>
                    <a:pt x="39" y="22"/>
                  </a:lnTo>
                  <a:lnTo>
                    <a:pt x="44" y="11"/>
                  </a:lnTo>
                  <a:lnTo>
                    <a:pt x="49" y="4"/>
                  </a:lnTo>
                  <a:lnTo>
                    <a:pt x="51" y="1"/>
                  </a:lnTo>
                  <a:lnTo>
                    <a:pt x="52" y="0"/>
                  </a:lnTo>
                  <a:lnTo>
                    <a:pt x="53" y="2"/>
                  </a:lnTo>
                  <a:lnTo>
                    <a:pt x="55" y="9"/>
                  </a:lnTo>
                  <a:lnTo>
                    <a:pt x="58" y="19"/>
                  </a:lnTo>
                  <a:lnTo>
                    <a:pt x="63" y="32"/>
                  </a:lnTo>
                  <a:lnTo>
                    <a:pt x="68" y="49"/>
                  </a:lnTo>
                  <a:lnTo>
                    <a:pt x="74" y="68"/>
                  </a:lnTo>
                  <a:lnTo>
                    <a:pt x="82" y="87"/>
                  </a:lnTo>
                  <a:lnTo>
                    <a:pt x="90" y="109"/>
                  </a:lnTo>
                  <a:lnTo>
                    <a:pt x="96" y="132"/>
                  </a:lnTo>
                  <a:lnTo>
                    <a:pt x="98" y="154"/>
                  </a:lnTo>
                  <a:lnTo>
                    <a:pt x="97" y="176"/>
                  </a:lnTo>
                  <a:lnTo>
                    <a:pt x="94" y="197"/>
                  </a:lnTo>
                  <a:lnTo>
                    <a:pt x="87" y="217"/>
                  </a:lnTo>
                  <a:lnTo>
                    <a:pt x="79" y="237"/>
                  </a:lnTo>
                  <a:lnTo>
                    <a:pt x="68" y="255"/>
                  </a:lnTo>
                  <a:lnTo>
                    <a:pt x="58" y="272"/>
                  </a:lnTo>
                  <a:close/>
                </a:path>
              </a:pathLst>
            </a:custGeom>
            <a:solidFill>
              <a:srgbClr val="AD6B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96" name="Freeform 51"/>
            <p:cNvSpPr>
              <a:spLocks/>
            </p:cNvSpPr>
            <p:nvPr/>
          </p:nvSpPr>
          <p:spPr bwMode="auto">
            <a:xfrm>
              <a:off x="2990" y="1722"/>
              <a:ext cx="11" cy="90"/>
            </a:xfrm>
            <a:custGeom>
              <a:avLst/>
              <a:gdLst>
                <a:gd name="T0" fmla="*/ 10 w 22"/>
                <a:gd name="T1" fmla="*/ 13 h 180"/>
                <a:gd name="T2" fmla="*/ 9 w 22"/>
                <a:gd name="T3" fmla="*/ 22 h 180"/>
                <a:gd name="T4" fmla="*/ 6 w 22"/>
                <a:gd name="T5" fmla="*/ 41 h 180"/>
                <a:gd name="T6" fmla="*/ 5 w 22"/>
                <a:gd name="T7" fmla="*/ 66 h 180"/>
                <a:gd name="T8" fmla="*/ 11 w 22"/>
                <a:gd name="T9" fmla="*/ 90 h 180"/>
                <a:gd name="T10" fmla="*/ 10 w 22"/>
                <a:gd name="T11" fmla="*/ 88 h 180"/>
                <a:gd name="T12" fmla="*/ 7 w 22"/>
                <a:gd name="T13" fmla="*/ 84 h 180"/>
                <a:gd name="T14" fmla="*/ 5 w 22"/>
                <a:gd name="T15" fmla="*/ 77 h 180"/>
                <a:gd name="T16" fmla="*/ 2 w 22"/>
                <a:gd name="T17" fmla="*/ 67 h 180"/>
                <a:gd name="T18" fmla="*/ 0 w 22"/>
                <a:gd name="T19" fmla="*/ 54 h 180"/>
                <a:gd name="T20" fmla="*/ 1 w 22"/>
                <a:gd name="T21" fmla="*/ 39 h 180"/>
                <a:gd name="T22" fmla="*/ 5 w 22"/>
                <a:gd name="T23" fmla="*/ 21 h 180"/>
                <a:gd name="T24" fmla="*/ 11 w 22"/>
                <a:gd name="T25" fmla="*/ 0 h 180"/>
                <a:gd name="T26" fmla="*/ 10 w 22"/>
                <a:gd name="T27" fmla="*/ 13 h 180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22"/>
                <a:gd name="T43" fmla="*/ 0 h 180"/>
                <a:gd name="T44" fmla="*/ 22 w 22"/>
                <a:gd name="T45" fmla="*/ 180 h 180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22" h="180">
                  <a:moveTo>
                    <a:pt x="20" y="27"/>
                  </a:moveTo>
                  <a:lnTo>
                    <a:pt x="17" y="43"/>
                  </a:lnTo>
                  <a:lnTo>
                    <a:pt x="11" y="82"/>
                  </a:lnTo>
                  <a:lnTo>
                    <a:pt x="10" y="131"/>
                  </a:lnTo>
                  <a:lnTo>
                    <a:pt x="22" y="180"/>
                  </a:lnTo>
                  <a:lnTo>
                    <a:pt x="20" y="176"/>
                  </a:lnTo>
                  <a:lnTo>
                    <a:pt x="15" y="168"/>
                  </a:lnTo>
                  <a:lnTo>
                    <a:pt x="10" y="153"/>
                  </a:lnTo>
                  <a:lnTo>
                    <a:pt x="4" y="134"/>
                  </a:lnTo>
                  <a:lnTo>
                    <a:pt x="0" y="108"/>
                  </a:lnTo>
                  <a:lnTo>
                    <a:pt x="2" y="77"/>
                  </a:lnTo>
                  <a:lnTo>
                    <a:pt x="9" y="42"/>
                  </a:lnTo>
                  <a:lnTo>
                    <a:pt x="22" y="0"/>
                  </a:lnTo>
                  <a:lnTo>
                    <a:pt x="20" y="27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97" name="Freeform 52"/>
            <p:cNvSpPr>
              <a:spLocks/>
            </p:cNvSpPr>
            <p:nvPr/>
          </p:nvSpPr>
          <p:spPr bwMode="auto">
            <a:xfrm>
              <a:off x="2994" y="1674"/>
              <a:ext cx="38" cy="156"/>
            </a:xfrm>
            <a:custGeom>
              <a:avLst/>
              <a:gdLst>
                <a:gd name="T0" fmla="*/ 17 w 75"/>
                <a:gd name="T1" fmla="*/ 0 h 313"/>
                <a:gd name="T2" fmla="*/ 16 w 75"/>
                <a:gd name="T3" fmla="*/ 1 h 313"/>
                <a:gd name="T4" fmla="*/ 14 w 75"/>
                <a:gd name="T5" fmla="*/ 5 h 313"/>
                <a:gd name="T6" fmla="*/ 13 w 75"/>
                <a:gd name="T7" fmla="*/ 11 h 313"/>
                <a:gd name="T8" fmla="*/ 15 w 75"/>
                <a:gd name="T9" fmla="*/ 22 h 313"/>
                <a:gd name="T10" fmla="*/ 17 w 75"/>
                <a:gd name="T11" fmla="*/ 28 h 313"/>
                <a:gd name="T12" fmla="*/ 20 w 75"/>
                <a:gd name="T13" fmla="*/ 35 h 313"/>
                <a:gd name="T14" fmla="*/ 23 w 75"/>
                <a:gd name="T15" fmla="*/ 41 h 313"/>
                <a:gd name="T16" fmla="*/ 26 w 75"/>
                <a:gd name="T17" fmla="*/ 48 h 313"/>
                <a:gd name="T18" fmla="*/ 29 w 75"/>
                <a:gd name="T19" fmla="*/ 55 h 313"/>
                <a:gd name="T20" fmla="*/ 32 w 75"/>
                <a:gd name="T21" fmla="*/ 63 h 313"/>
                <a:gd name="T22" fmla="*/ 35 w 75"/>
                <a:gd name="T23" fmla="*/ 71 h 313"/>
                <a:gd name="T24" fmla="*/ 36 w 75"/>
                <a:gd name="T25" fmla="*/ 80 h 313"/>
                <a:gd name="T26" fmla="*/ 38 w 75"/>
                <a:gd name="T27" fmla="*/ 89 h 313"/>
                <a:gd name="T28" fmla="*/ 38 w 75"/>
                <a:gd name="T29" fmla="*/ 98 h 313"/>
                <a:gd name="T30" fmla="*/ 37 w 75"/>
                <a:gd name="T31" fmla="*/ 108 h 313"/>
                <a:gd name="T32" fmla="*/ 35 w 75"/>
                <a:gd name="T33" fmla="*/ 118 h 313"/>
                <a:gd name="T34" fmla="*/ 32 w 75"/>
                <a:gd name="T35" fmla="*/ 128 h 313"/>
                <a:gd name="T36" fmla="*/ 28 w 75"/>
                <a:gd name="T37" fmla="*/ 138 h 313"/>
                <a:gd name="T38" fmla="*/ 23 w 75"/>
                <a:gd name="T39" fmla="*/ 147 h 313"/>
                <a:gd name="T40" fmla="*/ 17 w 75"/>
                <a:gd name="T41" fmla="*/ 156 h 313"/>
                <a:gd name="T42" fmla="*/ 17 w 75"/>
                <a:gd name="T43" fmla="*/ 155 h 313"/>
                <a:gd name="T44" fmla="*/ 17 w 75"/>
                <a:gd name="T45" fmla="*/ 151 h 313"/>
                <a:gd name="T46" fmla="*/ 15 w 75"/>
                <a:gd name="T47" fmla="*/ 145 h 313"/>
                <a:gd name="T48" fmla="*/ 12 w 75"/>
                <a:gd name="T49" fmla="*/ 135 h 313"/>
                <a:gd name="T50" fmla="*/ 6 w 75"/>
                <a:gd name="T51" fmla="*/ 123 h 313"/>
                <a:gd name="T52" fmla="*/ 2 w 75"/>
                <a:gd name="T53" fmla="*/ 109 h 313"/>
                <a:gd name="T54" fmla="*/ 0 w 75"/>
                <a:gd name="T55" fmla="*/ 93 h 313"/>
                <a:gd name="T56" fmla="*/ 1 w 75"/>
                <a:gd name="T57" fmla="*/ 73 h 313"/>
                <a:gd name="T58" fmla="*/ 4 w 75"/>
                <a:gd name="T59" fmla="*/ 49 h 313"/>
                <a:gd name="T60" fmla="*/ 8 w 75"/>
                <a:gd name="T61" fmla="*/ 26 h 313"/>
                <a:gd name="T62" fmla="*/ 12 w 75"/>
                <a:gd name="T63" fmla="*/ 8 h 313"/>
                <a:gd name="T64" fmla="*/ 17 w 75"/>
                <a:gd name="T65" fmla="*/ 0 h 313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75"/>
                <a:gd name="T100" fmla="*/ 0 h 313"/>
                <a:gd name="T101" fmla="*/ 75 w 75"/>
                <a:gd name="T102" fmla="*/ 313 h 313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75" h="313">
                  <a:moveTo>
                    <a:pt x="33" y="0"/>
                  </a:moveTo>
                  <a:lnTo>
                    <a:pt x="31" y="3"/>
                  </a:lnTo>
                  <a:lnTo>
                    <a:pt x="28" y="10"/>
                  </a:lnTo>
                  <a:lnTo>
                    <a:pt x="26" y="22"/>
                  </a:lnTo>
                  <a:lnTo>
                    <a:pt x="30" y="44"/>
                  </a:lnTo>
                  <a:lnTo>
                    <a:pt x="34" y="57"/>
                  </a:lnTo>
                  <a:lnTo>
                    <a:pt x="39" y="71"/>
                  </a:lnTo>
                  <a:lnTo>
                    <a:pt x="45" y="83"/>
                  </a:lnTo>
                  <a:lnTo>
                    <a:pt x="52" y="97"/>
                  </a:lnTo>
                  <a:lnTo>
                    <a:pt x="57" y="111"/>
                  </a:lnTo>
                  <a:lnTo>
                    <a:pt x="63" y="127"/>
                  </a:lnTo>
                  <a:lnTo>
                    <a:pt x="69" y="143"/>
                  </a:lnTo>
                  <a:lnTo>
                    <a:pt x="72" y="161"/>
                  </a:lnTo>
                  <a:lnTo>
                    <a:pt x="75" y="179"/>
                  </a:lnTo>
                  <a:lnTo>
                    <a:pt x="75" y="197"/>
                  </a:lnTo>
                  <a:lnTo>
                    <a:pt x="73" y="217"/>
                  </a:lnTo>
                  <a:lnTo>
                    <a:pt x="70" y="237"/>
                  </a:lnTo>
                  <a:lnTo>
                    <a:pt x="64" y="256"/>
                  </a:lnTo>
                  <a:lnTo>
                    <a:pt x="56" y="276"/>
                  </a:lnTo>
                  <a:lnTo>
                    <a:pt x="46" y="295"/>
                  </a:lnTo>
                  <a:lnTo>
                    <a:pt x="33" y="313"/>
                  </a:lnTo>
                  <a:lnTo>
                    <a:pt x="33" y="310"/>
                  </a:lnTo>
                  <a:lnTo>
                    <a:pt x="33" y="302"/>
                  </a:lnTo>
                  <a:lnTo>
                    <a:pt x="30" y="290"/>
                  </a:lnTo>
                  <a:lnTo>
                    <a:pt x="23" y="270"/>
                  </a:lnTo>
                  <a:lnTo>
                    <a:pt x="12" y="247"/>
                  </a:lnTo>
                  <a:lnTo>
                    <a:pt x="4" y="219"/>
                  </a:lnTo>
                  <a:lnTo>
                    <a:pt x="0" y="187"/>
                  </a:lnTo>
                  <a:lnTo>
                    <a:pt x="2" y="146"/>
                  </a:lnTo>
                  <a:lnTo>
                    <a:pt x="8" y="98"/>
                  </a:lnTo>
                  <a:lnTo>
                    <a:pt x="15" y="52"/>
                  </a:lnTo>
                  <a:lnTo>
                    <a:pt x="23" y="17"/>
                  </a:lnTo>
                  <a:lnTo>
                    <a:pt x="33" y="0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98" name="Freeform 53"/>
            <p:cNvSpPr>
              <a:spLocks/>
            </p:cNvSpPr>
            <p:nvPr/>
          </p:nvSpPr>
          <p:spPr bwMode="auto">
            <a:xfrm>
              <a:off x="3005" y="1715"/>
              <a:ext cx="27" cy="101"/>
            </a:xfrm>
            <a:custGeom>
              <a:avLst/>
              <a:gdLst>
                <a:gd name="T0" fmla="*/ 14 w 53"/>
                <a:gd name="T1" fmla="*/ 101 h 203"/>
                <a:gd name="T2" fmla="*/ 16 w 53"/>
                <a:gd name="T3" fmla="*/ 99 h 203"/>
                <a:gd name="T4" fmla="*/ 18 w 53"/>
                <a:gd name="T5" fmla="*/ 93 h 203"/>
                <a:gd name="T6" fmla="*/ 22 w 53"/>
                <a:gd name="T7" fmla="*/ 83 h 203"/>
                <a:gd name="T8" fmla="*/ 25 w 53"/>
                <a:gd name="T9" fmla="*/ 70 h 203"/>
                <a:gd name="T10" fmla="*/ 27 w 53"/>
                <a:gd name="T11" fmla="*/ 55 h 203"/>
                <a:gd name="T12" fmla="*/ 25 w 53"/>
                <a:gd name="T13" fmla="*/ 38 h 203"/>
                <a:gd name="T14" fmla="*/ 20 w 53"/>
                <a:gd name="T15" fmla="*/ 19 h 203"/>
                <a:gd name="T16" fmla="*/ 10 w 53"/>
                <a:gd name="T17" fmla="*/ 0 h 203"/>
                <a:gd name="T18" fmla="*/ 9 w 53"/>
                <a:gd name="T19" fmla="*/ 2 h 203"/>
                <a:gd name="T20" fmla="*/ 7 w 53"/>
                <a:gd name="T21" fmla="*/ 6 h 203"/>
                <a:gd name="T22" fmla="*/ 4 w 53"/>
                <a:gd name="T23" fmla="*/ 14 h 203"/>
                <a:gd name="T24" fmla="*/ 1 w 53"/>
                <a:gd name="T25" fmla="*/ 25 h 203"/>
                <a:gd name="T26" fmla="*/ 0 w 53"/>
                <a:gd name="T27" fmla="*/ 40 h 203"/>
                <a:gd name="T28" fmla="*/ 1 w 53"/>
                <a:gd name="T29" fmla="*/ 57 h 203"/>
                <a:gd name="T30" fmla="*/ 6 w 53"/>
                <a:gd name="T31" fmla="*/ 78 h 203"/>
                <a:gd name="T32" fmla="*/ 14 w 53"/>
                <a:gd name="T33" fmla="*/ 101 h 203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53"/>
                <a:gd name="T52" fmla="*/ 0 h 203"/>
                <a:gd name="T53" fmla="*/ 53 w 53"/>
                <a:gd name="T54" fmla="*/ 203 h 203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53" h="203">
                  <a:moveTo>
                    <a:pt x="28" y="203"/>
                  </a:moveTo>
                  <a:lnTo>
                    <a:pt x="31" y="198"/>
                  </a:lnTo>
                  <a:lnTo>
                    <a:pt x="36" y="186"/>
                  </a:lnTo>
                  <a:lnTo>
                    <a:pt x="43" y="166"/>
                  </a:lnTo>
                  <a:lnTo>
                    <a:pt x="50" y="141"/>
                  </a:lnTo>
                  <a:lnTo>
                    <a:pt x="53" y="111"/>
                  </a:lnTo>
                  <a:lnTo>
                    <a:pt x="50" y="76"/>
                  </a:lnTo>
                  <a:lnTo>
                    <a:pt x="40" y="39"/>
                  </a:lnTo>
                  <a:lnTo>
                    <a:pt x="20" y="0"/>
                  </a:lnTo>
                  <a:lnTo>
                    <a:pt x="18" y="4"/>
                  </a:lnTo>
                  <a:lnTo>
                    <a:pt x="13" y="13"/>
                  </a:lnTo>
                  <a:lnTo>
                    <a:pt x="8" y="29"/>
                  </a:lnTo>
                  <a:lnTo>
                    <a:pt x="2" y="51"/>
                  </a:lnTo>
                  <a:lnTo>
                    <a:pt x="0" y="80"/>
                  </a:lnTo>
                  <a:lnTo>
                    <a:pt x="2" y="114"/>
                  </a:lnTo>
                  <a:lnTo>
                    <a:pt x="11" y="156"/>
                  </a:lnTo>
                  <a:lnTo>
                    <a:pt x="28" y="203"/>
                  </a:lnTo>
                  <a:close/>
                </a:path>
              </a:pathLst>
            </a:custGeom>
            <a:solidFill>
              <a:srgbClr val="E8B556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99" name="Freeform 54"/>
            <p:cNvSpPr>
              <a:spLocks/>
            </p:cNvSpPr>
            <p:nvPr/>
          </p:nvSpPr>
          <p:spPr bwMode="auto">
            <a:xfrm>
              <a:off x="2955" y="1742"/>
              <a:ext cx="49" cy="136"/>
            </a:xfrm>
            <a:custGeom>
              <a:avLst/>
              <a:gdLst>
                <a:gd name="T0" fmla="*/ 30 w 98"/>
                <a:gd name="T1" fmla="*/ 136 h 272"/>
                <a:gd name="T2" fmla="*/ 29 w 98"/>
                <a:gd name="T3" fmla="*/ 135 h 272"/>
                <a:gd name="T4" fmla="*/ 25 w 98"/>
                <a:gd name="T5" fmla="*/ 132 h 272"/>
                <a:gd name="T6" fmla="*/ 19 w 98"/>
                <a:gd name="T7" fmla="*/ 127 h 272"/>
                <a:gd name="T8" fmla="*/ 12 w 98"/>
                <a:gd name="T9" fmla="*/ 119 h 272"/>
                <a:gd name="T10" fmla="*/ 6 w 98"/>
                <a:gd name="T11" fmla="*/ 109 h 272"/>
                <a:gd name="T12" fmla="*/ 1 w 98"/>
                <a:gd name="T13" fmla="*/ 95 h 272"/>
                <a:gd name="T14" fmla="*/ 0 w 98"/>
                <a:gd name="T15" fmla="*/ 79 h 272"/>
                <a:gd name="T16" fmla="*/ 3 w 98"/>
                <a:gd name="T17" fmla="*/ 60 h 272"/>
                <a:gd name="T18" fmla="*/ 6 w 98"/>
                <a:gd name="T19" fmla="*/ 43 h 272"/>
                <a:gd name="T20" fmla="*/ 11 w 98"/>
                <a:gd name="T21" fmla="*/ 29 h 272"/>
                <a:gd name="T22" fmla="*/ 14 w 98"/>
                <a:gd name="T23" fmla="*/ 19 h 272"/>
                <a:gd name="T24" fmla="*/ 18 w 98"/>
                <a:gd name="T25" fmla="*/ 11 h 272"/>
                <a:gd name="T26" fmla="*/ 20 w 98"/>
                <a:gd name="T27" fmla="*/ 6 h 272"/>
                <a:gd name="T28" fmla="*/ 22 w 98"/>
                <a:gd name="T29" fmla="*/ 2 h 272"/>
                <a:gd name="T30" fmla="*/ 23 w 98"/>
                <a:gd name="T31" fmla="*/ 1 h 272"/>
                <a:gd name="T32" fmla="*/ 24 w 98"/>
                <a:gd name="T33" fmla="*/ 0 h 272"/>
                <a:gd name="T34" fmla="*/ 25 w 98"/>
                <a:gd name="T35" fmla="*/ 1 h 272"/>
                <a:gd name="T36" fmla="*/ 25 w 98"/>
                <a:gd name="T37" fmla="*/ 4 h 272"/>
                <a:gd name="T38" fmla="*/ 27 w 98"/>
                <a:gd name="T39" fmla="*/ 10 h 272"/>
                <a:gd name="T40" fmla="*/ 29 w 98"/>
                <a:gd name="T41" fmla="*/ 16 h 272"/>
                <a:gd name="T42" fmla="*/ 33 w 98"/>
                <a:gd name="T43" fmla="*/ 24 h 272"/>
                <a:gd name="T44" fmla="*/ 36 w 98"/>
                <a:gd name="T45" fmla="*/ 34 h 272"/>
                <a:gd name="T46" fmla="*/ 40 w 98"/>
                <a:gd name="T47" fmla="*/ 44 h 272"/>
                <a:gd name="T48" fmla="*/ 44 w 98"/>
                <a:gd name="T49" fmla="*/ 54 h 272"/>
                <a:gd name="T50" fmla="*/ 48 w 98"/>
                <a:gd name="T51" fmla="*/ 65 h 272"/>
                <a:gd name="T52" fmla="*/ 49 w 98"/>
                <a:gd name="T53" fmla="*/ 76 h 272"/>
                <a:gd name="T54" fmla="*/ 49 w 98"/>
                <a:gd name="T55" fmla="*/ 87 h 272"/>
                <a:gd name="T56" fmla="*/ 48 w 98"/>
                <a:gd name="T57" fmla="*/ 98 h 272"/>
                <a:gd name="T58" fmla="*/ 45 w 98"/>
                <a:gd name="T59" fmla="*/ 108 h 272"/>
                <a:gd name="T60" fmla="*/ 41 w 98"/>
                <a:gd name="T61" fmla="*/ 118 h 272"/>
                <a:gd name="T62" fmla="*/ 36 w 98"/>
                <a:gd name="T63" fmla="*/ 127 h 272"/>
                <a:gd name="T64" fmla="*/ 30 w 98"/>
                <a:gd name="T65" fmla="*/ 136 h 27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98"/>
                <a:gd name="T100" fmla="*/ 0 h 272"/>
                <a:gd name="T101" fmla="*/ 98 w 98"/>
                <a:gd name="T102" fmla="*/ 272 h 272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98" h="272">
                  <a:moveTo>
                    <a:pt x="61" y="272"/>
                  </a:moveTo>
                  <a:lnTo>
                    <a:pt x="58" y="270"/>
                  </a:lnTo>
                  <a:lnTo>
                    <a:pt x="49" y="264"/>
                  </a:lnTo>
                  <a:lnTo>
                    <a:pt x="37" y="254"/>
                  </a:lnTo>
                  <a:lnTo>
                    <a:pt x="23" y="239"/>
                  </a:lnTo>
                  <a:lnTo>
                    <a:pt x="12" y="218"/>
                  </a:lnTo>
                  <a:lnTo>
                    <a:pt x="2" y="191"/>
                  </a:lnTo>
                  <a:lnTo>
                    <a:pt x="0" y="159"/>
                  </a:lnTo>
                  <a:lnTo>
                    <a:pt x="5" y="120"/>
                  </a:lnTo>
                  <a:lnTo>
                    <a:pt x="13" y="87"/>
                  </a:lnTo>
                  <a:lnTo>
                    <a:pt x="21" y="59"/>
                  </a:lnTo>
                  <a:lnTo>
                    <a:pt x="28" y="38"/>
                  </a:lnTo>
                  <a:lnTo>
                    <a:pt x="35" y="23"/>
                  </a:lnTo>
                  <a:lnTo>
                    <a:pt x="39" y="12"/>
                  </a:lnTo>
                  <a:lnTo>
                    <a:pt x="44" y="5"/>
                  </a:lnTo>
                  <a:lnTo>
                    <a:pt x="46" y="1"/>
                  </a:lnTo>
                  <a:lnTo>
                    <a:pt x="47" y="0"/>
                  </a:lnTo>
                  <a:lnTo>
                    <a:pt x="49" y="3"/>
                  </a:lnTo>
                  <a:lnTo>
                    <a:pt x="51" y="9"/>
                  </a:lnTo>
                  <a:lnTo>
                    <a:pt x="54" y="20"/>
                  </a:lnTo>
                  <a:lnTo>
                    <a:pt x="59" y="32"/>
                  </a:lnTo>
                  <a:lnTo>
                    <a:pt x="65" y="49"/>
                  </a:lnTo>
                  <a:lnTo>
                    <a:pt x="72" y="67"/>
                  </a:lnTo>
                  <a:lnTo>
                    <a:pt x="79" y="88"/>
                  </a:lnTo>
                  <a:lnTo>
                    <a:pt x="88" y="108"/>
                  </a:lnTo>
                  <a:lnTo>
                    <a:pt x="95" y="130"/>
                  </a:lnTo>
                  <a:lnTo>
                    <a:pt x="98" y="152"/>
                  </a:lnTo>
                  <a:lnTo>
                    <a:pt x="98" y="175"/>
                  </a:lnTo>
                  <a:lnTo>
                    <a:pt x="95" y="196"/>
                  </a:lnTo>
                  <a:lnTo>
                    <a:pt x="89" y="217"/>
                  </a:lnTo>
                  <a:lnTo>
                    <a:pt x="81" y="236"/>
                  </a:lnTo>
                  <a:lnTo>
                    <a:pt x="72" y="255"/>
                  </a:lnTo>
                  <a:lnTo>
                    <a:pt x="61" y="272"/>
                  </a:lnTo>
                  <a:close/>
                </a:path>
              </a:pathLst>
            </a:custGeom>
            <a:solidFill>
              <a:srgbClr val="AD6B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500" name="Freeform 55"/>
            <p:cNvSpPr>
              <a:spLocks/>
            </p:cNvSpPr>
            <p:nvPr/>
          </p:nvSpPr>
          <p:spPr bwMode="auto">
            <a:xfrm>
              <a:off x="2962" y="1769"/>
              <a:ext cx="13" cy="91"/>
            </a:xfrm>
            <a:custGeom>
              <a:avLst/>
              <a:gdLst>
                <a:gd name="T0" fmla="*/ 9 w 26"/>
                <a:gd name="T1" fmla="*/ 14 h 180"/>
                <a:gd name="T2" fmla="*/ 7 w 26"/>
                <a:gd name="T3" fmla="*/ 22 h 180"/>
                <a:gd name="T4" fmla="*/ 5 w 26"/>
                <a:gd name="T5" fmla="*/ 41 h 180"/>
                <a:gd name="T6" fmla="*/ 6 w 26"/>
                <a:gd name="T7" fmla="*/ 67 h 180"/>
                <a:gd name="T8" fmla="*/ 13 w 26"/>
                <a:gd name="T9" fmla="*/ 91 h 180"/>
                <a:gd name="T10" fmla="*/ 12 w 26"/>
                <a:gd name="T11" fmla="*/ 90 h 180"/>
                <a:gd name="T12" fmla="*/ 9 w 26"/>
                <a:gd name="T13" fmla="*/ 85 h 180"/>
                <a:gd name="T14" fmla="*/ 6 w 26"/>
                <a:gd name="T15" fmla="*/ 78 h 180"/>
                <a:gd name="T16" fmla="*/ 3 w 26"/>
                <a:gd name="T17" fmla="*/ 68 h 180"/>
                <a:gd name="T18" fmla="*/ 0 w 26"/>
                <a:gd name="T19" fmla="*/ 55 h 180"/>
                <a:gd name="T20" fmla="*/ 0 w 26"/>
                <a:gd name="T21" fmla="*/ 39 h 180"/>
                <a:gd name="T22" fmla="*/ 3 w 26"/>
                <a:gd name="T23" fmla="*/ 21 h 180"/>
                <a:gd name="T24" fmla="*/ 10 w 26"/>
                <a:gd name="T25" fmla="*/ 0 h 180"/>
                <a:gd name="T26" fmla="*/ 9 w 26"/>
                <a:gd name="T27" fmla="*/ 14 h 180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26"/>
                <a:gd name="T43" fmla="*/ 0 h 180"/>
                <a:gd name="T44" fmla="*/ 26 w 26"/>
                <a:gd name="T45" fmla="*/ 180 h 180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26" h="180">
                  <a:moveTo>
                    <a:pt x="17" y="27"/>
                  </a:moveTo>
                  <a:lnTo>
                    <a:pt x="14" y="43"/>
                  </a:lnTo>
                  <a:lnTo>
                    <a:pt x="9" y="82"/>
                  </a:lnTo>
                  <a:lnTo>
                    <a:pt x="12" y="133"/>
                  </a:lnTo>
                  <a:lnTo>
                    <a:pt x="26" y="180"/>
                  </a:lnTo>
                  <a:lnTo>
                    <a:pt x="23" y="178"/>
                  </a:lnTo>
                  <a:lnTo>
                    <a:pt x="17" y="169"/>
                  </a:lnTo>
                  <a:lnTo>
                    <a:pt x="12" y="155"/>
                  </a:lnTo>
                  <a:lnTo>
                    <a:pt x="5" y="134"/>
                  </a:lnTo>
                  <a:lnTo>
                    <a:pt x="0" y="109"/>
                  </a:lnTo>
                  <a:lnTo>
                    <a:pt x="0" y="78"/>
                  </a:lnTo>
                  <a:lnTo>
                    <a:pt x="6" y="42"/>
                  </a:lnTo>
                  <a:lnTo>
                    <a:pt x="19" y="0"/>
                  </a:lnTo>
                  <a:lnTo>
                    <a:pt x="17" y="27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501" name="Freeform 56"/>
            <p:cNvSpPr>
              <a:spLocks/>
            </p:cNvSpPr>
            <p:nvPr/>
          </p:nvSpPr>
          <p:spPr bwMode="auto">
            <a:xfrm>
              <a:off x="2966" y="1721"/>
              <a:ext cx="38" cy="157"/>
            </a:xfrm>
            <a:custGeom>
              <a:avLst/>
              <a:gdLst>
                <a:gd name="T0" fmla="*/ 14 w 76"/>
                <a:gd name="T1" fmla="*/ 0 h 312"/>
                <a:gd name="T2" fmla="*/ 13 w 76"/>
                <a:gd name="T3" fmla="*/ 1 h 312"/>
                <a:gd name="T4" fmla="*/ 11 w 76"/>
                <a:gd name="T5" fmla="*/ 5 h 312"/>
                <a:gd name="T6" fmla="*/ 11 w 76"/>
                <a:gd name="T7" fmla="*/ 11 h 312"/>
                <a:gd name="T8" fmla="*/ 13 w 76"/>
                <a:gd name="T9" fmla="*/ 22 h 312"/>
                <a:gd name="T10" fmla="*/ 15 w 76"/>
                <a:gd name="T11" fmla="*/ 28 h 312"/>
                <a:gd name="T12" fmla="*/ 18 w 76"/>
                <a:gd name="T13" fmla="*/ 35 h 312"/>
                <a:gd name="T14" fmla="*/ 21 w 76"/>
                <a:gd name="T15" fmla="*/ 41 h 312"/>
                <a:gd name="T16" fmla="*/ 25 w 76"/>
                <a:gd name="T17" fmla="*/ 48 h 312"/>
                <a:gd name="T18" fmla="*/ 28 w 76"/>
                <a:gd name="T19" fmla="*/ 55 h 312"/>
                <a:gd name="T20" fmla="*/ 31 w 76"/>
                <a:gd name="T21" fmla="*/ 62 h 312"/>
                <a:gd name="T22" fmla="*/ 34 w 76"/>
                <a:gd name="T23" fmla="*/ 70 h 312"/>
                <a:gd name="T24" fmla="*/ 37 w 76"/>
                <a:gd name="T25" fmla="*/ 80 h 312"/>
                <a:gd name="T26" fmla="*/ 38 w 76"/>
                <a:gd name="T27" fmla="*/ 89 h 312"/>
                <a:gd name="T28" fmla="*/ 38 w 76"/>
                <a:gd name="T29" fmla="*/ 98 h 312"/>
                <a:gd name="T30" fmla="*/ 38 w 76"/>
                <a:gd name="T31" fmla="*/ 108 h 312"/>
                <a:gd name="T32" fmla="*/ 37 w 76"/>
                <a:gd name="T33" fmla="*/ 118 h 312"/>
                <a:gd name="T34" fmla="*/ 34 w 76"/>
                <a:gd name="T35" fmla="*/ 128 h 312"/>
                <a:gd name="T36" fmla="*/ 30 w 76"/>
                <a:gd name="T37" fmla="*/ 138 h 312"/>
                <a:gd name="T38" fmla="*/ 25 w 76"/>
                <a:gd name="T39" fmla="*/ 148 h 312"/>
                <a:gd name="T40" fmla="*/ 19 w 76"/>
                <a:gd name="T41" fmla="*/ 157 h 312"/>
                <a:gd name="T42" fmla="*/ 19 w 76"/>
                <a:gd name="T43" fmla="*/ 156 h 312"/>
                <a:gd name="T44" fmla="*/ 19 w 76"/>
                <a:gd name="T45" fmla="*/ 152 h 312"/>
                <a:gd name="T46" fmla="*/ 18 w 76"/>
                <a:gd name="T47" fmla="*/ 145 h 312"/>
                <a:gd name="T48" fmla="*/ 13 w 76"/>
                <a:gd name="T49" fmla="*/ 135 h 312"/>
                <a:gd name="T50" fmla="*/ 7 w 76"/>
                <a:gd name="T51" fmla="*/ 124 h 312"/>
                <a:gd name="T52" fmla="*/ 3 w 76"/>
                <a:gd name="T53" fmla="*/ 111 h 312"/>
                <a:gd name="T54" fmla="*/ 0 w 76"/>
                <a:gd name="T55" fmla="*/ 95 h 312"/>
                <a:gd name="T56" fmla="*/ 1 w 76"/>
                <a:gd name="T57" fmla="*/ 73 h 312"/>
                <a:gd name="T58" fmla="*/ 3 w 76"/>
                <a:gd name="T59" fmla="*/ 50 h 312"/>
                <a:gd name="T60" fmla="*/ 6 w 76"/>
                <a:gd name="T61" fmla="*/ 27 h 312"/>
                <a:gd name="T62" fmla="*/ 9 w 76"/>
                <a:gd name="T63" fmla="*/ 9 h 312"/>
                <a:gd name="T64" fmla="*/ 14 w 76"/>
                <a:gd name="T65" fmla="*/ 0 h 31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76"/>
                <a:gd name="T100" fmla="*/ 0 h 312"/>
                <a:gd name="T101" fmla="*/ 76 w 76"/>
                <a:gd name="T102" fmla="*/ 312 h 312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76" h="312">
                  <a:moveTo>
                    <a:pt x="28" y="0"/>
                  </a:moveTo>
                  <a:lnTo>
                    <a:pt x="26" y="2"/>
                  </a:lnTo>
                  <a:lnTo>
                    <a:pt x="23" y="9"/>
                  </a:lnTo>
                  <a:lnTo>
                    <a:pt x="22" y="22"/>
                  </a:lnTo>
                  <a:lnTo>
                    <a:pt x="26" y="44"/>
                  </a:lnTo>
                  <a:lnTo>
                    <a:pt x="30" y="56"/>
                  </a:lnTo>
                  <a:lnTo>
                    <a:pt x="36" y="69"/>
                  </a:lnTo>
                  <a:lnTo>
                    <a:pt x="43" y="82"/>
                  </a:lnTo>
                  <a:lnTo>
                    <a:pt x="50" y="96"/>
                  </a:lnTo>
                  <a:lnTo>
                    <a:pt x="57" y="109"/>
                  </a:lnTo>
                  <a:lnTo>
                    <a:pt x="62" y="124"/>
                  </a:lnTo>
                  <a:lnTo>
                    <a:pt x="68" y="140"/>
                  </a:lnTo>
                  <a:lnTo>
                    <a:pt x="73" y="158"/>
                  </a:lnTo>
                  <a:lnTo>
                    <a:pt x="75" y="176"/>
                  </a:lnTo>
                  <a:lnTo>
                    <a:pt x="76" y="195"/>
                  </a:lnTo>
                  <a:lnTo>
                    <a:pt x="75" y="214"/>
                  </a:lnTo>
                  <a:lnTo>
                    <a:pt x="73" y="235"/>
                  </a:lnTo>
                  <a:lnTo>
                    <a:pt x="67" y="254"/>
                  </a:lnTo>
                  <a:lnTo>
                    <a:pt x="60" y="274"/>
                  </a:lnTo>
                  <a:lnTo>
                    <a:pt x="51" y="294"/>
                  </a:lnTo>
                  <a:lnTo>
                    <a:pt x="38" y="312"/>
                  </a:lnTo>
                  <a:lnTo>
                    <a:pt x="38" y="310"/>
                  </a:lnTo>
                  <a:lnTo>
                    <a:pt x="38" y="302"/>
                  </a:lnTo>
                  <a:lnTo>
                    <a:pt x="35" y="289"/>
                  </a:lnTo>
                  <a:lnTo>
                    <a:pt x="27" y="269"/>
                  </a:lnTo>
                  <a:lnTo>
                    <a:pt x="15" y="246"/>
                  </a:lnTo>
                  <a:lnTo>
                    <a:pt x="6" y="220"/>
                  </a:lnTo>
                  <a:lnTo>
                    <a:pt x="0" y="188"/>
                  </a:lnTo>
                  <a:lnTo>
                    <a:pt x="1" y="146"/>
                  </a:lnTo>
                  <a:lnTo>
                    <a:pt x="6" y="99"/>
                  </a:lnTo>
                  <a:lnTo>
                    <a:pt x="12" y="53"/>
                  </a:lnTo>
                  <a:lnTo>
                    <a:pt x="18" y="17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502" name="Freeform 57"/>
            <p:cNvSpPr>
              <a:spLocks/>
            </p:cNvSpPr>
            <p:nvPr/>
          </p:nvSpPr>
          <p:spPr bwMode="auto">
            <a:xfrm>
              <a:off x="2977" y="1762"/>
              <a:ext cx="27" cy="101"/>
            </a:xfrm>
            <a:custGeom>
              <a:avLst/>
              <a:gdLst>
                <a:gd name="T0" fmla="*/ 16 w 54"/>
                <a:gd name="T1" fmla="*/ 101 h 201"/>
                <a:gd name="T2" fmla="*/ 18 w 54"/>
                <a:gd name="T3" fmla="*/ 99 h 201"/>
                <a:gd name="T4" fmla="*/ 20 w 54"/>
                <a:gd name="T5" fmla="*/ 92 h 201"/>
                <a:gd name="T6" fmla="*/ 23 w 54"/>
                <a:gd name="T7" fmla="*/ 82 h 201"/>
                <a:gd name="T8" fmla="*/ 26 w 54"/>
                <a:gd name="T9" fmla="*/ 69 h 201"/>
                <a:gd name="T10" fmla="*/ 27 w 54"/>
                <a:gd name="T11" fmla="*/ 54 h 201"/>
                <a:gd name="T12" fmla="*/ 26 w 54"/>
                <a:gd name="T13" fmla="*/ 37 h 201"/>
                <a:gd name="T14" fmla="*/ 20 w 54"/>
                <a:gd name="T15" fmla="*/ 19 h 201"/>
                <a:gd name="T16" fmla="*/ 10 w 54"/>
                <a:gd name="T17" fmla="*/ 0 h 201"/>
                <a:gd name="T18" fmla="*/ 8 w 54"/>
                <a:gd name="T19" fmla="*/ 2 h 201"/>
                <a:gd name="T20" fmla="*/ 6 w 54"/>
                <a:gd name="T21" fmla="*/ 6 h 201"/>
                <a:gd name="T22" fmla="*/ 3 w 54"/>
                <a:gd name="T23" fmla="*/ 14 h 201"/>
                <a:gd name="T24" fmla="*/ 1 w 54"/>
                <a:gd name="T25" fmla="*/ 25 h 201"/>
                <a:gd name="T26" fmla="*/ 0 w 54"/>
                <a:gd name="T27" fmla="*/ 40 h 201"/>
                <a:gd name="T28" fmla="*/ 2 w 54"/>
                <a:gd name="T29" fmla="*/ 57 h 201"/>
                <a:gd name="T30" fmla="*/ 7 w 54"/>
                <a:gd name="T31" fmla="*/ 77 h 201"/>
                <a:gd name="T32" fmla="*/ 16 w 54"/>
                <a:gd name="T33" fmla="*/ 101 h 201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54"/>
                <a:gd name="T52" fmla="*/ 0 h 201"/>
                <a:gd name="T53" fmla="*/ 54 w 54"/>
                <a:gd name="T54" fmla="*/ 201 h 201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54" h="201">
                  <a:moveTo>
                    <a:pt x="32" y="201"/>
                  </a:moveTo>
                  <a:lnTo>
                    <a:pt x="35" y="197"/>
                  </a:lnTo>
                  <a:lnTo>
                    <a:pt x="40" y="184"/>
                  </a:lnTo>
                  <a:lnTo>
                    <a:pt x="46" y="164"/>
                  </a:lnTo>
                  <a:lnTo>
                    <a:pt x="52" y="138"/>
                  </a:lnTo>
                  <a:lnTo>
                    <a:pt x="54" y="108"/>
                  </a:lnTo>
                  <a:lnTo>
                    <a:pt x="51" y="73"/>
                  </a:lnTo>
                  <a:lnTo>
                    <a:pt x="39" y="38"/>
                  </a:lnTo>
                  <a:lnTo>
                    <a:pt x="19" y="0"/>
                  </a:lnTo>
                  <a:lnTo>
                    <a:pt x="16" y="3"/>
                  </a:lnTo>
                  <a:lnTo>
                    <a:pt x="12" y="12"/>
                  </a:lnTo>
                  <a:lnTo>
                    <a:pt x="6" y="28"/>
                  </a:lnTo>
                  <a:lnTo>
                    <a:pt x="1" y="50"/>
                  </a:lnTo>
                  <a:lnTo>
                    <a:pt x="0" y="79"/>
                  </a:lnTo>
                  <a:lnTo>
                    <a:pt x="4" y="114"/>
                  </a:lnTo>
                  <a:lnTo>
                    <a:pt x="14" y="154"/>
                  </a:lnTo>
                  <a:lnTo>
                    <a:pt x="32" y="201"/>
                  </a:lnTo>
                  <a:close/>
                </a:path>
              </a:pathLst>
            </a:custGeom>
            <a:solidFill>
              <a:srgbClr val="E8B556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503" name="Freeform 58"/>
            <p:cNvSpPr>
              <a:spLocks/>
            </p:cNvSpPr>
            <p:nvPr/>
          </p:nvSpPr>
          <p:spPr bwMode="auto">
            <a:xfrm>
              <a:off x="2929" y="1797"/>
              <a:ext cx="49" cy="136"/>
            </a:xfrm>
            <a:custGeom>
              <a:avLst/>
              <a:gdLst>
                <a:gd name="T0" fmla="*/ 33 w 99"/>
                <a:gd name="T1" fmla="*/ 136 h 272"/>
                <a:gd name="T2" fmla="*/ 32 w 99"/>
                <a:gd name="T3" fmla="*/ 135 h 272"/>
                <a:gd name="T4" fmla="*/ 27 w 99"/>
                <a:gd name="T5" fmla="*/ 133 h 272"/>
                <a:gd name="T6" fmla="*/ 21 w 99"/>
                <a:gd name="T7" fmla="*/ 127 h 272"/>
                <a:gd name="T8" fmla="*/ 14 w 99"/>
                <a:gd name="T9" fmla="*/ 120 h 272"/>
                <a:gd name="T10" fmla="*/ 7 w 99"/>
                <a:gd name="T11" fmla="*/ 110 h 272"/>
                <a:gd name="T12" fmla="*/ 2 w 99"/>
                <a:gd name="T13" fmla="*/ 96 h 272"/>
                <a:gd name="T14" fmla="*/ 0 w 99"/>
                <a:gd name="T15" fmla="*/ 80 h 272"/>
                <a:gd name="T16" fmla="*/ 2 w 99"/>
                <a:gd name="T17" fmla="*/ 61 h 272"/>
                <a:gd name="T18" fmla="*/ 5 w 99"/>
                <a:gd name="T19" fmla="*/ 44 h 272"/>
                <a:gd name="T20" fmla="*/ 9 w 99"/>
                <a:gd name="T21" fmla="*/ 30 h 272"/>
                <a:gd name="T22" fmla="*/ 11 w 99"/>
                <a:gd name="T23" fmla="*/ 20 h 272"/>
                <a:gd name="T24" fmla="*/ 15 w 99"/>
                <a:gd name="T25" fmla="*/ 12 h 272"/>
                <a:gd name="T26" fmla="*/ 17 w 99"/>
                <a:gd name="T27" fmla="*/ 6 h 272"/>
                <a:gd name="T28" fmla="*/ 19 w 99"/>
                <a:gd name="T29" fmla="*/ 2 h 272"/>
                <a:gd name="T30" fmla="*/ 20 w 99"/>
                <a:gd name="T31" fmla="*/ 1 h 272"/>
                <a:gd name="T32" fmla="*/ 21 w 99"/>
                <a:gd name="T33" fmla="*/ 0 h 272"/>
                <a:gd name="T34" fmla="*/ 21 w 99"/>
                <a:gd name="T35" fmla="*/ 1 h 272"/>
                <a:gd name="T36" fmla="*/ 22 w 99"/>
                <a:gd name="T37" fmla="*/ 4 h 272"/>
                <a:gd name="T38" fmla="*/ 24 w 99"/>
                <a:gd name="T39" fmla="*/ 9 h 272"/>
                <a:gd name="T40" fmla="*/ 27 w 99"/>
                <a:gd name="T41" fmla="*/ 16 h 272"/>
                <a:gd name="T42" fmla="*/ 30 w 99"/>
                <a:gd name="T43" fmla="*/ 24 h 272"/>
                <a:gd name="T44" fmla="*/ 34 w 99"/>
                <a:gd name="T45" fmla="*/ 33 h 272"/>
                <a:gd name="T46" fmla="*/ 39 w 99"/>
                <a:gd name="T47" fmla="*/ 43 h 272"/>
                <a:gd name="T48" fmla="*/ 43 w 99"/>
                <a:gd name="T49" fmla="*/ 53 h 272"/>
                <a:gd name="T50" fmla="*/ 47 w 99"/>
                <a:gd name="T51" fmla="*/ 65 h 272"/>
                <a:gd name="T52" fmla="*/ 49 w 99"/>
                <a:gd name="T53" fmla="*/ 75 h 272"/>
                <a:gd name="T54" fmla="*/ 49 w 99"/>
                <a:gd name="T55" fmla="*/ 86 h 272"/>
                <a:gd name="T56" fmla="*/ 48 w 99"/>
                <a:gd name="T57" fmla="*/ 96 h 272"/>
                <a:gd name="T58" fmla="*/ 46 w 99"/>
                <a:gd name="T59" fmla="*/ 107 h 272"/>
                <a:gd name="T60" fmla="*/ 43 w 99"/>
                <a:gd name="T61" fmla="*/ 117 h 272"/>
                <a:gd name="T62" fmla="*/ 38 w 99"/>
                <a:gd name="T63" fmla="*/ 127 h 272"/>
                <a:gd name="T64" fmla="*/ 33 w 99"/>
                <a:gd name="T65" fmla="*/ 136 h 27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99"/>
                <a:gd name="T100" fmla="*/ 0 h 272"/>
                <a:gd name="T101" fmla="*/ 99 w 99"/>
                <a:gd name="T102" fmla="*/ 272 h 272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99" h="272">
                  <a:moveTo>
                    <a:pt x="67" y="272"/>
                  </a:moveTo>
                  <a:lnTo>
                    <a:pt x="64" y="269"/>
                  </a:lnTo>
                  <a:lnTo>
                    <a:pt x="54" y="265"/>
                  </a:lnTo>
                  <a:lnTo>
                    <a:pt x="42" y="254"/>
                  </a:lnTo>
                  <a:lnTo>
                    <a:pt x="28" y="240"/>
                  </a:lnTo>
                  <a:lnTo>
                    <a:pt x="14" y="220"/>
                  </a:lnTo>
                  <a:lnTo>
                    <a:pt x="5" y="193"/>
                  </a:lnTo>
                  <a:lnTo>
                    <a:pt x="0" y="161"/>
                  </a:lnTo>
                  <a:lnTo>
                    <a:pt x="4" y="122"/>
                  </a:lnTo>
                  <a:lnTo>
                    <a:pt x="11" y="89"/>
                  </a:lnTo>
                  <a:lnTo>
                    <a:pt x="18" y="61"/>
                  </a:lnTo>
                  <a:lnTo>
                    <a:pt x="23" y="40"/>
                  </a:lnTo>
                  <a:lnTo>
                    <a:pt x="30" y="24"/>
                  </a:lnTo>
                  <a:lnTo>
                    <a:pt x="35" y="13"/>
                  </a:lnTo>
                  <a:lnTo>
                    <a:pt x="38" y="5"/>
                  </a:lnTo>
                  <a:lnTo>
                    <a:pt x="41" y="1"/>
                  </a:lnTo>
                  <a:lnTo>
                    <a:pt x="42" y="0"/>
                  </a:lnTo>
                  <a:lnTo>
                    <a:pt x="43" y="2"/>
                  </a:lnTo>
                  <a:lnTo>
                    <a:pt x="45" y="8"/>
                  </a:lnTo>
                  <a:lnTo>
                    <a:pt x="49" y="18"/>
                  </a:lnTo>
                  <a:lnTo>
                    <a:pt x="54" y="32"/>
                  </a:lnTo>
                  <a:lnTo>
                    <a:pt x="61" y="48"/>
                  </a:lnTo>
                  <a:lnTo>
                    <a:pt x="68" y="66"/>
                  </a:lnTo>
                  <a:lnTo>
                    <a:pt x="78" y="86"/>
                  </a:lnTo>
                  <a:lnTo>
                    <a:pt x="87" y="107"/>
                  </a:lnTo>
                  <a:lnTo>
                    <a:pt x="95" y="129"/>
                  </a:lnTo>
                  <a:lnTo>
                    <a:pt x="98" y="151"/>
                  </a:lnTo>
                  <a:lnTo>
                    <a:pt x="99" y="172"/>
                  </a:lnTo>
                  <a:lnTo>
                    <a:pt x="97" y="193"/>
                  </a:lnTo>
                  <a:lnTo>
                    <a:pt x="93" y="215"/>
                  </a:lnTo>
                  <a:lnTo>
                    <a:pt x="86" y="235"/>
                  </a:lnTo>
                  <a:lnTo>
                    <a:pt x="76" y="254"/>
                  </a:lnTo>
                  <a:lnTo>
                    <a:pt x="67" y="272"/>
                  </a:lnTo>
                  <a:close/>
                </a:path>
              </a:pathLst>
            </a:custGeom>
            <a:solidFill>
              <a:srgbClr val="AD6B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504" name="Freeform 59"/>
            <p:cNvSpPr>
              <a:spLocks/>
            </p:cNvSpPr>
            <p:nvPr/>
          </p:nvSpPr>
          <p:spPr bwMode="auto">
            <a:xfrm>
              <a:off x="2936" y="1826"/>
              <a:ext cx="15" cy="90"/>
            </a:xfrm>
            <a:custGeom>
              <a:avLst/>
              <a:gdLst>
                <a:gd name="T0" fmla="*/ 8 w 29"/>
                <a:gd name="T1" fmla="*/ 14 h 180"/>
                <a:gd name="T2" fmla="*/ 7 w 29"/>
                <a:gd name="T3" fmla="*/ 22 h 180"/>
                <a:gd name="T4" fmla="*/ 5 w 29"/>
                <a:gd name="T5" fmla="*/ 42 h 180"/>
                <a:gd name="T6" fmla="*/ 7 w 29"/>
                <a:gd name="T7" fmla="*/ 67 h 180"/>
                <a:gd name="T8" fmla="*/ 15 w 29"/>
                <a:gd name="T9" fmla="*/ 90 h 180"/>
                <a:gd name="T10" fmla="*/ 14 w 29"/>
                <a:gd name="T11" fmla="*/ 89 h 180"/>
                <a:gd name="T12" fmla="*/ 11 w 29"/>
                <a:gd name="T13" fmla="*/ 85 h 180"/>
                <a:gd name="T14" fmla="*/ 7 w 29"/>
                <a:gd name="T15" fmla="*/ 78 h 180"/>
                <a:gd name="T16" fmla="*/ 4 w 29"/>
                <a:gd name="T17" fmla="*/ 68 h 180"/>
                <a:gd name="T18" fmla="*/ 1 w 29"/>
                <a:gd name="T19" fmla="*/ 55 h 180"/>
                <a:gd name="T20" fmla="*/ 0 w 29"/>
                <a:gd name="T21" fmla="*/ 40 h 180"/>
                <a:gd name="T22" fmla="*/ 2 w 29"/>
                <a:gd name="T23" fmla="*/ 22 h 180"/>
                <a:gd name="T24" fmla="*/ 8 w 29"/>
                <a:gd name="T25" fmla="*/ 0 h 180"/>
                <a:gd name="T26" fmla="*/ 8 w 29"/>
                <a:gd name="T27" fmla="*/ 14 h 180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29"/>
                <a:gd name="T43" fmla="*/ 0 h 180"/>
                <a:gd name="T44" fmla="*/ 29 w 29"/>
                <a:gd name="T45" fmla="*/ 180 h 180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29" h="180">
                  <a:moveTo>
                    <a:pt x="15" y="28"/>
                  </a:moveTo>
                  <a:lnTo>
                    <a:pt x="13" y="44"/>
                  </a:lnTo>
                  <a:lnTo>
                    <a:pt x="10" y="83"/>
                  </a:lnTo>
                  <a:lnTo>
                    <a:pt x="13" y="134"/>
                  </a:lnTo>
                  <a:lnTo>
                    <a:pt x="29" y="180"/>
                  </a:lnTo>
                  <a:lnTo>
                    <a:pt x="27" y="178"/>
                  </a:lnTo>
                  <a:lnTo>
                    <a:pt x="21" y="169"/>
                  </a:lnTo>
                  <a:lnTo>
                    <a:pt x="14" y="155"/>
                  </a:lnTo>
                  <a:lnTo>
                    <a:pt x="7" y="135"/>
                  </a:lnTo>
                  <a:lnTo>
                    <a:pt x="1" y="111"/>
                  </a:lnTo>
                  <a:lnTo>
                    <a:pt x="0" y="80"/>
                  </a:lnTo>
                  <a:lnTo>
                    <a:pt x="4" y="43"/>
                  </a:lnTo>
                  <a:lnTo>
                    <a:pt x="15" y="0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505" name="Freeform 60"/>
            <p:cNvSpPr>
              <a:spLocks/>
            </p:cNvSpPr>
            <p:nvPr/>
          </p:nvSpPr>
          <p:spPr bwMode="auto">
            <a:xfrm>
              <a:off x="2940" y="1777"/>
              <a:ext cx="39" cy="156"/>
            </a:xfrm>
            <a:custGeom>
              <a:avLst/>
              <a:gdLst>
                <a:gd name="T0" fmla="*/ 10 w 78"/>
                <a:gd name="T1" fmla="*/ 0 h 312"/>
                <a:gd name="T2" fmla="*/ 10 w 78"/>
                <a:gd name="T3" fmla="*/ 1 h 312"/>
                <a:gd name="T4" fmla="*/ 9 w 78"/>
                <a:gd name="T5" fmla="*/ 5 h 312"/>
                <a:gd name="T6" fmla="*/ 9 w 78"/>
                <a:gd name="T7" fmla="*/ 11 h 312"/>
                <a:gd name="T8" fmla="*/ 10 w 78"/>
                <a:gd name="T9" fmla="*/ 21 h 312"/>
                <a:gd name="T10" fmla="*/ 13 w 78"/>
                <a:gd name="T11" fmla="*/ 28 h 312"/>
                <a:gd name="T12" fmla="*/ 17 w 78"/>
                <a:gd name="T13" fmla="*/ 35 h 312"/>
                <a:gd name="T14" fmla="*/ 20 w 78"/>
                <a:gd name="T15" fmla="*/ 40 h 312"/>
                <a:gd name="T16" fmla="*/ 23 w 78"/>
                <a:gd name="T17" fmla="*/ 47 h 312"/>
                <a:gd name="T18" fmla="*/ 26 w 78"/>
                <a:gd name="T19" fmla="*/ 54 h 312"/>
                <a:gd name="T20" fmla="*/ 30 w 78"/>
                <a:gd name="T21" fmla="*/ 61 h 312"/>
                <a:gd name="T22" fmla="*/ 34 w 78"/>
                <a:gd name="T23" fmla="*/ 70 h 312"/>
                <a:gd name="T24" fmla="*/ 36 w 78"/>
                <a:gd name="T25" fmla="*/ 78 h 312"/>
                <a:gd name="T26" fmla="*/ 38 w 78"/>
                <a:gd name="T27" fmla="*/ 87 h 312"/>
                <a:gd name="T28" fmla="*/ 39 w 78"/>
                <a:gd name="T29" fmla="*/ 96 h 312"/>
                <a:gd name="T30" fmla="*/ 38 w 78"/>
                <a:gd name="T31" fmla="*/ 106 h 312"/>
                <a:gd name="T32" fmla="*/ 38 w 78"/>
                <a:gd name="T33" fmla="*/ 116 h 312"/>
                <a:gd name="T34" fmla="*/ 36 w 78"/>
                <a:gd name="T35" fmla="*/ 126 h 312"/>
                <a:gd name="T36" fmla="*/ 32 w 78"/>
                <a:gd name="T37" fmla="*/ 137 h 312"/>
                <a:gd name="T38" fmla="*/ 28 w 78"/>
                <a:gd name="T39" fmla="*/ 146 h 312"/>
                <a:gd name="T40" fmla="*/ 22 w 78"/>
                <a:gd name="T41" fmla="*/ 156 h 312"/>
                <a:gd name="T42" fmla="*/ 22 w 78"/>
                <a:gd name="T43" fmla="*/ 155 h 312"/>
                <a:gd name="T44" fmla="*/ 21 w 78"/>
                <a:gd name="T45" fmla="*/ 151 h 312"/>
                <a:gd name="T46" fmla="*/ 19 w 78"/>
                <a:gd name="T47" fmla="*/ 144 h 312"/>
                <a:gd name="T48" fmla="*/ 14 w 78"/>
                <a:gd name="T49" fmla="*/ 135 h 312"/>
                <a:gd name="T50" fmla="*/ 9 w 78"/>
                <a:gd name="T51" fmla="*/ 123 h 312"/>
                <a:gd name="T52" fmla="*/ 3 w 78"/>
                <a:gd name="T53" fmla="*/ 110 h 312"/>
                <a:gd name="T54" fmla="*/ 0 w 78"/>
                <a:gd name="T55" fmla="*/ 94 h 312"/>
                <a:gd name="T56" fmla="*/ 0 w 78"/>
                <a:gd name="T57" fmla="*/ 74 h 312"/>
                <a:gd name="T58" fmla="*/ 2 w 78"/>
                <a:gd name="T59" fmla="*/ 50 h 312"/>
                <a:gd name="T60" fmla="*/ 3 w 78"/>
                <a:gd name="T61" fmla="*/ 27 h 312"/>
                <a:gd name="T62" fmla="*/ 6 w 78"/>
                <a:gd name="T63" fmla="*/ 9 h 312"/>
                <a:gd name="T64" fmla="*/ 10 w 78"/>
                <a:gd name="T65" fmla="*/ 0 h 31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78"/>
                <a:gd name="T100" fmla="*/ 0 h 312"/>
                <a:gd name="T101" fmla="*/ 78 w 78"/>
                <a:gd name="T102" fmla="*/ 312 h 312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78" h="312">
                  <a:moveTo>
                    <a:pt x="21" y="0"/>
                  </a:moveTo>
                  <a:lnTo>
                    <a:pt x="20" y="2"/>
                  </a:lnTo>
                  <a:lnTo>
                    <a:pt x="17" y="9"/>
                  </a:lnTo>
                  <a:lnTo>
                    <a:pt x="17" y="23"/>
                  </a:lnTo>
                  <a:lnTo>
                    <a:pt x="21" y="43"/>
                  </a:lnTo>
                  <a:lnTo>
                    <a:pt x="26" y="56"/>
                  </a:lnTo>
                  <a:lnTo>
                    <a:pt x="33" y="69"/>
                  </a:lnTo>
                  <a:lnTo>
                    <a:pt x="40" y="81"/>
                  </a:lnTo>
                  <a:lnTo>
                    <a:pt x="46" y="94"/>
                  </a:lnTo>
                  <a:lnTo>
                    <a:pt x="53" y="109"/>
                  </a:lnTo>
                  <a:lnTo>
                    <a:pt x="60" y="123"/>
                  </a:lnTo>
                  <a:lnTo>
                    <a:pt x="67" y="139"/>
                  </a:lnTo>
                  <a:lnTo>
                    <a:pt x="72" y="156"/>
                  </a:lnTo>
                  <a:lnTo>
                    <a:pt x="75" y="174"/>
                  </a:lnTo>
                  <a:lnTo>
                    <a:pt x="78" y="193"/>
                  </a:lnTo>
                  <a:lnTo>
                    <a:pt x="76" y="213"/>
                  </a:lnTo>
                  <a:lnTo>
                    <a:pt x="75" y="232"/>
                  </a:lnTo>
                  <a:lnTo>
                    <a:pt x="71" y="252"/>
                  </a:lnTo>
                  <a:lnTo>
                    <a:pt x="64" y="273"/>
                  </a:lnTo>
                  <a:lnTo>
                    <a:pt x="56" y="292"/>
                  </a:lnTo>
                  <a:lnTo>
                    <a:pt x="44" y="312"/>
                  </a:lnTo>
                  <a:lnTo>
                    <a:pt x="44" y="309"/>
                  </a:lnTo>
                  <a:lnTo>
                    <a:pt x="43" y="301"/>
                  </a:lnTo>
                  <a:lnTo>
                    <a:pt x="38" y="288"/>
                  </a:lnTo>
                  <a:lnTo>
                    <a:pt x="29" y="269"/>
                  </a:lnTo>
                  <a:lnTo>
                    <a:pt x="18" y="247"/>
                  </a:lnTo>
                  <a:lnTo>
                    <a:pt x="7" y="221"/>
                  </a:lnTo>
                  <a:lnTo>
                    <a:pt x="0" y="189"/>
                  </a:lnTo>
                  <a:lnTo>
                    <a:pt x="0" y="148"/>
                  </a:lnTo>
                  <a:lnTo>
                    <a:pt x="4" y="100"/>
                  </a:lnTo>
                  <a:lnTo>
                    <a:pt x="6" y="54"/>
                  </a:lnTo>
                  <a:lnTo>
                    <a:pt x="12" y="18"/>
                  </a:lnTo>
                  <a:lnTo>
                    <a:pt x="21" y="0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506" name="Freeform 61"/>
            <p:cNvSpPr>
              <a:spLocks/>
            </p:cNvSpPr>
            <p:nvPr/>
          </p:nvSpPr>
          <p:spPr bwMode="auto">
            <a:xfrm>
              <a:off x="2951" y="1818"/>
              <a:ext cx="27" cy="100"/>
            </a:xfrm>
            <a:custGeom>
              <a:avLst/>
              <a:gdLst>
                <a:gd name="T0" fmla="*/ 18 w 55"/>
                <a:gd name="T1" fmla="*/ 100 h 202"/>
                <a:gd name="T2" fmla="*/ 19 w 55"/>
                <a:gd name="T3" fmla="*/ 98 h 202"/>
                <a:gd name="T4" fmla="*/ 22 w 55"/>
                <a:gd name="T5" fmla="*/ 92 h 202"/>
                <a:gd name="T6" fmla="*/ 25 w 55"/>
                <a:gd name="T7" fmla="*/ 81 h 202"/>
                <a:gd name="T8" fmla="*/ 27 w 55"/>
                <a:gd name="T9" fmla="*/ 68 h 202"/>
                <a:gd name="T10" fmla="*/ 27 w 55"/>
                <a:gd name="T11" fmla="*/ 53 h 202"/>
                <a:gd name="T12" fmla="*/ 25 w 55"/>
                <a:gd name="T13" fmla="*/ 37 h 202"/>
                <a:gd name="T14" fmla="*/ 18 w 55"/>
                <a:gd name="T15" fmla="*/ 18 h 202"/>
                <a:gd name="T16" fmla="*/ 7 w 55"/>
                <a:gd name="T17" fmla="*/ 0 h 202"/>
                <a:gd name="T18" fmla="*/ 6 w 55"/>
                <a:gd name="T19" fmla="*/ 2 h 202"/>
                <a:gd name="T20" fmla="*/ 4 w 55"/>
                <a:gd name="T21" fmla="*/ 7 h 202"/>
                <a:gd name="T22" fmla="*/ 2 w 55"/>
                <a:gd name="T23" fmla="*/ 15 h 202"/>
                <a:gd name="T24" fmla="*/ 0 w 55"/>
                <a:gd name="T25" fmla="*/ 26 h 202"/>
                <a:gd name="T26" fmla="*/ 0 w 55"/>
                <a:gd name="T27" fmla="*/ 40 h 202"/>
                <a:gd name="T28" fmla="*/ 2 w 55"/>
                <a:gd name="T29" fmla="*/ 57 h 202"/>
                <a:gd name="T30" fmla="*/ 8 w 55"/>
                <a:gd name="T31" fmla="*/ 77 h 202"/>
                <a:gd name="T32" fmla="*/ 18 w 55"/>
                <a:gd name="T33" fmla="*/ 100 h 20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55"/>
                <a:gd name="T52" fmla="*/ 0 h 202"/>
                <a:gd name="T53" fmla="*/ 55 w 55"/>
                <a:gd name="T54" fmla="*/ 202 h 202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55" h="202">
                  <a:moveTo>
                    <a:pt x="37" y="202"/>
                  </a:moveTo>
                  <a:lnTo>
                    <a:pt x="39" y="197"/>
                  </a:lnTo>
                  <a:lnTo>
                    <a:pt x="44" y="185"/>
                  </a:lnTo>
                  <a:lnTo>
                    <a:pt x="50" y="164"/>
                  </a:lnTo>
                  <a:lnTo>
                    <a:pt x="54" y="138"/>
                  </a:lnTo>
                  <a:lnTo>
                    <a:pt x="55" y="107"/>
                  </a:lnTo>
                  <a:lnTo>
                    <a:pt x="50" y="74"/>
                  </a:lnTo>
                  <a:lnTo>
                    <a:pt x="37" y="37"/>
                  </a:lnTo>
                  <a:lnTo>
                    <a:pt x="15" y="0"/>
                  </a:lnTo>
                  <a:lnTo>
                    <a:pt x="13" y="4"/>
                  </a:lnTo>
                  <a:lnTo>
                    <a:pt x="9" y="14"/>
                  </a:lnTo>
                  <a:lnTo>
                    <a:pt x="4" y="30"/>
                  </a:lnTo>
                  <a:lnTo>
                    <a:pt x="0" y="52"/>
                  </a:lnTo>
                  <a:lnTo>
                    <a:pt x="0" y="81"/>
                  </a:lnTo>
                  <a:lnTo>
                    <a:pt x="5" y="115"/>
                  </a:lnTo>
                  <a:lnTo>
                    <a:pt x="16" y="156"/>
                  </a:lnTo>
                  <a:lnTo>
                    <a:pt x="37" y="202"/>
                  </a:lnTo>
                  <a:close/>
                </a:path>
              </a:pathLst>
            </a:custGeom>
            <a:solidFill>
              <a:srgbClr val="E8B556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507" name="Freeform 62"/>
            <p:cNvSpPr>
              <a:spLocks/>
            </p:cNvSpPr>
            <p:nvPr/>
          </p:nvSpPr>
          <p:spPr bwMode="auto">
            <a:xfrm>
              <a:off x="2904" y="1862"/>
              <a:ext cx="49" cy="135"/>
            </a:xfrm>
            <a:custGeom>
              <a:avLst/>
              <a:gdLst>
                <a:gd name="T0" fmla="*/ 34 w 99"/>
                <a:gd name="T1" fmla="*/ 135 h 271"/>
                <a:gd name="T2" fmla="*/ 32 w 99"/>
                <a:gd name="T3" fmla="*/ 134 h 271"/>
                <a:gd name="T4" fmla="*/ 28 w 99"/>
                <a:gd name="T5" fmla="*/ 132 h 271"/>
                <a:gd name="T6" fmla="*/ 22 w 99"/>
                <a:gd name="T7" fmla="*/ 127 h 271"/>
                <a:gd name="T8" fmla="*/ 14 w 99"/>
                <a:gd name="T9" fmla="*/ 120 h 271"/>
                <a:gd name="T10" fmla="*/ 8 w 99"/>
                <a:gd name="T11" fmla="*/ 110 h 271"/>
                <a:gd name="T12" fmla="*/ 3 w 99"/>
                <a:gd name="T13" fmla="*/ 96 h 271"/>
                <a:gd name="T14" fmla="*/ 0 w 99"/>
                <a:gd name="T15" fmla="*/ 80 h 271"/>
                <a:gd name="T16" fmla="*/ 1 w 99"/>
                <a:gd name="T17" fmla="*/ 61 h 271"/>
                <a:gd name="T18" fmla="*/ 4 w 99"/>
                <a:gd name="T19" fmla="*/ 44 h 271"/>
                <a:gd name="T20" fmla="*/ 7 w 99"/>
                <a:gd name="T21" fmla="*/ 30 h 271"/>
                <a:gd name="T22" fmla="*/ 10 w 99"/>
                <a:gd name="T23" fmla="*/ 20 h 271"/>
                <a:gd name="T24" fmla="*/ 13 w 99"/>
                <a:gd name="T25" fmla="*/ 12 h 271"/>
                <a:gd name="T26" fmla="*/ 15 w 99"/>
                <a:gd name="T27" fmla="*/ 6 h 271"/>
                <a:gd name="T28" fmla="*/ 17 w 99"/>
                <a:gd name="T29" fmla="*/ 2 h 271"/>
                <a:gd name="T30" fmla="*/ 18 w 99"/>
                <a:gd name="T31" fmla="*/ 0 h 271"/>
                <a:gd name="T32" fmla="*/ 19 w 99"/>
                <a:gd name="T33" fmla="*/ 0 h 271"/>
                <a:gd name="T34" fmla="*/ 19 w 99"/>
                <a:gd name="T35" fmla="*/ 1 h 271"/>
                <a:gd name="T36" fmla="*/ 20 w 99"/>
                <a:gd name="T37" fmla="*/ 4 h 271"/>
                <a:gd name="T38" fmla="*/ 23 w 99"/>
                <a:gd name="T39" fmla="*/ 9 h 271"/>
                <a:gd name="T40" fmla="*/ 26 w 99"/>
                <a:gd name="T41" fmla="*/ 15 h 271"/>
                <a:gd name="T42" fmla="*/ 28 w 99"/>
                <a:gd name="T43" fmla="*/ 23 h 271"/>
                <a:gd name="T44" fmla="*/ 32 w 99"/>
                <a:gd name="T45" fmla="*/ 32 h 271"/>
                <a:gd name="T46" fmla="*/ 37 w 99"/>
                <a:gd name="T47" fmla="*/ 42 h 271"/>
                <a:gd name="T48" fmla="*/ 42 w 99"/>
                <a:gd name="T49" fmla="*/ 52 h 271"/>
                <a:gd name="T50" fmla="*/ 46 w 99"/>
                <a:gd name="T51" fmla="*/ 63 h 271"/>
                <a:gd name="T52" fmla="*/ 49 w 99"/>
                <a:gd name="T53" fmla="*/ 74 h 271"/>
                <a:gd name="T54" fmla="*/ 49 w 99"/>
                <a:gd name="T55" fmla="*/ 85 h 271"/>
                <a:gd name="T56" fmla="*/ 49 w 99"/>
                <a:gd name="T57" fmla="*/ 95 h 271"/>
                <a:gd name="T58" fmla="*/ 46 w 99"/>
                <a:gd name="T59" fmla="*/ 106 h 271"/>
                <a:gd name="T60" fmla="*/ 43 w 99"/>
                <a:gd name="T61" fmla="*/ 117 h 271"/>
                <a:gd name="T62" fmla="*/ 39 w 99"/>
                <a:gd name="T63" fmla="*/ 126 h 271"/>
                <a:gd name="T64" fmla="*/ 34 w 99"/>
                <a:gd name="T65" fmla="*/ 135 h 271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99"/>
                <a:gd name="T100" fmla="*/ 0 h 271"/>
                <a:gd name="T101" fmla="*/ 99 w 99"/>
                <a:gd name="T102" fmla="*/ 271 h 271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99" h="271">
                  <a:moveTo>
                    <a:pt x="69" y="271"/>
                  </a:moveTo>
                  <a:lnTo>
                    <a:pt x="65" y="269"/>
                  </a:lnTo>
                  <a:lnTo>
                    <a:pt x="56" y="264"/>
                  </a:lnTo>
                  <a:lnTo>
                    <a:pt x="44" y="254"/>
                  </a:lnTo>
                  <a:lnTo>
                    <a:pt x="29" y="240"/>
                  </a:lnTo>
                  <a:lnTo>
                    <a:pt x="16" y="220"/>
                  </a:lnTo>
                  <a:lnTo>
                    <a:pt x="6" y="193"/>
                  </a:lnTo>
                  <a:lnTo>
                    <a:pt x="0" y="161"/>
                  </a:lnTo>
                  <a:lnTo>
                    <a:pt x="2" y="122"/>
                  </a:lnTo>
                  <a:lnTo>
                    <a:pt x="8" y="89"/>
                  </a:lnTo>
                  <a:lnTo>
                    <a:pt x="15" y="61"/>
                  </a:lnTo>
                  <a:lnTo>
                    <a:pt x="21" y="40"/>
                  </a:lnTo>
                  <a:lnTo>
                    <a:pt x="26" y="24"/>
                  </a:lnTo>
                  <a:lnTo>
                    <a:pt x="31" y="13"/>
                  </a:lnTo>
                  <a:lnTo>
                    <a:pt x="34" y="5"/>
                  </a:lnTo>
                  <a:lnTo>
                    <a:pt x="37" y="1"/>
                  </a:lnTo>
                  <a:lnTo>
                    <a:pt x="38" y="0"/>
                  </a:lnTo>
                  <a:lnTo>
                    <a:pt x="39" y="2"/>
                  </a:lnTo>
                  <a:lnTo>
                    <a:pt x="41" y="8"/>
                  </a:lnTo>
                  <a:lnTo>
                    <a:pt x="46" y="18"/>
                  </a:lnTo>
                  <a:lnTo>
                    <a:pt x="52" y="31"/>
                  </a:lnTo>
                  <a:lnTo>
                    <a:pt x="57" y="47"/>
                  </a:lnTo>
                  <a:lnTo>
                    <a:pt x="65" y="64"/>
                  </a:lnTo>
                  <a:lnTo>
                    <a:pt x="75" y="84"/>
                  </a:lnTo>
                  <a:lnTo>
                    <a:pt x="85" y="105"/>
                  </a:lnTo>
                  <a:lnTo>
                    <a:pt x="93" y="127"/>
                  </a:lnTo>
                  <a:lnTo>
                    <a:pt x="98" y="149"/>
                  </a:lnTo>
                  <a:lnTo>
                    <a:pt x="99" y="170"/>
                  </a:lnTo>
                  <a:lnTo>
                    <a:pt x="98" y="191"/>
                  </a:lnTo>
                  <a:lnTo>
                    <a:pt x="93" y="213"/>
                  </a:lnTo>
                  <a:lnTo>
                    <a:pt x="86" y="234"/>
                  </a:lnTo>
                  <a:lnTo>
                    <a:pt x="78" y="252"/>
                  </a:lnTo>
                  <a:lnTo>
                    <a:pt x="69" y="271"/>
                  </a:lnTo>
                  <a:close/>
                </a:path>
              </a:pathLst>
            </a:custGeom>
            <a:solidFill>
              <a:srgbClr val="AD6B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508" name="Freeform 63"/>
            <p:cNvSpPr>
              <a:spLocks/>
            </p:cNvSpPr>
            <p:nvPr/>
          </p:nvSpPr>
          <p:spPr bwMode="auto">
            <a:xfrm>
              <a:off x="2911" y="1890"/>
              <a:ext cx="16" cy="90"/>
            </a:xfrm>
            <a:custGeom>
              <a:avLst/>
              <a:gdLst>
                <a:gd name="T0" fmla="*/ 6 w 31"/>
                <a:gd name="T1" fmla="*/ 14 h 180"/>
                <a:gd name="T2" fmla="*/ 6 w 31"/>
                <a:gd name="T3" fmla="*/ 17 h 180"/>
                <a:gd name="T4" fmla="*/ 5 w 31"/>
                <a:gd name="T5" fmla="*/ 22 h 180"/>
                <a:gd name="T6" fmla="*/ 5 w 31"/>
                <a:gd name="T7" fmla="*/ 30 h 180"/>
                <a:gd name="T8" fmla="*/ 5 w 31"/>
                <a:gd name="T9" fmla="*/ 42 h 180"/>
                <a:gd name="T10" fmla="*/ 5 w 31"/>
                <a:gd name="T11" fmla="*/ 54 h 180"/>
                <a:gd name="T12" fmla="*/ 7 w 31"/>
                <a:gd name="T13" fmla="*/ 67 h 180"/>
                <a:gd name="T14" fmla="*/ 11 w 31"/>
                <a:gd name="T15" fmla="*/ 79 h 180"/>
                <a:gd name="T16" fmla="*/ 16 w 31"/>
                <a:gd name="T17" fmla="*/ 90 h 180"/>
                <a:gd name="T18" fmla="*/ 15 w 31"/>
                <a:gd name="T19" fmla="*/ 89 h 180"/>
                <a:gd name="T20" fmla="*/ 12 w 31"/>
                <a:gd name="T21" fmla="*/ 85 h 180"/>
                <a:gd name="T22" fmla="*/ 8 w 31"/>
                <a:gd name="T23" fmla="*/ 78 h 180"/>
                <a:gd name="T24" fmla="*/ 4 w 31"/>
                <a:gd name="T25" fmla="*/ 68 h 180"/>
                <a:gd name="T26" fmla="*/ 1 w 31"/>
                <a:gd name="T27" fmla="*/ 55 h 180"/>
                <a:gd name="T28" fmla="*/ 0 w 31"/>
                <a:gd name="T29" fmla="*/ 40 h 180"/>
                <a:gd name="T30" fmla="*/ 1 w 31"/>
                <a:gd name="T31" fmla="*/ 22 h 180"/>
                <a:gd name="T32" fmla="*/ 6 w 31"/>
                <a:gd name="T33" fmla="*/ 0 h 180"/>
                <a:gd name="T34" fmla="*/ 6 w 31"/>
                <a:gd name="T35" fmla="*/ 14 h 180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31"/>
                <a:gd name="T55" fmla="*/ 0 h 180"/>
                <a:gd name="T56" fmla="*/ 31 w 31"/>
                <a:gd name="T57" fmla="*/ 180 h 180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31" h="180">
                  <a:moveTo>
                    <a:pt x="12" y="28"/>
                  </a:moveTo>
                  <a:lnTo>
                    <a:pt x="11" y="33"/>
                  </a:lnTo>
                  <a:lnTo>
                    <a:pt x="10" y="44"/>
                  </a:lnTo>
                  <a:lnTo>
                    <a:pt x="9" y="61"/>
                  </a:lnTo>
                  <a:lnTo>
                    <a:pt x="9" y="83"/>
                  </a:lnTo>
                  <a:lnTo>
                    <a:pt x="10" y="109"/>
                  </a:lnTo>
                  <a:lnTo>
                    <a:pt x="14" y="134"/>
                  </a:lnTo>
                  <a:lnTo>
                    <a:pt x="21" y="158"/>
                  </a:lnTo>
                  <a:lnTo>
                    <a:pt x="31" y="180"/>
                  </a:lnTo>
                  <a:lnTo>
                    <a:pt x="29" y="178"/>
                  </a:lnTo>
                  <a:lnTo>
                    <a:pt x="23" y="170"/>
                  </a:lnTo>
                  <a:lnTo>
                    <a:pt x="15" y="156"/>
                  </a:lnTo>
                  <a:lnTo>
                    <a:pt x="8" y="136"/>
                  </a:lnTo>
                  <a:lnTo>
                    <a:pt x="2" y="111"/>
                  </a:lnTo>
                  <a:lnTo>
                    <a:pt x="0" y="80"/>
                  </a:lnTo>
                  <a:lnTo>
                    <a:pt x="2" y="43"/>
                  </a:lnTo>
                  <a:lnTo>
                    <a:pt x="12" y="0"/>
                  </a:lnTo>
                  <a:lnTo>
                    <a:pt x="12" y="28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509" name="Freeform 64"/>
            <p:cNvSpPr>
              <a:spLocks/>
            </p:cNvSpPr>
            <p:nvPr/>
          </p:nvSpPr>
          <p:spPr bwMode="auto">
            <a:xfrm>
              <a:off x="2915" y="1842"/>
              <a:ext cx="39" cy="155"/>
            </a:xfrm>
            <a:custGeom>
              <a:avLst/>
              <a:gdLst>
                <a:gd name="T0" fmla="*/ 9 w 78"/>
                <a:gd name="T1" fmla="*/ 0 h 311"/>
                <a:gd name="T2" fmla="*/ 7 w 78"/>
                <a:gd name="T3" fmla="*/ 1 h 311"/>
                <a:gd name="T4" fmla="*/ 6 w 78"/>
                <a:gd name="T5" fmla="*/ 4 h 311"/>
                <a:gd name="T6" fmla="*/ 5 w 78"/>
                <a:gd name="T7" fmla="*/ 11 h 311"/>
                <a:gd name="T8" fmla="*/ 9 w 78"/>
                <a:gd name="T9" fmla="*/ 21 h 311"/>
                <a:gd name="T10" fmla="*/ 11 w 78"/>
                <a:gd name="T11" fmla="*/ 27 h 311"/>
                <a:gd name="T12" fmla="*/ 14 w 78"/>
                <a:gd name="T13" fmla="*/ 34 h 311"/>
                <a:gd name="T14" fmla="*/ 19 w 78"/>
                <a:gd name="T15" fmla="*/ 40 h 311"/>
                <a:gd name="T16" fmla="*/ 22 w 78"/>
                <a:gd name="T17" fmla="*/ 46 h 311"/>
                <a:gd name="T18" fmla="*/ 26 w 78"/>
                <a:gd name="T19" fmla="*/ 53 h 311"/>
                <a:gd name="T20" fmla="*/ 30 w 78"/>
                <a:gd name="T21" fmla="*/ 61 h 311"/>
                <a:gd name="T22" fmla="*/ 33 w 78"/>
                <a:gd name="T23" fmla="*/ 68 h 311"/>
                <a:gd name="T24" fmla="*/ 36 w 78"/>
                <a:gd name="T25" fmla="*/ 77 h 311"/>
                <a:gd name="T26" fmla="*/ 38 w 78"/>
                <a:gd name="T27" fmla="*/ 85 h 311"/>
                <a:gd name="T28" fmla="*/ 39 w 78"/>
                <a:gd name="T29" fmla="*/ 95 h 311"/>
                <a:gd name="T30" fmla="*/ 39 w 78"/>
                <a:gd name="T31" fmla="*/ 105 h 311"/>
                <a:gd name="T32" fmla="*/ 38 w 78"/>
                <a:gd name="T33" fmla="*/ 115 h 311"/>
                <a:gd name="T34" fmla="*/ 36 w 78"/>
                <a:gd name="T35" fmla="*/ 125 h 311"/>
                <a:gd name="T36" fmla="*/ 34 w 78"/>
                <a:gd name="T37" fmla="*/ 135 h 311"/>
                <a:gd name="T38" fmla="*/ 28 w 78"/>
                <a:gd name="T39" fmla="*/ 145 h 311"/>
                <a:gd name="T40" fmla="*/ 23 w 78"/>
                <a:gd name="T41" fmla="*/ 155 h 311"/>
                <a:gd name="T42" fmla="*/ 23 w 78"/>
                <a:gd name="T43" fmla="*/ 154 h 311"/>
                <a:gd name="T44" fmla="*/ 23 w 78"/>
                <a:gd name="T45" fmla="*/ 150 h 311"/>
                <a:gd name="T46" fmla="*/ 20 w 78"/>
                <a:gd name="T47" fmla="*/ 144 h 311"/>
                <a:gd name="T48" fmla="*/ 16 w 78"/>
                <a:gd name="T49" fmla="*/ 134 h 311"/>
                <a:gd name="T50" fmla="*/ 13 w 78"/>
                <a:gd name="T51" fmla="*/ 129 h 311"/>
                <a:gd name="T52" fmla="*/ 10 w 78"/>
                <a:gd name="T53" fmla="*/ 123 h 311"/>
                <a:gd name="T54" fmla="*/ 7 w 78"/>
                <a:gd name="T55" fmla="*/ 117 h 311"/>
                <a:gd name="T56" fmla="*/ 5 w 78"/>
                <a:gd name="T57" fmla="*/ 110 h 311"/>
                <a:gd name="T58" fmla="*/ 2 w 78"/>
                <a:gd name="T59" fmla="*/ 103 h 311"/>
                <a:gd name="T60" fmla="*/ 1 w 78"/>
                <a:gd name="T61" fmla="*/ 95 h 311"/>
                <a:gd name="T62" fmla="*/ 0 w 78"/>
                <a:gd name="T63" fmla="*/ 85 h 311"/>
                <a:gd name="T64" fmla="*/ 0 w 78"/>
                <a:gd name="T65" fmla="*/ 74 h 311"/>
                <a:gd name="T66" fmla="*/ 1 w 78"/>
                <a:gd name="T67" fmla="*/ 50 h 311"/>
                <a:gd name="T68" fmla="*/ 1 w 78"/>
                <a:gd name="T69" fmla="*/ 27 h 311"/>
                <a:gd name="T70" fmla="*/ 4 w 78"/>
                <a:gd name="T71" fmla="*/ 9 h 311"/>
                <a:gd name="T72" fmla="*/ 9 w 78"/>
                <a:gd name="T73" fmla="*/ 0 h 311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78"/>
                <a:gd name="T112" fmla="*/ 0 h 311"/>
                <a:gd name="T113" fmla="*/ 78 w 78"/>
                <a:gd name="T114" fmla="*/ 311 h 311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78" h="311">
                  <a:moveTo>
                    <a:pt x="17" y="0"/>
                  </a:moveTo>
                  <a:lnTo>
                    <a:pt x="15" y="2"/>
                  </a:lnTo>
                  <a:lnTo>
                    <a:pt x="12" y="9"/>
                  </a:lnTo>
                  <a:lnTo>
                    <a:pt x="11" y="22"/>
                  </a:lnTo>
                  <a:lnTo>
                    <a:pt x="17" y="42"/>
                  </a:lnTo>
                  <a:lnTo>
                    <a:pt x="23" y="55"/>
                  </a:lnTo>
                  <a:lnTo>
                    <a:pt x="29" y="68"/>
                  </a:lnTo>
                  <a:lnTo>
                    <a:pt x="37" y="80"/>
                  </a:lnTo>
                  <a:lnTo>
                    <a:pt x="45" y="93"/>
                  </a:lnTo>
                  <a:lnTo>
                    <a:pt x="52" y="107"/>
                  </a:lnTo>
                  <a:lnTo>
                    <a:pt x="60" y="122"/>
                  </a:lnTo>
                  <a:lnTo>
                    <a:pt x="65" y="137"/>
                  </a:lnTo>
                  <a:lnTo>
                    <a:pt x="71" y="154"/>
                  </a:lnTo>
                  <a:lnTo>
                    <a:pt x="75" y="171"/>
                  </a:lnTo>
                  <a:lnTo>
                    <a:pt x="77" y="191"/>
                  </a:lnTo>
                  <a:lnTo>
                    <a:pt x="78" y="210"/>
                  </a:lnTo>
                  <a:lnTo>
                    <a:pt x="76" y="230"/>
                  </a:lnTo>
                  <a:lnTo>
                    <a:pt x="72" y="251"/>
                  </a:lnTo>
                  <a:lnTo>
                    <a:pt x="67" y="270"/>
                  </a:lnTo>
                  <a:lnTo>
                    <a:pt x="57" y="291"/>
                  </a:lnTo>
                  <a:lnTo>
                    <a:pt x="47" y="311"/>
                  </a:lnTo>
                  <a:lnTo>
                    <a:pt x="47" y="308"/>
                  </a:lnTo>
                  <a:lnTo>
                    <a:pt x="46" y="300"/>
                  </a:lnTo>
                  <a:lnTo>
                    <a:pt x="41" y="288"/>
                  </a:lnTo>
                  <a:lnTo>
                    <a:pt x="32" y="269"/>
                  </a:lnTo>
                  <a:lnTo>
                    <a:pt x="26" y="259"/>
                  </a:lnTo>
                  <a:lnTo>
                    <a:pt x="19" y="247"/>
                  </a:lnTo>
                  <a:lnTo>
                    <a:pt x="14" y="235"/>
                  </a:lnTo>
                  <a:lnTo>
                    <a:pt x="9" y="221"/>
                  </a:lnTo>
                  <a:lnTo>
                    <a:pt x="4" y="206"/>
                  </a:lnTo>
                  <a:lnTo>
                    <a:pt x="2" y="190"/>
                  </a:lnTo>
                  <a:lnTo>
                    <a:pt x="0" y="170"/>
                  </a:lnTo>
                  <a:lnTo>
                    <a:pt x="0" y="148"/>
                  </a:lnTo>
                  <a:lnTo>
                    <a:pt x="2" y="100"/>
                  </a:lnTo>
                  <a:lnTo>
                    <a:pt x="3" y="54"/>
                  </a:lnTo>
                  <a:lnTo>
                    <a:pt x="8" y="18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510" name="Freeform 65"/>
            <p:cNvSpPr>
              <a:spLocks/>
            </p:cNvSpPr>
            <p:nvPr/>
          </p:nvSpPr>
          <p:spPr bwMode="auto">
            <a:xfrm>
              <a:off x="2925" y="1882"/>
              <a:ext cx="28" cy="100"/>
            </a:xfrm>
            <a:custGeom>
              <a:avLst/>
              <a:gdLst>
                <a:gd name="T0" fmla="*/ 20 w 57"/>
                <a:gd name="T1" fmla="*/ 100 h 201"/>
                <a:gd name="T2" fmla="*/ 21 w 57"/>
                <a:gd name="T3" fmla="*/ 98 h 201"/>
                <a:gd name="T4" fmla="*/ 24 w 57"/>
                <a:gd name="T5" fmla="*/ 91 h 201"/>
                <a:gd name="T6" fmla="*/ 26 w 57"/>
                <a:gd name="T7" fmla="*/ 81 h 201"/>
                <a:gd name="T8" fmla="*/ 28 w 57"/>
                <a:gd name="T9" fmla="*/ 68 h 201"/>
                <a:gd name="T10" fmla="*/ 28 w 57"/>
                <a:gd name="T11" fmla="*/ 53 h 201"/>
                <a:gd name="T12" fmla="*/ 25 w 57"/>
                <a:gd name="T13" fmla="*/ 36 h 201"/>
                <a:gd name="T14" fmla="*/ 18 w 57"/>
                <a:gd name="T15" fmla="*/ 18 h 201"/>
                <a:gd name="T16" fmla="*/ 7 w 57"/>
                <a:gd name="T17" fmla="*/ 0 h 201"/>
                <a:gd name="T18" fmla="*/ 6 w 57"/>
                <a:gd name="T19" fmla="*/ 2 h 201"/>
                <a:gd name="T20" fmla="*/ 4 w 57"/>
                <a:gd name="T21" fmla="*/ 7 h 201"/>
                <a:gd name="T22" fmla="*/ 2 w 57"/>
                <a:gd name="T23" fmla="*/ 15 h 201"/>
                <a:gd name="T24" fmla="*/ 0 w 57"/>
                <a:gd name="T25" fmla="*/ 26 h 201"/>
                <a:gd name="T26" fmla="*/ 0 w 57"/>
                <a:gd name="T27" fmla="*/ 41 h 201"/>
                <a:gd name="T28" fmla="*/ 3 w 57"/>
                <a:gd name="T29" fmla="*/ 57 h 201"/>
                <a:gd name="T30" fmla="*/ 9 w 57"/>
                <a:gd name="T31" fmla="*/ 78 h 201"/>
                <a:gd name="T32" fmla="*/ 20 w 57"/>
                <a:gd name="T33" fmla="*/ 100 h 201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57"/>
                <a:gd name="T52" fmla="*/ 0 h 201"/>
                <a:gd name="T53" fmla="*/ 57 w 57"/>
                <a:gd name="T54" fmla="*/ 201 h 201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57" h="201">
                  <a:moveTo>
                    <a:pt x="41" y="201"/>
                  </a:moveTo>
                  <a:lnTo>
                    <a:pt x="43" y="196"/>
                  </a:lnTo>
                  <a:lnTo>
                    <a:pt x="48" y="183"/>
                  </a:lnTo>
                  <a:lnTo>
                    <a:pt x="52" y="163"/>
                  </a:lnTo>
                  <a:lnTo>
                    <a:pt x="57" y="136"/>
                  </a:lnTo>
                  <a:lnTo>
                    <a:pt x="57" y="106"/>
                  </a:lnTo>
                  <a:lnTo>
                    <a:pt x="51" y="73"/>
                  </a:lnTo>
                  <a:lnTo>
                    <a:pt x="37" y="37"/>
                  </a:lnTo>
                  <a:lnTo>
                    <a:pt x="14" y="0"/>
                  </a:lnTo>
                  <a:lnTo>
                    <a:pt x="12" y="4"/>
                  </a:lnTo>
                  <a:lnTo>
                    <a:pt x="9" y="14"/>
                  </a:lnTo>
                  <a:lnTo>
                    <a:pt x="4" y="30"/>
                  </a:lnTo>
                  <a:lnTo>
                    <a:pt x="0" y="53"/>
                  </a:lnTo>
                  <a:lnTo>
                    <a:pt x="0" y="82"/>
                  </a:lnTo>
                  <a:lnTo>
                    <a:pt x="6" y="115"/>
                  </a:lnTo>
                  <a:lnTo>
                    <a:pt x="19" y="156"/>
                  </a:lnTo>
                  <a:lnTo>
                    <a:pt x="41" y="201"/>
                  </a:lnTo>
                  <a:close/>
                </a:path>
              </a:pathLst>
            </a:custGeom>
            <a:solidFill>
              <a:srgbClr val="E8B556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511" name="Freeform 66"/>
            <p:cNvSpPr>
              <a:spLocks/>
            </p:cNvSpPr>
            <p:nvPr/>
          </p:nvSpPr>
          <p:spPr bwMode="auto">
            <a:xfrm>
              <a:off x="2884" y="1926"/>
              <a:ext cx="49" cy="135"/>
            </a:xfrm>
            <a:custGeom>
              <a:avLst/>
              <a:gdLst>
                <a:gd name="T0" fmla="*/ 37 w 100"/>
                <a:gd name="T1" fmla="*/ 135 h 268"/>
                <a:gd name="T2" fmla="*/ 35 w 100"/>
                <a:gd name="T3" fmla="*/ 134 h 268"/>
                <a:gd name="T4" fmla="*/ 30 w 100"/>
                <a:gd name="T5" fmla="*/ 132 h 268"/>
                <a:gd name="T6" fmla="*/ 24 w 100"/>
                <a:gd name="T7" fmla="*/ 127 h 268"/>
                <a:gd name="T8" fmla="*/ 17 w 100"/>
                <a:gd name="T9" fmla="*/ 121 h 268"/>
                <a:gd name="T10" fmla="*/ 9 w 100"/>
                <a:gd name="T11" fmla="*/ 111 h 268"/>
                <a:gd name="T12" fmla="*/ 3 w 100"/>
                <a:gd name="T13" fmla="*/ 99 h 268"/>
                <a:gd name="T14" fmla="*/ 0 w 100"/>
                <a:gd name="T15" fmla="*/ 83 h 268"/>
                <a:gd name="T16" fmla="*/ 0 w 100"/>
                <a:gd name="T17" fmla="*/ 62 h 268"/>
                <a:gd name="T18" fmla="*/ 5 w 100"/>
                <a:gd name="T19" fmla="*/ 31 h 268"/>
                <a:gd name="T20" fmla="*/ 9 w 100"/>
                <a:gd name="T21" fmla="*/ 12 h 268"/>
                <a:gd name="T22" fmla="*/ 13 w 100"/>
                <a:gd name="T23" fmla="*/ 3 h 268"/>
                <a:gd name="T24" fmla="*/ 14 w 100"/>
                <a:gd name="T25" fmla="*/ 0 h 268"/>
                <a:gd name="T26" fmla="*/ 15 w 100"/>
                <a:gd name="T27" fmla="*/ 1 h 268"/>
                <a:gd name="T28" fmla="*/ 16 w 100"/>
                <a:gd name="T29" fmla="*/ 4 h 268"/>
                <a:gd name="T30" fmla="*/ 18 w 100"/>
                <a:gd name="T31" fmla="*/ 9 h 268"/>
                <a:gd name="T32" fmla="*/ 22 w 100"/>
                <a:gd name="T33" fmla="*/ 15 h 268"/>
                <a:gd name="T34" fmla="*/ 25 w 100"/>
                <a:gd name="T35" fmla="*/ 23 h 268"/>
                <a:gd name="T36" fmla="*/ 29 w 100"/>
                <a:gd name="T37" fmla="*/ 32 h 268"/>
                <a:gd name="T38" fmla="*/ 35 w 100"/>
                <a:gd name="T39" fmla="*/ 41 h 268"/>
                <a:gd name="T40" fmla="*/ 40 w 100"/>
                <a:gd name="T41" fmla="*/ 51 h 268"/>
                <a:gd name="T42" fmla="*/ 45 w 100"/>
                <a:gd name="T43" fmla="*/ 62 h 268"/>
                <a:gd name="T44" fmla="*/ 48 w 100"/>
                <a:gd name="T45" fmla="*/ 73 h 268"/>
                <a:gd name="T46" fmla="*/ 49 w 100"/>
                <a:gd name="T47" fmla="*/ 84 h 268"/>
                <a:gd name="T48" fmla="*/ 49 w 100"/>
                <a:gd name="T49" fmla="*/ 95 h 268"/>
                <a:gd name="T50" fmla="*/ 47 w 100"/>
                <a:gd name="T51" fmla="*/ 106 h 268"/>
                <a:gd name="T52" fmla="*/ 44 w 100"/>
                <a:gd name="T53" fmla="*/ 116 h 268"/>
                <a:gd name="T54" fmla="*/ 41 w 100"/>
                <a:gd name="T55" fmla="*/ 126 h 268"/>
                <a:gd name="T56" fmla="*/ 37 w 100"/>
                <a:gd name="T57" fmla="*/ 135 h 268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100"/>
                <a:gd name="T88" fmla="*/ 0 h 268"/>
                <a:gd name="T89" fmla="*/ 100 w 100"/>
                <a:gd name="T90" fmla="*/ 268 h 268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100" h="268">
                  <a:moveTo>
                    <a:pt x="75" y="268"/>
                  </a:moveTo>
                  <a:lnTo>
                    <a:pt x="72" y="267"/>
                  </a:lnTo>
                  <a:lnTo>
                    <a:pt x="62" y="263"/>
                  </a:lnTo>
                  <a:lnTo>
                    <a:pt x="49" y="253"/>
                  </a:lnTo>
                  <a:lnTo>
                    <a:pt x="34" y="240"/>
                  </a:lnTo>
                  <a:lnTo>
                    <a:pt x="19" y="221"/>
                  </a:lnTo>
                  <a:lnTo>
                    <a:pt x="7" y="196"/>
                  </a:lnTo>
                  <a:lnTo>
                    <a:pt x="0" y="164"/>
                  </a:lnTo>
                  <a:lnTo>
                    <a:pt x="0" y="124"/>
                  </a:lnTo>
                  <a:lnTo>
                    <a:pt x="10" y="62"/>
                  </a:lnTo>
                  <a:lnTo>
                    <a:pt x="19" y="24"/>
                  </a:lnTo>
                  <a:lnTo>
                    <a:pt x="26" y="6"/>
                  </a:lnTo>
                  <a:lnTo>
                    <a:pt x="29" y="0"/>
                  </a:lnTo>
                  <a:lnTo>
                    <a:pt x="30" y="2"/>
                  </a:lnTo>
                  <a:lnTo>
                    <a:pt x="33" y="8"/>
                  </a:lnTo>
                  <a:lnTo>
                    <a:pt x="37" y="18"/>
                  </a:lnTo>
                  <a:lnTo>
                    <a:pt x="44" y="30"/>
                  </a:lnTo>
                  <a:lnTo>
                    <a:pt x="52" y="46"/>
                  </a:lnTo>
                  <a:lnTo>
                    <a:pt x="60" y="63"/>
                  </a:lnTo>
                  <a:lnTo>
                    <a:pt x="71" y="82"/>
                  </a:lnTo>
                  <a:lnTo>
                    <a:pt x="82" y="102"/>
                  </a:lnTo>
                  <a:lnTo>
                    <a:pt x="92" y="123"/>
                  </a:lnTo>
                  <a:lnTo>
                    <a:pt x="97" y="145"/>
                  </a:lnTo>
                  <a:lnTo>
                    <a:pt x="100" y="166"/>
                  </a:lnTo>
                  <a:lnTo>
                    <a:pt x="100" y="188"/>
                  </a:lnTo>
                  <a:lnTo>
                    <a:pt x="96" y="210"/>
                  </a:lnTo>
                  <a:lnTo>
                    <a:pt x="90" y="230"/>
                  </a:lnTo>
                  <a:lnTo>
                    <a:pt x="83" y="250"/>
                  </a:lnTo>
                  <a:lnTo>
                    <a:pt x="75" y="268"/>
                  </a:lnTo>
                  <a:close/>
                </a:path>
              </a:pathLst>
            </a:custGeom>
            <a:solidFill>
              <a:srgbClr val="AD6B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512" name="Freeform 67"/>
            <p:cNvSpPr>
              <a:spLocks/>
            </p:cNvSpPr>
            <p:nvPr/>
          </p:nvSpPr>
          <p:spPr bwMode="auto">
            <a:xfrm>
              <a:off x="2890" y="1955"/>
              <a:ext cx="18" cy="89"/>
            </a:xfrm>
            <a:custGeom>
              <a:avLst/>
              <a:gdLst>
                <a:gd name="T0" fmla="*/ 5 w 36"/>
                <a:gd name="T1" fmla="*/ 14 h 177"/>
                <a:gd name="T2" fmla="*/ 5 w 36"/>
                <a:gd name="T3" fmla="*/ 16 h 177"/>
                <a:gd name="T4" fmla="*/ 5 w 36"/>
                <a:gd name="T5" fmla="*/ 22 h 177"/>
                <a:gd name="T6" fmla="*/ 5 w 36"/>
                <a:gd name="T7" fmla="*/ 31 h 177"/>
                <a:gd name="T8" fmla="*/ 5 w 36"/>
                <a:gd name="T9" fmla="*/ 41 h 177"/>
                <a:gd name="T10" fmla="*/ 6 w 36"/>
                <a:gd name="T11" fmla="*/ 54 h 177"/>
                <a:gd name="T12" fmla="*/ 8 w 36"/>
                <a:gd name="T13" fmla="*/ 66 h 177"/>
                <a:gd name="T14" fmla="*/ 12 w 36"/>
                <a:gd name="T15" fmla="*/ 78 h 177"/>
                <a:gd name="T16" fmla="*/ 18 w 36"/>
                <a:gd name="T17" fmla="*/ 89 h 177"/>
                <a:gd name="T18" fmla="*/ 17 w 36"/>
                <a:gd name="T19" fmla="*/ 88 h 177"/>
                <a:gd name="T20" fmla="*/ 13 w 36"/>
                <a:gd name="T21" fmla="*/ 84 h 177"/>
                <a:gd name="T22" fmla="*/ 9 w 36"/>
                <a:gd name="T23" fmla="*/ 77 h 177"/>
                <a:gd name="T24" fmla="*/ 5 w 36"/>
                <a:gd name="T25" fmla="*/ 67 h 177"/>
                <a:gd name="T26" fmla="*/ 2 w 36"/>
                <a:gd name="T27" fmla="*/ 55 h 177"/>
                <a:gd name="T28" fmla="*/ 0 w 36"/>
                <a:gd name="T29" fmla="*/ 40 h 177"/>
                <a:gd name="T30" fmla="*/ 1 w 36"/>
                <a:gd name="T31" fmla="*/ 22 h 177"/>
                <a:gd name="T32" fmla="*/ 5 w 36"/>
                <a:gd name="T33" fmla="*/ 0 h 177"/>
                <a:gd name="T34" fmla="*/ 5 w 36"/>
                <a:gd name="T35" fmla="*/ 14 h 177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36"/>
                <a:gd name="T55" fmla="*/ 0 h 177"/>
                <a:gd name="T56" fmla="*/ 36 w 36"/>
                <a:gd name="T57" fmla="*/ 177 h 177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36" h="177">
                  <a:moveTo>
                    <a:pt x="11" y="27"/>
                  </a:moveTo>
                  <a:lnTo>
                    <a:pt x="11" y="32"/>
                  </a:lnTo>
                  <a:lnTo>
                    <a:pt x="9" y="43"/>
                  </a:lnTo>
                  <a:lnTo>
                    <a:pt x="9" y="61"/>
                  </a:lnTo>
                  <a:lnTo>
                    <a:pt x="9" y="82"/>
                  </a:lnTo>
                  <a:lnTo>
                    <a:pt x="12" y="107"/>
                  </a:lnTo>
                  <a:lnTo>
                    <a:pt x="16" y="132"/>
                  </a:lnTo>
                  <a:lnTo>
                    <a:pt x="24" y="155"/>
                  </a:lnTo>
                  <a:lnTo>
                    <a:pt x="36" y="177"/>
                  </a:lnTo>
                  <a:lnTo>
                    <a:pt x="34" y="175"/>
                  </a:lnTo>
                  <a:lnTo>
                    <a:pt x="27" y="167"/>
                  </a:lnTo>
                  <a:lnTo>
                    <a:pt x="19" y="154"/>
                  </a:lnTo>
                  <a:lnTo>
                    <a:pt x="11" y="134"/>
                  </a:lnTo>
                  <a:lnTo>
                    <a:pt x="4" y="110"/>
                  </a:lnTo>
                  <a:lnTo>
                    <a:pt x="0" y="80"/>
                  </a:lnTo>
                  <a:lnTo>
                    <a:pt x="1" y="43"/>
                  </a:lnTo>
                  <a:lnTo>
                    <a:pt x="9" y="0"/>
                  </a:lnTo>
                  <a:lnTo>
                    <a:pt x="11" y="27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513" name="Freeform 68"/>
            <p:cNvSpPr>
              <a:spLocks/>
            </p:cNvSpPr>
            <p:nvPr/>
          </p:nvSpPr>
          <p:spPr bwMode="auto">
            <a:xfrm>
              <a:off x="2892" y="1906"/>
              <a:ext cx="42" cy="155"/>
            </a:xfrm>
            <a:custGeom>
              <a:avLst/>
              <a:gdLst>
                <a:gd name="T0" fmla="*/ 6 w 83"/>
                <a:gd name="T1" fmla="*/ 0 h 308"/>
                <a:gd name="T2" fmla="*/ 5 w 83"/>
                <a:gd name="T3" fmla="*/ 1 h 308"/>
                <a:gd name="T4" fmla="*/ 4 w 83"/>
                <a:gd name="T5" fmla="*/ 5 h 308"/>
                <a:gd name="T6" fmla="*/ 4 w 83"/>
                <a:gd name="T7" fmla="*/ 12 h 308"/>
                <a:gd name="T8" fmla="*/ 7 w 83"/>
                <a:gd name="T9" fmla="*/ 22 h 308"/>
                <a:gd name="T10" fmla="*/ 10 w 83"/>
                <a:gd name="T11" fmla="*/ 28 h 308"/>
                <a:gd name="T12" fmla="*/ 14 w 83"/>
                <a:gd name="T13" fmla="*/ 34 h 308"/>
                <a:gd name="T14" fmla="*/ 17 w 83"/>
                <a:gd name="T15" fmla="*/ 40 h 308"/>
                <a:gd name="T16" fmla="*/ 22 w 83"/>
                <a:gd name="T17" fmla="*/ 46 h 308"/>
                <a:gd name="T18" fmla="*/ 26 w 83"/>
                <a:gd name="T19" fmla="*/ 52 h 308"/>
                <a:gd name="T20" fmla="*/ 30 w 83"/>
                <a:gd name="T21" fmla="*/ 60 h 308"/>
                <a:gd name="T22" fmla="*/ 34 w 83"/>
                <a:gd name="T23" fmla="*/ 67 h 308"/>
                <a:gd name="T24" fmla="*/ 36 w 83"/>
                <a:gd name="T25" fmla="*/ 76 h 308"/>
                <a:gd name="T26" fmla="*/ 41 w 83"/>
                <a:gd name="T27" fmla="*/ 94 h 308"/>
                <a:gd name="T28" fmla="*/ 42 w 83"/>
                <a:gd name="T29" fmla="*/ 114 h 308"/>
                <a:gd name="T30" fmla="*/ 38 w 83"/>
                <a:gd name="T31" fmla="*/ 135 h 308"/>
                <a:gd name="T32" fmla="*/ 29 w 83"/>
                <a:gd name="T33" fmla="*/ 155 h 308"/>
                <a:gd name="T34" fmla="*/ 29 w 83"/>
                <a:gd name="T35" fmla="*/ 154 h 308"/>
                <a:gd name="T36" fmla="*/ 28 w 83"/>
                <a:gd name="T37" fmla="*/ 150 h 308"/>
                <a:gd name="T38" fmla="*/ 25 w 83"/>
                <a:gd name="T39" fmla="*/ 143 h 308"/>
                <a:gd name="T40" fmla="*/ 20 w 83"/>
                <a:gd name="T41" fmla="*/ 135 h 308"/>
                <a:gd name="T42" fmla="*/ 17 w 83"/>
                <a:gd name="T43" fmla="*/ 130 h 308"/>
                <a:gd name="T44" fmla="*/ 13 w 83"/>
                <a:gd name="T45" fmla="*/ 124 h 308"/>
                <a:gd name="T46" fmla="*/ 10 w 83"/>
                <a:gd name="T47" fmla="*/ 118 h 308"/>
                <a:gd name="T48" fmla="*/ 7 w 83"/>
                <a:gd name="T49" fmla="*/ 112 h 308"/>
                <a:gd name="T50" fmla="*/ 5 w 83"/>
                <a:gd name="T51" fmla="*/ 104 h 308"/>
                <a:gd name="T52" fmla="*/ 2 w 83"/>
                <a:gd name="T53" fmla="*/ 96 h 308"/>
                <a:gd name="T54" fmla="*/ 1 w 83"/>
                <a:gd name="T55" fmla="*/ 86 h 308"/>
                <a:gd name="T56" fmla="*/ 1 w 83"/>
                <a:gd name="T57" fmla="*/ 75 h 308"/>
                <a:gd name="T58" fmla="*/ 0 w 83"/>
                <a:gd name="T59" fmla="*/ 51 h 308"/>
                <a:gd name="T60" fmla="*/ 0 w 83"/>
                <a:gd name="T61" fmla="*/ 28 h 308"/>
                <a:gd name="T62" fmla="*/ 2 w 83"/>
                <a:gd name="T63" fmla="*/ 9 h 308"/>
                <a:gd name="T64" fmla="*/ 6 w 83"/>
                <a:gd name="T65" fmla="*/ 0 h 308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83"/>
                <a:gd name="T100" fmla="*/ 0 h 308"/>
                <a:gd name="T101" fmla="*/ 83 w 83"/>
                <a:gd name="T102" fmla="*/ 308 h 308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83" h="308">
                  <a:moveTo>
                    <a:pt x="11" y="0"/>
                  </a:moveTo>
                  <a:lnTo>
                    <a:pt x="10" y="2"/>
                  </a:lnTo>
                  <a:lnTo>
                    <a:pt x="8" y="9"/>
                  </a:lnTo>
                  <a:lnTo>
                    <a:pt x="8" y="23"/>
                  </a:lnTo>
                  <a:lnTo>
                    <a:pt x="14" y="43"/>
                  </a:lnTo>
                  <a:lnTo>
                    <a:pt x="19" y="55"/>
                  </a:lnTo>
                  <a:lnTo>
                    <a:pt x="27" y="68"/>
                  </a:lnTo>
                  <a:lnTo>
                    <a:pt x="34" y="79"/>
                  </a:lnTo>
                  <a:lnTo>
                    <a:pt x="44" y="92"/>
                  </a:lnTo>
                  <a:lnTo>
                    <a:pt x="52" y="104"/>
                  </a:lnTo>
                  <a:lnTo>
                    <a:pt x="59" y="119"/>
                  </a:lnTo>
                  <a:lnTo>
                    <a:pt x="67" y="134"/>
                  </a:lnTo>
                  <a:lnTo>
                    <a:pt x="72" y="151"/>
                  </a:lnTo>
                  <a:lnTo>
                    <a:pt x="82" y="186"/>
                  </a:lnTo>
                  <a:lnTo>
                    <a:pt x="83" y="227"/>
                  </a:lnTo>
                  <a:lnTo>
                    <a:pt x="75" y="268"/>
                  </a:lnTo>
                  <a:lnTo>
                    <a:pt x="57" y="308"/>
                  </a:lnTo>
                  <a:lnTo>
                    <a:pt x="57" y="306"/>
                  </a:lnTo>
                  <a:lnTo>
                    <a:pt x="55" y="298"/>
                  </a:lnTo>
                  <a:lnTo>
                    <a:pt x="50" y="285"/>
                  </a:lnTo>
                  <a:lnTo>
                    <a:pt x="40" y="268"/>
                  </a:lnTo>
                  <a:lnTo>
                    <a:pt x="33" y="258"/>
                  </a:lnTo>
                  <a:lnTo>
                    <a:pt x="26" y="246"/>
                  </a:lnTo>
                  <a:lnTo>
                    <a:pt x="19" y="235"/>
                  </a:lnTo>
                  <a:lnTo>
                    <a:pt x="14" y="222"/>
                  </a:lnTo>
                  <a:lnTo>
                    <a:pt x="9" y="207"/>
                  </a:lnTo>
                  <a:lnTo>
                    <a:pt x="4" y="190"/>
                  </a:lnTo>
                  <a:lnTo>
                    <a:pt x="2" y="171"/>
                  </a:lnTo>
                  <a:lnTo>
                    <a:pt x="1" y="149"/>
                  </a:lnTo>
                  <a:lnTo>
                    <a:pt x="0" y="101"/>
                  </a:lnTo>
                  <a:lnTo>
                    <a:pt x="0" y="55"/>
                  </a:lnTo>
                  <a:lnTo>
                    <a:pt x="3" y="18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514" name="Freeform 69"/>
            <p:cNvSpPr>
              <a:spLocks/>
            </p:cNvSpPr>
            <p:nvPr/>
          </p:nvSpPr>
          <p:spPr bwMode="auto">
            <a:xfrm>
              <a:off x="2903" y="1946"/>
              <a:ext cx="30" cy="99"/>
            </a:xfrm>
            <a:custGeom>
              <a:avLst/>
              <a:gdLst>
                <a:gd name="T0" fmla="*/ 24 w 60"/>
                <a:gd name="T1" fmla="*/ 99 h 198"/>
                <a:gd name="T2" fmla="*/ 25 w 60"/>
                <a:gd name="T3" fmla="*/ 97 h 198"/>
                <a:gd name="T4" fmla="*/ 27 w 60"/>
                <a:gd name="T5" fmla="*/ 90 h 198"/>
                <a:gd name="T6" fmla="*/ 29 w 60"/>
                <a:gd name="T7" fmla="*/ 80 h 198"/>
                <a:gd name="T8" fmla="*/ 30 w 60"/>
                <a:gd name="T9" fmla="*/ 67 h 198"/>
                <a:gd name="T10" fmla="*/ 29 w 60"/>
                <a:gd name="T11" fmla="*/ 51 h 198"/>
                <a:gd name="T12" fmla="*/ 25 w 60"/>
                <a:gd name="T13" fmla="*/ 35 h 198"/>
                <a:gd name="T14" fmla="*/ 18 w 60"/>
                <a:gd name="T15" fmla="*/ 18 h 198"/>
                <a:gd name="T16" fmla="*/ 5 w 60"/>
                <a:gd name="T17" fmla="*/ 0 h 198"/>
                <a:gd name="T18" fmla="*/ 5 w 60"/>
                <a:gd name="T19" fmla="*/ 2 h 198"/>
                <a:gd name="T20" fmla="*/ 3 w 60"/>
                <a:gd name="T21" fmla="*/ 7 h 198"/>
                <a:gd name="T22" fmla="*/ 1 w 60"/>
                <a:gd name="T23" fmla="*/ 15 h 198"/>
                <a:gd name="T24" fmla="*/ 0 w 60"/>
                <a:gd name="T25" fmla="*/ 26 h 198"/>
                <a:gd name="T26" fmla="*/ 1 w 60"/>
                <a:gd name="T27" fmla="*/ 41 h 198"/>
                <a:gd name="T28" fmla="*/ 5 w 60"/>
                <a:gd name="T29" fmla="*/ 57 h 198"/>
                <a:gd name="T30" fmla="*/ 12 w 60"/>
                <a:gd name="T31" fmla="*/ 77 h 198"/>
                <a:gd name="T32" fmla="*/ 24 w 60"/>
                <a:gd name="T33" fmla="*/ 99 h 198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60"/>
                <a:gd name="T52" fmla="*/ 0 h 198"/>
                <a:gd name="T53" fmla="*/ 60 w 60"/>
                <a:gd name="T54" fmla="*/ 198 h 198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60" h="198">
                  <a:moveTo>
                    <a:pt x="47" y="198"/>
                  </a:moveTo>
                  <a:lnTo>
                    <a:pt x="49" y="194"/>
                  </a:lnTo>
                  <a:lnTo>
                    <a:pt x="53" y="180"/>
                  </a:lnTo>
                  <a:lnTo>
                    <a:pt x="57" y="159"/>
                  </a:lnTo>
                  <a:lnTo>
                    <a:pt x="60" y="134"/>
                  </a:lnTo>
                  <a:lnTo>
                    <a:pt x="57" y="103"/>
                  </a:lnTo>
                  <a:lnTo>
                    <a:pt x="50" y="69"/>
                  </a:lnTo>
                  <a:lnTo>
                    <a:pt x="35" y="35"/>
                  </a:lnTo>
                  <a:lnTo>
                    <a:pt x="10" y="0"/>
                  </a:lnTo>
                  <a:lnTo>
                    <a:pt x="9" y="4"/>
                  </a:lnTo>
                  <a:lnTo>
                    <a:pt x="5" y="14"/>
                  </a:lnTo>
                  <a:lnTo>
                    <a:pt x="1" y="30"/>
                  </a:lnTo>
                  <a:lnTo>
                    <a:pt x="0" y="53"/>
                  </a:lnTo>
                  <a:lnTo>
                    <a:pt x="1" y="82"/>
                  </a:lnTo>
                  <a:lnTo>
                    <a:pt x="9" y="115"/>
                  </a:lnTo>
                  <a:lnTo>
                    <a:pt x="23" y="154"/>
                  </a:lnTo>
                  <a:lnTo>
                    <a:pt x="47" y="198"/>
                  </a:lnTo>
                  <a:close/>
                </a:path>
              </a:pathLst>
            </a:custGeom>
            <a:solidFill>
              <a:srgbClr val="E8B556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515" name="Freeform 70"/>
            <p:cNvSpPr>
              <a:spLocks/>
            </p:cNvSpPr>
            <p:nvPr/>
          </p:nvSpPr>
          <p:spPr bwMode="auto">
            <a:xfrm>
              <a:off x="2948" y="1902"/>
              <a:ext cx="96" cy="88"/>
            </a:xfrm>
            <a:custGeom>
              <a:avLst/>
              <a:gdLst>
                <a:gd name="T0" fmla="*/ 0 w 194"/>
                <a:gd name="T1" fmla="*/ 83 h 177"/>
                <a:gd name="T2" fmla="*/ 2 w 194"/>
                <a:gd name="T3" fmla="*/ 84 h 177"/>
                <a:gd name="T4" fmla="*/ 7 w 194"/>
                <a:gd name="T5" fmla="*/ 86 h 177"/>
                <a:gd name="T6" fmla="*/ 14 w 194"/>
                <a:gd name="T7" fmla="*/ 87 h 177"/>
                <a:gd name="T8" fmla="*/ 24 w 194"/>
                <a:gd name="T9" fmla="*/ 88 h 177"/>
                <a:gd name="T10" fmla="*/ 35 w 194"/>
                <a:gd name="T11" fmla="*/ 86 h 177"/>
                <a:gd name="T12" fmla="*/ 47 w 194"/>
                <a:gd name="T13" fmla="*/ 81 h 177"/>
                <a:gd name="T14" fmla="*/ 58 w 194"/>
                <a:gd name="T15" fmla="*/ 72 h 177"/>
                <a:gd name="T16" fmla="*/ 70 w 194"/>
                <a:gd name="T17" fmla="*/ 57 h 177"/>
                <a:gd name="T18" fmla="*/ 78 w 194"/>
                <a:gd name="T19" fmla="*/ 43 h 177"/>
                <a:gd name="T20" fmla="*/ 85 w 194"/>
                <a:gd name="T21" fmla="*/ 30 h 177"/>
                <a:gd name="T22" fmla="*/ 90 w 194"/>
                <a:gd name="T23" fmla="*/ 21 h 177"/>
                <a:gd name="T24" fmla="*/ 93 w 194"/>
                <a:gd name="T25" fmla="*/ 13 h 177"/>
                <a:gd name="T26" fmla="*/ 95 w 194"/>
                <a:gd name="T27" fmla="*/ 7 h 177"/>
                <a:gd name="T28" fmla="*/ 96 w 194"/>
                <a:gd name="T29" fmla="*/ 3 h 177"/>
                <a:gd name="T30" fmla="*/ 96 w 194"/>
                <a:gd name="T31" fmla="*/ 1 h 177"/>
                <a:gd name="T32" fmla="*/ 96 w 194"/>
                <a:gd name="T33" fmla="*/ 0 h 177"/>
                <a:gd name="T34" fmla="*/ 95 w 194"/>
                <a:gd name="T35" fmla="*/ 1 h 177"/>
                <a:gd name="T36" fmla="*/ 92 w 194"/>
                <a:gd name="T37" fmla="*/ 2 h 177"/>
                <a:gd name="T38" fmla="*/ 88 w 194"/>
                <a:gd name="T39" fmla="*/ 3 h 177"/>
                <a:gd name="T40" fmla="*/ 82 w 194"/>
                <a:gd name="T41" fmla="*/ 6 h 177"/>
                <a:gd name="T42" fmla="*/ 74 w 194"/>
                <a:gd name="T43" fmla="*/ 9 h 177"/>
                <a:gd name="T44" fmla="*/ 66 w 194"/>
                <a:gd name="T45" fmla="*/ 12 h 177"/>
                <a:gd name="T46" fmla="*/ 56 w 194"/>
                <a:gd name="T47" fmla="*/ 15 h 177"/>
                <a:gd name="T48" fmla="*/ 47 w 194"/>
                <a:gd name="T49" fmla="*/ 18 h 177"/>
                <a:gd name="T50" fmla="*/ 37 w 194"/>
                <a:gd name="T51" fmla="*/ 23 h 177"/>
                <a:gd name="T52" fmla="*/ 28 w 194"/>
                <a:gd name="T53" fmla="*/ 29 h 177"/>
                <a:gd name="T54" fmla="*/ 21 w 194"/>
                <a:gd name="T55" fmla="*/ 36 h 177"/>
                <a:gd name="T56" fmla="*/ 15 w 194"/>
                <a:gd name="T57" fmla="*/ 45 h 177"/>
                <a:gd name="T58" fmla="*/ 10 w 194"/>
                <a:gd name="T59" fmla="*/ 54 h 177"/>
                <a:gd name="T60" fmla="*/ 6 w 194"/>
                <a:gd name="T61" fmla="*/ 64 h 177"/>
                <a:gd name="T62" fmla="*/ 2 w 194"/>
                <a:gd name="T63" fmla="*/ 74 h 177"/>
                <a:gd name="T64" fmla="*/ 0 w 194"/>
                <a:gd name="T65" fmla="*/ 83 h 177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94"/>
                <a:gd name="T100" fmla="*/ 0 h 177"/>
                <a:gd name="T101" fmla="*/ 194 w 194"/>
                <a:gd name="T102" fmla="*/ 177 h 177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94" h="177">
                  <a:moveTo>
                    <a:pt x="0" y="167"/>
                  </a:moveTo>
                  <a:lnTo>
                    <a:pt x="4" y="169"/>
                  </a:lnTo>
                  <a:lnTo>
                    <a:pt x="14" y="172"/>
                  </a:lnTo>
                  <a:lnTo>
                    <a:pt x="29" y="175"/>
                  </a:lnTo>
                  <a:lnTo>
                    <a:pt x="49" y="177"/>
                  </a:lnTo>
                  <a:lnTo>
                    <a:pt x="71" y="173"/>
                  </a:lnTo>
                  <a:lnTo>
                    <a:pt x="94" y="163"/>
                  </a:lnTo>
                  <a:lnTo>
                    <a:pt x="118" y="144"/>
                  </a:lnTo>
                  <a:lnTo>
                    <a:pt x="141" y="114"/>
                  </a:lnTo>
                  <a:lnTo>
                    <a:pt x="158" y="86"/>
                  </a:lnTo>
                  <a:lnTo>
                    <a:pt x="172" y="61"/>
                  </a:lnTo>
                  <a:lnTo>
                    <a:pt x="181" y="42"/>
                  </a:lnTo>
                  <a:lnTo>
                    <a:pt x="187" y="26"/>
                  </a:lnTo>
                  <a:lnTo>
                    <a:pt x="192" y="14"/>
                  </a:lnTo>
                  <a:lnTo>
                    <a:pt x="193" y="6"/>
                  </a:lnTo>
                  <a:lnTo>
                    <a:pt x="194" y="2"/>
                  </a:lnTo>
                  <a:lnTo>
                    <a:pt x="194" y="0"/>
                  </a:lnTo>
                  <a:lnTo>
                    <a:pt x="192" y="2"/>
                  </a:lnTo>
                  <a:lnTo>
                    <a:pt x="186" y="4"/>
                  </a:lnTo>
                  <a:lnTo>
                    <a:pt x="177" y="7"/>
                  </a:lnTo>
                  <a:lnTo>
                    <a:pt x="165" y="12"/>
                  </a:lnTo>
                  <a:lnTo>
                    <a:pt x="150" y="18"/>
                  </a:lnTo>
                  <a:lnTo>
                    <a:pt x="133" y="25"/>
                  </a:lnTo>
                  <a:lnTo>
                    <a:pt x="114" y="30"/>
                  </a:lnTo>
                  <a:lnTo>
                    <a:pt x="94" y="37"/>
                  </a:lnTo>
                  <a:lnTo>
                    <a:pt x="74" y="46"/>
                  </a:lnTo>
                  <a:lnTo>
                    <a:pt x="57" y="58"/>
                  </a:lnTo>
                  <a:lnTo>
                    <a:pt x="43" y="73"/>
                  </a:lnTo>
                  <a:lnTo>
                    <a:pt x="30" y="90"/>
                  </a:lnTo>
                  <a:lnTo>
                    <a:pt x="20" y="109"/>
                  </a:lnTo>
                  <a:lnTo>
                    <a:pt x="12" y="128"/>
                  </a:lnTo>
                  <a:lnTo>
                    <a:pt x="5" y="148"/>
                  </a:lnTo>
                  <a:lnTo>
                    <a:pt x="0" y="167"/>
                  </a:lnTo>
                  <a:close/>
                </a:path>
              </a:pathLst>
            </a:custGeom>
            <a:solidFill>
              <a:srgbClr val="AD6B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516" name="Freeform 71"/>
            <p:cNvSpPr>
              <a:spLocks/>
            </p:cNvSpPr>
            <p:nvPr/>
          </p:nvSpPr>
          <p:spPr bwMode="auto">
            <a:xfrm>
              <a:off x="2967" y="1926"/>
              <a:ext cx="63" cy="56"/>
            </a:xfrm>
            <a:custGeom>
              <a:avLst/>
              <a:gdLst>
                <a:gd name="T0" fmla="*/ 54 w 125"/>
                <a:gd name="T1" fmla="*/ 9 h 113"/>
                <a:gd name="T2" fmla="*/ 53 w 125"/>
                <a:gd name="T3" fmla="*/ 11 h 113"/>
                <a:gd name="T4" fmla="*/ 50 w 125"/>
                <a:gd name="T5" fmla="*/ 15 h 113"/>
                <a:gd name="T6" fmla="*/ 44 w 125"/>
                <a:gd name="T7" fmla="*/ 22 h 113"/>
                <a:gd name="T8" fmla="*/ 38 w 125"/>
                <a:gd name="T9" fmla="*/ 30 h 113"/>
                <a:gd name="T10" fmla="*/ 30 w 125"/>
                <a:gd name="T11" fmla="*/ 39 h 113"/>
                <a:gd name="T12" fmla="*/ 21 w 125"/>
                <a:gd name="T13" fmla="*/ 46 h 113"/>
                <a:gd name="T14" fmla="*/ 10 w 125"/>
                <a:gd name="T15" fmla="*/ 53 h 113"/>
                <a:gd name="T16" fmla="*/ 0 w 125"/>
                <a:gd name="T17" fmla="*/ 56 h 113"/>
                <a:gd name="T18" fmla="*/ 2 w 125"/>
                <a:gd name="T19" fmla="*/ 56 h 113"/>
                <a:gd name="T20" fmla="*/ 6 w 125"/>
                <a:gd name="T21" fmla="*/ 56 h 113"/>
                <a:gd name="T22" fmla="*/ 13 w 125"/>
                <a:gd name="T23" fmla="*/ 54 h 113"/>
                <a:gd name="T24" fmla="*/ 22 w 125"/>
                <a:gd name="T25" fmla="*/ 50 h 113"/>
                <a:gd name="T26" fmla="*/ 32 w 125"/>
                <a:gd name="T27" fmla="*/ 43 h 113"/>
                <a:gd name="T28" fmla="*/ 43 w 125"/>
                <a:gd name="T29" fmla="*/ 33 h 113"/>
                <a:gd name="T30" fmla="*/ 53 w 125"/>
                <a:gd name="T31" fmla="*/ 19 h 113"/>
                <a:gd name="T32" fmla="*/ 63 w 125"/>
                <a:gd name="T33" fmla="*/ 0 h 113"/>
                <a:gd name="T34" fmla="*/ 54 w 125"/>
                <a:gd name="T35" fmla="*/ 9 h 113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125"/>
                <a:gd name="T55" fmla="*/ 0 h 113"/>
                <a:gd name="T56" fmla="*/ 125 w 125"/>
                <a:gd name="T57" fmla="*/ 113 h 113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125" h="113">
                  <a:moveTo>
                    <a:pt x="108" y="18"/>
                  </a:moveTo>
                  <a:lnTo>
                    <a:pt x="106" y="22"/>
                  </a:lnTo>
                  <a:lnTo>
                    <a:pt x="99" y="31"/>
                  </a:lnTo>
                  <a:lnTo>
                    <a:pt x="88" y="45"/>
                  </a:lnTo>
                  <a:lnTo>
                    <a:pt x="76" y="61"/>
                  </a:lnTo>
                  <a:lnTo>
                    <a:pt x="59" y="78"/>
                  </a:lnTo>
                  <a:lnTo>
                    <a:pt x="41" y="93"/>
                  </a:lnTo>
                  <a:lnTo>
                    <a:pt x="20" y="106"/>
                  </a:lnTo>
                  <a:lnTo>
                    <a:pt x="0" y="113"/>
                  </a:lnTo>
                  <a:lnTo>
                    <a:pt x="3" y="113"/>
                  </a:lnTo>
                  <a:lnTo>
                    <a:pt x="12" y="112"/>
                  </a:lnTo>
                  <a:lnTo>
                    <a:pt x="26" y="108"/>
                  </a:lnTo>
                  <a:lnTo>
                    <a:pt x="43" y="100"/>
                  </a:lnTo>
                  <a:lnTo>
                    <a:pt x="64" y="86"/>
                  </a:lnTo>
                  <a:lnTo>
                    <a:pt x="85" y="67"/>
                  </a:lnTo>
                  <a:lnTo>
                    <a:pt x="106" y="38"/>
                  </a:lnTo>
                  <a:lnTo>
                    <a:pt x="125" y="0"/>
                  </a:lnTo>
                  <a:lnTo>
                    <a:pt x="108" y="18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517" name="Freeform 72"/>
            <p:cNvSpPr>
              <a:spLocks/>
            </p:cNvSpPr>
            <p:nvPr/>
          </p:nvSpPr>
          <p:spPr bwMode="auto">
            <a:xfrm>
              <a:off x="2948" y="1887"/>
              <a:ext cx="109" cy="98"/>
            </a:xfrm>
            <a:custGeom>
              <a:avLst/>
              <a:gdLst>
                <a:gd name="T0" fmla="*/ 109 w 219"/>
                <a:gd name="T1" fmla="*/ 0 h 197"/>
                <a:gd name="T2" fmla="*/ 109 w 219"/>
                <a:gd name="T3" fmla="*/ 1 h 197"/>
                <a:gd name="T4" fmla="*/ 108 w 219"/>
                <a:gd name="T5" fmla="*/ 5 h 197"/>
                <a:gd name="T6" fmla="*/ 104 w 219"/>
                <a:gd name="T7" fmla="*/ 10 h 197"/>
                <a:gd name="T8" fmla="*/ 95 w 219"/>
                <a:gd name="T9" fmla="*/ 15 h 197"/>
                <a:gd name="T10" fmla="*/ 89 w 219"/>
                <a:gd name="T11" fmla="*/ 17 h 197"/>
                <a:gd name="T12" fmla="*/ 83 w 219"/>
                <a:gd name="T13" fmla="*/ 19 h 197"/>
                <a:gd name="T14" fmla="*/ 77 w 219"/>
                <a:gd name="T15" fmla="*/ 21 h 197"/>
                <a:gd name="T16" fmla="*/ 70 w 219"/>
                <a:gd name="T17" fmla="*/ 22 h 197"/>
                <a:gd name="T18" fmla="*/ 63 w 219"/>
                <a:gd name="T19" fmla="*/ 24 h 197"/>
                <a:gd name="T20" fmla="*/ 55 w 219"/>
                <a:gd name="T21" fmla="*/ 26 h 197"/>
                <a:gd name="T22" fmla="*/ 48 w 219"/>
                <a:gd name="T23" fmla="*/ 29 h 197"/>
                <a:gd name="T24" fmla="*/ 41 w 219"/>
                <a:gd name="T25" fmla="*/ 33 h 197"/>
                <a:gd name="T26" fmla="*/ 34 w 219"/>
                <a:gd name="T27" fmla="*/ 38 h 197"/>
                <a:gd name="T28" fmla="*/ 27 w 219"/>
                <a:gd name="T29" fmla="*/ 44 h 197"/>
                <a:gd name="T30" fmla="*/ 21 w 219"/>
                <a:gd name="T31" fmla="*/ 51 h 197"/>
                <a:gd name="T32" fmla="*/ 15 w 219"/>
                <a:gd name="T33" fmla="*/ 59 h 197"/>
                <a:gd name="T34" fmla="*/ 10 w 219"/>
                <a:gd name="T35" fmla="*/ 67 h 197"/>
                <a:gd name="T36" fmla="*/ 6 w 219"/>
                <a:gd name="T37" fmla="*/ 77 h 197"/>
                <a:gd name="T38" fmla="*/ 2 w 219"/>
                <a:gd name="T39" fmla="*/ 88 h 197"/>
                <a:gd name="T40" fmla="*/ 0 w 219"/>
                <a:gd name="T41" fmla="*/ 98 h 197"/>
                <a:gd name="T42" fmla="*/ 0 w 219"/>
                <a:gd name="T43" fmla="*/ 98 h 197"/>
                <a:gd name="T44" fmla="*/ 1 w 219"/>
                <a:gd name="T45" fmla="*/ 97 h 197"/>
                <a:gd name="T46" fmla="*/ 2 w 219"/>
                <a:gd name="T47" fmla="*/ 97 h 197"/>
                <a:gd name="T48" fmla="*/ 4 w 219"/>
                <a:gd name="T49" fmla="*/ 96 h 197"/>
                <a:gd name="T50" fmla="*/ 6 w 219"/>
                <a:gd name="T51" fmla="*/ 94 h 197"/>
                <a:gd name="T52" fmla="*/ 9 w 219"/>
                <a:gd name="T53" fmla="*/ 93 h 197"/>
                <a:gd name="T54" fmla="*/ 13 w 219"/>
                <a:gd name="T55" fmla="*/ 91 h 197"/>
                <a:gd name="T56" fmla="*/ 18 w 219"/>
                <a:gd name="T57" fmla="*/ 90 h 197"/>
                <a:gd name="T58" fmla="*/ 24 w 219"/>
                <a:gd name="T59" fmla="*/ 89 h 197"/>
                <a:gd name="T60" fmla="*/ 30 w 219"/>
                <a:gd name="T61" fmla="*/ 87 h 197"/>
                <a:gd name="T62" fmla="*/ 36 w 219"/>
                <a:gd name="T63" fmla="*/ 85 h 197"/>
                <a:gd name="T64" fmla="*/ 42 w 219"/>
                <a:gd name="T65" fmla="*/ 82 h 197"/>
                <a:gd name="T66" fmla="*/ 48 w 219"/>
                <a:gd name="T67" fmla="*/ 78 h 197"/>
                <a:gd name="T68" fmla="*/ 55 w 219"/>
                <a:gd name="T69" fmla="*/ 73 h 197"/>
                <a:gd name="T70" fmla="*/ 61 w 219"/>
                <a:gd name="T71" fmla="*/ 67 h 197"/>
                <a:gd name="T72" fmla="*/ 68 w 219"/>
                <a:gd name="T73" fmla="*/ 59 h 197"/>
                <a:gd name="T74" fmla="*/ 75 w 219"/>
                <a:gd name="T75" fmla="*/ 51 h 197"/>
                <a:gd name="T76" fmla="*/ 83 w 219"/>
                <a:gd name="T77" fmla="*/ 41 h 197"/>
                <a:gd name="T78" fmla="*/ 90 w 219"/>
                <a:gd name="T79" fmla="*/ 33 h 197"/>
                <a:gd name="T80" fmla="*/ 97 w 219"/>
                <a:gd name="T81" fmla="*/ 24 h 197"/>
                <a:gd name="T82" fmla="*/ 102 w 219"/>
                <a:gd name="T83" fmla="*/ 17 h 197"/>
                <a:gd name="T84" fmla="*/ 107 w 219"/>
                <a:gd name="T85" fmla="*/ 10 h 197"/>
                <a:gd name="T86" fmla="*/ 109 w 219"/>
                <a:gd name="T87" fmla="*/ 4 h 197"/>
                <a:gd name="T88" fmla="*/ 109 w 219"/>
                <a:gd name="T89" fmla="*/ 0 h 197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219"/>
                <a:gd name="T136" fmla="*/ 0 h 197"/>
                <a:gd name="T137" fmla="*/ 219 w 219"/>
                <a:gd name="T138" fmla="*/ 197 h 197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219" h="197">
                  <a:moveTo>
                    <a:pt x="219" y="0"/>
                  </a:moveTo>
                  <a:lnTo>
                    <a:pt x="219" y="3"/>
                  </a:lnTo>
                  <a:lnTo>
                    <a:pt x="216" y="10"/>
                  </a:lnTo>
                  <a:lnTo>
                    <a:pt x="208" y="20"/>
                  </a:lnTo>
                  <a:lnTo>
                    <a:pt x="190" y="30"/>
                  </a:lnTo>
                  <a:lnTo>
                    <a:pt x="179" y="35"/>
                  </a:lnTo>
                  <a:lnTo>
                    <a:pt x="166" y="38"/>
                  </a:lnTo>
                  <a:lnTo>
                    <a:pt x="154" y="42"/>
                  </a:lnTo>
                  <a:lnTo>
                    <a:pt x="140" y="45"/>
                  </a:lnTo>
                  <a:lnTo>
                    <a:pt x="126" y="49"/>
                  </a:lnTo>
                  <a:lnTo>
                    <a:pt x="111" y="53"/>
                  </a:lnTo>
                  <a:lnTo>
                    <a:pt x="97" y="59"/>
                  </a:lnTo>
                  <a:lnTo>
                    <a:pt x="82" y="67"/>
                  </a:lnTo>
                  <a:lnTo>
                    <a:pt x="68" y="76"/>
                  </a:lnTo>
                  <a:lnTo>
                    <a:pt x="55" y="89"/>
                  </a:lnTo>
                  <a:lnTo>
                    <a:pt x="42" y="103"/>
                  </a:lnTo>
                  <a:lnTo>
                    <a:pt x="30" y="118"/>
                  </a:lnTo>
                  <a:lnTo>
                    <a:pt x="20" y="135"/>
                  </a:lnTo>
                  <a:lnTo>
                    <a:pt x="12" y="155"/>
                  </a:lnTo>
                  <a:lnTo>
                    <a:pt x="5" y="176"/>
                  </a:lnTo>
                  <a:lnTo>
                    <a:pt x="0" y="197"/>
                  </a:lnTo>
                  <a:lnTo>
                    <a:pt x="2" y="195"/>
                  </a:lnTo>
                  <a:lnTo>
                    <a:pt x="5" y="194"/>
                  </a:lnTo>
                  <a:lnTo>
                    <a:pt x="8" y="192"/>
                  </a:lnTo>
                  <a:lnTo>
                    <a:pt x="13" y="188"/>
                  </a:lnTo>
                  <a:lnTo>
                    <a:pt x="19" y="186"/>
                  </a:lnTo>
                  <a:lnTo>
                    <a:pt x="27" y="182"/>
                  </a:lnTo>
                  <a:lnTo>
                    <a:pt x="37" y="180"/>
                  </a:lnTo>
                  <a:lnTo>
                    <a:pt x="49" y="178"/>
                  </a:lnTo>
                  <a:lnTo>
                    <a:pt x="60" y="174"/>
                  </a:lnTo>
                  <a:lnTo>
                    <a:pt x="72" y="170"/>
                  </a:lnTo>
                  <a:lnTo>
                    <a:pt x="84" y="164"/>
                  </a:lnTo>
                  <a:lnTo>
                    <a:pt x="97" y="157"/>
                  </a:lnTo>
                  <a:lnTo>
                    <a:pt x="110" y="147"/>
                  </a:lnTo>
                  <a:lnTo>
                    <a:pt x="122" y="135"/>
                  </a:lnTo>
                  <a:lnTo>
                    <a:pt x="136" y="119"/>
                  </a:lnTo>
                  <a:lnTo>
                    <a:pt x="151" y="102"/>
                  </a:lnTo>
                  <a:lnTo>
                    <a:pt x="166" y="83"/>
                  </a:lnTo>
                  <a:lnTo>
                    <a:pt x="181" y="66"/>
                  </a:lnTo>
                  <a:lnTo>
                    <a:pt x="194" y="49"/>
                  </a:lnTo>
                  <a:lnTo>
                    <a:pt x="205" y="34"/>
                  </a:lnTo>
                  <a:lnTo>
                    <a:pt x="215" y="20"/>
                  </a:lnTo>
                  <a:lnTo>
                    <a:pt x="219" y="9"/>
                  </a:lnTo>
                  <a:lnTo>
                    <a:pt x="219" y="0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518" name="Freeform 73"/>
            <p:cNvSpPr>
              <a:spLocks/>
            </p:cNvSpPr>
            <p:nvPr/>
          </p:nvSpPr>
          <p:spPr bwMode="auto">
            <a:xfrm>
              <a:off x="2952" y="1909"/>
              <a:ext cx="73" cy="60"/>
            </a:xfrm>
            <a:custGeom>
              <a:avLst/>
              <a:gdLst>
                <a:gd name="T0" fmla="*/ 0 w 146"/>
                <a:gd name="T1" fmla="*/ 60 h 121"/>
                <a:gd name="T2" fmla="*/ 1 w 146"/>
                <a:gd name="T3" fmla="*/ 58 h 121"/>
                <a:gd name="T4" fmla="*/ 3 w 146"/>
                <a:gd name="T5" fmla="*/ 52 h 121"/>
                <a:gd name="T6" fmla="*/ 8 w 146"/>
                <a:gd name="T7" fmla="*/ 42 h 121"/>
                <a:gd name="T8" fmla="*/ 15 w 146"/>
                <a:gd name="T9" fmla="*/ 32 h 121"/>
                <a:gd name="T10" fmla="*/ 24 w 146"/>
                <a:gd name="T11" fmla="*/ 21 h 121"/>
                <a:gd name="T12" fmla="*/ 37 w 146"/>
                <a:gd name="T13" fmla="*/ 11 h 121"/>
                <a:gd name="T14" fmla="*/ 53 w 146"/>
                <a:gd name="T15" fmla="*/ 4 h 121"/>
                <a:gd name="T16" fmla="*/ 73 w 146"/>
                <a:gd name="T17" fmla="*/ 0 h 121"/>
                <a:gd name="T18" fmla="*/ 73 w 146"/>
                <a:gd name="T19" fmla="*/ 2 h 121"/>
                <a:gd name="T20" fmla="*/ 71 w 146"/>
                <a:gd name="T21" fmla="*/ 7 h 121"/>
                <a:gd name="T22" fmla="*/ 67 w 146"/>
                <a:gd name="T23" fmla="*/ 14 h 121"/>
                <a:gd name="T24" fmla="*/ 61 w 146"/>
                <a:gd name="T25" fmla="*/ 23 h 121"/>
                <a:gd name="T26" fmla="*/ 51 w 146"/>
                <a:gd name="T27" fmla="*/ 34 h 121"/>
                <a:gd name="T28" fmla="*/ 39 w 146"/>
                <a:gd name="T29" fmla="*/ 44 h 121"/>
                <a:gd name="T30" fmla="*/ 21 w 146"/>
                <a:gd name="T31" fmla="*/ 53 h 121"/>
                <a:gd name="T32" fmla="*/ 0 w 146"/>
                <a:gd name="T33" fmla="*/ 60 h 121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46"/>
                <a:gd name="T52" fmla="*/ 0 h 121"/>
                <a:gd name="T53" fmla="*/ 146 w 146"/>
                <a:gd name="T54" fmla="*/ 121 h 121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46" h="121">
                  <a:moveTo>
                    <a:pt x="0" y="121"/>
                  </a:moveTo>
                  <a:lnTo>
                    <a:pt x="1" y="117"/>
                  </a:lnTo>
                  <a:lnTo>
                    <a:pt x="6" y="104"/>
                  </a:lnTo>
                  <a:lnTo>
                    <a:pt x="16" y="85"/>
                  </a:lnTo>
                  <a:lnTo>
                    <a:pt x="30" y="64"/>
                  </a:lnTo>
                  <a:lnTo>
                    <a:pt x="48" y="42"/>
                  </a:lnTo>
                  <a:lnTo>
                    <a:pt x="74" y="22"/>
                  </a:lnTo>
                  <a:lnTo>
                    <a:pt x="107" y="8"/>
                  </a:lnTo>
                  <a:lnTo>
                    <a:pt x="146" y="0"/>
                  </a:lnTo>
                  <a:lnTo>
                    <a:pt x="145" y="4"/>
                  </a:lnTo>
                  <a:lnTo>
                    <a:pt x="141" y="14"/>
                  </a:lnTo>
                  <a:lnTo>
                    <a:pt x="134" y="29"/>
                  </a:lnTo>
                  <a:lnTo>
                    <a:pt x="122" y="47"/>
                  </a:lnTo>
                  <a:lnTo>
                    <a:pt x="103" y="68"/>
                  </a:lnTo>
                  <a:lnTo>
                    <a:pt x="78" y="88"/>
                  </a:lnTo>
                  <a:lnTo>
                    <a:pt x="43" y="106"/>
                  </a:lnTo>
                  <a:lnTo>
                    <a:pt x="0" y="121"/>
                  </a:lnTo>
                  <a:close/>
                </a:path>
              </a:pathLst>
            </a:custGeom>
            <a:solidFill>
              <a:srgbClr val="E8B556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519" name="Freeform 74"/>
            <p:cNvSpPr>
              <a:spLocks/>
            </p:cNvSpPr>
            <p:nvPr/>
          </p:nvSpPr>
          <p:spPr bwMode="auto">
            <a:xfrm>
              <a:off x="2917" y="1969"/>
              <a:ext cx="97" cy="89"/>
            </a:xfrm>
            <a:custGeom>
              <a:avLst/>
              <a:gdLst>
                <a:gd name="T0" fmla="*/ 0 w 195"/>
                <a:gd name="T1" fmla="*/ 84 h 178"/>
                <a:gd name="T2" fmla="*/ 2 w 195"/>
                <a:gd name="T3" fmla="*/ 85 h 178"/>
                <a:gd name="T4" fmla="*/ 7 w 195"/>
                <a:gd name="T5" fmla="*/ 87 h 178"/>
                <a:gd name="T6" fmla="*/ 14 w 195"/>
                <a:gd name="T7" fmla="*/ 88 h 178"/>
                <a:gd name="T8" fmla="*/ 24 w 195"/>
                <a:gd name="T9" fmla="*/ 89 h 178"/>
                <a:gd name="T10" fmla="*/ 35 w 195"/>
                <a:gd name="T11" fmla="*/ 87 h 178"/>
                <a:gd name="T12" fmla="*/ 47 w 195"/>
                <a:gd name="T13" fmla="*/ 82 h 178"/>
                <a:gd name="T14" fmla="*/ 59 w 195"/>
                <a:gd name="T15" fmla="*/ 73 h 178"/>
                <a:gd name="T16" fmla="*/ 71 w 195"/>
                <a:gd name="T17" fmla="*/ 57 h 178"/>
                <a:gd name="T18" fmla="*/ 79 w 195"/>
                <a:gd name="T19" fmla="*/ 44 h 178"/>
                <a:gd name="T20" fmla="*/ 86 w 195"/>
                <a:gd name="T21" fmla="*/ 31 h 178"/>
                <a:gd name="T22" fmla="*/ 90 w 195"/>
                <a:gd name="T23" fmla="*/ 21 h 178"/>
                <a:gd name="T24" fmla="*/ 94 w 195"/>
                <a:gd name="T25" fmla="*/ 13 h 178"/>
                <a:gd name="T26" fmla="*/ 95 w 195"/>
                <a:gd name="T27" fmla="*/ 7 h 178"/>
                <a:gd name="T28" fmla="*/ 97 w 195"/>
                <a:gd name="T29" fmla="*/ 3 h 178"/>
                <a:gd name="T30" fmla="*/ 97 w 195"/>
                <a:gd name="T31" fmla="*/ 1 h 178"/>
                <a:gd name="T32" fmla="*/ 97 w 195"/>
                <a:gd name="T33" fmla="*/ 0 h 178"/>
                <a:gd name="T34" fmla="*/ 96 w 195"/>
                <a:gd name="T35" fmla="*/ 1 h 178"/>
                <a:gd name="T36" fmla="*/ 93 w 195"/>
                <a:gd name="T37" fmla="*/ 2 h 178"/>
                <a:gd name="T38" fmla="*/ 89 w 195"/>
                <a:gd name="T39" fmla="*/ 3 h 178"/>
                <a:gd name="T40" fmla="*/ 83 w 195"/>
                <a:gd name="T41" fmla="*/ 6 h 178"/>
                <a:gd name="T42" fmla="*/ 75 w 195"/>
                <a:gd name="T43" fmla="*/ 10 h 178"/>
                <a:gd name="T44" fmla="*/ 67 w 195"/>
                <a:gd name="T45" fmla="*/ 12 h 178"/>
                <a:gd name="T46" fmla="*/ 57 w 195"/>
                <a:gd name="T47" fmla="*/ 15 h 178"/>
                <a:gd name="T48" fmla="*/ 47 w 195"/>
                <a:gd name="T49" fmla="*/ 19 h 178"/>
                <a:gd name="T50" fmla="*/ 37 w 195"/>
                <a:gd name="T51" fmla="*/ 23 h 178"/>
                <a:gd name="T52" fmla="*/ 29 w 195"/>
                <a:gd name="T53" fmla="*/ 29 h 178"/>
                <a:gd name="T54" fmla="*/ 21 w 195"/>
                <a:gd name="T55" fmla="*/ 37 h 178"/>
                <a:gd name="T56" fmla="*/ 15 w 195"/>
                <a:gd name="T57" fmla="*/ 45 h 178"/>
                <a:gd name="T58" fmla="*/ 10 w 195"/>
                <a:gd name="T59" fmla="*/ 54 h 178"/>
                <a:gd name="T60" fmla="*/ 6 w 195"/>
                <a:gd name="T61" fmla="*/ 64 h 178"/>
                <a:gd name="T62" fmla="*/ 2 w 195"/>
                <a:gd name="T63" fmla="*/ 75 h 178"/>
                <a:gd name="T64" fmla="*/ 0 w 195"/>
                <a:gd name="T65" fmla="*/ 84 h 178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95"/>
                <a:gd name="T100" fmla="*/ 0 h 178"/>
                <a:gd name="T101" fmla="*/ 195 w 195"/>
                <a:gd name="T102" fmla="*/ 178 h 178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95" h="178">
                  <a:moveTo>
                    <a:pt x="0" y="168"/>
                  </a:moveTo>
                  <a:lnTo>
                    <a:pt x="4" y="169"/>
                  </a:lnTo>
                  <a:lnTo>
                    <a:pt x="14" y="173"/>
                  </a:lnTo>
                  <a:lnTo>
                    <a:pt x="29" y="176"/>
                  </a:lnTo>
                  <a:lnTo>
                    <a:pt x="49" y="178"/>
                  </a:lnTo>
                  <a:lnTo>
                    <a:pt x="70" y="174"/>
                  </a:lnTo>
                  <a:lnTo>
                    <a:pt x="95" y="164"/>
                  </a:lnTo>
                  <a:lnTo>
                    <a:pt x="119" y="145"/>
                  </a:lnTo>
                  <a:lnTo>
                    <a:pt x="142" y="115"/>
                  </a:lnTo>
                  <a:lnTo>
                    <a:pt x="159" y="87"/>
                  </a:lnTo>
                  <a:lnTo>
                    <a:pt x="172" y="62"/>
                  </a:lnTo>
                  <a:lnTo>
                    <a:pt x="181" y="42"/>
                  </a:lnTo>
                  <a:lnTo>
                    <a:pt x="188" y="27"/>
                  </a:lnTo>
                  <a:lnTo>
                    <a:pt x="191" y="14"/>
                  </a:lnTo>
                  <a:lnTo>
                    <a:pt x="194" y="6"/>
                  </a:lnTo>
                  <a:lnTo>
                    <a:pt x="195" y="1"/>
                  </a:lnTo>
                  <a:lnTo>
                    <a:pt x="195" y="0"/>
                  </a:lnTo>
                  <a:lnTo>
                    <a:pt x="193" y="1"/>
                  </a:lnTo>
                  <a:lnTo>
                    <a:pt x="187" y="4"/>
                  </a:lnTo>
                  <a:lnTo>
                    <a:pt x="178" y="7"/>
                  </a:lnTo>
                  <a:lnTo>
                    <a:pt x="166" y="12"/>
                  </a:lnTo>
                  <a:lnTo>
                    <a:pt x="151" y="19"/>
                  </a:lnTo>
                  <a:lnTo>
                    <a:pt x="134" y="24"/>
                  </a:lnTo>
                  <a:lnTo>
                    <a:pt x="115" y="31"/>
                  </a:lnTo>
                  <a:lnTo>
                    <a:pt x="95" y="38"/>
                  </a:lnTo>
                  <a:lnTo>
                    <a:pt x="75" y="47"/>
                  </a:lnTo>
                  <a:lnTo>
                    <a:pt x="58" y="59"/>
                  </a:lnTo>
                  <a:lnTo>
                    <a:pt x="43" y="74"/>
                  </a:lnTo>
                  <a:lnTo>
                    <a:pt x="30" y="90"/>
                  </a:lnTo>
                  <a:lnTo>
                    <a:pt x="20" y="108"/>
                  </a:lnTo>
                  <a:lnTo>
                    <a:pt x="12" y="128"/>
                  </a:lnTo>
                  <a:lnTo>
                    <a:pt x="5" y="149"/>
                  </a:lnTo>
                  <a:lnTo>
                    <a:pt x="0" y="168"/>
                  </a:lnTo>
                  <a:close/>
                </a:path>
              </a:pathLst>
            </a:custGeom>
            <a:solidFill>
              <a:srgbClr val="AD6B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520" name="Freeform 75"/>
            <p:cNvSpPr>
              <a:spLocks/>
            </p:cNvSpPr>
            <p:nvPr/>
          </p:nvSpPr>
          <p:spPr bwMode="auto">
            <a:xfrm>
              <a:off x="2936" y="1993"/>
              <a:ext cx="64" cy="57"/>
            </a:xfrm>
            <a:custGeom>
              <a:avLst/>
              <a:gdLst>
                <a:gd name="T0" fmla="*/ 55 w 127"/>
                <a:gd name="T1" fmla="*/ 10 h 114"/>
                <a:gd name="T2" fmla="*/ 54 w 127"/>
                <a:gd name="T3" fmla="*/ 12 h 114"/>
                <a:gd name="T4" fmla="*/ 51 w 127"/>
                <a:gd name="T5" fmla="*/ 16 h 114"/>
                <a:gd name="T6" fmla="*/ 45 w 127"/>
                <a:gd name="T7" fmla="*/ 23 h 114"/>
                <a:gd name="T8" fmla="*/ 39 w 127"/>
                <a:gd name="T9" fmla="*/ 31 h 114"/>
                <a:gd name="T10" fmla="*/ 30 w 127"/>
                <a:gd name="T11" fmla="*/ 39 h 114"/>
                <a:gd name="T12" fmla="*/ 21 w 127"/>
                <a:gd name="T13" fmla="*/ 47 h 114"/>
                <a:gd name="T14" fmla="*/ 11 w 127"/>
                <a:gd name="T15" fmla="*/ 53 h 114"/>
                <a:gd name="T16" fmla="*/ 0 w 127"/>
                <a:gd name="T17" fmla="*/ 57 h 114"/>
                <a:gd name="T18" fmla="*/ 2 w 127"/>
                <a:gd name="T19" fmla="*/ 57 h 114"/>
                <a:gd name="T20" fmla="*/ 7 w 127"/>
                <a:gd name="T21" fmla="*/ 56 h 114"/>
                <a:gd name="T22" fmla="*/ 14 w 127"/>
                <a:gd name="T23" fmla="*/ 54 h 114"/>
                <a:gd name="T24" fmla="*/ 23 w 127"/>
                <a:gd name="T25" fmla="*/ 50 h 114"/>
                <a:gd name="T26" fmla="*/ 33 w 127"/>
                <a:gd name="T27" fmla="*/ 44 h 114"/>
                <a:gd name="T28" fmla="*/ 43 w 127"/>
                <a:gd name="T29" fmla="*/ 33 h 114"/>
                <a:gd name="T30" fmla="*/ 54 w 127"/>
                <a:gd name="T31" fmla="*/ 19 h 114"/>
                <a:gd name="T32" fmla="*/ 64 w 127"/>
                <a:gd name="T33" fmla="*/ 0 h 114"/>
                <a:gd name="T34" fmla="*/ 55 w 127"/>
                <a:gd name="T35" fmla="*/ 10 h 114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127"/>
                <a:gd name="T55" fmla="*/ 0 h 114"/>
                <a:gd name="T56" fmla="*/ 127 w 127"/>
                <a:gd name="T57" fmla="*/ 114 h 114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127" h="114">
                  <a:moveTo>
                    <a:pt x="110" y="19"/>
                  </a:moveTo>
                  <a:lnTo>
                    <a:pt x="107" y="23"/>
                  </a:lnTo>
                  <a:lnTo>
                    <a:pt x="101" y="32"/>
                  </a:lnTo>
                  <a:lnTo>
                    <a:pt x="90" y="46"/>
                  </a:lnTo>
                  <a:lnTo>
                    <a:pt x="78" y="62"/>
                  </a:lnTo>
                  <a:lnTo>
                    <a:pt x="60" y="78"/>
                  </a:lnTo>
                  <a:lnTo>
                    <a:pt x="42" y="94"/>
                  </a:lnTo>
                  <a:lnTo>
                    <a:pt x="22" y="106"/>
                  </a:lnTo>
                  <a:lnTo>
                    <a:pt x="0" y="114"/>
                  </a:lnTo>
                  <a:lnTo>
                    <a:pt x="4" y="114"/>
                  </a:lnTo>
                  <a:lnTo>
                    <a:pt x="13" y="112"/>
                  </a:lnTo>
                  <a:lnTo>
                    <a:pt x="27" y="108"/>
                  </a:lnTo>
                  <a:lnTo>
                    <a:pt x="45" y="100"/>
                  </a:lnTo>
                  <a:lnTo>
                    <a:pt x="65" y="87"/>
                  </a:lnTo>
                  <a:lnTo>
                    <a:pt x="86" y="66"/>
                  </a:lnTo>
                  <a:lnTo>
                    <a:pt x="107" y="38"/>
                  </a:lnTo>
                  <a:lnTo>
                    <a:pt x="127" y="0"/>
                  </a:lnTo>
                  <a:lnTo>
                    <a:pt x="110" y="19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521" name="Freeform 76"/>
            <p:cNvSpPr>
              <a:spLocks/>
            </p:cNvSpPr>
            <p:nvPr/>
          </p:nvSpPr>
          <p:spPr bwMode="auto">
            <a:xfrm>
              <a:off x="2917" y="1954"/>
              <a:ext cx="109" cy="99"/>
            </a:xfrm>
            <a:custGeom>
              <a:avLst/>
              <a:gdLst>
                <a:gd name="T0" fmla="*/ 109 w 219"/>
                <a:gd name="T1" fmla="*/ 0 h 198"/>
                <a:gd name="T2" fmla="*/ 109 w 219"/>
                <a:gd name="T3" fmla="*/ 2 h 198"/>
                <a:gd name="T4" fmla="*/ 108 w 219"/>
                <a:gd name="T5" fmla="*/ 6 h 198"/>
                <a:gd name="T6" fmla="*/ 104 w 219"/>
                <a:gd name="T7" fmla="*/ 11 h 198"/>
                <a:gd name="T8" fmla="*/ 95 w 219"/>
                <a:gd name="T9" fmla="*/ 15 h 198"/>
                <a:gd name="T10" fmla="*/ 90 w 219"/>
                <a:gd name="T11" fmla="*/ 18 h 198"/>
                <a:gd name="T12" fmla="*/ 83 w 219"/>
                <a:gd name="T13" fmla="*/ 20 h 198"/>
                <a:gd name="T14" fmla="*/ 77 w 219"/>
                <a:gd name="T15" fmla="*/ 22 h 198"/>
                <a:gd name="T16" fmla="*/ 70 w 219"/>
                <a:gd name="T17" fmla="*/ 23 h 198"/>
                <a:gd name="T18" fmla="*/ 63 w 219"/>
                <a:gd name="T19" fmla="*/ 25 h 198"/>
                <a:gd name="T20" fmla="*/ 56 w 219"/>
                <a:gd name="T21" fmla="*/ 27 h 198"/>
                <a:gd name="T22" fmla="*/ 48 w 219"/>
                <a:gd name="T23" fmla="*/ 30 h 198"/>
                <a:gd name="T24" fmla="*/ 41 w 219"/>
                <a:gd name="T25" fmla="*/ 34 h 198"/>
                <a:gd name="T26" fmla="*/ 34 w 219"/>
                <a:gd name="T27" fmla="*/ 39 h 198"/>
                <a:gd name="T28" fmla="*/ 27 w 219"/>
                <a:gd name="T29" fmla="*/ 45 h 198"/>
                <a:gd name="T30" fmla="*/ 21 w 219"/>
                <a:gd name="T31" fmla="*/ 51 h 198"/>
                <a:gd name="T32" fmla="*/ 15 w 219"/>
                <a:gd name="T33" fmla="*/ 59 h 198"/>
                <a:gd name="T34" fmla="*/ 10 w 219"/>
                <a:gd name="T35" fmla="*/ 68 h 198"/>
                <a:gd name="T36" fmla="*/ 6 w 219"/>
                <a:gd name="T37" fmla="*/ 78 h 198"/>
                <a:gd name="T38" fmla="*/ 2 w 219"/>
                <a:gd name="T39" fmla="*/ 88 h 198"/>
                <a:gd name="T40" fmla="*/ 0 w 219"/>
                <a:gd name="T41" fmla="*/ 99 h 198"/>
                <a:gd name="T42" fmla="*/ 0 w 219"/>
                <a:gd name="T43" fmla="*/ 99 h 198"/>
                <a:gd name="T44" fmla="*/ 1 w 219"/>
                <a:gd name="T45" fmla="*/ 98 h 198"/>
                <a:gd name="T46" fmla="*/ 2 w 219"/>
                <a:gd name="T47" fmla="*/ 98 h 198"/>
                <a:gd name="T48" fmla="*/ 4 w 219"/>
                <a:gd name="T49" fmla="*/ 97 h 198"/>
                <a:gd name="T50" fmla="*/ 6 w 219"/>
                <a:gd name="T51" fmla="*/ 95 h 198"/>
                <a:gd name="T52" fmla="*/ 10 w 219"/>
                <a:gd name="T53" fmla="*/ 93 h 198"/>
                <a:gd name="T54" fmla="*/ 14 w 219"/>
                <a:gd name="T55" fmla="*/ 92 h 198"/>
                <a:gd name="T56" fmla="*/ 19 w 219"/>
                <a:gd name="T57" fmla="*/ 90 h 198"/>
                <a:gd name="T58" fmla="*/ 25 w 219"/>
                <a:gd name="T59" fmla="*/ 89 h 198"/>
                <a:gd name="T60" fmla="*/ 30 w 219"/>
                <a:gd name="T61" fmla="*/ 87 h 198"/>
                <a:gd name="T62" fmla="*/ 36 w 219"/>
                <a:gd name="T63" fmla="*/ 85 h 198"/>
                <a:gd name="T64" fmla="*/ 42 w 219"/>
                <a:gd name="T65" fmla="*/ 83 h 198"/>
                <a:gd name="T66" fmla="*/ 48 w 219"/>
                <a:gd name="T67" fmla="*/ 79 h 198"/>
                <a:gd name="T68" fmla="*/ 55 w 219"/>
                <a:gd name="T69" fmla="*/ 74 h 198"/>
                <a:gd name="T70" fmla="*/ 61 w 219"/>
                <a:gd name="T71" fmla="*/ 68 h 198"/>
                <a:gd name="T72" fmla="*/ 68 w 219"/>
                <a:gd name="T73" fmla="*/ 59 h 198"/>
                <a:gd name="T74" fmla="*/ 75 w 219"/>
                <a:gd name="T75" fmla="*/ 51 h 198"/>
                <a:gd name="T76" fmla="*/ 83 w 219"/>
                <a:gd name="T77" fmla="*/ 42 h 198"/>
                <a:gd name="T78" fmla="*/ 90 w 219"/>
                <a:gd name="T79" fmla="*/ 33 h 198"/>
                <a:gd name="T80" fmla="*/ 97 w 219"/>
                <a:gd name="T81" fmla="*/ 25 h 198"/>
                <a:gd name="T82" fmla="*/ 103 w 219"/>
                <a:gd name="T83" fmla="*/ 17 h 198"/>
                <a:gd name="T84" fmla="*/ 107 w 219"/>
                <a:gd name="T85" fmla="*/ 10 h 198"/>
                <a:gd name="T86" fmla="*/ 109 w 219"/>
                <a:gd name="T87" fmla="*/ 4 h 198"/>
                <a:gd name="T88" fmla="*/ 109 w 219"/>
                <a:gd name="T89" fmla="*/ 0 h 198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219"/>
                <a:gd name="T136" fmla="*/ 0 h 198"/>
                <a:gd name="T137" fmla="*/ 219 w 219"/>
                <a:gd name="T138" fmla="*/ 198 h 198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219" h="198">
                  <a:moveTo>
                    <a:pt x="219" y="0"/>
                  </a:moveTo>
                  <a:lnTo>
                    <a:pt x="219" y="4"/>
                  </a:lnTo>
                  <a:lnTo>
                    <a:pt x="217" y="11"/>
                  </a:lnTo>
                  <a:lnTo>
                    <a:pt x="209" y="21"/>
                  </a:lnTo>
                  <a:lnTo>
                    <a:pt x="191" y="31"/>
                  </a:lnTo>
                  <a:lnTo>
                    <a:pt x="180" y="36"/>
                  </a:lnTo>
                  <a:lnTo>
                    <a:pt x="167" y="39"/>
                  </a:lnTo>
                  <a:lnTo>
                    <a:pt x="155" y="43"/>
                  </a:lnTo>
                  <a:lnTo>
                    <a:pt x="141" y="46"/>
                  </a:lnTo>
                  <a:lnTo>
                    <a:pt x="126" y="50"/>
                  </a:lnTo>
                  <a:lnTo>
                    <a:pt x="112" y="54"/>
                  </a:lnTo>
                  <a:lnTo>
                    <a:pt x="97" y="60"/>
                  </a:lnTo>
                  <a:lnTo>
                    <a:pt x="83" y="68"/>
                  </a:lnTo>
                  <a:lnTo>
                    <a:pt x="69" y="77"/>
                  </a:lnTo>
                  <a:lnTo>
                    <a:pt x="55" y="89"/>
                  </a:lnTo>
                  <a:lnTo>
                    <a:pt x="43" y="103"/>
                  </a:lnTo>
                  <a:lnTo>
                    <a:pt x="31" y="119"/>
                  </a:lnTo>
                  <a:lnTo>
                    <a:pt x="21" y="136"/>
                  </a:lnTo>
                  <a:lnTo>
                    <a:pt x="12" y="155"/>
                  </a:lnTo>
                  <a:lnTo>
                    <a:pt x="5" y="175"/>
                  </a:lnTo>
                  <a:lnTo>
                    <a:pt x="0" y="198"/>
                  </a:lnTo>
                  <a:lnTo>
                    <a:pt x="2" y="196"/>
                  </a:lnTo>
                  <a:lnTo>
                    <a:pt x="5" y="195"/>
                  </a:lnTo>
                  <a:lnTo>
                    <a:pt x="8" y="193"/>
                  </a:lnTo>
                  <a:lnTo>
                    <a:pt x="13" y="189"/>
                  </a:lnTo>
                  <a:lnTo>
                    <a:pt x="20" y="186"/>
                  </a:lnTo>
                  <a:lnTo>
                    <a:pt x="28" y="183"/>
                  </a:lnTo>
                  <a:lnTo>
                    <a:pt x="38" y="180"/>
                  </a:lnTo>
                  <a:lnTo>
                    <a:pt x="50" y="178"/>
                  </a:lnTo>
                  <a:lnTo>
                    <a:pt x="60" y="174"/>
                  </a:lnTo>
                  <a:lnTo>
                    <a:pt x="73" y="170"/>
                  </a:lnTo>
                  <a:lnTo>
                    <a:pt x="84" y="165"/>
                  </a:lnTo>
                  <a:lnTo>
                    <a:pt x="97" y="157"/>
                  </a:lnTo>
                  <a:lnTo>
                    <a:pt x="111" y="148"/>
                  </a:lnTo>
                  <a:lnTo>
                    <a:pt x="123" y="135"/>
                  </a:lnTo>
                  <a:lnTo>
                    <a:pt x="137" y="119"/>
                  </a:lnTo>
                  <a:lnTo>
                    <a:pt x="151" y="102"/>
                  </a:lnTo>
                  <a:lnTo>
                    <a:pt x="166" y="83"/>
                  </a:lnTo>
                  <a:lnTo>
                    <a:pt x="181" y="66"/>
                  </a:lnTo>
                  <a:lnTo>
                    <a:pt x="195" y="49"/>
                  </a:lnTo>
                  <a:lnTo>
                    <a:pt x="206" y="34"/>
                  </a:lnTo>
                  <a:lnTo>
                    <a:pt x="214" y="20"/>
                  </a:lnTo>
                  <a:lnTo>
                    <a:pt x="219" y="8"/>
                  </a:lnTo>
                  <a:lnTo>
                    <a:pt x="219" y="0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522" name="Freeform 77"/>
            <p:cNvSpPr>
              <a:spLocks/>
            </p:cNvSpPr>
            <p:nvPr/>
          </p:nvSpPr>
          <p:spPr bwMode="auto">
            <a:xfrm>
              <a:off x="2922" y="1976"/>
              <a:ext cx="72" cy="61"/>
            </a:xfrm>
            <a:custGeom>
              <a:avLst/>
              <a:gdLst>
                <a:gd name="T0" fmla="*/ 0 w 145"/>
                <a:gd name="T1" fmla="*/ 61 h 122"/>
                <a:gd name="T2" fmla="*/ 0 w 145"/>
                <a:gd name="T3" fmla="*/ 59 h 122"/>
                <a:gd name="T4" fmla="*/ 3 w 145"/>
                <a:gd name="T5" fmla="*/ 52 h 122"/>
                <a:gd name="T6" fmla="*/ 8 w 145"/>
                <a:gd name="T7" fmla="*/ 43 h 122"/>
                <a:gd name="T8" fmla="*/ 14 w 145"/>
                <a:gd name="T9" fmla="*/ 33 h 122"/>
                <a:gd name="T10" fmla="*/ 24 w 145"/>
                <a:gd name="T11" fmla="*/ 22 h 122"/>
                <a:gd name="T12" fmla="*/ 36 w 145"/>
                <a:gd name="T13" fmla="*/ 12 h 122"/>
                <a:gd name="T14" fmla="*/ 53 w 145"/>
                <a:gd name="T15" fmla="*/ 4 h 122"/>
                <a:gd name="T16" fmla="*/ 72 w 145"/>
                <a:gd name="T17" fmla="*/ 0 h 122"/>
                <a:gd name="T18" fmla="*/ 72 w 145"/>
                <a:gd name="T19" fmla="*/ 2 h 122"/>
                <a:gd name="T20" fmla="*/ 70 w 145"/>
                <a:gd name="T21" fmla="*/ 7 h 122"/>
                <a:gd name="T22" fmla="*/ 66 w 145"/>
                <a:gd name="T23" fmla="*/ 15 h 122"/>
                <a:gd name="T24" fmla="*/ 61 w 145"/>
                <a:gd name="T25" fmla="*/ 24 h 122"/>
                <a:gd name="T26" fmla="*/ 51 w 145"/>
                <a:gd name="T27" fmla="*/ 34 h 122"/>
                <a:gd name="T28" fmla="*/ 39 w 145"/>
                <a:gd name="T29" fmla="*/ 45 h 122"/>
                <a:gd name="T30" fmla="*/ 21 w 145"/>
                <a:gd name="T31" fmla="*/ 54 h 122"/>
                <a:gd name="T32" fmla="*/ 0 w 145"/>
                <a:gd name="T33" fmla="*/ 61 h 12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45"/>
                <a:gd name="T52" fmla="*/ 0 h 122"/>
                <a:gd name="T53" fmla="*/ 145 w 145"/>
                <a:gd name="T54" fmla="*/ 122 h 122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45" h="122">
                  <a:moveTo>
                    <a:pt x="0" y="122"/>
                  </a:moveTo>
                  <a:lnTo>
                    <a:pt x="1" y="117"/>
                  </a:lnTo>
                  <a:lnTo>
                    <a:pt x="6" y="104"/>
                  </a:lnTo>
                  <a:lnTo>
                    <a:pt x="16" y="85"/>
                  </a:lnTo>
                  <a:lnTo>
                    <a:pt x="29" y="65"/>
                  </a:lnTo>
                  <a:lnTo>
                    <a:pt x="48" y="43"/>
                  </a:lnTo>
                  <a:lnTo>
                    <a:pt x="73" y="23"/>
                  </a:lnTo>
                  <a:lnTo>
                    <a:pt x="106" y="8"/>
                  </a:lnTo>
                  <a:lnTo>
                    <a:pt x="145" y="0"/>
                  </a:lnTo>
                  <a:lnTo>
                    <a:pt x="144" y="3"/>
                  </a:lnTo>
                  <a:lnTo>
                    <a:pt x="140" y="14"/>
                  </a:lnTo>
                  <a:lnTo>
                    <a:pt x="133" y="30"/>
                  </a:lnTo>
                  <a:lnTo>
                    <a:pt x="122" y="48"/>
                  </a:lnTo>
                  <a:lnTo>
                    <a:pt x="103" y="68"/>
                  </a:lnTo>
                  <a:lnTo>
                    <a:pt x="78" y="89"/>
                  </a:lnTo>
                  <a:lnTo>
                    <a:pt x="43" y="107"/>
                  </a:lnTo>
                  <a:lnTo>
                    <a:pt x="0" y="122"/>
                  </a:lnTo>
                  <a:close/>
                </a:path>
              </a:pathLst>
            </a:custGeom>
            <a:solidFill>
              <a:srgbClr val="E8B556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523" name="Freeform 78"/>
            <p:cNvSpPr>
              <a:spLocks/>
            </p:cNvSpPr>
            <p:nvPr/>
          </p:nvSpPr>
          <p:spPr bwMode="auto">
            <a:xfrm>
              <a:off x="2775" y="2068"/>
              <a:ext cx="358" cy="434"/>
            </a:xfrm>
            <a:custGeom>
              <a:avLst/>
              <a:gdLst>
                <a:gd name="T0" fmla="*/ 2 w 715"/>
                <a:gd name="T1" fmla="*/ 430 h 869"/>
                <a:gd name="T2" fmla="*/ 13 w 715"/>
                <a:gd name="T3" fmla="*/ 401 h 869"/>
                <a:gd name="T4" fmla="*/ 32 w 715"/>
                <a:gd name="T5" fmla="*/ 349 h 869"/>
                <a:gd name="T6" fmla="*/ 60 w 715"/>
                <a:gd name="T7" fmla="*/ 283 h 869"/>
                <a:gd name="T8" fmla="*/ 91 w 715"/>
                <a:gd name="T9" fmla="*/ 211 h 869"/>
                <a:gd name="T10" fmla="*/ 125 w 715"/>
                <a:gd name="T11" fmla="*/ 139 h 869"/>
                <a:gd name="T12" fmla="*/ 159 w 715"/>
                <a:gd name="T13" fmla="*/ 75 h 869"/>
                <a:gd name="T14" fmla="*/ 191 w 715"/>
                <a:gd name="T15" fmla="*/ 28 h 869"/>
                <a:gd name="T16" fmla="*/ 217 w 715"/>
                <a:gd name="T17" fmla="*/ 6 h 869"/>
                <a:gd name="T18" fmla="*/ 240 w 715"/>
                <a:gd name="T19" fmla="*/ 0 h 869"/>
                <a:gd name="T20" fmla="*/ 261 w 715"/>
                <a:gd name="T21" fmla="*/ 1 h 869"/>
                <a:gd name="T22" fmla="*/ 275 w 715"/>
                <a:gd name="T23" fmla="*/ 5 h 869"/>
                <a:gd name="T24" fmla="*/ 277 w 715"/>
                <a:gd name="T25" fmla="*/ 14 h 869"/>
                <a:gd name="T26" fmla="*/ 281 w 715"/>
                <a:gd name="T27" fmla="*/ 74 h 869"/>
                <a:gd name="T28" fmla="*/ 297 w 715"/>
                <a:gd name="T29" fmla="*/ 168 h 869"/>
                <a:gd name="T30" fmla="*/ 331 w 715"/>
                <a:gd name="T31" fmla="*/ 269 h 869"/>
                <a:gd name="T32" fmla="*/ 357 w 715"/>
                <a:gd name="T33" fmla="*/ 313 h 869"/>
                <a:gd name="T34" fmla="*/ 346 w 715"/>
                <a:gd name="T35" fmla="*/ 302 h 869"/>
                <a:gd name="T36" fmla="*/ 329 w 715"/>
                <a:gd name="T37" fmla="*/ 280 h 869"/>
                <a:gd name="T38" fmla="*/ 307 w 715"/>
                <a:gd name="T39" fmla="*/ 250 h 869"/>
                <a:gd name="T40" fmla="*/ 282 w 715"/>
                <a:gd name="T41" fmla="*/ 214 h 869"/>
                <a:gd name="T42" fmla="*/ 258 w 715"/>
                <a:gd name="T43" fmla="*/ 172 h 869"/>
                <a:gd name="T44" fmla="*/ 236 w 715"/>
                <a:gd name="T45" fmla="*/ 125 h 869"/>
                <a:gd name="T46" fmla="*/ 221 w 715"/>
                <a:gd name="T47" fmla="*/ 77 h 869"/>
                <a:gd name="T48" fmla="*/ 215 w 715"/>
                <a:gd name="T49" fmla="*/ 56 h 869"/>
                <a:gd name="T50" fmla="*/ 202 w 715"/>
                <a:gd name="T51" fmla="*/ 81 h 869"/>
                <a:gd name="T52" fmla="*/ 180 w 715"/>
                <a:gd name="T53" fmla="*/ 125 h 869"/>
                <a:gd name="T54" fmla="*/ 150 w 715"/>
                <a:gd name="T55" fmla="*/ 182 h 869"/>
                <a:gd name="T56" fmla="*/ 115 w 715"/>
                <a:gd name="T57" fmla="*/ 246 h 869"/>
                <a:gd name="T58" fmla="*/ 80 w 715"/>
                <a:gd name="T59" fmla="*/ 310 h 869"/>
                <a:gd name="T60" fmla="*/ 45 w 715"/>
                <a:gd name="T61" fmla="*/ 369 h 869"/>
                <a:gd name="T62" fmla="*/ 13 w 715"/>
                <a:gd name="T63" fmla="*/ 417 h 869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715"/>
                <a:gd name="T97" fmla="*/ 0 h 869"/>
                <a:gd name="T98" fmla="*/ 715 w 715"/>
                <a:gd name="T99" fmla="*/ 869 h 869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715" h="869">
                  <a:moveTo>
                    <a:pt x="0" y="869"/>
                  </a:moveTo>
                  <a:lnTo>
                    <a:pt x="3" y="861"/>
                  </a:lnTo>
                  <a:lnTo>
                    <a:pt x="11" y="838"/>
                  </a:lnTo>
                  <a:lnTo>
                    <a:pt x="25" y="802"/>
                  </a:lnTo>
                  <a:lnTo>
                    <a:pt x="43" y="755"/>
                  </a:lnTo>
                  <a:lnTo>
                    <a:pt x="64" y="699"/>
                  </a:lnTo>
                  <a:lnTo>
                    <a:pt x="90" y="636"/>
                  </a:lnTo>
                  <a:lnTo>
                    <a:pt x="119" y="567"/>
                  </a:lnTo>
                  <a:lnTo>
                    <a:pt x="149" y="496"/>
                  </a:lnTo>
                  <a:lnTo>
                    <a:pt x="181" y="422"/>
                  </a:lnTo>
                  <a:lnTo>
                    <a:pt x="214" y="348"/>
                  </a:lnTo>
                  <a:lnTo>
                    <a:pt x="249" y="278"/>
                  </a:lnTo>
                  <a:lnTo>
                    <a:pt x="283" y="211"/>
                  </a:lnTo>
                  <a:lnTo>
                    <a:pt x="317" y="151"/>
                  </a:lnTo>
                  <a:lnTo>
                    <a:pt x="350" y="98"/>
                  </a:lnTo>
                  <a:lnTo>
                    <a:pt x="381" y="57"/>
                  </a:lnTo>
                  <a:lnTo>
                    <a:pt x="411" y="26"/>
                  </a:lnTo>
                  <a:lnTo>
                    <a:pt x="433" y="12"/>
                  </a:lnTo>
                  <a:lnTo>
                    <a:pt x="456" y="4"/>
                  </a:lnTo>
                  <a:lnTo>
                    <a:pt x="480" y="0"/>
                  </a:lnTo>
                  <a:lnTo>
                    <a:pt x="502" y="0"/>
                  </a:lnTo>
                  <a:lnTo>
                    <a:pt x="522" y="3"/>
                  </a:lnTo>
                  <a:lnTo>
                    <a:pt x="538" y="6"/>
                  </a:lnTo>
                  <a:lnTo>
                    <a:pt x="549" y="10"/>
                  </a:lnTo>
                  <a:lnTo>
                    <a:pt x="553" y="11"/>
                  </a:lnTo>
                  <a:lnTo>
                    <a:pt x="553" y="28"/>
                  </a:lnTo>
                  <a:lnTo>
                    <a:pt x="555" y="76"/>
                  </a:lnTo>
                  <a:lnTo>
                    <a:pt x="562" y="149"/>
                  </a:lnTo>
                  <a:lnTo>
                    <a:pt x="574" y="238"/>
                  </a:lnTo>
                  <a:lnTo>
                    <a:pt x="593" y="337"/>
                  </a:lnTo>
                  <a:lnTo>
                    <a:pt x="622" y="440"/>
                  </a:lnTo>
                  <a:lnTo>
                    <a:pt x="662" y="539"/>
                  </a:lnTo>
                  <a:lnTo>
                    <a:pt x="715" y="629"/>
                  </a:lnTo>
                  <a:lnTo>
                    <a:pt x="713" y="626"/>
                  </a:lnTo>
                  <a:lnTo>
                    <a:pt x="705" y="618"/>
                  </a:lnTo>
                  <a:lnTo>
                    <a:pt x="692" y="604"/>
                  </a:lnTo>
                  <a:lnTo>
                    <a:pt x="676" y="584"/>
                  </a:lnTo>
                  <a:lnTo>
                    <a:pt x="658" y="561"/>
                  </a:lnTo>
                  <a:lnTo>
                    <a:pt x="636" y="534"/>
                  </a:lnTo>
                  <a:lnTo>
                    <a:pt x="613" y="501"/>
                  </a:lnTo>
                  <a:lnTo>
                    <a:pt x="589" y="467"/>
                  </a:lnTo>
                  <a:lnTo>
                    <a:pt x="563" y="429"/>
                  </a:lnTo>
                  <a:lnTo>
                    <a:pt x="539" y="387"/>
                  </a:lnTo>
                  <a:lnTo>
                    <a:pt x="515" y="344"/>
                  </a:lnTo>
                  <a:lnTo>
                    <a:pt x="493" y="299"/>
                  </a:lnTo>
                  <a:lnTo>
                    <a:pt x="472" y="251"/>
                  </a:lnTo>
                  <a:lnTo>
                    <a:pt x="456" y="204"/>
                  </a:lnTo>
                  <a:lnTo>
                    <a:pt x="442" y="155"/>
                  </a:lnTo>
                  <a:lnTo>
                    <a:pt x="433" y="105"/>
                  </a:lnTo>
                  <a:lnTo>
                    <a:pt x="430" y="112"/>
                  </a:lnTo>
                  <a:lnTo>
                    <a:pt x="420" y="132"/>
                  </a:lnTo>
                  <a:lnTo>
                    <a:pt x="404" y="162"/>
                  </a:lnTo>
                  <a:lnTo>
                    <a:pt x="384" y="202"/>
                  </a:lnTo>
                  <a:lnTo>
                    <a:pt x="359" y="250"/>
                  </a:lnTo>
                  <a:lnTo>
                    <a:pt x="331" y="304"/>
                  </a:lnTo>
                  <a:lnTo>
                    <a:pt x="299" y="364"/>
                  </a:lnTo>
                  <a:lnTo>
                    <a:pt x="266" y="426"/>
                  </a:lnTo>
                  <a:lnTo>
                    <a:pt x="230" y="492"/>
                  </a:lnTo>
                  <a:lnTo>
                    <a:pt x="195" y="557"/>
                  </a:lnTo>
                  <a:lnTo>
                    <a:pt x="159" y="621"/>
                  </a:lnTo>
                  <a:lnTo>
                    <a:pt x="123" y="682"/>
                  </a:lnTo>
                  <a:lnTo>
                    <a:pt x="89" y="739"/>
                  </a:lnTo>
                  <a:lnTo>
                    <a:pt x="56" y="790"/>
                  </a:lnTo>
                  <a:lnTo>
                    <a:pt x="26" y="834"/>
                  </a:lnTo>
                  <a:lnTo>
                    <a:pt x="0" y="869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524" name="Freeform 79"/>
            <p:cNvSpPr>
              <a:spLocks/>
            </p:cNvSpPr>
            <p:nvPr/>
          </p:nvSpPr>
          <p:spPr bwMode="auto">
            <a:xfrm>
              <a:off x="2712" y="2121"/>
              <a:ext cx="158" cy="610"/>
            </a:xfrm>
            <a:custGeom>
              <a:avLst/>
              <a:gdLst>
                <a:gd name="T0" fmla="*/ 1 w 316"/>
                <a:gd name="T1" fmla="*/ 216 h 1221"/>
                <a:gd name="T2" fmla="*/ 7 w 316"/>
                <a:gd name="T3" fmla="*/ 202 h 1221"/>
                <a:gd name="T4" fmla="*/ 19 w 316"/>
                <a:gd name="T5" fmla="*/ 177 h 1221"/>
                <a:gd name="T6" fmla="*/ 34 w 316"/>
                <a:gd name="T7" fmla="*/ 146 h 1221"/>
                <a:gd name="T8" fmla="*/ 51 w 316"/>
                <a:gd name="T9" fmla="*/ 111 h 1221"/>
                <a:gd name="T10" fmla="*/ 68 w 316"/>
                <a:gd name="T11" fmla="*/ 77 h 1221"/>
                <a:gd name="T12" fmla="*/ 85 w 316"/>
                <a:gd name="T13" fmla="*/ 48 h 1221"/>
                <a:gd name="T14" fmla="*/ 99 w 316"/>
                <a:gd name="T15" fmla="*/ 26 h 1221"/>
                <a:gd name="T16" fmla="*/ 108 w 316"/>
                <a:gd name="T17" fmla="*/ 23 h 1221"/>
                <a:gd name="T18" fmla="*/ 105 w 316"/>
                <a:gd name="T19" fmla="*/ 65 h 1221"/>
                <a:gd name="T20" fmla="*/ 93 w 316"/>
                <a:gd name="T21" fmla="*/ 147 h 1221"/>
                <a:gd name="T22" fmla="*/ 74 w 316"/>
                <a:gd name="T23" fmla="*/ 250 h 1221"/>
                <a:gd name="T24" fmla="*/ 52 w 316"/>
                <a:gd name="T25" fmla="*/ 363 h 1221"/>
                <a:gd name="T26" fmla="*/ 30 w 316"/>
                <a:gd name="T27" fmla="*/ 469 h 1221"/>
                <a:gd name="T28" fmla="*/ 12 w 316"/>
                <a:gd name="T29" fmla="*/ 554 h 1221"/>
                <a:gd name="T30" fmla="*/ 2 w 316"/>
                <a:gd name="T31" fmla="*/ 603 h 1221"/>
                <a:gd name="T32" fmla="*/ 1 w 316"/>
                <a:gd name="T33" fmla="*/ 608 h 1221"/>
                <a:gd name="T34" fmla="*/ 8 w 316"/>
                <a:gd name="T35" fmla="*/ 588 h 1221"/>
                <a:gd name="T36" fmla="*/ 21 w 316"/>
                <a:gd name="T37" fmla="*/ 553 h 1221"/>
                <a:gd name="T38" fmla="*/ 38 w 316"/>
                <a:gd name="T39" fmla="*/ 504 h 1221"/>
                <a:gd name="T40" fmla="*/ 58 w 316"/>
                <a:gd name="T41" fmla="*/ 443 h 1221"/>
                <a:gd name="T42" fmla="*/ 79 w 316"/>
                <a:gd name="T43" fmla="*/ 375 h 1221"/>
                <a:gd name="T44" fmla="*/ 100 w 316"/>
                <a:gd name="T45" fmla="*/ 301 h 1221"/>
                <a:gd name="T46" fmla="*/ 119 w 316"/>
                <a:gd name="T47" fmla="*/ 225 h 1221"/>
                <a:gd name="T48" fmla="*/ 142 w 316"/>
                <a:gd name="T49" fmla="*/ 120 h 1221"/>
                <a:gd name="T50" fmla="*/ 156 w 316"/>
                <a:gd name="T51" fmla="*/ 40 h 1221"/>
                <a:gd name="T52" fmla="*/ 158 w 316"/>
                <a:gd name="T53" fmla="*/ 10 h 1221"/>
                <a:gd name="T54" fmla="*/ 151 w 316"/>
                <a:gd name="T55" fmla="*/ 6 h 1221"/>
                <a:gd name="T56" fmla="*/ 141 w 316"/>
                <a:gd name="T57" fmla="*/ 7 h 1221"/>
                <a:gd name="T58" fmla="*/ 124 w 316"/>
                <a:gd name="T59" fmla="*/ 5 h 1221"/>
                <a:gd name="T60" fmla="*/ 108 w 316"/>
                <a:gd name="T61" fmla="*/ 4 h 1221"/>
                <a:gd name="T62" fmla="*/ 98 w 316"/>
                <a:gd name="T63" fmla="*/ 2 h 1221"/>
                <a:gd name="T64" fmla="*/ 95 w 316"/>
                <a:gd name="T65" fmla="*/ 2 h 1221"/>
                <a:gd name="T66" fmla="*/ 90 w 316"/>
                <a:gd name="T67" fmla="*/ 0 h 1221"/>
                <a:gd name="T68" fmla="*/ 81 w 316"/>
                <a:gd name="T69" fmla="*/ 0 h 1221"/>
                <a:gd name="T70" fmla="*/ 69 w 316"/>
                <a:gd name="T71" fmla="*/ 7 h 1221"/>
                <a:gd name="T72" fmla="*/ 54 w 316"/>
                <a:gd name="T73" fmla="*/ 23 h 1221"/>
                <a:gd name="T74" fmla="*/ 38 w 316"/>
                <a:gd name="T75" fmla="*/ 54 h 1221"/>
                <a:gd name="T76" fmla="*/ 22 w 316"/>
                <a:gd name="T77" fmla="*/ 103 h 1221"/>
                <a:gd name="T78" fmla="*/ 7 w 316"/>
                <a:gd name="T79" fmla="*/ 173 h 1221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316"/>
                <a:gd name="T121" fmla="*/ 0 h 1221"/>
                <a:gd name="T122" fmla="*/ 316 w 316"/>
                <a:gd name="T123" fmla="*/ 1221 h 1221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316" h="1221">
                  <a:moveTo>
                    <a:pt x="0" y="437"/>
                  </a:moveTo>
                  <a:lnTo>
                    <a:pt x="2" y="433"/>
                  </a:lnTo>
                  <a:lnTo>
                    <a:pt x="7" y="422"/>
                  </a:lnTo>
                  <a:lnTo>
                    <a:pt x="15" y="404"/>
                  </a:lnTo>
                  <a:lnTo>
                    <a:pt x="26" y="381"/>
                  </a:lnTo>
                  <a:lnTo>
                    <a:pt x="37" y="355"/>
                  </a:lnTo>
                  <a:lnTo>
                    <a:pt x="52" y="324"/>
                  </a:lnTo>
                  <a:lnTo>
                    <a:pt x="67" y="292"/>
                  </a:lnTo>
                  <a:lnTo>
                    <a:pt x="84" y="257"/>
                  </a:lnTo>
                  <a:lnTo>
                    <a:pt x="102" y="222"/>
                  </a:lnTo>
                  <a:lnTo>
                    <a:pt x="119" y="188"/>
                  </a:lnTo>
                  <a:lnTo>
                    <a:pt x="136" y="154"/>
                  </a:lnTo>
                  <a:lnTo>
                    <a:pt x="153" y="123"/>
                  </a:lnTo>
                  <a:lnTo>
                    <a:pt x="170" y="96"/>
                  </a:lnTo>
                  <a:lnTo>
                    <a:pt x="185" y="72"/>
                  </a:lnTo>
                  <a:lnTo>
                    <a:pt x="198" y="53"/>
                  </a:lnTo>
                  <a:lnTo>
                    <a:pt x="210" y="40"/>
                  </a:lnTo>
                  <a:lnTo>
                    <a:pt x="217" y="46"/>
                  </a:lnTo>
                  <a:lnTo>
                    <a:pt x="217" y="77"/>
                  </a:lnTo>
                  <a:lnTo>
                    <a:pt x="211" y="131"/>
                  </a:lnTo>
                  <a:lnTo>
                    <a:pt x="201" y="205"/>
                  </a:lnTo>
                  <a:lnTo>
                    <a:pt x="187" y="294"/>
                  </a:lnTo>
                  <a:lnTo>
                    <a:pt x="168" y="393"/>
                  </a:lnTo>
                  <a:lnTo>
                    <a:pt x="148" y="501"/>
                  </a:lnTo>
                  <a:lnTo>
                    <a:pt x="126" y="613"/>
                  </a:lnTo>
                  <a:lnTo>
                    <a:pt x="104" y="726"/>
                  </a:lnTo>
                  <a:lnTo>
                    <a:pt x="82" y="835"/>
                  </a:lnTo>
                  <a:lnTo>
                    <a:pt x="60" y="938"/>
                  </a:lnTo>
                  <a:lnTo>
                    <a:pt x="40" y="1030"/>
                  </a:lnTo>
                  <a:lnTo>
                    <a:pt x="24" y="1108"/>
                  </a:lnTo>
                  <a:lnTo>
                    <a:pt x="12" y="1168"/>
                  </a:lnTo>
                  <a:lnTo>
                    <a:pt x="4" y="1207"/>
                  </a:lnTo>
                  <a:lnTo>
                    <a:pt x="0" y="1221"/>
                  </a:lnTo>
                  <a:lnTo>
                    <a:pt x="2" y="1216"/>
                  </a:lnTo>
                  <a:lnTo>
                    <a:pt x="8" y="1201"/>
                  </a:lnTo>
                  <a:lnTo>
                    <a:pt x="16" y="1177"/>
                  </a:lnTo>
                  <a:lnTo>
                    <a:pt x="28" y="1146"/>
                  </a:lnTo>
                  <a:lnTo>
                    <a:pt x="43" y="1107"/>
                  </a:lnTo>
                  <a:lnTo>
                    <a:pt x="59" y="1060"/>
                  </a:lnTo>
                  <a:lnTo>
                    <a:pt x="76" y="1008"/>
                  </a:lnTo>
                  <a:lnTo>
                    <a:pt x="96" y="950"/>
                  </a:lnTo>
                  <a:lnTo>
                    <a:pt x="117" y="887"/>
                  </a:lnTo>
                  <a:lnTo>
                    <a:pt x="137" y="820"/>
                  </a:lnTo>
                  <a:lnTo>
                    <a:pt x="159" y="751"/>
                  </a:lnTo>
                  <a:lnTo>
                    <a:pt x="180" y="677"/>
                  </a:lnTo>
                  <a:lnTo>
                    <a:pt x="201" y="602"/>
                  </a:lnTo>
                  <a:lnTo>
                    <a:pt x="220" y="526"/>
                  </a:lnTo>
                  <a:lnTo>
                    <a:pt x="239" y="450"/>
                  </a:lnTo>
                  <a:lnTo>
                    <a:pt x="256" y="373"/>
                  </a:lnTo>
                  <a:lnTo>
                    <a:pt x="284" y="241"/>
                  </a:lnTo>
                  <a:lnTo>
                    <a:pt x="301" y="145"/>
                  </a:lnTo>
                  <a:lnTo>
                    <a:pt x="312" y="80"/>
                  </a:lnTo>
                  <a:lnTo>
                    <a:pt x="316" y="40"/>
                  </a:lnTo>
                  <a:lnTo>
                    <a:pt x="315" y="20"/>
                  </a:lnTo>
                  <a:lnTo>
                    <a:pt x="310" y="13"/>
                  </a:lnTo>
                  <a:lnTo>
                    <a:pt x="302" y="13"/>
                  </a:lnTo>
                  <a:lnTo>
                    <a:pt x="293" y="14"/>
                  </a:lnTo>
                  <a:lnTo>
                    <a:pt x="281" y="14"/>
                  </a:lnTo>
                  <a:lnTo>
                    <a:pt x="266" y="13"/>
                  </a:lnTo>
                  <a:lnTo>
                    <a:pt x="249" y="10"/>
                  </a:lnTo>
                  <a:lnTo>
                    <a:pt x="233" y="9"/>
                  </a:lnTo>
                  <a:lnTo>
                    <a:pt x="217" y="8"/>
                  </a:lnTo>
                  <a:lnTo>
                    <a:pt x="204" y="6"/>
                  </a:lnTo>
                  <a:lnTo>
                    <a:pt x="196" y="5"/>
                  </a:lnTo>
                  <a:lnTo>
                    <a:pt x="193" y="5"/>
                  </a:lnTo>
                  <a:lnTo>
                    <a:pt x="191" y="4"/>
                  </a:lnTo>
                  <a:lnTo>
                    <a:pt x="187" y="2"/>
                  </a:lnTo>
                  <a:lnTo>
                    <a:pt x="181" y="0"/>
                  </a:lnTo>
                  <a:lnTo>
                    <a:pt x="173" y="0"/>
                  </a:lnTo>
                  <a:lnTo>
                    <a:pt x="163" y="1"/>
                  </a:lnTo>
                  <a:lnTo>
                    <a:pt x="151" y="6"/>
                  </a:lnTo>
                  <a:lnTo>
                    <a:pt x="137" y="14"/>
                  </a:lnTo>
                  <a:lnTo>
                    <a:pt x="123" y="28"/>
                  </a:lnTo>
                  <a:lnTo>
                    <a:pt x="108" y="47"/>
                  </a:lnTo>
                  <a:lnTo>
                    <a:pt x="92" y="74"/>
                  </a:lnTo>
                  <a:lnTo>
                    <a:pt x="76" y="108"/>
                  </a:lnTo>
                  <a:lnTo>
                    <a:pt x="60" y="152"/>
                  </a:lnTo>
                  <a:lnTo>
                    <a:pt x="44" y="206"/>
                  </a:lnTo>
                  <a:lnTo>
                    <a:pt x="29" y="271"/>
                  </a:lnTo>
                  <a:lnTo>
                    <a:pt x="14" y="347"/>
                  </a:lnTo>
                  <a:lnTo>
                    <a:pt x="0" y="437"/>
                  </a:lnTo>
                  <a:close/>
                </a:path>
              </a:pathLst>
            </a:custGeom>
            <a:solidFill>
              <a:srgbClr val="CC9E3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525" name="Freeform 80"/>
            <p:cNvSpPr>
              <a:spLocks/>
            </p:cNvSpPr>
            <p:nvPr/>
          </p:nvSpPr>
          <p:spPr bwMode="auto">
            <a:xfrm>
              <a:off x="2813" y="2126"/>
              <a:ext cx="57" cy="161"/>
            </a:xfrm>
            <a:custGeom>
              <a:avLst/>
              <a:gdLst>
                <a:gd name="T0" fmla="*/ 4 w 115"/>
                <a:gd name="T1" fmla="*/ 14 h 321"/>
                <a:gd name="T2" fmla="*/ 5 w 115"/>
                <a:gd name="T3" fmla="*/ 14 h 321"/>
                <a:gd name="T4" fmla="*/ 11 w 115"/>
                <a:gd name="T5" fmla="*/ 12 h 321"/>
                <a:gd name="T6" fmla="*/ 18 w 115"/>
                <a:gd name="T7" fmla="*/ 9 h 321"/>
                <a:gd name="T8" fmla="*/ 26 w 115"/>
                <a:gd name="T9" fmla="*/ 5 h 321"/>
                <a:gd name="T10" fmla="*/ 35 w 115"/>
                <a:gd name="T11" fmla="*/ 2 h 321"/>
                <a:gd name="T12" fmla="*/ 44 w 115"/>
                <a:gd name="T13" fmla="*/ 1 h 321"/>
                <a:gd name="T14" fmla="*/ 51 w 115"/>
                <a:gd name="T15" fmla="*/ 0 h 321"/>
                <a:gd name="T16" fmla="*/ 56 w 115"/>
                <a:gd name="T17" fmla="*/ 1 h 321"/>
                <a:gd name="T18" fmla="*/ 57 w 115"/>
                <a:gd name="T19" fmla="*/ 10 h 321"/>
                <a:gd name="T20" fmla="*/ 55 w 115"/>
                <a:gd name="T21" fmla="*/ 29 h 321"/>
                <a:gd name="T22" fmla="*/ 51 w 115"/>
                <a:gd name="T23" fmla="*/ 55 h 321"/>
                <a:gd name="T24" fmla="*/ 46 w 115"/>
                <a:gd name="T25" fmla="*/ 84 h 321"/>
                <a:gd name="T26" fmla="*/ 39 w 115"/>
                <a:gd name="T27" fmla="*/ 112 h 321"/>
                <a:gd name="T28" fmla="*/ 34 w 115"/>
                <a:gd name="T29" fmla="*/ 137 h 321"/>
                <a:gd name="T30" fmla="*/ 30 w 115"/>
                <a:gd name="T31" fmla="*/ 154 h 321"/>
                <a:gd name="T32" fmla="*/ 28 w 115"/>
                <a:gd name="T33" fmla="*/ 161 h 321"/>
                <a:gd name="T34" fmla="*/ 28 w 115"/>
                <a:gd name="T35" fmla="*/ 159 h 321"/>
                <a:gd name="T36" fmla="*/ 27 w 115"/>
                <a:gd name="T37" fmla="*/ 153 h 321"/>
                <a:gd name="T38" fmla="*/ 25 w 115"/>
                <a:gd name="T39" fmla="*/ 145 h 321"/>
                <a:gd name="T40" fmla="*/ 23 w 115"/>
                <a:gd name="T41" fmla="*/ 135 h 321"/>
                <a:gd name="T42" fmla="*/ 19 w 115"/>
                <a:gd name="T43" fmla="*/ 125 h 321"/>
                <a:gd name="T44" fmla="*/ 13 w 115"/>
                <a:gd name="T45" fmla="*/ 114 h 321"/>
                <a:gd name="T46" fmla="*/ 7 w 115"/>
                <a:gd name="T47" fmla="*/ 105 h 321"/>
                <a:gd name="T48" fmla="*/ 0 w 115"/>
                <a:gd name="T49" fmla="*/ 97 h 321"/>
                <a:gd name="T50" fmla="*/ 2 w 115"/>
                <a:gd name="T51" fmla="*/ 82 h 321"/>
                <a:gd name="T52" fmla="*/ 6 w 115"/>
                <a:gd name="T53" fmla="*/ 51 h 321"/>
                <a:gd name="T54" fmla="*/ 8 w 115"/>
                <a:gd name="T55" fmla="*/ 23 h 321"/>
                <a:gd name="T56" fmla="*/ 4 w 115"/>
                <a:gd name="T57" fmla="*/ 14 h 321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115"/>
                <a:gd name="T88" fmla="*/ 0 h 321"/>
                <a:gd name="T89" fmla="*/ 115 w 115"/>
                <a:gd name="T90" fmla="*/ 321 h 321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115" h="321">
                  <a:moveTo>
                    <a:pt x="8" y="28"/>
                  </a:moveTo>
                  <a:lnTo>
                    <a:pt x="11" y="27"/>
                  </a:lnTo>
                  <a:lnTo>
                    <a:pt x="22" y="23"/>
                  </a:lnTo>
                  <a:lnTo>
                    <a:pt x="37" y="17"/>
                  </a:lnTo>
                  <a:lnTo>
                    <a:pt x="53" y="10"/>
                  </a:lnTo>
                  <a:lnTo>
                    <a:pt x="71" y="4"/>
                  </a:lnTo>
                  <a:lnTo>
                    <a:pt x="88" y="1"/>
                  </a:lnTo>
                  <a:lnTo>
                    <a:pt x="102" y="0"/>
                  </a:lnTo>
                  <a:lnTo>
                    <a:pt x="112" y="2"/>
                  </a:lnTo>
                  <a:lnTo>
                    <a:pt x="115" y="19"/>
                  </a:lnTo>
                  <a:lnTo>
                    <a:pt x="110" y="57"/>
                  </a:lnTo>
                  <a:lnTo>
                    <a:pt x="102" y="109"/>
                  </a:lnTo>
                  <a:lnTo>
                    <a:pt x="92" y="167"/>
                  </a:lnTo>
                  <a:lnTo>
                    <a:pt x="79" y="224"/>
                  </a:lnTo>
                  <a:lnTo>
                    <a:pt x="69" y="273"/>
                  </a:lnTo>
                  <a:lnTo>
                    <a:pt x="61" y="308"/>
                  </a:lnTo>
                  <a:lnTo>
                    <a:pt x="57" y="321"/>
                  </a:lnTo>
                  <a:lnTo>
                    <a:pt x="56" y="318"/>
                  </a:lnTo>
                  <a:lnTo>
                    <a:pt x="55" y="306"/>
                  </a:lnTo>
                  <a:lnTo>
                    <a:pt x="50" y="290"/>
                  </a:lnTo>
                  <a:lnTo>
                    <a:pt x="46" y="270"/>
                  </a:lnTo>
                  <a:lnTo>
                    <a:pt x="38" y="250"/>
                  </a:lnTo>
                  <a:lnTo>
                    <a:pt x="27" y="228"/>
                  </a:lnTo>
                  <a:lnTo>
                    <a:pt x="15" y="209"/>
                  </a:lnTo>
                  <a:lnTo>
                    <a:pt x="0" y="193"/>
                  </a:lnTo>
                  <a:lnTo>
                    <a:pt x="4" y="164"/>
                  </a:lnTo>
                  <a:lnTo>
                    <a:pt x="12" y="102"/>
                  </a:lnTo>
                  <a:lnTo>
                    <a:pt x="16" y="45"/>
                  </a:lnTo>
                  <a:lnTo>
                    <a:pt x="8" y="28"/>
                  </a:lnTo>
                  <a:close/>
                </a:path>
              </a:pathLst>
            </a:custGeom>
            <a:solidFill>
              <a:srgbClr val="916B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526" name="Freeform 81"/>
            <p:cNvSpPr>
              <a:spLocks/>
            </p:cNvSpPr>
            <p:nvPr/>
          </p:nvSpPr>
          <p:spPr bwMode="auto">
            <a:xfrm>
              <a:off x="2904" y="2080"/>
              <a:ext cx="89" cy="121"/>
            </a:xfrm>
            <a:custGeom>
              <a:avLst/>
              <a:gdLst>
                <a:gd name="T0" fmla="*/ 0 w 177"/>
                <a:gd name="T1" fmla="*/ 121 h 242"/>
                <a:gd name="T2" fmla="*/ 2 w 177"/>
                <a:gd name="T3" fmla="*/ 120 h 242"/>
                <a:gd name="T4" fmla="*/ 6 w 177"/>
                <a:gd name="T5" fmla="*/ 115 h 242"/>
                <a:gd name="T6" fmla="*/ 12 w 177"/>
                <a:gd name="T7" fmla="*/ 109 h 242"/>
                <a:gd name="T8" fmla="*/ 20 w 177"/>
                <a:gd name="T9" fmla="*/ 101 h 242"/>
                <a:gd name="T10" fmla="*/ 27 w 177"/>
                <a:gd name="T11" fmla="*/ 94 h 242"/>
                <a:gd name="T12" fmla="*/ 34 w 177"/>
                <a:gd name="T13" fmla="*/ 89 h 242"/>
                <a:gd name="T14" fmla="*/ 40 w 177"/>
                <a:gd name="T15" fmla="*/ 85 h 242"/>
                <a:gd name="T16" fmla="*/ 44 w 177"/>
                <a:gd name="T17" fmla="*/ 85 h 242"/>
                <a:gd name="T18" fmla="*/ 46 w 177"/>
                <a:gd name="T19" fmla="*/ 90 h 242"/>
                <a:gd name="T20" fmla="*/ 45 w 177"/>
                <a:gd name="T21" fmla="*/ 97 h 242"/>
                <a:gd name="T22" fmla="*/ 42 w 177"/>
                <a:gd name="T23" fmla="*/ 102 h 242"/>
                <a:gd name="T24" fmla="*/ 40 w 177"/>
                <a:gd name="T25" fmla="*/ 105 h 242"/>
                <a:gd name="T26" fmla="*/ 41 w 177"/>
                <a:gd name="T27" fmla="*/ 103 h 242"/>
                <a:gd name="T28" fmla="*/ 43 w 177"/>
                <a:gd name="T29" fmla="*/ 100 h 242"/>
                <a:gd name="T30" fmla="*/ 47 w 177"/>
                <a:gd name="T31" fmla="*/ 95 h 242"/>
                <a:gd name="T32" fmla="*/ 51 w 177"/>
                <a:gd name="T33" fmla="*/ 90 h 242"/>
                <a:gd name="T34" fmla="*/ 56 w 177"/>
                <a:gd name="T35" fmla="*/ 84 h 242"/>
                <a:gd name="T36" fmla="*/ 61 w 177"/>
                <a:gd name="T37" fmla="*/ 80 h 242"/>
                <a:gd name="T38" fmla="*/ 66 w 177"/>
                <a:gd name="T39" fmla="*/ 78 h 242"/>
                <a:gd name="T40" fmla="*/ 71 w 177"/>
                <a:gd name="T41" fmla="*/ 77 h 242"/>
                <a:gd name="T42" fmla="*/ 88 w 177"/>
                <a:gd name="T43" fmla="*/ 41 h 242"/>
                <a:gd name="T44" fmla="*/ 88 w 177"/>
                <a:gd name="T45" fmla="*/ 37 h 242"/>
                <a:gd name="T46" fmla="*/ 89 w 177"/>
                <a:gd name="T47" fmla="*/ 28 h 242"/>
                <a:gd name="T48" fmla="*/ 88 w 177"/>
                <a:gd name="T49" fmla="*/ 17 h 242"/>
                <a:gd name="T50" fmla="*/ 86 w 177"/>
                <a:gd name="T51" fmla="*/ 7 h 242"/>
                <a:gd name="T52" fmla="*/ 84 w 177"/>
                <a:gd name="T53" fmla="*/ 2 h 242"/>
                <a:gd name="T54" fmla="*/ 81 w 177"/>
                <a:gd name="T55" fmla="*/ 0 h 242"/>
                <a:gd name="T56" fmla="*/ 77 w 177"/>
                <a:gd name="T57" fmla="*/ 3 h 242"/>
                <a:gd name="T58" fmla="*/ 71 w 177"/>
                <a:gd name="T59" fmla="*/ 8 h 242"/>
                <a:gd name="T60" fmla="*/ 66 w 177"/>
                <a:gd name="T61" fmla="*/ 14 h 242"/>
                <a:gd name="T62" fmla="*/ 59 w 177"/>
                <a:gd name="T63" fmla="*/ 21 h 242"/>
                <a:gd name="T64" fmla="*/ 51 w 177"/>
                <a:gd name="T65" fmla="*/ 32 h 242"/>
                <a:gd name="T66" fmla="*/ 42 w 177"/>
                <a:gd name="T67" fmla="*/ 45 h 242"/>
                <a:gd name="T68" fmla="*/ 31 w 177"/>
                <a:gd name="T69" fmla="*/ 61 h 242"/>
                <a:gd name="T70" fmla="*/ 21 w 177"/>
                <a:gd name="T71" fmla="*/ 79 h 242"/>
                <a:gd name="T72" fmla="*/ 11 w 177"/>
                <a:gd name="T73" fmla="*/ 99 h 242"/>
                <a:gd name="T74" fmla="*/ 0 w 177"/>
                <a:gd name="T75" fmla="*/ 121 h 242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177"/>
                <a:gd name="T115" fmla="*/ 0 h 242"/>
                <a:gd name="T116" fmla="*/ 177 w 177"/>
                <a:gd name="T117" fmla="*/ 242 h 242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177" h="242">
                  <a:moveTo>
                    <a:pt x="0" y="242"/>
                  </a:moveTo>
                  <a:lnTo>
                    <a:pt x="3" y="239"/>
                  </a:lnTo>
                  <a:lnTo>
                    <a:pt x="11" y="230"/>
                  </a:lnTo>
                  <a:lnTo>
                    <a:pt x="24" y="217"/>
                  </a:lnTo>
                  <a:lnTo>
                    <a:pt x="39" y="202"/>
                  </a:lnTo>
                  <a:lnTo>
                    <a:pt x="54" y="188"/>
                  </a:lnTo>
                  <a:lnTo>
                    <a:pt x="68" y="177"/>
                  </a:lnTo>
                  <a:lnTo>
                    <a:pt x="80" y="170"/>
                  </a:lnTo>
                  <a:lnTo>
                    <a:pt x="87" y="170"/>
                  </a:lnTo>
                  <a:lnTo>
                    <a:pt x="91" y="180"/>
                  </a:lnTo>
                  <a:lnTo>
                    <a:pt x="89" y="193"/>
                  </a:lnTo>
                  <a:lnTo>
                    <a:pt x="83" y="204"/>
                  </a:lnTo>
                  <a:lnTo>
                    <a:pt x="80" y="209"/>
                  </a:lnTo>
                  <a:lnTo>
                    <a:pt x="82" y="206"/>
                  </a:lnTo>
                  <a:lnTo>
                    <a:pt x="86" y="200"/>
                  </a:lnTo>
                  <a:lnTo>
                    <a:pt x="93" y="190"/>
                  </a:lnTo>
                  <a:lnTo>
                    <a:pt x="102" y="179"/>
                  </a:lnTo>
                  <a:lnTo>
                    <a:pt x="112" y="168"/>
                  </a:lnTo>
                  <a:lnTo>
                    <a:pt x="122" y="160"/>
                  </a:lnTo>
                  <a:lnTo>
                    <a:pt x="132" y="155"/>
                  </a:lnTo>
                  <a:lnTo>
                    <a:pt x="142" y="154"/>
                  </a:lnTo>
                  <a:lnTo>
                    <a:pt x="176" y="82"/>
                  </a:lnTo>
                  <a:lnTo>
                    <a:pt x="176" y="74"/>
                  </a:lnTo>
                  <a:lnTo>
                    <a:pt x="177" y="56"/>
                  </a:lnTo>
                  <a:lnTo>
                    <a:pt x="176" y="34"/>
                  </a:lnTo>
                  <a:lnTo>
                    <a:pt x="171" y="14"/>
                  </a:lnTo>
                  <a:lnTo>
                    <a:pt x="167" y="3"/>
                  </a:lnTo>
                  <a:lnTo>
                    <a:pt x="161" y="0"/>
                  </a:lnTo>
                  <a:lnTo>
                    <a:pt x="154" y="5"/>
                  </a:lnTo>
                  <a:lnTo>
                    <a:pt x="142" y="16"/>
                  </a:lnTo>
                  <a:lnTo>
                    <a:pt x="132" y="27"/>
                  </a:lnTo>
                  <a:lnTo>
                    <a:pt x="118" y="42"/>
                  </a:lnTo>
                  <a:lnTo>
                    <a:pt x="101" y="64"/>
                  </a:lnTo>
                  <a:lnTo>
                    <a:pt x="83" y="90"/>
                  </a:lnTo>
                  <a:lnTo>
                    <a:pt x="62" y="122"/>
                  </a:lnTo>
                  <a:lnTo>
                    <a:pt x="41" y="158"/>
                  </a:lnTo>
                  <a:lnTo>
                    <a:pt x="21" y="198"/>
                  </a:lnTo>
                  <a:lnTo>
                    <a:pt x="0" y="242"/>
                  </a:lnTo>
                  <a:close/>
                </a:path>
              </a:pathLst>
            </a:custGeom>
            <a:solidFill>
              <a:srgbClr val="916B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pic>
        <p:nvPicPr>
          <p:cNvPr id="16391" name="Picture 8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854950" y="3581400"/>
            <a:ext cx="987425" cy="321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6392" name="Group 88"/>
          <p:cNvGrpSpPr>
            <a:grpSpLocks noChangeAspect="1"/>
          </p:cNvGrpSpPr>
          <p:nvPr/>
        </p:nvGrpSpPr>
        <p:grpSpPr bwMode="auto">
          <a:xfrm>
            <a:off x="3032125" y="2540000"/>
            <a:ext cx="1828800" cy="1222375"/>
            <a:chOff x="5480" y="1466"/>
            <a:chExt cx="1152" cy="770"/>
          </a:xfrm>
        </p:grpSpPr>
        <p:sp>
          <p:nvSpPr>
            <p:cNvPr id="16400" name="AutoShape 87"/>
            <p:cNvSpPr>
              <a:spLocks noChangeAspect="1" noChangeArrowheads="1" noTextEdit="1"/>
            </p:cNvSpPr>
            <p:nvPr/>
          </p:nvSpPr>
          <p:spPr bwMode="auto">
            <a:xfrm>
              <a:off x="5480" y="1466"/>
              <a:ext cx="1152" cy="77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01" name="Freeform 89"/>
            <p:cNvSpPr>
              <a:spLocks/>
            </p:cNvSpPr>
            <p:nvPr/>
          </p:nvSpPr>
          <p:spPr bwMode="auto">
            <a:xfrm>
              <a:off x="5508" y="2065"/>
              <a:ext cx="892" cy="142"/>
            </a:xfrm>
            <a:custGeom>
              <a:avLst/>
              <a:gdLst>
                <a:gd name="T0" fmla="*/ 612 w 1785"/>
                <a:gd name="T1" fmla="*/ 41 h 284"/>
                <a:gd name="T2" fmla="*/ 443 w 1785"/>
                <a:gd name="T3" fmla="*/ 41 h 284"/>
                <a:gd name="T4" fmla="*/ 79 w 1785"/>
                <a:gd name="T5" fmla="*/ 0 h 284"/>
                <a:gd name="T6" fmla="*/ 62 w 1785"/>
                <a:gd name="T7" fmla="*/ 9 h 284"/>
                <a:gd name="T8" fmla="*/ 47 w 1785"/>
                <a:gd name="T9" fmla="*/ 16 h 284"/>
                <a:gd name="T10" fmla="*/ 34 w 1785"/>
                <a:gd name="T11" fmla="*/ 23 h 284"/>
                <a:gd name="T12" fmla="*/ 23 w 1785"/>
                <a:gd name="T13" fmla="*/ 30 h 284"/>
                <a:gd name="T14" fmla="*/ 14 w 1785"/>
                <a:gd name="T15" fmla="*/ 36 h 284"/>
                <a:gd name="T16" fmla="*/ 7 w 1785"/>
                <a:gd name="T17" fmla="*/ 42 h 284"/>
                <a:gd name="T18" fmla="*/ 3 w 1785"/>
                <a:gd name="T19" fmla="*/ 48 h 284"/>
                <a:gd name="T20" fmla="*/ 1 w 1785"/>
                <a:gd name="T21" fmla="*/ 54 h 284"/>
                <a:gd name="T22" fmla="*/ 0 w 1785"/>
                <a:gd name="T23" fmla="*/ 60 h 284"/>
                <a:gd name="T24" fmla="*/ 2 w 1785"/>
                <a:gd name="T25" fmla="*/ 67 h 284"/>
                <a:gd name="T26" fmla="*/ 5 w 1785"/>
                <a:gd name="T27" fmla="*/ 74 h 284"/>
                <a:gd name="T28" fmla="*/ 11 w 1785"/>
                <a:gd name="T29" fmla="*/ 82 h 284"/>
                <a:gd name="T30" fmla="*/ 20 w 1785"/>
                <a:gd name="T31" fmla="*/ 91 h 284"/>
                <a:gd name="T32" fmla="*/ 31 w 1785"/>
                <a:gd name="T33" fmla="*/ 102 h 284"/>
                <a:gd name="T34" fmla="*/ 43 w 1785"/>
                <a:gd name="T35" fmla="*/ 113 h 284"/>
                <a:gd name="T36" fmla="*/ 58 w 1785"/>
                <a:gd name="T37" fmla="*/ 126 h 284"/>
                <a:gd name="T38" fmla="*/ 892 w 1785"/>
                <a:gd name="T39" fmla="*/ 142 h 284"/>
                <a:gd name="T40" fmla="*/ 734 w 1785"/>
                <a:gd name="T41" fmla="*/ 30 h 284"/>
                <a:gd name="T42" fmla="*/ 612 w 1785"/>
                <a:gd name="T43" fmla="*/ 41 h 284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1785"/>
                <a:gd name="T67" fmla="*/ 0 h 284"/>
                <a:gd name="T68" fmla="*/ 1785 w 1785"/>
                <a:gd name="T69" fmla="*/ 284 h 284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1785" h="284">
                  <a:moveTo>
                    <a:pt x="1225" y="82"/>
                  </a:moveTo>
                  <a:lnTo>
                    <a:pt x="887" y="82"/>
                  </a:lnTo>
                  <a:lnTo>
                    <a:pt x="158" y="0"/>
                  </a:lnTo>
                  <a:lnTo>
                    <a:pt x="125" y="17"/>
                  </a:lnTo>
                  <a:lnTo>
                    <a:pt x="95" y="32"/>
                  </a:lnTo>
                  <a:lnTo>
                    <a:pt x="68" y="47"/>
                  </a:lnTo>
                  <a:lnTo>
                    <a:pt x="47" y="60"/>
                  </a:lnTo>
                  <a:lnTo>
                    <a:pt x="29" y="72"/>
                  </a:lnTo>
                  <a:lnTo>
                    <a:pt x="15" y="84"/>
                  </a:lnTo>
                  <a:lnTo>
                    <a:pt x="6" y="96"/>
                  </a:lnTo>
                  <a:lnTo>
                    <a:pt x="2" y="108"/>
                  </a:lnTo>
                  <a:lnTo>
                    <a:pt x="0" y="121"/>
                  </a:lnTo>
                  <a:lnTo>
                    <a:pt x="4" y="134"/>
                  </a:lnTo>
                  <a:lnTo>
                    <a:pt x="11" y="148"/>
                  </a:lnTo>
                  <a:lnTo>
                    <a:pt x="23" y="165"/>
                  </a:lnTo>
                  <a:lnTo>
                    <a:pt x="40" y="183"/>
                  </a:lnTo>
                  <a:lnTo>
                    <a:pt x="62" y="204"/>
                  </a:lnTo>
                  <a:lnTo>
                    <a:pt x="87" y="227"/>
                  </a:lnTo>
                  <a:lnTo>
                    <a:pt x="117" y="252"/>
                  </a:lnTo>
                  <a:lnTo>
                    <a:pt x="1785" y="284"/>
                  </a:lnTo>
                  <a:lnTo>
                    <a:pt x="1468" y="60"/>
                  </a:lnTo>
                  <a:lnTo>
                    <a:pt x="1225" y="82"/>
                  </a:lnTo>
                  <a:close/>
                </a:path>
              </a:pathLst>
            </a:custGeom>
            <a:solidFill>
              <a:srgbClr val="BFBFB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02" name="Freeform 90"/>
            <p:cNvSpPr>
              <a:spLocks/>
            </p:cNvSpPr>
            <p:nvPr/>
          </p:nvSpPr>
          <p:spPr bwMode="auto">
            <a:xfrm>
              <a:off x="6060" y="1743"/>
              <a:ext cx="404" cy="399"/>
            </a:xfrm>
            <a:custGeom>
              <a:avLst/>
              <a:gdLst>
                <a:gd name="T0" fmla="*/ 172 w 808"/>
                <a:gd name="T1" fmla="*/ 17 h 798"/>
                <a:gd name="T2" fmla="*/ 211 w 808"/>
                <a:gd name="T3" fmla="*/ 12 h 798"/>
                <a:gd name="T4" fmla="*/ 250 w 808"/>
                <a:gd name="T5" fmla="*/ 4 h 798"/>
                <a:gd name="T6" fmla="*/ 289 w 808"/>
                <a:gd name="T7" fmla="*/ 0 h 798"/>
                <a:gd name="T8" fmla="*/ 326 w 808"/>
                <a:gd name="T9" fmla="*/ 6 h 798"/>
                <a:gd name="T10" fmla="*/ 357 w 808"/>
                <a:gd name="T11" fmla="*/ 29 h 798"/>
                <a:gd name="T12" fmla="*/ 382 w 808"/>
                <a:gd name="T13" fmla="*/ 76 h 798"/>
                <a:gd name="T14" fmla="*/ 399 w 808"/>
                <a:gd name="T15" fmla="*/ 153 h 798"/>
                <a:gd name="T16" fmla="*/ 398 w 808"/>
                <a:gd name="T17" fmla="*/ 232 h 798"/>
                <a:gd name="T18" fmla="*/ 386 w 808"/>
                <a:gd name="T19" fmla="*/ 277 h 798"/>
                <a:gd name="T20" fmla="*/ 372 w 808"/>
                <a:gd name="T21" fmla="*/ 314 h 798"/>
                <a:gd name="T22" fmla="*/ 356 w 808"/>
                <a:gd name="T23" fmla="*/ 344 h 798"/>
                <a:gd name="T24" fmla="*/ 278 w 808"/>
                <a:gd name="T25" fmla="*/ 395 h 798"/>
                <a:gd name="T26" fmla="*/ 164 w 808"/>
                <a:gd name="T27" fmla="*/ 399 h 798"/>
                <a:gd name="T28" fmla="*/ 124 w 808"/>
                <a:gd name="T29" fmla="*/ 390 h 798"/>
                <a:gd name="T30" fmla="*/ 102 w 808"/>
                <a:gd name="T31" fmla="*/ 382 h 798"/>
                <a:gd name="T32" fmla="*/ 82 w 808"/>
                <a:gd name="T33" fmla="*/ 371 h 798"/>
                <a:gd name="T34" fmla="*/ 62 w 808"/>
                <a:gd name="T35" fmla="*/ 358 h 798"/>
                <a:gd name="T36" fmla="*/ 45 w 808"/>
                <a:gd name="T37" fmla="*/ 341 h 798"/>
                <a:gd name="T38" fmla="*/ 29 w 808"/>
                <a:gd name="T39" fmla="*/ 319 h 798"/>
                <a:gd name="T40" fmla="*/ 15 w 808"/>
                <a:gd name="T41" fmla="*/ 292 h 798"/>
                <a:gd name="T42" fmla="*/ 4 w 808"/>
                <a:gd name="T43" fmla="*/ 259 h 798"/>
                <a:gd name="T44" fmla="*/ 4 w 808"/>
                <a:gd name="T45" fmla="*/ 208 h 798"/>
                <a:gd name="T46" fmla="*/ 5 w 808"/>
                <a:gd name="T47" fmla="*/ 173 h 798"/>
                <a:gd name="T48" fmla="*/ 12 w 808"/>
                <a:gd name="T49" fmla="*/ 149 h 798"/>
                <a:gd name="T50" fmla="*/ 27 w 808"/>
                <a:gd name="T51" fmla="*/ 121 h 798"/>
                <a:gd name="T52" fmla="*/ 42 w 808"/>
                <a:gd name="T53" fmla="*/ 98 h 798"/>
                <a:gd name="T54" fmla="*/ 57 w 808"/>
                <a:gd name="T55" fmla="*/ 76 h 798"/>
                <a:gd name="T56" fmla="*/ 75 w 808"/>
                <a:gd name="T57" fmla="*/ 57 h 798"/>
                <a:gd name="T58" fmla="*/ 94 w 808"/>
                <a:gd name="T59" fmla="*/ 42 h 798"/>
                <a:gd name="T60" fmla="*/ 114 w 808"/>
                <a:gd name="T61" fmla="*/ 29 h 798"/>
                <a:gd name="T62" fmla="*/ 139 w 808"/>
                <a:gd name="T63" fmla="*/ 20 h 798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808"/>
                <a:gd name="T97" fmla="*/ 0 h 798"/>
                <a:gd name="T98" fmla="*/ 808 w 808"/>
                <a:gd name="T99" fmla="*/ 798 h 798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808" h="798">
                  <a:moveTo>
                    <a:pt x="305" y="31"/>
                  </a:moveTo>
                  <a:lnTo>
                    <a:pt x="343" y="33"/>
                  </a:lnTo>
                  <a:lnTo>
                    <a:pt x="383" y="30"/>
                  </a:lnTo>
                  <a:lnTo>
                    <a:pt x="422" y="24"/>
                  </a:lnTo>
                  <a:lnTo>
                    <a:pt x="462" y="16"/>
                  </a:lnTo>
                  <a:lnTo>
                    <a:pt x="501" y="8"/>
                  </a:lnTo>
                  <a:lnTo>
                    <a:pt x="540" y="2"/>
                  </a:lnTo>
                  <a:lnTo>
                    <a:pt x="578" y="0"/>
                  </a:lnTo>
                  <a:lnTo>
                    <a:pt x="615" y="2"/>
                  </a:lnTo>
                  <a:lnTo>
                    <a:pt x="651" y="12"/>
                  </a:lnTo>
                  <a:lnTo>
                    <a:pt x="683" y="30"/>
                  </a:lnTo>
                  <a:lnTo>
                    <a:pt x="713" y="58"/>
                  </a:lnTo>
                  <a:lnTo>
                    <a:pt x="740" y="98"/>
                  </a:lnTo>
                  <a:lnTo>
                    <a:pt x="764" y="151"/>
                  </a:lnTo>
                  <a:lnTo>
                    <a:pt x="782" y="220"/>
                  </a:lnTo>
                  <a:lnTo>
                    <a:pt x="797" y="306"/>
                  </a:lnTo>
                  <a:lnTo>
                    <a:pt x="808" y="411"/>
                  </a:lnTo>
                  <a:lnTo>
                    <a:pt x="795" y="464"/>
                  </a:lnTo>
                  <a:lnTo>
                    <a:pt x="783" y="511"/>
                  </a:lnTo>
                  <a:lnTo>
                    <a:pt x="772" y="554"/>
                  </a:lnTo>
                  <a:lnTo>
                    <a:pt x="759" y="592"/>
                  </a:lnTo>
                  <a:lnTo>
                    <a:pt x="744" y="627"/>
                  </a:lnTo>
                  <a:lnTo>
                    <a:pt x="729" y="658"/>
                  </a:lnTo>
                  <a:lnTo>
                    <a:pt x="711" y="687"/>
                  </a:lnTo>
                  <a:lnTo>
                    <a:pt x="690" y="713"/>
                  </a:lnTo>
                  <a:lnTo>
                    <a:pt x="555" y="789"/>
                  </a:lnTo>
                  <a:lnTo>
                    <a:pt x="437" y="795"/>
                  </a:lnTo>
                  <a:lnTo>
                    <a:pt x="328" y="798"/>
                  </a:lnTo>
                  <a:lnTo>
                    <a:pt x="272" y="788"/>
                  </a:lnTo>
                  <a:lnTo>
                    <a:pt x="249" y="780"/>
                  </a:lnTo>
                  <a:lnTo>
                    <a:pt x="227" y="772"/>
                  </a:lnTo>
                  <a:lnTo>
                    <a:pt x="205" y="764"/>
                  </a:lnTo>
                  <a:lnTo>
                    <a:pt x="184" y="753"/>
                  </a:lnTo>
                  <a:lnTo>
                    <a:pt x="164" y="742"/>
                  </a:lnTo>
                  <a:lnTo>
                    <a:pt x="144" y="730"/>
                  </a:lnTo>
                  <a:lnTo>
                    <a:pt x="124" y="715"/>
                  </a:lnTo>
                  <a:lnTo>
                    <a:pt x="106" y="699"/>
                  </a:lnTo>
                  <a:lnTo>
                    <a:pt x="89" y="682"/>
                  </a:lnTo>
                  <a:lnTo>
                    <a:pt x="73" y="661"/>
                  </a:lnTo>
                  <a:lnTo>
                    <a:pt x="58" y="638"/>
                  </a:lnTo>
                  <a:lnTo>
                    <a:pt x="43" y="613"/>
                  </a:lnTo>
                  <a:lnTo>
                    <a:pt x="30" y="584"/>
                  </a:lnTo>
                  <a:lnTo>
                    <a:pt x="18" y="552"/>
                  </a:lnTo>
                  <a:lnTo>
                    <a:pt x="8" y="517"/>
                  </a:lnTo>
                  <a:lnTo>
                    <a:pt x="0" y="478"/>
                  </a:lnTo>
                  <a:lnTo>
                    <a:pt x="8" y="416"/>
                  </a:lnTo>
                  <a:lnTo>
                    <a:pt x="10" y="377"/>
                  </a:lnTo>
                  <a:lnTo>
                    <a:pt x="10" y="346"/>
                  </a:lnTo>
                  <a:lnTo>
                    <a:pt x="8" y="326"/>
                  </a:lnTo>
                  <a:lnTo>
                    <a:pt x="23" y="297"/>
                  </a:lnTo>
                  <a:lnTo>
                    <a:pt x="39" y="270"/>
                  </a:lnTo>
                  <a:lnTo>
                    <a:pt x="54" y="243"/>
                  </a:lnTo>
                  <a:lnTo>
                    <a:pt x="69" y="218"/>
                  </a:lnTo>
                  <a:lnTo>
                    <a:pt x="84" y="195"/>
                  </a:lnTo>
                  <a:lnTo>
                    <a:pt x="99" y="173"/>
                  </a:lnTo>
                  <a:lnTo>
                    <a:pt x="115" y="152"/>
                  </a:lnTo>
                  <a:lnTo>
                    <a:pt x="133" y="132"/>
                  </a:lnTo>
                  <a:lnTo>
                    <a:pt x="150" y="115"/>
                  </a:lnTo>
                  <a:lnTo>
                    <a:pt x="167" y="99"/>
                  </a:lnTo>
                  <a:lnTo>
                    <a:pt x="187" y="84"/>
                  </a:lnTo>
                  <a:lnTo>
                    <a:pt x="207" y="70"/>
                  </a:lnTo>
                  <a:lnTo>
                    <a:pt x="229" y="59"/>
                  </a:lnTo>
                  <a:lnTo>
                    <a:pt x="254" y="48"/>
                  </a:lnTo>
                  <a:lnTo>
                    <a:pt x="278" y="39"/>
                  </a:lnTo>
                  <a:lnTo>
                    <a:pt x="305" y="31"/>
                  </a:lnTo>
                  <a:close/>
                </a:path>
              </a:pathLst>
            </a:custGeom>
            <a:solidFill>
              <a:srgbClr val="00194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03" name="Freeform 91"/>
            <p:cNvSpPr>
              <a:spLocks/>
            </p:cNvSpPr>
            <p:nvPr/>
          </p:nvSpPr>
          <p:spPr bwMode="auto">
            <a:xfrm>
              <a:off x="6350" y="1518"/>
              <a:ext cx="147" cy="341"/>
            </a:xfrm>
            <a:custGeom>
              <a:avLst/>
              <a:gdLst>
                <a:gd name="T0" fmla="*/ 4 w 293"/>
                <a:gd name="T1" fmla="*/ 163 h 683"/>
                <a:gd name="T2" fmla="*/ 0 w 293"/>
                <a:gd name="T3" fmla="*/ 341 h 683"/>
                <a:gd name="T4" fmla="*/ 64 w 293"/>
                <a:gd name="T5" fmla="*/ 269 h 683"/>
                <a:gd name="T6" fmla="*/ 97 w 293"/>
                <a:gd name="T7" fmla="*/ 249 h 683"/>
                <a:gd name="T8" fmla="*/ 125 w 293"/>
                <a:gd name="T9" fmla="*/ 250 h 683"/>
                <a:gd name="T10" fmla="*/ 147 w 293"/>
                <a:gd name="T11" fmla="*/ 250 h 683"/>
                <a:gd name="T12" fmla="*/ 147 w 293"/>
                <a:gd name="T13" fmla="*/ 226 h 683"/>
                <a:gd name="T14" fmla="*/ 95 w 293"/>
                <a:gd name="T15" fmla="*/ 208 h 683"/>
                <a:gd name="T16" fmla="*/ 89 w 293"/>
                <a:gd name="T17" fmla="*/ 59 h 683"/>
                <a:gd name="T18" fmla="*/ 100 w 293"/>
                <a:gd name="T19" fmla="*/ 48 h 683"/>
                <a:gd name="T20" fmla="*/ 98 w 293"/>
                <a:gd name="T21" fmla="*/ 31 h 683"/>
                <a:gd name="T22" fmla="*/ 69 w 293"/>
                <a:gd name="T23" fmla="*/ 28 h 683"/>
                <a:gd name="T24" fmla="*/ 65 w 293"/>
                <a:gd name="T25" fmla="*/ 4 h 683"/>
                <a:gd name="T26" fmla="*/ 5 w 293"/>
                <a:gd name="T27" fmla="*/ 0 h 683"/>
                <a:gd name="T28" fmla="*/ 4 w 293"/>
                <a:gd name="T29" fmla="*/ 80 h 683"/>
                <a:gd name="T30" fmla="*/ 63 w 293"/>
                <a:gd name="T31" fmla="*/ 67 h 683"/>
                <a:gd name="T32" fmla="*/ 67 w 293"/>
                <a:gd name="T33" fmla="*/ 207 h 683"/>
                <a:gd name="T34" fmla="*/ 35 w 293"/>
                <a:gd name="T35" fmla="*/ 209 h 683"/>
                <a:gd name="T36" fmla="*/ 32 w 293"/>
                <a:gd name="T37" fmla="*/ 169 h 683"/>
                <a:gd name="T38" fmla="*/ 14 w 293"/>
                <a:gd name="T39" fmla="*/ 161 h 683"/>
                <a:gd name="T40" fmla="*/ 4 w 293"/>
                <a:gd name="T41" fmla="*/ 163 h 683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293"/>
                <a:gd name="T64" fmla="*/ 0 h 683"/>
                <a:gd name="T65" fmla="*/ 293 w 293"/>
                <a:gd name="T66" fmla="*/ 683 h 683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293" h="683">
                  <a:moveTo>
                    <a:pt x="7" y="326"/>
                  </a:moveTo>
                  <a:lnTo>
                    <a:pt x="0" y="683"/>
                  </a:lnTo>
                  <a:lnTo>
                    <a:pt x="128" y="539"/>
                  </a:lnTo>
                  <a:lnTo>
                    <a:pt x="194" y="498"/>
                  </a:lnTo>
                  <a:lnTo>
                    <a:pt x="249" y="500"/>
                  </a:lnTo>
                  <a:lnTo>
                    <a:pt x="293" y="500"/>
                  </a:lnTo>
                  <a:lnTo>
                    <a:pt x="293" y="452"/>
                  </a:lnTo>
                  <a:lnTo>
                    <a:pt x="190" y="417"/>
                  </a:lnTo>
                  <a:lnTo>
                    <a:pt x="177" y="119"/>
                  </a:lnTo>
                  <a:lnTo>
                    <a:pt x="200" y="96"/>
                  </a:lnTo>
                  <a:lnTo>
                    <a:pt x="196" y="62"/>
                  </a:lnTo>
                  <a:lnTo>
                    <a:pt x="137" y="56"/>
                  </a:lnTo>
                  <a:lnTo>
                    <a:pt x="129" y="9"/>
                  </a:lnTo>
                  <a:lnTo>
                    <a:pt x="10" y="0"/>
                  </a:lnTo>
                  <a:lnTo>
                    <a:pt x="8" y="160"/>
                  </a:lnTo>
                  <a:lnTo>
                    <a:pt x="126" y="134"/>
                  </a:lnTo>
                  <a:lnTo>
                    <a:pt x="133" y="414"/>
                  </a:lnTo>
                  <a:lnTo>
                    <a:pt x="70" y="418"/>
                  </a:lnTo>
                  <a:lnTo>
                    <a:pt x="64" y="338"/>
                  </a:lnTo>
                  <a:lnTo>
                    <a:pt x="28" y="322"/>
                  </a:lnTo>
                  <a:lnTo>
                    <a:pt x="7" y="326"/>
                  </a:lnTo>
                  <a:close/>
                </a:path>
              </a:pathLst>
            </a:custGeom>
            <a:solidFill>
              <a:srgbClr val="00335B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04" name="Freeform 92"/>
            <p:cNvSpPr>
              <a:spLocks/>
            </p:cNvSpPr>
            <p:nvPr/>
          </p:nvSpPr>
          <p:spPr bwMode="auto">
            <a:xfrm>
              <a:off x="6198" y="1509"/>
              <a:ext cx="158" cy="494"/>
            </a:xfrm>
            <a:custGeom>
              <a:avLst/>
              <a:gdLst>
                <a:gd name="T0" fmla="*/ 157 w 316"/>
                <a:gd name="T1" fmla="*/ 89 h 989"/>
                <a:gd name="T2" fmla="*/ 158 w 316"/>
                <a:gd name="T3" fmla="*/ 9 h 989"/>
                <a:gd name="T4" fmla="*/ 25 w 316"/>
                <a:gd name="T5" fmla="*/ 0 h 989"/>
                <a:gd name="T6" fmla="*/ 5 w 316"/>
                <a:gd name="T7" fmla="*/ 1 h 989"/>
                <a:gd name="T8" fmla="*/ 6 w 316"/>
                <a:gd name="T9" fmla="*/ 97 h 989"/>
                <a:gd name="T10" fmla="*/ 53 w 316"/>
                <a:gd name="T11" fmla="*/ 99 h 989"/>
                <a:gd name="T12" fmla="*/ 54 w 316"/>
                <a:gd name="T13" fmla="*/ 193 h 989"/>
                <a:gd name="T14" fmla="*/ 30 w 316"/>
                <a:gd name="T15" fmla="*/ 193 h 989"/>
                <a:gd name="T16" fmla="*/ 5 w 316"/>
                <a:gd name="T17" fmla="*/ 193 h 989"/>
                <a:gd name="T18" fmla="*/ 0 w 316"/>
                <a:gd name="T19" fmla="*/ 494 h 989"/>
                <a:gd name="T20" fmla="*/ 40 w 316"/>
                <a:gd name="T21" fmla="*/ 494 h 989"/>
                <a:gd name="T22" fmla="*/ 74 w 316"/>
                <a:gd name="T23" fmla="*/ 440 h 989"/>
                <a:gd name="T24" fmla="*/ 153 w 316"/>
                <a:gd name="T25" fmla="*/ 350 h 989"/>
                <a:gd name="T26" fmla="*/ 157 w 316"/>
                <a:gd name="T27" fmla="*/ 172 h 989"/>
                <a:gd name="T28" fmla="*/ 124 w 316"/>
                <a:gd name="T29" fmla="*/ 177 h 989"/>
                <a:gd name="T30" fmla="*/ 92 w 316"/>
                <a:gd name="T31" fmla="*/ 218 h 989"/>
                <a:gd name="T32" fmla="*/ 92 w 316"/>
                <a:gd name="T33" fmla="*/ 101 h 989"/>
                <a:gd name="T34" fmla="*/ 157 w 316"/>
                <a:gd name="T35" fmla="*/ 89 h 989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316"/>
                <a:gd name="T55" fmla="*/ 0 h 989"/>
                <a:gd name="T56" fmla="*/ 316 w 316"/>
                <a:gd name="T57" fmla="*/ 989 h 989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316" h="989">
                  <a:moveTo>
                    <a:pt x="314" y="178"/>
                  </a:moveTo>
                  <a:lnTo>
                    <a:pt x="316" y="18"/>
                  </a:lnTo>
                  <a:lnTo>
                    <a:pt x="50" y="0"/>
                  </a:lnTo>
                  <a:lnTo>
                    <a:pt x="10" y="3"/>
                  </a:lnTo>
                  <a:lnTo>
                    <a:pt x="13" y="195"/>
                  </a:lnTo>
                  <a:lnTo>
                    <a:pt x="106" y="199"/>
                  </a:lnTo>
                  <a:lnTo>
                    <a:pt x="109" y="387"/>
                  </a:lnTo>
                  <a:lnTo>
                    <a:pt x="60" y="387"/>
                  </a:lnTo>
                  <a:lnTo>
                    <a:pt x="10" y="386"/>
                  </a:lnTo>
                  <a:lnTo>
                    <a:pt x="0" y="988"/>
                  </a:lnTo>
                  <a:lnTo>
                    <a:pt x="79" y="989"/>
                  </a:lnTo>
                  <a:lnTo>
                    <a:pt x="147" y="880"/>
                  </a:lnTo>
                  <a:lnTo>
                    <a:pt x="306" y="701"/>
                  </a:lnTo>
                  <a:lnTo>
                    <a:pt x="313" y="344"/>
                  </a:lnTo>
                  <a:lnTo>
                    <a:pt x="248" y="354"/>
                  </a:lnTo>
                  <a:lnTo>
                    <a:pt x="185" y="436"/>
                  </a:lnTo>
                  <a:lnTo>
                    <a:pt x="185" y="203"/>
                  </a:lnTo>
                  <a:lnTo>
                    <a:pt x="314" y="178"/>
                  </a:lnTo>
                  <a:close/>
                </a:path>
              </a:pathLst>
            </a:custGeom>
            <a:solidFill>
              <a:srgbClr val="00335B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05" name="Freeform 93"/>
            <p:cNvSpPr>
              <a:spLocks/>
            </p:cNvSpPr>
            <p:nvPr/>
          </p:nvSpPr>
          <p:spPr bwMode="auto">
            <a:xfrm>
              <a:off x="5648" y="1466"/>
              <a:ext cx="491" cy="571"/>
            </a:xfrm>
            <a:custGeom>
              <a:avLst/>
              <a:gdLst>
                <a:gd name="T0" fmla="*/ 490 w 983"/>
                <a:gd name="T1" fmla="*/ 139 h 1143"/>
                <a:gd name="T2" fmla="*/ 491 w 983"/>
                <a:gd name="T3" fmla="*/ 66 h 1143"/>
                <a:gd name="T4" fmla="*/ 451 w 983"/>
                <a:gd name="T5" fmla="*/ 79 h 1143"/>
                <a:gd name="T6" fmla="*/ 453 w 983"/>
                <a:gd name="T7" fmla="*/ 101 h 1143"/>
                <a:gd name="T8" fmla="*/ 466 w 983"/>
                <a:gd name="T9" fmla="*/ 102 h 1143"/>
                <a:gd name="T10" fmla="*/ 465 w 983"/>
                <a:gd name="T11" fmla="*/ 126 h 1143"/>
                <a:gd name="T12" fmla="*/ 476 w 983"/>
                <a:gd name="T13" fmla="*/ 126 h 1143"/>
                <a:gd name="T14" fmla="*/ 457 w 983"/>
                <a:gd name="T15" fmla="*/ 245 h 1143"/>
                <a:gd name="T16" fmla="*/ 360 w 983"/>
                <a:gd name="T17" fmla="*/ 256 h 1143"/>
                <a:gd name="T18" fmla="*/ 361 w 983"/>
                <a:gd name="T19" fmla="*/ 68 h 1143"/>
                <a:gd name="T20" fmla="*/ 372 w 983"/>
                <a:gd name="T21" fmla="*/ 59 h 1143"/>
                <a:gd name="T22" fmla="*/ 366 w 983"/>
                <a:gd name="T23" fmla="*/ 42 h 1143"/>
                <a:gd name="T24" fmla="*/ 346 w 983"/>
                <a:gd name="T25" fmla="*/ 40 h 1143"/>
                <a:gd name="T26" fmla="*/ 333 w 983"/>
                <a:gd name="T27" fmla="*/ 46 h 1143"/>
                <a:gd name="T28" fmla="*/ 328 w 983"/>
                <a:gd name="T29" fmla="*/ 56 h 1143"/>
                <a:gd name="T30" fmla="*/ 333 w 983"/>
                <a:gd name="T31" fmla="*/ 67 h 1143"/>
                <a:gd name="T32" fmla="*/ 344 w 983"/>
                <a:gd name="T33" fmla="*/ 73 h 1143"/>
                <a:gd name="T34" fmla="*/ 344 w 983"/>
                <a:gd name="T35" fmla="*/ 260 h 1143"/>
                <a:gd name="T36" fmla="*/ 305 w 983"/>
                <a:gd name="T37" fmla="*/ 259 h 1143"/>
                <a:gd name="T38" fmla="*/ 304 w 983"/>
                <a:gd name="T39" fmla="*/ 99 h 1143"/>
                <a:gd name="T40" fmla="*/ 295 w 983"/>
                <a:gd name="T41" fmla="*/ 96 h 1143"/>
                <a:gd name="T42" fmla="*/ 296 w 983"/>
                <a:gd name="T43" fmla="*/ 0 h 1143"/>
                <a:gd name="T44" fmla="*/ 279 w 983"/>
                <a:gd name="T45" fmla="*/ 9 h 1143"/>
                <a:gd name="T46" fmla="*/ 277 w 983"/>
                <a:gd name="T47" fmla="*/ 96 h 1143"/>
                <a:gd name="T48" fmla="*/ 261 w 983"/>
                <a:gd name="T49" fmla="*/ 99 h 1143"/>
                <a:gd name="T50" fmla="*/ 261 w 983"/>
                <a:gd name="T51" fmla="*/ 265 h 1143"/>
                <a:gd name="T52" fmla="*/ 59 w 983"/>
                <a:gd name="T53" fmla="*/ 273 h 1143"/>
                <a:gd name="T54" fmla="*/ 23 w 983"/>
                <a:gd name="T55" fmla="*/ 276 h 1143"/>
                <a:gd name="T56" fmla="*/ 16 w 983"/>
                <a:gd name="T57" fmla="*/ 282 h 1143"/>
                <a:gd name="T58" fmla="*/ 11 w 983"/>
                <a:gd name="T59" fmla="*/ 289 h 1143"/>
                <a:gd name="T60" fmla="*/ 7 w 983"/>
                <a:gd name="T61" fmla="*/ 296 h 1143"/>
                <a:gd name="T62" fmla="*/ 5 w 983"/>
                <a:gd name="T63" fmla="*/ 304 h 1143"/>
                <a:gd name="T64" fmla="*/ 4 w 983"/>
                <a:gd name="T65" fmla="*/ 312 h 1143"/>
                <a:gd name="T66" fmla="*/ 4 w 983"/>
                <a:gd name="T67" fmla="*/ 322 h 1143"/>
                <a:gd name="T68" fmla="*/ 5 w 983"/>
                <a:gd name="T69" fmla="*/ 333 h 1143"/>
                <a:gd name="T70" fmla="*/ 6 w 983"/>
                <a:gd name="T71" fmla="*/ 344 h 1143"/>
                <a:gd name="T72" fmla="*/ 14 w 983"/>
                <a:gd name="T73" fmla="*/ 373 h 1143"/>
                <a:gd name="T74" fmla="*/ 32 w 983"/>
                <a:gd name="T75" fmla="*/ 452 h 1143"/>
                <a:gd name="T76" fmla="*/ 0 w 983"/>
                <a:gd name="T77" fmla="*/ 449 h 1143"/>
                <a:gd name="T78" fmla="*/ 3 w 983"/>
                <a:gd name="T79" fmla="*/ 523 h 1143"/>
                <a:gd name="T80" fmla="*/ 16 w 983"/>
                <a:gd name="T81" fmla="*/ 538 h 1143"/>
                <a:gd name="T82" fmla="*/ 51 w 983"/>
                <a:gd name="T83" fmla="*/ 521 h 1143"/>
                <a:gd name="T84" fmla="*/ 52 w 983"/>
                <a:gd name="T85" fmla="*/ 504 h 1143"/>
                <a:gd name="T86" fmla="*/ 67 w 983"/>
                <a:gd name="T87" fmla="*/ 502 h 1143"/>
                <a:gd name="T88" fmla="*/ 67 w 983"/>
                <a:gd name="T89" fmla="*/ 519 h 1143"/>
                <a:gd name="T90" fmla="*/ 94 w 983"/>
                <a:gd name="T91" fmla="*/ 520 h 1143"/>
                <a:gd name="T92" fmla="*/ 120 w 983"/>
                <a:gd name="T93" fmla="*/ 522 h 1143"/>
                <a:gd name="T94" fmla="*/ 119 w 983"/>
                <a:gd name="T95" fmla="*/ 571 h 1143"/>
                <a:gd name="T96" fmla="*/ 168 w 983"/>
                <a:gd name="T97" fmla="*/ 566 h 1143"/>
                <a:gd name="T98" fmla="*/ 169 w 983"/>
                <a:gd name="T99" fmla="*/ 545 h 1143"/>
                <a:gd name="T100" fmla="*/ 155 w 983"/>
                <a:gd name="T101" fmla="*/ 537 h 1143"/>
                <a:gd name="T102" fmla="*/ 161 w 983"/>
                <a:gd name="T103" fmla="*/ 515 h 1143"/>
                <a:gd name="T104" fmla="*/ 347 w 983"/>
                <a:gd name="T105" fmla="*/ 504 h 1143"/>
                <a:gd name="T106" fmla="*/ 390 w 983"/>
                <a:gd name="T107" fmla="*/ 517 h 1143"/>
                <a:gd name="T108" fmla="*/ 449 w 983"/>
                <a:gd name="T109" fmla="*/ 510 h 1143"/>
                <a:gd name="T110" fmla="*/ 484 w 983"/>
                <a:gd name="T111" fmla="*/ 511 h 1143"/>
                <a:gd name="T112" fmla="*/ 488 w 983"/>
                <a:gd name="T113" fmla="*/ 249 h 1143"/>
                <a:gd name="T114" fmla="*/ 488 w 983"/>
                <a:gd name="T115" fmla="*/ 250 h 1143"/>
                <a:gd name="T116" fmla="*/ 473 w 983"/>
                <a:gd name="T117" fmla="*/ 250 h 1143"/>
                <a:gd name="T118" fmla="*/ 490 w 983"/>
                <a:gd name="T119" fmla="*/ 139 h 1143"/>
                <a:gd name="T120" fmla="*/ 490 w 983"/>
                <a:gd name="T121" fmla="*/ 139 h 1143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983"/>
                <a:gd name="T184" fmla="*/ 0 h 1143"/>
                <a:gd name="T185" fmla="*/ 983 w 983"/>
                <a:gd name="T186" fmla="*/ 1143 h 1143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983" h="1143">
                  <a:moveTo>
                    <a:pt x="981" y="278"/>
                  </a:moveTo>
                  <a:lnTo>
                    <a:pt x="983" y="132"/>
                  </a:lnTo>
                  <a:lnTo>
                    <a:pt x="903" y="158"/>
                  </a:lnTo>
                  <a:lnTo>
                    <a:pt x="906" y="202"/>
                  </a:lnTo>
                  <a:lnTo>
                    <a:pt x="932" y="205"/>
                  </a:lnTo>
                  <a:lnTo>
                    <a:pt x="930" y="252"/>
                  </a:lnTo>
                  <a:lnTo>
                    <a:pt x="953" y="253"/>
                  </a:lnTo>
                  <a:lnTo>
                    <a:pt x="914" y="491"/>
                  </a:lnTo>
                  <a:lnTo>
                    <a:pt x="720" y="513"/>
                  </a:lnTo>
                  <a:lnTo>
                    <a:pt x="723" y="137"/>
                  </a:lnTo>
                  <a:lnTo>
                    <a:pt x="744" y="119"/>
                  </a:lnTo>
                  <a:lnTo>
                    <a:pt x="732" y="84"/>
                  </a:lnTo>
                  <a:lnTo>
                    <a:pt x="693" y="81"/>
                  </a:lnTo>
                  <a:lnTo>
                    <a:pt x="666" y="93"/>
                  </a:lnTo>
                  <a:lnTo>
                    <a:pt x="656" y="113"/>
                  </a:lnTo>
                  <a:lnTo>
                    <a:pt x="666" y="135"/>
                  </a:lnTo>
                  <a:lnTo>
                    <a:pt x="688" y="147"/>
                  </a:lnTo>
                  <a:lnTo>
                    <a:pt x="688" y="521"/>
                  </a:lnTo>
                  <a:lnTo>
                    <a:pt x="610" y="519"/>
                  </a:lnTo>
                  <a:lnTo>
                    <a:pt x="608" y="198"/>
                  </a:lnTo>
                  <a:lnTo>
                    <a:pt x="590" y="192"/>
                  </a:lnTo>
                  <a:lnTo>
                    <a:pt x="592" y="0"/>
                  </a:lnTo>
                  <a:lnTo>
                    <a:pt x="558" y="18"/>
                  </a:lnTo>
                  <a:lnTo>
                    <a:pt x="554" y="192"/>
                  </a:lnTo>
                  <a:lnTo>
                    <a:pt x="522" y="199"/>
                  </a:lnTo>
                  <a:lnTo>
                    <a:pt x="522" y="530"/>
                  </a:lnTo>
                  <a:lnTo>
                    <a:pt x="119" y="547"/>
                  </a:lnTo>
                  <a:lnTo>
                    <a:pt x="47" y="553"/>
                  </a:lnTo>
                  <a:lnTo>
                    <a:pt x="32" y="564"/>
                  </a:lnTo>
                  <a:lnTo>
                    <a:pt x="22" y="578"/>
                  </a:lnTo>
                  <a:lnTo>
                    <a:pt x="15" y="592"/>
                  </a:lnTo>
                  <a:lnTo>
                    <a:pt x="11" y="608"/>
                  </a:lnTo>
                  <a:lnTo>
                    <a:pt x="9" y="625"/>
                  </a:lnTo>
                  <a:lnTo>
                    <a:pt x="9" y="644"/>
                  </a:lnTo>
                  <a:lnTo>
                    <a:pt x="11" y="666"/>
                  </a:lnTo>
                  <a:lnTo>
                    <a:pt x="13" y="689"/>
                  </a:lnTo>
                  <a:lnTo>
                    <a:pt x="28" y="746"/>
                  </a:lnTo>
                  <a:lnTo>
                    <a:pt x="65" y="904"/>
                  </a:lnTo>
                  <a:lnTo>
                    <a:pt x="0" y="898"/>
                  </a:lnTo>
                  <a:lnTo>
                    <a:pt x="7" y="1047"/>
                  </a:lnTo>
                  <a:lnTo>
                    <a:pt x="32" y="1077"/>
                  </a:lnTo>
                  <a:lnTo>
                    <a:pt x="103" y="1042"/>
                  </a:lnTo>
                  <a:lnTo>
                    <a:pt x="104" y="1008"/>
                  </a:lnTo>
                  <a:lnTo>
                    <a:pt x="135" y="1004"/>
                  </a:lnTo>
                  <a:lnTo>
                    <a:pt x="135" y="1039"/>
                  </a:lnTo>
                  <a:lnTo>
                    <a:pt x="189" y="1040"/>
                  </a:lnTo>
                  <a:lnTo>
                    <a:pt x="240" y="1045"/>
                  </a:lnTo>
                  <a:lnTo>
                    <a:pt x="239" y="1143"/>
                  </a:lnTo>
                  <a:lnTo>
                    <a:pt x="337" y="1133"/>
                  </a:lnTo>
                  <a:lnTo>
                    <a:pt x="338" y="1090"/>
                  </a:lnTo>
                  <a:lnTo>
                    <a:pt x="310" y="1074"/>
                  </a:lnTo>
                  <a:lnTo>
                    <a:pt x="323" y="1030"/>
                  </a:lnTo>
                  <a:lnTo>
                    <a:pt x="695" y="1009"/>
                  </a:lnTo>
                  <a:lnTo>
                    <a:pt x="780" y="1034"/>
                  </a:lnTo>
                  <a:lnTo>
                    <a:pt x="898" y="1021"/>
                  </a:lnTo>
                  <a:lnTo>
                    <a:pt x="969" y="1022"/>
                  </a:lnTo>
                  <a:lnTo>
                    <a:pt x="977" y="499"/>
                  </a:lnTo>
                  <a:lnTo>
                    <a:pt x="976" y="501"/>
                  </a:lnTo>
                  <a:lnTo>
                    <a:pt x="946" y="501"/>
                  </a:lnTo>
                  <a:lnTo>
                    <a:pt x="981" y="278"/>
                  </a:lnTo>
                  <a:close/>
                </a:path>
              </a:pathLst>
            </a:custGeom>
            <a:solidFill>
              <a:srgbClr val="00335B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06" name="Freeform 94"/>
            <p:cNvSpPr>
              <a:spLocks/>
            </p:cNvSpPr>
            <p:nvPr/>
          </p:nvSpPr>
          <p:spPr bwMode="auto">
            <a:xfrm>
              <a:off x="5656" y="1930"/>
              <a:ext cx="198" cy="187"/>
            </a:xfrm>
            <a:custGeom>
              <a:avLst/>
              <a:gdLst>
                <a:gd name="T0" fmla="*/ 0 w 396"/>
                <a:gd name="T1" fmla="*/ 131 h 376"/>
                <a:gd name="T2" fmla="*/ 20 w 396"/>
                <a:gd name="T3" fmla="*/ 169 h 376"/>
                <a:gd name="T4" fmla="*/ 54 w 396"/>
                <a:gd name="T5" fmla="*/ 185 h 376"/>
                <a:gd name="T6" fmla="*/ 68 w 396"/>
                <a:gd name="T7" fmla="*/ 187 h 376"/>
                <a:gd name="T8" fmla="*/ 81 w 396"/>
                <a:gd name="T9" fmla="*/ 187 h 376"/>
                <a:gd name="T10" fmla="*/ 93 w 396"/>
                <a:gd name="T11" fmla="*/ 187 h 376"/>
                <a:gd name="T12" fmla="*/ 103 w 396"/>
                <a:gd name="T13" fmla="*/ 187 h 376"/>
                <a:gd name="T14" fmla="*/ 114 w 396"/>
                <a:gd name="T15" fmla="*/ 186 h 376"/>
                <a:gd name="T16" fmla="*/ 123 w 396"/>
                <a:gd name="T17" fmla="*/ 184 h 376"/>
                <a:gd name="T18" fmla="*/ 132 w 396"/>
                <a:gd name="T19" fmla="*/ 181 h 376"/>
                <a:gd name="T20" fmla="*/ 140 w 396"/>
                <a:gd name="T21" fmla="*/ 178 h 376"/>
                <a:gd name="T22" fmla="*/ 147 w 396"/>
                <a:gd name="T23" fmla="*/ 173 h 376"/>
                <a:gd name="T24" fmla="*/ 155 w 396"/>
                <a:gd name="T25" fmla="*/ 168 h 376"/>
                <a:gd name="T26" fmla="*/ 162 w 396"/>
                <a:gd name="T27" fmla="*/ 162 h 376"/>
                <a:gd name="T28" fmla="*/ 169 w 396"/>
                <a:gd name="T29" fmla="*/ 155 h 376"/>
                <a:gd name="T30" fmla="*/ 176 w 396"/>
                <a:gd name="T31" fmla="*/ 147 h 376"/>
                <a:gd name="T32" fmla="*/ 183 w 396"/>
                <a:gd name="T33" fmla="*/ 137 h 376"/>
                <a:gd name="T34" fmla="*/ 191 w 396"/>
                <a:gd name="T35" fmla="*/ 127 h 376"/>
                <a:gd name="T36" fmla="*/ 198 w 396"/>
                <a:gd name="T37" fmla="*/ 115 h 376"/>
                <a:gd name="T38" fmla="*/ 198 w 396"/>
                <a:gd name="T39" fmla="*/ 88 h 376"/>
                <a:gd name="T40" fmla="*/ 196 w 396"/>
                <a:gd name="T41" fmla="*/ 66 h 376"/>
                <a:gd name="T42" fmla="*/ 192 w 396"/>
                <a:gd name="T43" fmla="*/ 47 h 376"/>
                <a:gd name="T44" fmla="*/ 185 w 396"/>
                <a:gd name="T45" fmla="*/ 32 h 376"/>
                <a:gd name="T46" fmla="*/ 173 w 396"/>
                <a:gd name="T47" fmla="*/ 20 h 376"/>
                <a:gd name="T48" fmla="*/ 158 w 396"/>
                <a:gd name="T49" fmla="*/ 11 h 376"/>
                <a:gd name="T50" fmla="*/ 137 w 396"/>
                <a:gd name="T51" fmla="*/ 4 h 376"/>
                <a:gd name="T52" fmla="*/ 109 w 396"/>
                <a:gd name="T53" fmla="*/ 0 h 376"/>
                <a:gd name="T54" fmla="*/ 94 w 396"/>
                <a:gd name="T55" fmla="*/ 3 h 376"/>
                <a:gd name="T56" fmla="*/ 80 w 396"/>
                <a:gd name="T57" fmla="*/ 6 h 376"/>
                <a:gd name="T58" fmla="*/ 67 w 396"/>
                <a:gd name="T59" fmla="*/ 9 h 376"/>
                <a:gd name="T60" fmla="*/ 56 w 396"/>
                <a:gd name="T61" fmla="*/ 13 h 376"/>
                <a:gd name="T62" fmla="*/ 46 w 396"/>
                <a:gd name="T63" fmla="*/ 17 h 376"/>
                <a:gd name="T64" fmla="*/ 37 w 396"/>
                <a:gd name="T65" fmla="*/ 22 h 376"/>
                <a:gd name="T66" fmla="*/ 29 w 396"/>
                <a:gd name="T67" fmla="*/ 28 h 376"/>
                <a:gd name="T68" fmla="*/ 23 w 396"/>
                <a:gd name="T69" fmla="*/ 35 h 376"/>
                <a:gd name="T70" fmla="*/ 17 w 396"/>
                <a:gd name="T71" fmla="*/ 42 h 376"/>
                <a:gd name="T72" fmla="*/ 12 w 396"/>
                <a:gd name="T73" fmla="*/ 52 h 376"/>
                <a:gd name="T74" fmla="*/ 9 w 396"/>
                <a:gd name="T75" fmla="*/ 61 h 376"/>
                <a:gd name="T76" fmla="*/ 6 w 396"/>
                <a:gd name="T77" fmla="*/ 72 h 376"/>
                <a:gd name="T78" fmla="*/ 3 w 396"/>
                <a:gd name="T79" fmla="*/ 85 h 376"/>
                <a:gd name="T80" fmla="*/ 2 w 396"/>
                <a:gd name="T81" fmla="*/ 98 h 376"/>
                <a:gd name="T82" fmla="*/ 1 w 396"/>
                <a:gd name="T83" fmla="*/ 114 h 376"/>
                <a:gd name="T84" fmla="*/ 0 w 396"/>
                <a:gd name="T85" fmla="*/ 131 h 37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w 396"/>
                <a:gd name="T130" fmla="*/ 0 h 376"/>
                <a:gd name="T131" fmla="*/ 396 w 396"/>
                <a:gd name="T132" fmla="*/ 376 h 376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T129" t="T130" r="T131" b="T132"/>
              <a:pathLst>
                <a:path w="396" h="376">
                  <a:moveTo>
                    <a:pt x="0" y="263"/>
                  </a:moveTo>
                  <a:lnTo>
                    <a:pt x="39" y="340"/>
                  </a:lnTo>
                  <a:lnTo>
                    <a:pt x="108" y="372"/>
                  </a:lnTo>
                  <a:lnTo>
                    <a:pt x="135" y="375"/>
                  </a:lnTo>
                  <a:lnTo>
                    <a:pt x="162" y="376"/>
                  </a:lnTo>
                  <a:lnTo>
                    <a:pt x="185" y="376"/>
                  </a:lnTo>
                  <a:lnTo>
                    <a:pt x="207" y="376"/>
                  </a:lnTo>
                  <a:lnTo>
                    <a:pt x="228" y="373"/>
                  </a:lnTo>
                  <a:lnTo>
                    <a:pt x="246" y="369"/>
                  </a:lnTo>
                  <a:lnTo>
                    <a:pt x="263" y="364"/>
                  </a:lnTo>
                  <a:lnTo>
                    <a:pt x="279" y="357"/>
                  </a:lnTo>
                  <a:lnTo>
                    <a:pt x="294" y="348"/>
                  </a:lnTo>
                  <a:lnTo>
                    <a:pt x="309" y="338"/>
                  </a:lnTo>
                  <a:lnTo>
                    <a:pt x="324" y="326"/>
                  </a:lnTo>
                  <a:lnTo>
                    <a:pt x="338" y="311"/>
                  </a:lnTo>
                  <a:lnTo>
                    <a:pt x="352" y="295"/>
                  </a:lnTo>
                  <a:lnTo>
                    <a:pt x="366" y="276"/>
                  </a:lnTo>
                  <a:lnTo>
                    <a:pt x="381" y="255"/>
                  </a:lnTo>
                  <a:lnTo>
                    <a:pt x="396" y="231"/>
                  </a:lnTo>
                  <a:lnTo>
                    <a:pt x="396" y="176"/>
                  </a:lnTo>
                  <a:lnTo>
                    <a:pt x="392" y="132"/>
                  </a:lnTo>
                  <a:lnTo>
                    <a:pt x="383" y="95"/>
                  </a:lnTo>
                  <a:lnTo>
                    <a:pt x="369" y="64"/>
                  </a:lnTo>
                  <a:lnTo>
                    <a:pt x="346" y="41"/>
                  </a:lnTo>
                  <a:lnTo>
                    <a:pt x="315" y="22"/>
                  </a:lnTo>
                  <a:lnTo>
                    <a:pt x="273" y="9"/>
                  </a:lnTo>
                  <a:lnTo>
                    <a:pt x="218" y="0"/>
                  </a:lnTo>
                  <a:lnTo>
                    <a:pt x="187" y="6"/>
                  </a:lnTo>
                  <a:lnTo>
                    <a:pt x="160" y="12"/>
                  </a:lnTo>
                  <a:lnTo>
                    <a:pt x="134" y="19"/>
                  </a:lnTo>
                  <a:lnTo>
                    <a:pt x="112" y="27"/>
                  </a:lnTo>
                  <a:lnTo>
                    <a:pt x="92" y="35"/>
                  </a:lnTo>
                  <a:lnTo>
                    <a:pt x="74" y="45"/>
                  </a:lnTo>
                  <a:lnTo>
                    <a:pt x="58" y="57"/>
                  </a:lnTo>
                  <a:lnTo>
                    <a:pt x="46" y="70"/>
                  </a:lnTo>
                  <a:lnTo>
                    <a:pt x="34" y="85"/>
                  </a:lnTo>
                  <a:lnTo>
                    <a:pt x="25" y="104"/>
                  </a:lnTo>
                  <a:lnTo>
                    <a:pt x="17" y="123"/>
                  </a:lnTo>
                  <a:lnTo>
                    <a:pt x="11" y="145"/>
                  </a:lnTo>
                  <a:lnTo>
                    <a:pt x="6" y="171"/>
                  </a:lnTo>
                  <a:lnTo>
                    <a:pt x="3" y="198"/>
                  </a:lnTo>
                  <a:lnTo>
                    <a:pt x="1" y="229"/>
                  </a:lnTo>
                  <a:lnTo>
                    <a:pt x="0" y="263"/>
                  </a:lnTo>
                  <a:close/>
                </a:path>
              </a:pathLst>
            </a:custGeom>
            <a:solidFill>
              <a:srgbClr val="00194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07" name="Freeform 95"/>
            <p:cNvSpPr>
              <a:spLocks/>
            </p:cNvSpPr>
            <p:nvPr/>
          </p:nvSpPr>
          <p:spPr bwMode="auto">
            <a:xfrm>
              <a:off x="6203" y="1670"/>
              <a:ext cx="2" cy="5"/>
            </a:xfrm>
            <a:custGeom>
              <a:avLst/>
              <a:gdLst>
                <a:gd name="T0" fmla="*/ 0 w 3"/>
                <a:gd name="T1" fmla="*/ 0 h 9"/>
                <a:gd name="T2" fmla="*/ 0 w 3"/>
                <a:gd name="T3" fmla="*/ 5 h 9"/>
                <a:gd name="T4" fmla="*/ 2 w 3"/>
                <a:gd name="T5" fmla="*/ 0 h 9"/>
                <a:gd name="T6" fmla="*/ 0 w 3"/>
                <a:gd name="T7" fmla="*/ 0 h 9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3"/>
                <a:gd name="T13" fmla="*/ 0 h 9"/>
                <a:gd name="T14" fmla="*/ 3 w 3"/>
                <a:gd name="T15" fmla="*/ 9 h 9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3" h="9">
                  <a:moveTo>
                    <a:pt x="0" y="0"/>
                  </a:moveTo>
                  <a:lnTo>
                    <a:pt x="0" y="9"/>
                  </a:lnTo>
                  <a:lnTo>
                    <a:pt x="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F2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08" name="Freeform 96"/>
            <p:cNvSpPr>
              <a:spLocks/>
            </p:cNvSpPr>
            <p:nvPr/>
          </p:nvSpPr>
          <p:spPr bwMode="auto">
            <a:xfrm>
              <a:off x="6132" y="1507"/>
              <a:ext cx="78" cy="496"/>
            </a:xfrm>
            <a:custGeom>
              <a:avLst/>
              <a:gdLst>
                <a:gd name="T0" fmla="*/ 72 w 156"/>
                <a:gd name="T1" fmla="*/ 99 h 991"/>
                <a:gd name="T2" fmla="*/ 78 w 156"/>
                <a:gd name="T3" fmla="*/ 0 h 991"/>
                <a:gd name="T4" fmla="*/ 7 w 156"/>
                <a:gd name="T5" fmla="*/ 25 h 991"/>
                <a:gd name="T6" fmla="*/ 6 w 156"/>
                <a:gd name="T7" fmla="*/ 98 h 991"/>
                <a:gd name="T8" fmla="*/ 16 w 156"/>
                <a:gd name="T9" fmla="*/ 100 h 991"/>
                <a:gd name="T10" fmla="*/ 4 w 156"/>
                <a:gd name="T11" fmla="*/ 208 h 991"/>
                <a:gd name="T12" fmla="*/ 0 w 156"/>
                <a:gd name="T13" fmla="*/ 470 h 991"/>
                <a:gd name="T14" fmla="*/ 19 w 156"/>
                <a:gd name="T15" fmla="*/ 470 h 991"/>
                <a:gd name="T16" fmla="*/ 26 w 156"/>
                <a:gd name="T17" fmla="*/ 491 h 991"/>
                <a:gd name="T18" fmla="*/ 60 w 156"/>
                <a:gd name="T19" fmla="*/ 496 h 991"/>
                <a:gd name="T20" fmla="*/ 66 w 156"/>
                <a:gd name="T21" fmla="*/ 496 h 991"/>
                <a:gd name="T22" fmla="*/ 71 w 156"/>
                <a:gd name="T23" fmla="*/ 195 h 991"/>
                <a:gd name="T24" fmla="*/ 58 w 156"/>
                <a:gd name="T25" fmla="*/ 195 h 991"/>
                <a:gd name="T26" fmla="*/ 71 w 156"/>
                <a:gd name="T27" fmla="*/ 168 h 991"/>
                <a:gd name="T28" fmla="*/ 71 w 156"/>
                <a:gd name="T29" fmla="*/ 163 h 991"/>
                <a:gd name="T30" fmla="*/ 57 w 156"/>
                <a:gd name="T31" fmla="*/ 159 h 991"/>
                <a:gd name="T32" fmla="*/ 43 w 156"/>
                <a:gd name="T33" fmla="*/ 189 h 991"/>
                <a:gd name="T34" fmla="*/ 24 w 156"/>
                <a:gd name="T35" fmla="*/ 188 h 991"/>
                <a:gd name="T36" fmla="*/ 37 w 156"/>
                <a:gd name="T37" fmla="*/ 98 h 991"/>
                <a:gd name="T38" fmla="*/ 72 w 156"/>
                <a:gd name="T39" fmla="*/ 99 h 991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156"/>
                <a:gd name="T61" fmla="*/ 0 h 991"/>
                <a:gd name="T62" fmla="*/ 156 w 156"/>
                <a:gd name="T63" fmla="*/ 991 h 991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156" h="991">
                  <a:moveTo>
                    <a:pt x="144" y="198"/>
                  </a:moveTo>
                  <a:lnTo>
                    <a:pt x="156" y="0"/>
                  </a:lnTo>
                  <a:lnTo>
                    <a:pt x="14" y="49"/>
                  </a:lnTo>
                  <a:lnTo>
                    <a:pt x="12" y="195"/>
                  </a:lnTo>
                  <a:lnTo>
                    <a:pt x="32" y="199"/>
                  </a:lnTo>
                  <a:lnTo>
                    <a:pt x="8" y="416"/>
                  </a:lnTo>
                  <a:lnTo>
                    <a:pt x="0" y="939"/>
                  </a:lnTo>
                  <a:lnTo>
                    <a:pt x="38" y="939"/>
                  </a:lnTo>
                  <a:lnTo>
                    <a:pt x="53" y="982"/>
                  </a:lnTo>
                  <a:lnTo>
                    <a:pt x="120" y="991"/>
                  </a:lnTo>
                  <a:lnTo>
                    <a:pt x="131" y="991"/>
                  </a:lnTo>
                  <a:lnTo>
                    <a:pt x="141" y="389"/>
                  </a:lnTo>
                  <a:lnTo>
                    <a:pt x="116" y="389"/>
                  </a:lnTo>
                  <a:lnTo>
                    <a:pt x="142" y="335"/>
                  </a:lnTo>
                  <a:lnTo>
                    <a:pt x="142" y="326"/>
                  </a:lnTo>
                  <a:lnTo>
                    <a:pt x="114" y="318"/>
                  </a:lnTo>
                  <a:lnTo>
                    <a:pt x="86" y="377"/>
                  </a:lnTo>
                  <a:lnTo>
                    <a:pt x="48" y="375"/>
                  </a:lnTo>
                  <a:lnTo>
                    <a:pt x="74" y="196"/>
                  </a:lnTo>
                  <a:lnTo>
                    <a:pt x="144" y="198"/>
                  </a:lnTo>
                  <a:close/>
                </a:path>
              </a:pathLst>
            </a:custGeom>
            <a:solidFill>
              <a:srgbClr val="00335B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09" name="Freeform 97"/>
            <p:cNvSpPr>
              <a:spLocks/>
            </p:cNvSpPr>
            <p:nvPr/>
          </p:nvSpPr>
          <p:spPr bwMode="auto">
            <a:xfrm>
              <a:off x="6203" y="1785"/>
              <a:ext cx="429" cy="425"/>
            </a:xfrm>
            <a:custGeom>
              <a:avLst/>
              <a:gdLst>
                <a:gd name="T0" fmla="*/ 113 w 858"/>
                <a:gd name="T1" fmla="*/ 22 h 850"/>
                <a:gd name="T2" fmla="*/ 135 w 858"/>
                <a:gd name="T3" fmla="*/ 19 h 850"/>
                <a:gd name="T4" fmla="*/ 160 w 858"/>
                <a:gd name="T5" fmla="*/ 7 h 850"/>
                <a:gd name="T6" fmla="*/ 183 w 858"/>
                <a:gd name="T7" fmla="*/ 10 h 850"/>
                <a:gd name="T8" fmla="*/ 203 w 858"/>
                <a:gd name="T9" fmla="*/ 5 h 850"/>
                <a:gd name="T10" fmla="*/ 217 w 858"/>
                <a:gd name="T11" fmla="*/ 0 h 850"/>
                <a:gd name="T12" fmla="*/ 258 w 858"/>
                <a:gd name="T13" fmla="*/ 4 h 850"/>
                <a:gd name="T14" fmla="*/ 326 w 858"/>
                <a:gd name="T15" fmla="*/ 23 h 850"/>
                <a:gd name="T16" fmla="*/ 362 w 858"/>
                <a:gd name="T17" fmla="*/ 39 h 850"/>
                <a:gd name="T18" fmla="*/ 371 w 858"/>
                <a:gd name="T19" fmla="*/ 57 h 850"/>
                <a:gd name="T20" fmla="*/ 399 w 858"/>
                <a:gd name="T21" fmla="*/ 77 h 850"/>
                <a:gd name="T22" fmla="*/ 404 w 858"/>
                <a:gd name="T23" fmla="*/ 93 h 850"/>
                <a:gd name="T24" fmla="*/ 417 w 858"/>
                <a:gd name="T25" fmla="*/ 113 h 850"/>
                <a:gd name="T26" fmla="*/ 415 w 858"/>
                <a:gd name="T27" fmla="*/ 130 h 850"/>
                <a:gd name="T28" fmla="*/ 425 w 858"/>
                <a:gd name="T29" fmla="*/ 153 h 850"/>
                <a:gd name="T30" fmla="*/ 428 w 858"/>
                <a:gd name="T31" fmla="*/ 215 h 850"/>
                <a:gd name="T32" fmla="*/ 421 w 858"/>
                <a:gd name="T33" fmla="*/ 259 h 850"/>
                <a:gd name="T34" fmla="*/ 410 w 858"/>
                <a:gd name="T35" fmla="*/ 298 h 850"/>
                <a:gd name="T36" fmla="*/ 393 w 858"/>
                <a:gd name="T37" fmla="*/ 333 h 850"/>
                <a:gd name="T38" fmla="*/ 372 w 858"/>
                <a:gd name="T39" fmla="*/ 362 h 850"/>
                <a:gd name="T40" fmla="*/ 345 w 858"/>
                <a:gd name="T41" fmla="*/ 387 h 850"/>
                <a:gd name="T42" fmla="*/ 313 w 858"/>
                <a:gd name="T43" fmla="*/ 405 h 850"/>
                <a:gd name="T44" fmla="*/ 275 w 858"/>
                <a:gd name="T45" fmla="*/ 418 h 850"/>
                <a:gd name="T46" fmla="*/ 231 w 858"/>
                <a:gd name="T47" fmla="*/ 424 h 850"/>
                <a:gd name="T48" fmla="*/ 166 w 858"/>
                <a:gd name="T49" fmla="*/ 424 h 850"/>
                <a:gd name="T50" fmla="*/ 151 w 858"/>
                <a:gd name="T51" fmla="*/ 421 h 850"/>
                <a:gd name="T52" fmla="*/ 138 w 858"/>
                <a:gd name="T53" fmla="*/ 418 h 850"/>
                <a:gd name="T54" fmla="*/ 126 w 858"/>
                <a:gd name="T55" fmla="*/ 416 h 850"/>
                <a:gd name="T56" fmla="*/ 115 w 858"/>
                <a:gd name="T57" fmla="*/ 412 h 850"/>
                <a:gd name="T58" fmla="*/ 105 w 858"/>
                <a:gd name="T59" fmla="*/ 408 h 850"/>
                <a:gd name="T60" fmla="*/ 93 w 858"/>
                <a:gd name="T61" fmla="*/ 402 h 850"/>
                <a:gd name="T62" fmla="*/ 80 w 858"/>
                <a:gd name="T63" fmla="*/ 395 h 850"/>
                <a:gd name="T64" fmla="*/ 39 w 858"/>
                <a:gd name="T65" fmla="*/ 366 h 850"/>
                <a:gd name="T66" fmla="*/ 10 w 858"/>
                <a:gd name="T67" fmla="*/ 314 h 850"/>
                <a:gd name="T68" fmla="*/ 0 w 858"/>
                <a:gd name="T69" fmla="*/ 250 h 850"/>
                <a:gd name="T70" fmla="*/ 6 w 858"/>
                <a:gd name="T71" fmla="*/ 198 h 850"/>
                <a:gd name="T72" fmla="*/ 4 w 858"/>
                <a:gd name="T73" fmla="*/ 170 h 850"/>
                <a:gd name="T74" fmla="*/ 24 w 858"/>
                <a:gd name="T75" fmla="*/ 154 h 850"/>
                <a:gd name="T76" fmla="*/ 33 w 858"/>
                <a:gd name="T77" fmla="*/ 119 h 850"/>
                <a:gd name="T78" fmla="*/ 42 w 858"/>
                <a:gd name="T79" fmla="*/ 106 h 850"/>
                <a:gd name="T80" fmla="*/ 50 w 858"/>
                <a:gd name="T81" fmla="*/ 86 h 850"/>
                <a:gd name="T82" fmla="*/ 69 w 858"/>
                <a:gd name="T83" fmla="*/ 73 h 850"/>
                <a:gd name="T84" fmla="*/ 78 w 858"/>
                <a:gd name="T85" fmla="*/ 44 h 850"/>
                <a:gd name="T86" fmla="*/ 100 w 858"/>
                <a:gd name="T87" fmla="*/ 44 h 850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858"/>
                <a:gd name="T133" fmla="*/ 0 h 850"/>
                <a:gd name="T134" fmla="*/ 858 w 858"/>
                <a:gd name="T135" fmla="*/ 850 h 850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858" h="850">
                  <a:moveTo>
                    <a:pt x="193" y="63"/>
                  </a:moveTo>
                  <a:lnTo>
                    <a:pt x="226" y="44"/>
                  </a:lnTo>
                  <a:lnTo>
                    <a:pt x="243" y="54"/>
                  </a:lnTo>
                  <a:lnTo>
                    <a:pt x="269" y="38"/>
                  </a:lnTo>
                  <a:lnTo>
                    <a:pt x="275" y="23"/>
                  </a:lnTo>
                  <a:lnTo>
                    <a:pt x="319" y="14"/>
                  </a:lnTo>
                  <a:lnTo>
                    <a:pt x="345" y="27"/>
                  </a:lnTo>
                  <a:lnTo>
                    <a:pt x="366" y="20"/>
                  </a:lnTo>
                  <a:lnTo>
                    <a:pt x="372" y="5"/>
                  </a:lnTo>
                  <a:lnTo>
                    <a:pt x="406" y="10"/>
                  </a:lnTo>
                  <a:lnTo>
                    <a:pt x="429" y="14"/>
                  </a:lnTo>
                  <a:lnTo>
                    <a:pt x="435" y="0"/>
                  </a:lnTo>
                  <a:lnTo>
                    <a:pt x="461" y="1"/>
                  </a:lnTo>
                  <a:lnTo>
                    <a:pt x="516" y="8"/>
                  </a:lnTo>
                  <a:lnTo>
                    <a:pt x="568" y="13"/>
                  </a:lnTo>
                  <a:lnTo>
                    <a:pt x="652" y="46"/>
                  </a:lnTo>
                  <a:lnTo>
                    <a:pt x="689" y="63"/>
                  </a:lnTo>
                  <a:lnTo>
                    <a:pt x="723" y="78"/>
                  </a:lnTo>
                  <a:lnTo>
                    <a:pt x="746" y="99"/>
                  </a:lnTo>
                  <a:lnTo>
                    <a:pt x="742" y="115"/>
                  </a:lnTo>
                  <a:lnTo>
                    <a:pt x="774" y="134"/>
                  </a:lnTo>
                  <a:lnTo>
                    <a:pt x="798" y="153"/>
                  </a:lnTo>
                  <a:lnTo>
                    <a:pt x="791" y="172"/>
                  </a:lnTo>
                  <a:lnTo>
                    <a:pt x="808" y="186"/>
                  </a:lnTo>
                  <a:lnTo>
                    <a:pt x="821" y="204"/>
                  </a:lnTo>
                  <a:lnTo>
                    <a:pt x="834" y="226"/>
                  </a:lnTo>
                  <a:lnTo>
                    <a:pt x="830" y="243"/>
                  </a:lnTo>
                  <a:lnTo>
                    <a:pt x="830" y="259"/>
                  </a:lnTo>
                  <a:lnTo>
                    <a:pt x="848" y="277"/>
                  </a:lnTo>
                  <a:lnTo>
                    <a:pt x="850" y="305"/>
                  </a:lnTo>
                  <a:lnTo>
                    <a:pt x="858" y="354"/>
                  </a:lnTo>
                  <a:lnTo>
                    <a:pt x="856" y="430"/>
                  </a:lnTo>
                  <a:lnTo>
                    <a:pt x="850" y="475"/>
                  </a:lnTo>
                  <a:lnTo>
                    <a:pt x="842" y="517"/>
                  </a:lnTo>
                  <a:lnTo>
                    <a:pt x="832" y="558"/>
                  </a:lnTo>
                  <a:lnTo>
                    <a:pt x="819" y="596"/>
                  </a:lnTo>
                  <a:lnTo>
                    <a:pt x="804" y="631"/>
                  </a:lnTo>
                  <a:lnTo>
                    <a:pt x="785" y="665"/>
                  </a:lnTo>
                  <a:lnTo>
                    <a:pt x="766" y="696"/>
                  </a:lnTo>
                  <a:lnTo>
                    <a:pt x="743" y="723"/>
                  </a:lnTo>
                  <a:lnTo>
                    <a:pt x="717" y="750"/>
                  </a:lnTo>
                  <a:lnTo>
                    <a:pt x="689" y="773"/>
                  </a:lnTo>
                  <a:lnTo>
                    <a:pt x="659" y="793"/>
                  </a:lnTo>
                  <a:lnTo>
                    <a:pt x="625" y="810"/>
                  </a:lnTo>
                  <a:lnTo>
                    <a:pt x="588" y="824"/>
                  </a:lnTo>
                  <a:lnTo>
                    <a:pt x="549" y="835"/>
                  </a:lnTo>
                  <a:lnTo>
                    <a:pt x="508" y="843"/>
                  </a:lnTo>
                  <a:lnTo>
                    <a:pt x="463" y="848"/>
                  </a:lnTo>
                  <a:lnTo>
                    <a:pt x="348" y="850"/>
                  </a:lnTo>
                  <a:lnTo>
                    <a:pt x="332" y="847"/>
                  </a:lnTo>
                  <a:lnTo>
                    <a:pt x="315" y="844"/>
                  </a:lnTo>
                  <a:lnTo>
                    <a:pt x="302" y="842"/>
                  </a:lnTo>
                  <a:lnTo>
                    <a:pt x="288" y="840"/>
                  </a:lnTo>
                  <a:lnTo>
                    <a:pt x="276" y="836"/>
                  </a:lnTo>
                  <a:lnTo>
                    <a:pt x="264" y="834"/>
                  </a:lnTo>
                  <a:lnTo>
                    <a:pt x="253" y="831"/>
                  </a:lnTo>
                  <a:lnTo>
                    <a:pt x="242" y="827"/>
                  </a:lnTo>
                  <a:lnTo>
                    <a:pt x="231" y="824"/>
                  </a:lnTo>
                  <a:lnTo>
                    <a:pt x="220" y="820"/>
                  </a:lnTo>
                  <a:lnTo>
                    <a:pt x="209" y="816"/>
                  </a:lnTo>
                  <a:lnTo>
                    <a:pt x="198" y="810"/>
                  </a:lnTo>
                  <a:lnTo>
                    <a:pt x="186" y="804"/>
                  </a:lnTo>
                  <a:lnTo>
                    <a:pt x="174" y="797"/>
                  </a:lnTo>
                  <a:lnTo>
                    <a:pt x="160" y="789"/>
                  </a:lnTo>
                  <a:lnTo>
                    <a:pt x="146" y="781"/>
                  </a:lnTo>
                  <a:lnTo>
                    <a:pt x="77" y="732"/>
                  </a:lnTo>
                  <a:lnTo>
                    <a:pt x="55" y="696"/>
                  </a:lnTo>
                  <a:lnTo>
                    <a:pt x="20" y="627"/>
                  </a:lnTo>
                  <a:lnTo>
                    <a:pt x="10" y="553"/>
                  </a:lnTo>
                  <a:lnTo>
                    <a:pt x="0" y="500"/>
                  </a:lnTo>
                  <a:lnTo>
                    <a:pt x="8" y="433"/>
                  </a:lnTo>
                  <a:lnTo>
                    <a:pt x="11" y="395"/>
                  </a:lnTo>
                  <a:lnTo>
                    <a:pt x="10" y="362"/>
                  </a:lnTo>
                  <a:lnTo>
                    <a:pt x="8" y="339"/>
                  </a:lnTo>
                  <a:lnTo>
                    <a:pt x="22" y="315"/>
                  </a:lnTo>
                  <a:lnTo>
                    <a:pt x="48" y="308"/>
                  </a:lnTo>
                  <a:lnTo>
                    <a:pt x="42" y="254"/>
                  </a:lnTo>
                  <a:lnTo>
                    <a:pt x="65" y="239"/>
                  </a:lnTo>
                  <a:lnTo>
                    <a:pt x="79" y="236"/>
                  </a:lnTo>
                  <a:lnTo>
                    <a:pt x="84" y="211"/>
                  </a:lnTo>
                  <a:lnTo>
                    <a:pt x="83" y="180"/>
                  </a:lnTo>
                  <a:lnTo>
                    <a:pt x="99" y="171"/>
                  </a:lnTo>
                  <a:lnTo>
                    <a:pt x="122" y="171"/>
                  </a:lnTo>
                  <a:lnTo>
                    <a:pt x="138" y="145"/>
                  </a:lnTo>
                  <a:lnTo>
                    <a:pt x="139" y="120"/>
                  </a:lnTo>
                  <a:lnTo>
                    <a:pt x="155" y="88"/>
                  </a:lnTo>
                  <a:lnTo>
                    <a:pt x="178" y="100"/>
                  </a:lnTo>
                  <a:lnTo>
                    <a:pt x="199" y="87"/>
                  </a:lnTo>
                  <a:lnTo>
                    <a:pt x="193" y="63"/>
                  </a:lnTo>
                  <a:close/>
                </a:path>
              </a:pathLst>
            </a:custGeom>
            <a:solidFill>
              <a:srgbClr val="00194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10" name="Freeform 98"/>
            <p:cNvSpPr>
              <a:spLocks/>
            </p:cNvSpPr>
            <p:nvPr/>
          </p:nvSpPr>
          <p:spPr bwMode="auto">
            <a:xfrm>
              <a:off x="5660" y="1999"/>
              <a:ext cx="220" cy="224"/>
            </a:xfrm>
            <a:custGeom>
              <a:avLst/>
              <a:gdLst>
                <a:gd name="T0" fmla="*/ 0 w 442"/>
                <a:gd name="T1" fmla="*/ 146 h 448"/>
                <a:gd name="T2" fmla="*/ 22 w 442"/>
                <a:gd name="T3" fmla="*/ 190 h 448"/>
                <a:gd name="T4" fmla="*/ 60 w 442"/>
                <a:gd name="T5" fmla="*/ 219 h 448"/>
                <a:gd name="T6" fmla="*/ 74 w 442"/>
                <a:gd name="T7" fmla="*/ 222 h 448"/>
                <a:gd name="T8" fmla="*/ 88 w 442"/>
                <a:gd name="T9" fmla="*/ 224 h 448"/>
                <a:gd name="T10" fmla="*/ 102 w 442"/>
                <a:gd name="T11" fmla="*/ 224 h 448"/>
                <a:gd name="T12" fmla="*/ 114 w 442"/>
                <a:gd name="T13" fmla="*/ 224 h 448"/>
                <a:gd name="T14" fmla="*/ 127 w 442"/>
                <a:gd name="T15" fmla="*/ 222 h 448"/>
                <a:gd name="T16" fmla="*/ 139 w 442"/>
                <a:gd name="T17" fmla="*/ 219 h 448"/>
                <a:gd name="T18" fmla="*/ 150 w 442"/>
                <a:gd name="T19" fmla="*/ 215 h 448"/>
                <a:gd name="T20" fmla="*/ 161 w 442"/>
                <a:gd name="T21" fmla="*/ 210 h 448"/>
                <a:gd name="T22" fmla="*/ 172 w 442"/>
                <a:gd name="T23" fmla="*/ 203 h 448"/>
                <a:gd name="T24" fmla="*/ 181 w 442"/>
                <a:gd name="T25" fmla="*/ 196 h 448"/>
                <a:gd name="T26" fmla="*/ 190 w 442"/>
                <a:gd name="T27" fmla="*/ 187 h 448"/>
                <a:gd name="T28" fmla="*/ 198 w 442"/>
                <a:gd name="T29" fmla="*/ 178 h 448"/>
                <a:gd name="T30" fmla="*/ 205 w 442"/>
                <a:gd name="T31" fmla="*/ 167 h 448"/>
                <a:gd name="T32" fmla="*/ 211 w 442"/>
                <a:gd name="T33" fmla="*/ 156 h 448"/>
                <a:gd name="T34" fmla="*/ 216 w 442"/>
                <a:gd name="T35" fmla="*/ 142 h 448"/>
                <a:gd name="T36" fmla="*/ 220 w 442"/>
                <a:gd name="T37" fmla="*/ 128 h 448"/>
                <a:gd name="T38" fmla="*/ 220 w 442"/>
                <a:gd name="T39" fmla="*/ 108 h 448"/>
                <a:gd name="T40" fmla="*/ 219 w 442"/>
                <a:gd name="T41" fmla="*/ 90 h 448"/>
                <a:gd name="T42" fmla="*/ 218 w 442"/>
                <a:gd name="T43" fmla="*/ 75 h 448"/>
                <a:gd name="T44" fmla="*/ 215 w 442"/>
                <a:gd name="T45" fmla="*/ 61 h 448"/>
                <a:gd name="T46" fmla="*/ 209 w 442"/>
                <a:gd name="T47" fmla="*/ 48 h 448"/>
                <a:gd name="T48" fmla="*/ 202 w 442"/>
                <a:gd name="T49" fmla="*/ 35 h 448"/>
                <a:gd name="T50" fmla="*/ 191 w 442"/>
                <a:gd name="T51" fmla="*/ 21 h 448"/>
                <a:gd name="T52" fmla="*/ 176 w 442"/>
                <a:gd name="T53" fmla="*/ 6 h 448"/>
                <a:gd name="T54" fmla="*/ 122 w 442"/>
                <a:gd name="T55" fmla="*/ 0 h 448"/>
                <a:gd name="T56" fmla="*/ 105 w 442"/>
                <a:gd name="T57" fmla="*/ 3 h 448"/>
                <a:gd name="T58" fmla="*/ 89 w 442"/>
                <a:gd name="T59" fmla="*/ 6 h 448"/>
                <a:gd name="T60" fmla="*/ 75 w 442"/>
                <a:gd name="T61" fmla="*/ 10 h 448"/>
                <a:gd name="T62" fmla="*/ 63 w 442"/>
                <a:gd name="T63" fmla="*/ 14 h 448"/>
                <a:gd name="T64" fmla="*/ 52 w 442"/>
                <a:gd name="T65" fmla="*/ 20 h 448"/>
                <a:gd name="T66" fmla="*/ 42 w 442"/>
                <a:gd name="T67" fmla="*/ 25 h 448"/>
                <a:gd name="T68" fmla="*/ 33 w 442"/>
                <a:gd name="T69" fmla="*/ 31 h 448"/>
                <a:gd name="T70" fmla="*/ 26 w 442"/>
                <a:gd name="T71" fmla="*/ 39 h 448"/>
                <a:gd name="T72" fmla="*/ 20 w 442"/>
                <a:gd name="T73" fmla="*/ 48 h 448"/>
                <a:gd name="T74" fmla="*/ 14 w 442"/>
                <a:gd name="T75" fmla="*/ 57 h 448"/>
                <a:gd name="T76" fmla="*/ 10 w 442"/>
                <a:gd name="T77" fmla="*/ 69 h 448"/>
                <a:gd name="T78" fmla="*/ 6 w 442"/>
                <a:gd name="T79" fmla="*/ 81 h 448"/>
                <a:gd name="T80" fmla="*/ 3 w 442"/>
                <a:gd name="T81" fmla="*/ 94 h 448"/>
                <a:gd name="T82" fmla="*/ 2 w 442"/>
                <a:gd name="T83" fmla="*/ 110 h 448"/>
                <a:gd name="T84" fmla="*/ 1 w 442"/>
                <a:gd name="T85" fmla="*/ 126 h 448"/>
                <a:gd name="T86" fmla="*/ 0 w 442"/>
                <a:gd name="T87" fmla="*/ 146 h 448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442"/>
                <a:gd name="T133" fmla="*/ 0 h 448"/>
                <a:gd name="T134" fmla="*/ 442 w 442"/>
                <a:gd name="T135" fmla="*/ 448 h 448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442" h="448">
                  <a:moveTo>
                    <a:pt x="0" y="291"/>
                  </a:moveTo>
                  <a:lnTo>
                    <a:pt x="45" y="379"/>
                  </a:lnTo>
                  <a:lnTo>
                    <a:pt x="121" y="437"/>
                  </a:lnTo>
                  <a:lnTo>
                    <a:pt x="149" y="443"/>
                  </a:lnTo>
                  <a:lnTo>
                    <a:pt x="177" y="447"/>
                  </a:lnTo>
                  <a:lnTo>
                    <a:pt x="204" y="448"/>
                  </a:lnTo>
                  <a:lnTo>
                    <a:pt x="230" y="447"/>
                  </a:lnTo>
                  <a:lnTo>
                    <a:pt x="255" y="443"/>
                  </a:lnTo>
                  <a:lnTo>
                    <a:pt x="279" y="437"/>
                  </a:lnTo>
                  <a:lnTo>
                    <a:pt x="302" y="429"/>
                  </a:lnTo>
                  <a:lnTo>
                    <a:pt x="324" y="419"/>
                  </a:lnTo>
                  <a:lnTo>
                    <a:pt x="345" y="406"/>
                  </a:lnTo>
                  <a:lnTo>
                    <a:pt x="364" y="391"/>
                  </a:lnTo>
                  <a:lnTo>
                    <a:pt x="382" y="374"/>
                  </a:lnTo>
                  <a:lnTo>
                    <a:pt x="397" y="356"/>
                  </a:lnTo>
                  <a:lnTo>
                    <a:pt x="412" y="334"/>
                  </a:lnTo>
                  <a:lnTo>
                    <a:pt x="423" y="311"/>
                  </a:lnTo>
                  <a:lnTo>
                    <a:pt x="434" y="284"/>
                  </a:lnTo>
                  <a:lnTo>
                    <a:pt x="442" y="256"/>
                  </a:lnTo>
                  <a:lnTo>
                    <a:pt x="442" y="215"/>
                  </a:lnTo>
                  <a:lnTo>
                    <a:pt x="440" y="179"/>
                  </a:lnTo>
                  <a:lnTo>
                    <a:pt x="437" y="149"/>
                  </a:lnTo>
                  <a:lnTo>
                    <a:pt x="431" y="122"/>
                  </a:lnTo>
                  <a:lnTo>
                    <a:pt x="420" y="95"/>
                  </a:lnTo>
                  <a:lnTo>
                    <a:pt x="405" y="70"/>
                  </a:lnTo>
                  <a:lnTo>
                    <a:pt x="383" y="42"/>
                  </a:lnTo>
                  <a:lnTo>
                    <a:pt x="354" y="12"/>
                  </a:lnTo>
                  <a:lnTo>
                    <a:pt x="245" y="0"/>
                  </a:lnTo>
                  <a:lnTo>
                    <a:pt x="210" y="5"/>
                  </a:lnTo>
                  <a:lnTo>
                    <a:pt x="179" y="12"/>
                  </a:lnTo>
                  <a:lnTo>
                    <a:pt x="151" y="20"/>
                  </a:lnTo>
                  <a:lnTo>
                    <a:pt x="126" y="28"/>
                  </a:lnTo>
                  <a:lnTo>
                    <a:pt x="104" y="39"/>
                  </a:lnTo>
                  <a:lnTo>
                    <a:pt x="85" y="50"/>
                  </a:lnTo>
                  <a:lnTo>
                    <a:pt x="67" y="63"/>
                  </a:lnTo>
                  <a:lnTo>
                    <a:pt x="52" y="78"/>
                  </a:lnTo>
                  <a:lnTo>
                    <a:pt x="40" y="95"/>
                  </a:lnTo>
                  <a:lnTo>
                    <a:pt x="29" y="115"/>
                  </a:lnTo>
                  <a:lnTo>
                    <a:pt x="20" y="137"/>
                  </a:lnTo>
                  <a:lnTo>
                    <a:pt x="13" y="161"/>
                  </a:lnTo>
                  <a:lnTo>
                    <a:pt x="7" y="188"/>
                  </a:lnTo>
                  <a:lnTo>
                    <a:pt x="4" y="220"/>
                  </a:lnTo>
                  <a:lnTo>
                    <a:pt x="2" y="253"/>
                  </a:lnTo>
                  <a:lnTo>
                    <a:pt x="0" y="291"/>
                  </a:lnTo>
                  <a:close/>
                </a:path>
              </a:pathLst>
            </a:custGeom>
            <a:solidFill>
              <a:srgbClr val="00194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11" name="Freeform 99"/>
            <p:cNvSpPr>
              <a:spLocks/>
            </p:cNvSpPr>
            <p:nvPr/>
          </p:nvSpPr>
          <p:spPr bwMode="auto">
            <a:xfrm>
              <a:off x="6325" y="1877"/>
              <a:ext cx="216" cy="259"/>
            </a:xfrm>
            <a:custGeom>
              <a:avLst/>
              <a:gdLst>
                <a:gd name="T0" fmla="*/ 39 w 432"/>
                <a:gd name="T1" fmla="*/ 37 h 520"/>
                <a:gd name="T2" fmla="*/ 30 w 432"/>
                <a:gd name="T3" fmla="*/ 49 h 520"/>
                <a:gd name="T4" fmla="*/ 22 w 432"/>
                <a:gd name="T5" fmla="*/ 63 h 520"/>
                <a:gd name="T6" fmla="*/ 14 w 432"/>
                <a:gd name="T7" fmla="*/ 77 h 520"/>
                <a:gd name="T8" fmla="*/ 9 w 432"/>
                <a:gd name="T9" fmla="*/ 93 h 520"/>
                <a:gd name="T10" fmla="*/ 5 w 432"/>
                <a:gd name="T11" fmla="*/ 109 h 520"/>
                <a:gd name="T12" fmla="*/ 2 w 432"/>
                <a:gd name="T13" fmla="*/ 126 h 520"/>
                <a:gd name="T14" fmla="*/ 0 w 432"/>
                <a:gd name="T15" fmla="*/ 143 h 520"/>
                <a:gd name="T16" fmla="*/ 1 w 432"/>
                <a:gd name="T17" fmla="*/ 159 h 520"/>
                <a:gd name="T18" fmla="*/ 3 w 432"/>
                <a:gd name="T19" fmla="*/ 176 h 520"/>
                <a:gd name="T20" fmla="*/ 6 w 432"/>
                <a:gd name="T21" fmla="*/ 192 h 520"/>
                <a:gd name="T22" fmla="*/ 12 w 432"/>
                <a:gd name="T23" fmla="*/ 207 h 520"/>
                <a:gd name="T24" fmla="*/ 19 w 432"/>
                <a:gd name="T25" fmla="*/ 221 h 520"/>
                <a:gd name="T26" fmla="*/ 29 w 432"/>
                <a:gd name="T27" fmla="*/ 234 h 520"/>
                <a:gd name="T28" fmla="*/ 41 w 432"/>
                <a:gd name="T29" fmla="*/ 244 h 520"/>
                <a:gd name="T30" fmla="*/ 54 w 432"/>
                <a:gd name="T31" fmla="*/ 253 h 520"/>
                <a:gd name="T32" fmla="*/ 71 w 432"/>
                <a:gd name="T33" fmla="*/ 259 h 520"/>
                <a:gd name="T34" fmla="*/ 90 w 432"/>
                <a:gd name="T35" fmla="*/ 259 h 520"/>
                <a:gd name="T36" fmla="*/ 106 w 432"/>
                <a:gd name="T37" fmla="*/ 257 h 520"/>
                <a:gd name="T38" fmla="*/ 121 w 432"/>
                <a:gd name="T39" fmla="*/ 254 h 520"/>
                <a:gd name="T40" fmla="*/ 136 w 432"/>
                <a:gd name="T41" fmla="*/ 250 h 520"/>
                <a:gd name="T42" fmla="*/ 148 w 432"/>
                <a:gd name="T43" fmla="*/ 244 h 520"/>
                <a:gd name="T44" fmla="*/ 159 w 432"/>
                <a:gd name="T45" fmla="*/ 238 h 520"/>
                <a:gd name="T46" fmla="*/ 168 w 432"/>
                <a:gd name="T47" fmla="*/ 230 h 520"/>
                <a:gd name="T48" fmla="*/ 177 w 432"/>
                <a:gd name="T49" fmla="*/ 221 h 520"/>
                <a:gd name="T50" fmla="*/ 185 w 432"/>
                <a:gd name="T51" fmla="*/ 211 h 520"/>
                <a:gd name="T52" fmla="*/ 191 w 432"/>
                <a:gd name="T53" fmla="*/ 200 h 520"/>
                <a:gd name="T54" fmla="*/ 197 w 432"/>
                <a:gd name="T55" fmla="*/ 188 h 520"/>
                <a:gd name="T56" fmla="*/ 202 w 432"/>
                <a:gd name="T57" fmla="*/ 174 h 520"/>
                <a:gd name="T58" fmla="*/ 206 w 432"/>
                <a:gd name="T59" fmla="*/ 160 h 520"/>
                <a:gd name="T60" fmla="*/ 210 w 432"/>
                <a:gd name="T61" fmla="*/ 145 h 520"/>
                <a:gd name="T62" fmla="*/ 213 w 432"/>
                <a:gd name="T63" fmla="*/ 129 h 520"/>
                <a:gd name="T64" fmla="*/ 216 w 432"/>
                <a:gd name="T65" fmla="*/ 112 h 520"/>
                <a:gd name="T66" fmla="*/ 213 w 432"/>
                <a:gd name="T67" fmla="*/ 91 h 520"/>
                <a:gd name="T68" fmla="*/ 208 w 432"/>
                <a:gd name="T69" fmla="*/ 72 h 520"/>
                <a:gd name="T70" fmla="*/ 202 w 432"/>
                <a:gd name="T71" fmla="*/ 55 h 520"/>
                <a:gd name="T72" fmla="*/ 193 w 432"/>
                <a:gd name="T73" fmla="*/ 41 h 520"/>
                <a:gd name="T74" fmla="*/ 184 w 432"/>
                <a:gd name="T75" fmla="*/ 29 h 520"/>
                <a:gd name="T76" fmla="*/ 173 w 432"/>
                <a:gd name="T77" fmla="*/ 18 h 520"/>
                <a:gd name="T78" fmla="*/ 161 w 432"/>
                <a:gd name="T79" fmla="*/ 11 h 520"/>
                <a:gd name="T80" fmla="*/ 149 w 432"/>
                <a:gd name="T81" fmla="*/ 5 h 520"/>
                <a:gd name="T82" fmla="*/ 135 w 432"/>
                <a:gd name="T83" fmla="*/ 2 h 520"/>
                <a:gd name="T84" fmla="*/ 121 w 432"/>
                <a:gd name="T85" fmla="*/ 0 h 520"/>
                <a:gd name="T86" fmla="*/ 107 w 432"/>
                <a:gd name="T87" fmla="*/ 1 h 520"/>
                <a:gd name="T88" fmla="*/ 94 w 432"/>
                <a:gd name="T89" fmla="*/ 4 h 520"/>
                <a:gd name="T90" fmla="*/ 79 w 432"/>
                <a:gd name="T91" fmla="*/ 9 h 520"/>
                <a:gd name="T92" fmla="*/ 65 w 432"/>
                <a:gd name="T93" fmla="*/ 17 h 520"/>
                <a:gd name="T94" fmla="*/ 52 w 432"/>
                <a:gd name="T95" fmla="*/ 26 h 520"/>
                <a:gd name="T96" fmla="*/ 39 w 432"/>
                <a:gd name="T97" fmla="*/ 37 h 520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432"/>
                <a:gd name="T148" fmla="*/ 0 h 520"/>
                <a:gd name="T149" fmla="*/ 432 w 432"/>
                <a:gd name="T150" fmla="*/ 520 h 520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432" h="520">
                  <a:moveTo>
                    <a:pt x="78" y="75"/>
                  </a:moveTo>
                  <a:lnTo>
                    <a:pt x="60" y="98"/>
                  </a:lnTo>
                  <a:lnTo>
                    <a:pt x="44" y="126"/>
                  </a:lnTo>
                  <a:lnTo>
                    <a:pt x="29" y="155"/>
                  </a:lnTo>
                  <a:lnTo>
                    <a:pt x="17" y="186"/>
                  </a:lnTo>
                  <a:lnTo>
                    <a:pt x="9" y="219"/>
                  </a:lnTo>
                  <a:lnTo>
                    <a:pt x="3" y="253"/>
                  </a:lnTo>
                  <a:lnTo>
                    <a:pt x="0" y="287"/>
                  </a:lnTo>
                  <a:lnTo>
                    <a:pt x="1" y="320"/>
                  </a:lnTo>
                  <a:lnTo>
                    <a:pt x="5" y="354"/>
                  </a:lnTo>
                  <a:lnTo>
                    <a:pt x="12" y="386"/>
                  </a:lnTo>
                  <a:lnTo>
                    <a:pt x="23" y="416"/>
                  </a:lnTo>
                  <a:lnTo>
                    <a:pt x="38" y="444"/>
                  </a:lnTo>
                  <a:lnTo>
                    <a:pt x="58" y="469"/>
                  </a:lnTo>
                  <a:lnTo>
                    <a:pt x="81" y="490"/>
                  </a:lnTo>
                  <a:lnTo>
                    <a:pt x="109" y="507"/>
                  </a:lnTo>
                  <a:lnTo>
                    <a:pt x="142" y="520"/>
                  </a:lnTo>
                  <a:lnTo>
                    <a:pt x="179" y="519"/>
                  </a:lnTo>
                  <a:lnTo>
                    <a:pt x="212" y="515"/>
                  </a:lnTo>
                  <a:lnTo>
                    <a:pt x="243" y="509"/>
                  </a:lnTo>
                  <a:lnTo>
                    <a:pt x="271" y="501"/>
                  </a:lnTo>
                  <a:lnTo>
                    <a:pt x="295" y="490"/>
                  </a:lnTo>
                  <a:lnTo>
                    <a:pt x="317" y="477"/>
                  </a:lnTo>
                  <a:lnTo>
                    <a:pt x="336" y="461"/>
                  </a:lnTo>
                  <a:lnTo>
                    <a:pt x="354" y="443"/>
                  </a:lnTo>
                  <a:lnTo>
                    <a:pt x="369" y="423"/>
                  </a:lnTo>
                  <a:lnTo>
                    <a:pt x="382" y="401"/>
                  </a:lnTo>
                  <a:lnTo>
                    <a:pt x="394" y="377"/>
                  </a:lnTo>
                  <a:lnTo>
                    <a:pt x="403" y="350"/>
                  </a:lnTo>
                  <a:lnTo>
                    <a:pt x="412" y="322"/>
                  </a:lnTo>
                  <a:lnTo>
                    <a:pt x="419" y="292"/>
                  </a:lnTo>
                  <a:lnTo>
                    <a:pt x="426" y="259"/>
                  </a:lnTo>
                  <a:lnTo>
                    <a:pt x="432" y="225"/>
                  </a:lnTo>
                  <a:lnTo>
                    <a:pt x="426" y="182"/>
                  </a:lnTo>
                  <a:lnTo>
                    <a:pt x="416" y="144"/>
                  </a:lnTo>
                  <a:lnTo>
                    <a:pt x="403" y="111"/>
                  </a:lnTo>
                  <a:lnTo>
                    <a:pt x="386" y="82"/>
                  </a:lnTo>
                  <a:lnTo>
                    <a:pt x="367" y="58"/>
                  </a:lnTo>
                  <a:lnTo>
                    <a:pt x="346" y="37"/>
                  </a:lnTo>
                  <a:lnTo>
                    <a:pt x="321" y="22"/>
                  </a:lnTo>
                  <a:lnTo>
                    <a:pt x="297" y="11"/>
                  </a:lnTo>
                  <a:lnTo>
                    <a:pt x="270" y="4"/>
                  </a:lnTo>
                  <a:lnTo>
                    <a:pt x="242" y="0"/>
                  </a:lnTo>
                  <a:lnTo>
                    <a:pt x="214" y="3"/>
                  </a:lnTo>
                  <a:lnTo>
                    <a:pt x="187" y="8"/>
                  </a:lnTo>
                  <a:lnTo>
                    <a:pt x="158" y="19"/>
                  </a:lnTo>
                  <a:lnTo>
                    <a:pt x="130" y="34"/>
                  </a:lnTo>
                  <a:lnTo>
                    <a:pt x="104" y="52"/>
                  </a:lnTo>
                  <a:lnTo>
                    <a:pt x="78" y="75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12" name="Freeform 100"/>
            <p:cNvSpPr>
              <a:spLocks/>
            </p:cNvSpPr>
            <p:nvPr/>
          </p:nvSpPr>
          <p:spPr bwMode="auto">
            <a:xfrm>
              <a:off x="5672" y="1735"/>
              <a:ext cx="449" cy="52"/>
            </a:xfrm>
            <a:custGeom>
              <a:avLst/>
              <a:gdLst>
                <a:gd name="T0" fmla="*/ 0 w 896"/>
                <a:gd name="T1" fmla="*/ 22 h 105"/>
                <a:gd name="T2" fmla="*/ 2 w 896"/>
                <a:gd name="T3" fmla="*/ 49 h 105"/>
                <a:gd name="T4" fmla="*/ 448 w 896"/>
                <a:gd name="T5" fmla="*/ 52 h 105"/>
                <a:gd name="T6" fmla="*/ 449 w 896"/>
                <a:gd name="T7" fmla="*/ 0 h 105"/>
                <a:gd name="T8" fmla="*/ 0 w 896"/>
                <a:gd name="T9" fmla="*/ 22 h 10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896"/>
                <a:gd name="T16" fmla="*/ 0 h 105"/>
                <a:gd name="T17" fmla="*/ 896 w 896"/>
                <a:gd name="T18" fmla="*/ 105 h 10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896" h="105">
                  <a:moveTo>
                    <a:pt x="0" y="45"/>
                  </a:moveTo>
                  <a:lnTo>
                    <a:pt x="4" y="99"/>
                  </a:lnTo>
                  <a:lnTo>
                    <a:pt x="895" y="105"/>
                  </a:lnTo>
                  <a:lnTo>
                    <a:pt x="896" y="0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13" name="Freeform 101"/>
            <p:cNvSpPr>
              <a:spLocks/>
            </p:cNvSpPr>
            <p:nvPr/>
          </p:nvSpPr>
          <p:spPr bwMode="auto">
            <a:xfrm>
              <a:off x="5679" y="1802"/>
              <a:ext cx="63" cy="149"/>
            </a:xfrm>
            <a:custGeom>
              <a:avLst/>
              <a:gdLst>
                <a:gd name="T0" fmla="*/ 0 w 126"/>
                <a:gd name="T1" fmla="*/ 1 h 297"/>
                <a:gd name="T2" fmla="*/ 25 w 126"/>
                <a:gd name="T3" fmla="*/ 148 h 297"/>
                <a:gd name="T4" fmla="*/ 60 w 126"/>
                <a:gd name="T5" fmla="*/ 149 h 297"/>
                <a:gd name="T6" fmla="*/ 63 w 126"/>
                <a:gd name="T7" fmla="*/ 3 h 297"/>
                <a:gd name="T8" fmla="*/ 26 w 126"/>
                <a:gd name="T9" fmla="*/ 0 h 297"/>
                <a:gd name="T10" fmla="*/ 0 w 126"/>
                <a:gd name="T11" fmla="*/ 1 h 29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26"/>
                <a:gd name="T19" fmla="*/ 0 h 297"/>
                <a:gd name="T20" fmla="*/ 126 w 126"/>
                <a:gd name="T21" fmla="*/ 297 h 297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26" h="297">
                  <a:moveTo>
                    <a:pt x="0" y="2"/>
                  </a:moveTo>
                  <a:lnTo>
                    <a:pt x="50" y="296"/>
                  </a:lnTo>
                  <a:lnTo>
                    <a:pt x="120" y="297"/>
                  </a:lnTo>
                  <a:lnTo>
                    <a:pt x="126" y="5"/>
                  </a:lnTo>
                  <a:lnTo>
                    <a:pt x="51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D18E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14" name="Freeform 102"/>
            <p:cNvSpPr>
              <a:spLocks/>
            </p:cNvSpPr>
            <p:nvPr/>
          </p:nvSpPr>
          <p:spPr bwMode="auto">
            <a:xfrm>
              <a:off x="5739" y="1801"/>
              <a:ext cx="159" cy="150"/>
            </a:xfrm>
            <a:custGeom>
              <a:avLst/>
              <a:gdLst>
                <a:gd name="T0" fmla="*/ 0 w 318"/>
                <a:gd name="T1" fmla="*/ 0 h 301"/>
                <a:gd name="T2" fmla="*/ 0 w 318"/>
                <a:gd name="T3" fmla="*/ 150 h 301"/>
                <a:gd name="T4" fmla="*/ 157 w 318"/>
                <a:gd name="T5" fmla="*/ 147 h 301"/>
                <a:gd name="T6" fmla="*/ 159 w 318"/>
                <a:gd name="T7" fmla="*/ 3 h 301"/>
                <a:gd name="T8" fmla="*/ 0 w 318"/>
                <a:gd name="T9" fmla="*/ 0 h 30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318"/>
                <a:gd name="T16" fmla="*/ 0 h 301"/>
                <a:gd name="T17" fmla="*/ 318 w 318"/>
                <a:gd name="T18" fmla="*/ 301 h 301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318" h="301">
                  <a:moveTo>
                    <a:pt x="0" y="0"/>
                  </a:moveTo>
                  <a:lnTo>
                    <a:pt x="0" y="301"/>
                  </a:lnTo>
                  <a:lnTo>
                    <a:pt x="314" y="294"/>
                  </a:lnTo>
                  <a:lnTo>
                    <a:pt x="318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15" name="Freeform 103"/>
            <p:cNvSpPr>
              <a:spLocks/>
            </p:cNvSpPr>
            <p:nvPr/>
          </p:nvSpPr>
          <p:spPr bwMode="auto">
            <a:xfrm>
              <a:off x="5675" y="1782"/>
              <a:ext cx="446" cy="24"/>
            </a:xfrm>
            <a:custGeom>
              <a:avLst/>
              <a:gdLst>
                <a:gd name="T0" fmla="*/ 0 w 893"/>
                <a:gd name="T1" fmla="*/ 3 h 49"/>
                <a:gd name="T2" fmla="*/ 4 w 893"/>
                <a:gd name="T3" fmla="*/ 23 h 49"/>
                <a:gd name="T4" fmla="*/ 445 w 893"/>
                <a:gd name="T5" fmla="*/ 24 h 49"/>
                <a:gd name="T6" fmla="*/ 446 w 893"/>
                <a:gd name="T7" fmla="*/ 0 h 49"/>
                <a:gd name="T8" fmla="*/ 0 w 893"/>
                <a:gd name="T9" fmla="*/ 3 h 4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893"/>
                <a:gd name="T16" fmla="*/ 0 h 49"/>
                <a:gd name="T17" fmla="*/ 893 w 893"/>
                <a:gd name="T18" fmla="*/ 49 h 4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893" h="49">
                  <a:moveTo>
                    <a:pt x="0" y="6"/>
                  </a:moveTo>
                  <a:lnTo>
                    <a:pt x="8" y="46"/>
                  </a:lnTo>
                  <a:lnTo>
                    <a:pt x="891" y="49"/>
                  </a:lnTo>
                  <a:lnTo>
                    <a:pt x="893" y="0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EAB5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16" name="Freeform 104"/>
            <p:cNvSpPr>
              <a:spLocks/>
            </p:cNvSpPr>
            <p:nvPr/>
          </p:nvSpPr>
          <p:spPr bwMode="auto">
            <a:xfrm>
              <a:off x="5655" y="1954"/>
              <a:ext cx="47" cy="37"/>
            </a:xfrm>
            <a:custGeom>
              <a:avLst/>
              <a:gdLst>
                <a:gd name="T0" fmla="*/ 0 w 96"/>
                <a:gd name="T1" fmla="*/ 0 h 73"/>
                <a:gd name="T2" fmla="*/ 4 w 96"/>
                <a:gd name="T3" fmla="*/ 37 h 73"/>
                <a:gd name="T4" fmla="*/ 47 w 96"/>
                <a:gd name="T5" fmla="*/ 36 h 73"/>
                <a:gd name="T6" fmla="*/ 37 w 96"/>
                <a:gd name="T7" fmla="*/ 2 h 73"/>
                <a:gd name="T8" fmla="*/ 0 w 96"/>
                <a:gd name="T9" fmla="*/ 0 h 7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96"/>
                <a:gd name="T16" fmla="*/ 0 h 73"/>
                <a:gd name="T17" fmla="*/ 96 w 96"/>
                <a:gd name="T18" fmla="*/ 73 h 73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96" h="73">
                  <a:moveTo>
                    <a:pt x="0" y="0"/>
                  </a:moveTo>
                  <a:lnTo>
                    <a:pt x="8" y="73"/>
                  </a:lnTo>
                  <a:lnTo>
                    <a:pt x="96" y="71"/>
                  </a:lnTo>
                  <a:lnTo>
                    <a:pt x="75" y="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17" name="Freeform 105"/>
            <p:cNvSpPr>
              <a:spLocks/>
            </p:cNvSpPr>
            <p:nvPr/>
          </p:nvSpPr>
          <p:spPr bwMode="auto">
            <a:xfrm>
              <a:off x="5706" y="1945"/>
              <a:ext cx="348" cy="40"/>
            </a:xfrm>
            <a:custGeom>
              <a:avLst/>
              <a:gdLst>
                <a:gd name="T0" fmla="*/ 0 w 695"/>
                <a:gd name="T1" fmla="*/ 6 h 82"/>
                <a:gd name="T2" fmla="*/ 11 w 695"/>
                <a:gd name="T3" fmla="*/ 40 h 82"/>
                <a:gd name="T4" fmla="*/ 348 w 695"/>
                <a:gd name="T5" fmla="*/ 38 h 82"/>
                <a:gd name="T6" fmla="*/ 344 w 695"/>
                <a:gd name="T7" fmla="*/ 0 h 82"/>
                <a:gd name="T8" fmla="*/ 0 w 695"/>
                <a:gd name="T9" fmla="*/ 6 h 8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695"/>
                <a:gd name="T16" fmla="*/ 0 h 82"/>
                <a:gd name="T17" fmla="*/ 695 w 695"/>
                <a:gd name="T18" fmla="*/ 82 h 8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695" h="82">
                  <a:moveTo>
                    <a:pt x="0" y="12"/>
                  </a:moveTo>
                  <a:lnTo>
                    <a:pt x="21" y="82"/>
                  </a:lnTo>
                  <a:lnTo>
                    <a:pt x="695" y="77"/>
                  </a:lnTo>
                  <a:lnTo>
                    <a:pt x="688" y="0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18" name="Freeform 106"/>
            <p:cNvSpPr>
              <a:spLocks/>
            </p:cNvSpPr>
            <p:nvPr/>
          </p:nvSpPr>
          <p:spPr bwMode="auto">
            <a:xfrm>
              <a:off x="6327" y="1736"/>
              <a:ext cx="172" cy="42"/>
            </a:xfrm>
            <a:custGeom>
              <a:avLst/>
              <a:gdLst>
                <a:gd name="T0" fmla="*/ 0 w 345"/>
                <a:gd name="T1" fmla="*/ 0 h 84"/>
                <a:gd name="T2" fmla="*/ 172 w 345"/>
                <a:gd name="T3" fmla="*/ 4 h 84"/>
                <a:gd name="T4" fmla="*/ 172 w 345"/>
                <a:gd name="T5" fmla="*/ 26 h 84"/>
                <a:gd name="T6" fmla="*/ 145 w 345"/>
                <a:gd name="T7" fmla="*/ 16 h 84"/>
                <a:gd name="T8" fmla="*/ 25 w 345"/>
                <a:gd name="T9" fmla="*/ 20 h 84"/>
                <a:gd name="T10" fmla="*/ 1 w 345"/>
                <a:gd name="T11" fmla="*/ 42 h 84"/>
                <a:gd name="T12" fmla="*/ 0 w 345"/>
                <a:gd name="T13" fmla="*/ 0 h 84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345"/>
                <a:gd name="T22" fmla="*/ 0 h 84"/>
                <a:gd name="T23" fmla="*/ 345 w 345"/>
                <a:gd name="T24" fmla="*/ 84 h 84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345" h="84">
                  <a:moveTo>
                    <a:pt x="0" y="0"/>
                  </a:moveTo>
                  <a:lnTo>
                    <a:pt x="345" y="8"/>
                  </a:lnTo>
                  <a:lnTo>
                    <a:pt x="345" y="53"/>
                  </a:lnTo>
                  <a:lnTo>
                    <a:pt x="290" y="32"/>
                  </a:lnTo>
                  <a:lnTo>
                    <a:pt x="51" y="40"/>
                  </a:lnTo>
                  <a:lnTo>
                    <a:pt x="3" y="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19" name="Freeform 107"/>
            <p:cNvSpPr>
              <a:spLocks/>
            </p:cNvSpPr>
            <p:nvPr/>
          </p:nvSpPr>
          <p:spPr bwMode="auto">
            <a:xfrm>
              <a:off x="6379" y="1888"/>
              <a:ext cx="151" cy="202"/>
            </a:xfrm>
            <a:custGeom>
              <a:avLst/>
              <a:gdLst>
                <a:gd name="T0" fmla="*/ 0 w 302"/>
                <a:gd name="T1" fmla="*/ 33 h 403"/>
                <a:gd name="T2" fmla="*/ 11 w 302"/>
                <a:gd name="T3" fmla="*/ 31 h 403"/>
                <a:gd name="T4" fmla="*/ 21 w 302"/>
                <a:gd name="T5" fmla="*/ 30 h 403"/>
                <a:gd name="T6" fmla="*/ 30 w 302"/>
                <a:gd name="T7" fmla="*/ 30 h 403"/>
                <a:gd name="T8" fmla="*/ 38 w 302"/>
                <a:gd name="T9" fmla="*/ 30 h 403"/>
                <a:gd name="T10" fmla="*/ 45 w 302"/>
                <a:gd name="T11" fmla="*/ 31 h 403"/>
                <a:gd name="T12" fmla="*/ 52 w 302"/>
                <a:gd name="T13" fmla="*/ 32 h 403"/>
                <a:gd name="T14" fmla="*/ 57 w 302"/>
                <a:gd name="T15" fmla="*/ 34 h 403"/>
                <a:gd name="T16" fmla="*/ 62 w 302"/>
                <a:gd name="T17" fmla="*/ 37 h 403"/>
                <a:gd name="T18" fmla="*/ 67 w 302"/>
                <a:gd name="T19" fmla="*/ 41 h 403"/>
                <a:gd name="T20" fmla="*/ 72 w 302"/>
                <a:gd name="T21" fmla="*/ 46 h 403"/>
                <a:gd name="T22" fmla="*/ 76 w 302"/>
                <a:gd name="T23" fmla="*/ 51 h 403"/>
                <a:gd name="T24" fmla="*/ 79 w 302"/>
                <a:gd name="T25" fmla="*/ 58 h 403"/>
                <a:gd name="T26" fmla="*/ 83 w 302"/>
                <a:gd name="T27" fmla="*/ 65 h 403"/>
                <a:gd name="T28" fmla="*/ 87 w 302"/>
                <a:gd name="T29" fmla="*/ 74 h 403"/>
                <a:gd name="T30" fmla="*/ 91 w 302"/>
                <a:gd name="T31" fmla="*/ 83 h 403"/>
                <a:gd name="T32" fmla="*/ 96 w 302"/>
                <a:gd name="T33" fmla="*/ 93 h 403"/>
                <a:gd name="T34" fmla="*/ 98 w 302"/>
                <a:gd name="T35" fmla="*/ 117 h 403"/>
                <a:gd name="T36" fmla="*/ 97 w 302"/>
                <a:gd name="T37" fmla="*/ 143 h 403"/>
                <a:gd name="T38" fmla="*/ 75 w 302"/>
                <a:gd name="T39" fmla="*/ 182 h 403"/>
                <a:gd name="T40" fmla="*/ 99 w 302"/>
                <a:gd name="T41" fmla="*/ 185 h 403"/>
                <a:gd name="T42" fmla="*/ 126 w 302"/>
                <a:gd name="T43" fmla="*/ 148 h 403"/>
                <a:gd name="T44" fmla="*/ 136 w 302"/>
                <a:gd name="T45" fmla="*/ 103 h 403"/>
                <a:gd name="T46" fmla="*/ 136 w 302"/>
                <a:gd name="T47" fmla="*/ 81 h 403"/>
                <a:gd name="T48" fmla="*/ 125 w 302"/>
                <a:gd name="T49" fmla="*/ 50 h 403"/>
                <a:gd name="T50" fmla="*/ 143 w 302"/>
                <a:gd name="T51" fmla="*/ 79 h 403"/>
                <a:gd name="T52" fmla="*/ 143 w 302"/>
                <a:gd name="T53" fmla="*/ 112 h 403"/>
                <a:gd name="T54" fmla="*/ 133 w 302"/>
                <a:gd name="T55" fmla="*/ 150 h 403"/>
                <a:gd name="T56" fmla="*/ 108 w 302"/>
                <a:gd name="T57" fmla="*/ 202 h 403"/>
                <a:gd name="T58" fmla="*/ 133 w 302"/>
                <a:gd name="T59" fmla="*/ 170 h 403"/>
                <a:gd name="T60" fmla="*/ 149 w 302"/>
                <a:gd name="T61" fmla="*/ 131 h 403"/>
                <a:gd name="T62" fmla="*/ 151 w 302"/>
                <a:gd name="T63" fmla="*/ 86 h 403"/>
                <a:gd name="T64" fmla="*/ 146 w 302"/>
                <a:gd name="T65" fmla="*/ 55 h 403"/>
                <a:gd name="T66" fmla="*/ 124 w 302"/>
                <a:gd name="T67" fmla="*/ 24 h 403"/>
                <a:gd name="T68" fmla="*/ 117 w 302"/>
                <a:gd name="T69" fmla="*/ 18 h 403"/>
                <a:gd name="T70" fmla="*/ 110 w 302"/>
                <a:gd name="T71" fmla="*/ 14 h 403"/>
                <a:gd name="T72" fmla="*/ 104 w 302"/>
                <a:gd name="T73" fmla="*/ 10 h 403"/>
                <a:gd name="T74" fmla="*/ 98 w 302"/>
                <a:gd name="T75" fmla="*/ 7 h 403"/>
                <a:gd name="T76" fmla="*/ 92 w 302"/>
                <a:gd name="T77" fmla="*/ 4 h 403"/>
                <a:gd name="T78" fmla="*/ 86 w 302"/>
                <a:gd name="T79" fmla="*/ 2 h 403"/>
                <a:gd name="T80" fmla="*/ 80 w 302"/>
                <a:gd name="T81" fmla="*/ 1 h 403"/>
                <a:gd name="T82" fmla="*/ 75 w 302"/>
                <a:gd name="T83" fmla="*/ 0 h 403"/>
                <a:gd name="T84" fmla="*/ 68 w 302"/>
                <a:gd name="T85" fmla="*/ 0 h 403"/>
                <a:gd name="T86" fmla="*/ 62 w 302"/>
                <a:gd name="T87" fmla="*/ 1 h 403"/>
                <a:gd name="T88" fmla="*/ 55 w 302"/>
                <a:gd name="T89" fmla="*/ 2 h 403"/>
                <a:gd name="T90" fmla="*/ 49 w 302"/>
                <a:gd name="T91" fmla="*/ 3 h 403"/>
                <a:gd name="T92" fmla="*/ 42 w 302"/>
                <a:gd name="T93" fmla="*/ 5 h 403"/>
                <a:gd name="T94" fmla="*/ 35 w 302"/>
                <a:gd name="T95" fmla="*/ 7 h 403"/>
                <a:gd name="T96" fmla="*/ 26 w 302"/>
                <a:gd name="T97" fmla="*/ 10 h 403"/>
                <a:gd name="T98" fmla="*/ 19 w 302"/>
                <a:gd name="T99" fmla="*/ 12 h 403"/>
                <a:gd name="T100" fmla="*/ 0 w 302"/>
                <a:gd name="T101" fmla="*/ 33 h 403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302"/>
                <a:gd name="T154" fmla="*/ 0 h 403"/>
                <a:gd name="T155" fmla="*/ 302 w 302"/>
                <a:gd name="T156" fmla="*/ 403 h 403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302" h="403">
                  <a:moveTo>
                    <a:pt x="0" y="66"/>
                  </a:moveTo>
                  <a:lnTo>
                    <a:pt x="23" y="62"/>
                  </a:lnTo>
                  <a:lnTo>
                    <a:pt x="43" y="60"/>
                  </a:lnTo>
                  <a:lnTo>
                    <a:pt x="60" y="59"/>
                  </a:lnTo>
                  <a:lnTo>
                    <a:pt x="76" y="59"/>
                  </a:lnTo>
                  <a:lnTo>
                    <a:pt x="91" y="61"/>
                  </a:lnTo>
                  <a:lnTo>
                    <a:pt x="104" y="64"/>
                  </a:lnTo>
                  <a:lnTo>
                    <a:pt x="114" y="68"/>
                  </a:lnTo>
                  <a:lnTo>
                    <a:pt x="125" y="74"/>
                  </a:lnTo>
                  <a:lnTo>
                    <a:pt x="134" y="82"/>
                  </a:lnTo>
                  <a:lnTo>
                    <a:pt x="143" y="91"/>
                  </a:lnTo>
                  <a:lnTo>
                    <a:pt x="151" y="102"/>
                  </a:lnTo>
                  <a:lnTo>
                    <a:pt x="159" y="115"/>
                  </a:lnTo>
                  <a:lnTo>
                    <a:pt x="167" y="129"/>
                  </a:lnTo>
                  <a:lnTo>
                    <a:pt x="175" y="147"/>
                  </a:lnTo>
                  <a:lnTo>
                    <a:pt x="183" y="165"/>
                  </a:lnTo>
                  <a:lnTo>
                    <a:pt x="193" y="186"/>
                  </a:lnTo>
                  <a:lnTo>
                    <a:pt x="196" y="233"/>
                  </a:lnTo>
                  <a:lnTo>
                    <a:pt x="195" y="286"/>
                  </a:lnTo>
                  <a:lnTo>
                    <a:pt x="150" y="363"/>
                  </a:lnTo>
                  <a:lnTo>
                    <a:pt x="198" y="369"/>
                  </a:lnTo>
                  <a:lnTo>
                    <a:pt x="253" y="295"/>
                  </a:lnTo>
                  <a:lnTo>
                    <a:pt x="271" y="205"/>
                  </a:lnTo>
                  <a:lnTo>
                    <a:pt x="272" y="162"/>
                  </a:lnTo>
                  <a:lnTo>
                    <a:pt x="251" y="99"/>
                  </a:lnTo>
                  <a:lnTo>
                    <a:pt x="285" y="157"/>
                  </a:lnTo>
                  <a:lnTo>
                    <a:pt x="285" y="223"/>
                  </a:lnTo>
                  <a:lnTo>
                    <a:pt x="265" y="300"/>
                  </a:lnTo>
                  <a:lnTo>
                    <a:pt x="216" y="403"/>
                  </a:lnTo>
                  <a:lnTo>
                    <a:pt x="265" y="339"/>
                  </a:lnTo>
                  <a:lnTo>
                    <a:pt x="297" y="262"/>
                  </a:lnTo>
                  <a:lnTo>
                    <a:pt x="302" y="171"/>
                  </a:lnTo>
                  <a:lnTo>
                    <a:pt x="291" y="110"/>
                  </a:lnTo>
                  <a:lnTo>
                    <a:pt x="249" y="48"/>
                  </a:lnTo>
                  <a:lnTo>
                    <a:pt x="235" y="36"/>
                  </a:lnTo>
                  <a:lnTo>
                    <a:pt x="221" y="27"/>
                  </a:lnTo>
                  <a:lnTo>
                    <a:pt x="209" y="19"/>
                  </a:lnTo>
                  <a:lnTo>
                    <a:pt x="196" y="13"/>
                  </a:lnTo>
                  <a:lnTo>
                    <a:pt x="185" y="7"/>
                  </a:lnTo>
                  <a:lnTo>
                    <a:pt x="172" y="4"/>
                  </a:lnTo>
                  <a:lnTo>
                    <a:pt x="160" y="1"/>
                  </a:lnTo>
                  <a:lnTo>
                    <a:pt x="149" y="0"/>
                  </a:lnTo>
                  <a:lnTo>
                    <a:pt x="136" y="0"/>
                  </a:lnTo>
                  <a:lnTo>
                    <a:pt x="124" y="1"/>
                  </a:lnTo>
                  <a:lnTo>
                    <a:pt x="111" y="4"/>
                  </a:lnTo>
                  <a:lnTo>
                    <a:pt x="98" y="6"/>
                  </a:lnTo>
                  <a:lnTo>
                    <a:pt x="84" y="10"/>
                  </a:lnTo>
                  <a:lnTo>
                    <a:pt x="69" y="13"/>
                  </a:lnTo>
                  <a:lnTo>
                    <a:pt x="53" y="19"/>
                  </a:lnTo>
                  <a:lnTo>
                    <a:pt x="37" y="23"/>
                  </a:lnTo>
                  <a:lnTo>
                    <a:pt x="0" y="66"/>
                  </a:lnTo>
                  <a:close/>
                </a:path>
              </a:pathLst>
            </a:custGeom>
            <a:solidFill>
              <a:srgbClr val="00335B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20" name="Freeform 108"/>
            <p:cNvSpPr>
              <a:spLocks/>
            </p:cNvSpPr>
            <p:nvPr/>
          </p:nvSpPr>
          <p:spPr bwMode="auto">
            <a:xfrm>
              <a:off x="6369" y="1977"/>
              <a:ext cx="49" cy="51"/>
            </a:xfrm>
            <a:custGeom>
              <a:avLst/>
              <a:gdLst>
                <a:gd name="T0" fmla="*/ 23 w 98"/>
                <a:gd name="T1" fmla="*/ 0 h 100"/>
                <a:gd name="T2" fmla="*/ 12 w 98"/>
                <a:gd name="T3" fmla="*/ 10 h 100"/>
                <a:gd name="T4" fmla="*/ 5 w 98"/>
                <a:gd name="T5" fmla="*/ 20 h 100"/>
                <a:gd name="T6" fmla="*/ 1 w 98"/>
                <a:gd name="T7" fmla="*/ 30 h 100"/>
                <a:gd name="T8" fmla="*/ 0 w 98"/>
                <a:gd name="T9" fmla="*/ 38 h 100"/>
                <a:gd name="T10" fmla="*/ 3 w 98"/>
                <a:gd name="T11" fmla="*/ 45 h 100"/>
                <a:gd name="T12" fmla="*/ 10 w 98"/>
                <a:gd name="T13" fmla="*/ 50 h 100"/>
                <a:gd name="T14" fmla="*/ 20 w 98"/>
                <a:gd name="T15" fmla="*/ 51 h 100"/>
                <a:gd name="T16" fmla="*/ 35 w 98"/>
                <a:gd name="T17" fmla="*/ 48 h 100"/>
                <a:gd name="T18" fmla="*/ 42 w 98"/>
                <a:gd name="T19" fmla="*/ 33 h 100"/>
                <a:gd name="T20" fmla="*/ 49 w 98"/>
                <a:gd name="T21" fmla="*/ 9 h 100"/>
                <a:gd name="T22" fmla="*/ 23 w 98"/>
                <a:gd name="T23" fmla="*/ 0 h 100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98"/>
                <a:gd name="T37" fmla="*/ 0 h 100"/>
                <a:gd name="T38" fmla="*/ 98 w 98"/>
                <a:gd name="T39" fmla="*/ 100 h 100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98" h="100">
                  <a:moveTo>
                    <a:pt x="45" y="0"/>
                  </a:moveTo>
                  <a:lnTo>
                    <a:pt x="24" y="19"/>
                  </a:lnTo>
                  <a:lnTo>
                    <a:pt x="9" y="39"/>
                  </a:lnTo>
                  <a:lnTo>
                    <a:pt x="1" y="59"/>
                  </a:lnTo>
                  <a:lnTo>
                    <a:pt x="0" y="75"/>
                  </a:lnTo>
                  <a:lnTo>
                    <a:pt x="5" y="89"/>
                  </a:lnTo>
                  <a:lnTo>
                    <a:pt x="19" y="98"/>
                  </a:lnTo>
                  <a:lnTo>
                    <a:pt x="40" y="100"/>
                  </a:lnTo>
                  <a:lnTo>
                    <a:pt x="70" y="95"/>
                  </a:lnTo>
                  <a:lnTo>
                    <a:pt x="84" y="65"/>
                  </a:lnTo>
                  <a:lnTo>
                    <a:pt x="98" y="18"/>
                  </a:lnTo>
                  <a:lnTo>
                    <a:pt x="45" y="0"/>
                  </a:lnTo>
                  <a:close/>
                </a:path>
              </a:pathLst>
            </a:custGeom>
            <a:solidFill>
              <a:srgbClr val="00335B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21" name="Freeform 109"/>
            <p:cNvSpPr>
              <a:spLocks/>
            </p:cNvSpPr>
            <p:nvPr/>
          </p:nvSpPr>
          <p:spPr bwMode="auto">
            <a:xfrm>
              <a:off x="6400" y="1995"/>
              <a:ext cx="94" cy="49"/>
            </a:xfrm>
            <a:custGeom>
              <a:avLst/>
              <a:gdLst>
                <a:gd name="T0" fmla="*/ 5 w 189"/>
                <a:gd name="T1" fmla="*/ 0 h 97"/>
                <a:gd name="T2" fmla="*/ 94 w 189"/>
                <a:gd name="T3" fmla="*/ 31 h 97"/>
                <a:gd name="T4" fmla="*/ 87 w 189"/>
                <a:gd name="T5" fmla="*/ 49 h 97"/>
                <a:gd name="T6" fmla="*/ 63 w 189"/>
                <a:gd name="T7" fmla="*/ 37 h 97"/>
                <a:gd name="T8" fmla="*/ 0 w 189"/>
                <a:gd name="T9" fmla="*/ 17 h 97"/>
                <a:gd name="T10" fmla="*/ 5 w 189"/>
                <a:gd name="T11" fmla="*/ 0 h 9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89"/>
                <a:gd name="T19" fmla="*/ 0 h 97"/>
                <a:gd name="T20" fmla="*/ 189 w 189"/>
                <a:gd name="T21" fmla="*/ 97 h 97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89" h="97">
                  <a:moveTo>
                    <a:pt x="10" y="0"/>
                  </a:moveTo>
                  <a:lnTo>
                    <a:pt x="189" y="62"/>
                  </a:lnTo>
                  <a:lnTo>
                    <a:pt x="175" y="97"/>
                  </a:lnTo>
                  <a:lnTo>
                    <a:pt x="126" y="74"/>
                  </a:lnTo>
                  <a:lnTo>
                    <a:pt x="0" y="34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D18E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22" name="Freeform 110"/>
            <p:cNvSpPr>
              <a:spLocks/>
            </p:cNvSpPr>
            <p:nvPr/>
          </p:nvSpPr>
          <p:spPr bwMode="auto">
            <a:xfrm>
              <a:off x="6300" y="1832"/>
              <a:ext cx="40" cy="18"/>
            </a:xfrm>
            <a:custGeom>
              <a:avLst/>
              <a:gdLst>
                <a:gd name="T0" fmla="*/ 2 w 80"/>
                <a:gd name="T1" fmla="*/ 0 h 36"/>
                <a:gd name="T2" fmla="*/ 24 w 80"/>
                <a:gd name="T3" fmla="*/ 3 h 36"/>
                <a:gd name="T4" fmla="*/ 40 w 80"/>
                <a:gd name="T5" fmla="*/ 10 h 36"/>
                <a:gd name="T6" fmla="*/ 31 w 80"/>
                <a:gd name="T7" fmla="*/ 18 h 36"/>
                <a:gd name="T8" fmla="*/ 0 w 80"/>
                <a:gd name="T9" fmla="*/ 16 h 36"/>
                <a:gd name="T10" fmla="*/ 2 w 80"/>
                <a:gd name="T11" fmla="*/ 0 h 3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80"/>
                <a:gd name="T19" fmla="*/ 0 h 36"/>
                <a:gd name="T20" fmla="*/ 80 w 80"/>
                <a:gd name="T21" fmla="*/ 36 h 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80" h="36">
                  <a:moveTo>
                    <a:pt x="4" y="0"/>
                  </a:moveTo>
                  <a:lnTo>
                    <a:pt x="48" y="6"/>
                  </a:lnTo>
                  <a:lnTo>
                    <a:pt x="80" y="20"/>
                  </a:lnTo>
                  <a:lnTo>
                    <a:pt x="62" y="36"/>
                  </a:lnTo>
                  <a:lnTo>
                    <a:pt x="0" y="32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23" name="Freeform 111"/>
            <p:cNvSpPr>
              <a:spLocks/>
            </p:cNvSpPr>
            <p:nvPr/>
          </p:nvSpPr>
          <p:spPr bwMode="auto">
            <a:xfrm>
              <a:off x="6277" y="1827"/>
              <a:ext cx="15" cy="21"/>
            </a:xfrm>
            <a:custGeom>
              <a:avLst/>
              <a:gdLst>
                <a:gd name="T0" fmla="*/ 0 w 30"/>
                <a:gd name="T1" fmla="*/ 5 h 43"/>
                <a:gd name="T2" fmla="*/ 6 w 30"/>
                <a:gd name="T3" fmla="*/ 21 h 43"/>
                <a:gd name="T4" fmla="*/ 15 w 30"/>
                <a:gd name="T5" fmla="*/ 14 h 43"/>
                <a:gd name="T6" fmla="*/ 10 w 30"/>
                <a:gd name="T7" fmla="*/ 0 h 43"/>
                <a:gd name="T8" fmla="*/ 0 w 30"/>
                <a:gd name="T9" fmla="*/ 5 h 4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30"/>
                <a:gd name="T16" fmla="*/ 0 h 43"/>
                <a:gd name="T17" fmla="*/ 30 w 30"/>
                <a:gd name="T18" fmla="*/ 43 h 43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30" h="43">
                  <a:moveTo>
                    <a:pt x="0" y="10"/>
                  </a:moveTo>
                  <a:lnTo>
                    <a:pt x="11" y="43"/>
                  </a:lnTo>
                  <a:lnTo>
                    <a:pt x="30" y="29"/>
                  </a:lnTo>
                  <a:lnTo>
                    <a:pt x="19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24" name="Freeform 112"/>
            <p:cNvSpPr>
              <a:spLocks/>
            </p:cNvSpPr>
            <p:nvPr/>
          </p:nvSpPr>
          <p:spPr bwMode="auto">
            <a:xfrm>
              <a:off x="6316" y="1813"/>
              <a:ext cx="46" cy="15"/>
            </a:xfrm>
            <a:custGeom>
              <a:avLst/>
              <a:gdLst>
                <a:gd name="T0" fmla="*/ 9 w 92"/>
                <a:gd name="T1" fmla="*/ 0 h 30"/>
                <a:gd name="T2" fmla="*/ 0 w 92"/>
                <a:gd name="T3" fmla="*/ 4 h 30"/>
                <a:gd name="T4" fmla="*/ 39 w 92"/>
                <a:gd name="T5" fmla="*/ 15 h 30"/>
                <a:gd name="T6" fmla="*/ 46 w 92"/>
                <a:gd name="T7" fmla="*/ 10 h 30"/>
                <a:gd name="T8" fmla="*/ 23 w 92"/>
                <a:gd name="T9" fmla="*/ 4 h 30"/>
                <a:gd name="T10" fmla="*/ 8 w 92"/>
                <a:gd name="T11" fmla="*/ 1 h 30"/>
                <a:gd name="T12" fmla="*/ 9 w 92"/>
                <a:gd name="T13" fmla="*/ 0 h 30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92"/>
                <a:gd name="T22" fmla="*/ 0 h 30"/>
                <a:gd name="T23" fmla="*/ 92 w 92"/>
                <a:gd name="T24" fmla="*/ 30 h 3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92" h="30">
                  <a:moveTo>
                    <a:pt x="18" y="0"/>
                  </a:moveTo>
                  <a:lnTo>
                    <a:pt x="0" y="8"/>
                  </a:lnTo>
                  <a:lnTo>
                    <a:pt x="77" y="30"/>
                  </a:lnTo>
                  <a:lnTo>
                    <a:pt x="92" y="19"/>
                  </a:lnTo>
                  <a:lnTo>
                    <a:pt x="47" y="8"/>
                  </a:lnTo>
                  <a:lnTo>
                    <a:pt x="16" y="2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25" name="Freeform 113"/>
            <p:cNvSpPr>
              <a:spLocks/>
            </p:cNvSpPr>
            <p:nvPr/>
          </p:nvSpPr>
          <p:spPr bwMode="auto">
            <a:xfrm>
              <a:off x="6304" y="1812"/>
              <a:ext cx="8" cy="7"/>
            </a:xfrm>
            <a:custGeom>
              <a:avLst/>
              <a:gdLst>
                <a:gd name="T0" fmla="*/ 0 w 16"/>
                <a:gd name="T1" fmla="*/ 2 h 15"/>
                <a:gd name="T2" fmla="*/ 0 w 16"/>
                <a:gd name="T3" fmla="*/ 7 h 15"/>
                <a:gd name="T4" fmla="*/ 8 w 16"/>
                <a:gd name="T5" fmla="*/ 5 h 15"/>
                <a:gd name="T6" fmla="*/ 8 w 16"/>
                <a:gd name="T7" fmla="*/ 0 h 15"/>
                <a:gd name="T8" fmla="*/ 0 w 16"/>
                <a:gd name="T9" fmla="*/ 2 h 1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6"/>
                <a:gd name="T16" fmla="*/ 0 h 15"/>
                <a:gd name="T17" fmla="*/ 16 w 16"/>
                <a:gd name="T18" fmla="*/ 15 h 1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6" h="15">
                  <a:moveTo>
                    <a:pt x="0" y="4"/>
                  </a:moveTo>
                  <a:lnTo>
                    <a:pt x="0" y="15"/>
                  </a:lnTo>
                  <a:lnTo>
                    <a:pt x="16" y="10"/>
                  </a:lnTo>
                  <a:lnTo>
                    <a:pt x="16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26" name="Freeform 114"/>
            <p:cNvSpPr>
              <a:spLocks/>
            </p:cNvSpPr>
            <p:nvPr/>
          </p:nvSpPr>
          <p:spPr bwMode="auto">
            <a:xfrm>
              <a:off x="6349" y="1802"/>
              <a:ext cx="39" cy="15"/>
            </a:xfrm>
            <a:custGeom>
              <a:avLst/>
              <a:gdLst>
                <a:gd name="T0" fmla="*/ 0 w 80"/>
                <a:gd name="T1" fmla="*/ 2 h 31"/>
                <a:gd name="T2" fmla="*/ 7 w 80"/>
                <a:gd name="T3" fmla="*/ 0 h 31"/>
                <a:gd name="T4" fmla="*/ 23 w 80"/>
                <a:gd name="T5" fmla="*/ 5 h 31"/>
                <a:gd name="T6" fmla="*/ 39 w 80"/>
                <a:gd name="T7" fmla="*/ 14 h 31"/>
                <a:gd name="T8" fmla="*/ 32 w 80"/>
                <a:gd name="T9" fmla="*/ 15 h 31"/>
                <a:gd name="T10" fmla="*/ 13 w 80"/>
                <a:gd name="T11" fmla="*/ 8 h 31"/>
                <a:gd name="T12" fmla="*/ 0 w 80"/>
                <a:gd name="T13" fmla="*/ 2 h 31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80"/>
                <a:gd name="T22" fmla="*/ 0 h 31"/>
                <a:gd name="T23" fmla="*/ 80 w 80"/>
                <a:gd name="T24" fmla="*/ 31 h 31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80" h="31">
                  <a:moveTo>
                    <a:pt x="0" y="5"/>
                  </a:moveTo>
                  <a:lnTo>
                    <a:pt x="14" y="0"/>
                  </a:lnTo>
                  <a:lnTo>
                    <a:pt x="47" y="11"/>
                  </a:lnTo>
                  <a:lnTo>
                    <a:pt x="80" y="29"/>
                  </a:lnTo>
                  <a:lnTo>
                    <a:pt x="65" y="31"/>
                  </a:lnTo>
                  <a:lnTo>
                    <a:pt x="27" y="16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27" name="Freeform 115"/>
            <p:cNvSpPr>
              <a:spLocks/>
            </p:cNvSpPr>
            <p:nvPr/>
          </p:nvSpPr>
          <p:spPr bwMode="auto">
            <a:xfrm>
              <a:off x="6334" y="1800"/>
              <a:ext cx="9" cy="6"/>
            </a:xfrm>
            <a:custGeom>
              <a:avLst/>
              <a:gdLst>
                <a:gd name="T0" fmla="*/ 0 w 20"/>
                <a:gd name="T1" fmla="*/ 0 h 12"/>
                <a:gd name="T2" fmla="*/ 2 w 20"/>
                <a:gd name="T3" fmla="*/ 6 h 12"/>
                <a:gd name="T4" fmla="*/ 9 w 20"/>
                <a:gd name="T5" fmla="*/ 5 h 12"/>
                <a:gd name="T6" fmla="*/ 9 w 20"/>
                <a:gd name="T7" fmla="*/ 0 h 12"/>
                <a:gd name="T8" fmla="*/ 0 w 20"/>
                <a:gd name="T9" fmla="*/ 0 h 1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0"/>
                <a:gd name="T16" fmla="*/ 0 h 12"/>
                <a:gd name="T17" fmla="*/ 20 w 20"/>
                <a:gd name="T18" fmla="*/ 12 h 1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0" h="12">
                  <a:moveTo>
                    <a:pt x="0" y="0"/>
                  </a:moveTo>
                  <a:lnTo>
                    <a:pt x="5" y="12"/>
                  </a:lnTo>
                  <a:lnTo>
                    <a:pt x="20" y="9"/>
                  </a:lnTo>
                  <a:lnTo>
                    <a:pt x="1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28" name="Freeform 116"/>
            <p:cNvSpPr>
              <a:spLocks/>
            </p:cNvSpPr>
            <p:nvPr/>
          </p:nvSpPr>
          <p:spPr bwMode="auto">
            <a:xfrm>
              <a:off x="6255" y="1853"/>
              <a:ext cx="11" cy="28"/>
            </a:xfrm>
            <a:custGeom>
              <a:avLst/>
              <a:gdLst>
                <a:gd name="T0" fmla="*/ 0 w 20"/>
                <a:gd name="T1" fmla="*/ 7 h 55"/>
                <a:gd name="T2" fmla="*/ 10 w 20"/>
                <a:gd name="T3" fmla="*/ 0 h 55"/>
                <a:gd name="T4" fmla="*/ 10 w 20"/>
                <a:gd name="T5" fmla="*/ 7 h 55"/>
                <a:gd name="T6" fmla="*/ 11 w 20"/>
                <a:gd name="T7" fmla="*/ 21 h 55"/>
                <a:gd name="T8" fmla="*/ 2 w 20"/>
                <a:gd name="T9" fmla="*/ 28 h 55"/>
                <a:gd name="T10" fmla="*/ 2 w 20"/>
                <a:gd name="T11" fmla="*/ 24 h 55"/>
                <a:gd name="T12" fmla="*/ 1 w 20"/>
                <a:gd name="T13" fmla="*/ 18 h 55"/>
                <a:gd name="T14" fmla="*/ 1 w 20"/>
                <a:gd name="T15" fmla="*/ 11 h 55"/>
                <a:gd name="T16" fmla="*/ 0 w 20"/>
                <a:gd name="T17" fmla="*/ 7 h 55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20"/>
                <a:gd name="T28" fmla="*/ 0 h 55"/>
                <a:gd name="T29" fmla="*/ 20 w 20"/>
                <a:gd name="T30" fmla="*/ 55 h 55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20" h="55">
                  <a:moveTo>
                    <a:pt x="0" y="13"/>
                  </a:moveTo>
                  <a:lnTo>
                    <a:pt x="18" y="0"/>
                  </a:lnTo>
                  <a:lnTo>
                    <a:pt x="18" y="13"/>
                  </a:lnTo>
                  <a:lnTo>
                    <a:pt x="20" y="41"/>
                  </a:lnTo>
                  <a:lnTo>
                    <a:pt x="4" y="55"/>
                  </a:lnTo>
                  <a:lnTo>
                    <a:pt x="4" y="48"/>
                  </a:lnTo>
                  <a:lnTo>
                    <a:pt x="2" y="35"/>
                  </a:lnTo>
                  <a:lnTo>
                    <a:pt x="1" y="21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29" name="Freeform 117"/>
            <p:cNvSpPr>
              <a:spLocks/>
            </p:cNvSpPr>
            <p:nvPr/>
          </p:nvSpPr>
          <p:spPr bwMode="auto">
            <a:xfrm>
              <a:off x="6267" y="1866"/>
              <a:ext cx="46" cy="10"/>
            </a:xfrm>
            <a:custGeom>
              <a:avLst/>
              <a:gdLst>
                <a:gd name="T0" fmla="*/ 9 w 91"/>
                <a:gd name="T1" fmla="*/ 1 h 21"/>
                <a:gd name="T2" fmla="*/ 0 w 91"/>
                <a:gd name="T3" fmla="*/ 10 h 21"/>
                <a:gd name="T4" fmla="*/ 41 w 91"/>
                <a:gd name="T5" fmla="*/ 9 h 21"/>
                <a:gd name="T6" fmla="*/ 46 w 91"/>
                <a:gd name="T7" fmla="*/ 0 h 21"/>
                <a:gd name="T8" fmla="*/ 9 w 91"/>
                <a:gd name="T9" fmla="*/ 1 h 2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91"/>
                <a:gd name="T16" fmla="*/ 0 h 21"/>
                <a:gd name="T17" fmla="*/ 91 w 91"/>
                <a:gd name="T18" fmla="*/ 21 h 21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91" h="21">
                  <a:moveTo>
                    <a:pt x="18" y="2"/>
                  </a:moveTo>
                  <a:lnTo>
                    <a:pt x="0" y="21"/>
                  </a:lnTo>
                  <a:lnTo>
                    <a:pt x="82" y="18"/>
                  </a:lnTo>
                  <a:lnTo>
                    <a:pt x="91" y="0"/>
                  </a:lnTo>
                  <a:lnTo>
                    <a:pt x="18" y="2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30" name="Freeform 118"/>
            <p:cNvSpPr>
              <a:spLocks/>
            </p:cNvSpPr>
            <p:nvPr/>
          </p:nvSpPr>
          <p:spPr bwMode="auto">
            <a:xfrm>
              <a:off x="6236" y="1882"/>
              <a:ext cx="14" cy="42"/>
            </a:xfrm>
            <a:custGeom>
              <a:avLst/>
              <a:gdLst>
                <a:gd name="T0" fmla="*/ 7 w 27"/>
                <a:gd name="T1" fmla="*/ 0 h 83"/>
                <a:gd name="T2" fmla="*/ 0 w 27"/>
                <a:gd name="T3" fmla="*/ 10 h 83"/>
                <a:gd name="T4" fmla="*/ 0 w 27"/>
                <a:gd name="T5" fmla="*/ 23 h 83"/>
                <a:gd name="T6" fmla="*/ 6 w 27"/>
                <a:gd name="T7" fmla="*/ 42 h 83"/>
                <a:gd name="T8" fmla="*/ 14 w 27"/>
                <a:gd name="T9" fmla="*/ 30 h 83"/>
                <a:gd name="T10" fmla="*/ 8 w 27"/>
                <a:gd name="T11" fmla="*/ 21 h 83"/>
                <a:gd name="T12" fmla="*/ 8 w 27"/>
                <a:gd name="T13" fmla="*/ 17 h 83"/>
                <a:gd name="T14" fmla="*/ 8 w 27"/>
                <a:gd name="T15" fmla="*/ 11 h 83"/>
                <a:gd name="T16" fmla="*/ 8 w 27"/>
                <a:gd name="T17" fmla="*/ 4 h 83"/>
                <a:gd name="T18" fmla="*/ 7 w 27"/>
                <a:gd name="T19" fmla="*/ 0 h 83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27"/>
                <a:gd name="T31" fmla="*/ 0 h 83"/>
                <a:gd name="T32" fmla="*/ 27 w 27"/>
                <a:gd name="T33" fmla="*/ 83 h 83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27" h="83">
                  <a:moveTo>
                    <a:pt x="13" y="0"/>
                  </a:moveTo>
                  <a:lnTo>
                    <a:pt x="0" y="19"/>
                  </a:lnTo>
                  <a:lnTo>
                    <a:pt x="0" y="45"/>
                  </a:lnTo>
                  <a:lnTo>
                    <a:pt x="11" y="83"/>
                  </a:lnTo>
                  <a:lnTo>
                    <a:pt x="27" y="60"/>
                  </a:lnTo>
                  <a:lnTo>
                    <a:pt x="16" y="41"/>
                  </a:lnTo>
                  <a:lnTo>
                    <a:pt x="16" y="34"/>
                  </a:lnTo>
                  <a:lnTo>
                    <a:pt x="15" y="21"/>
                  </a:lnTo>
                  <a:lnTo>
                    <a:pt x="15" y="7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31" name="Freeform 119"/>
            <p:cNvSpPr>
              <a:spLocks/>
            </p:cNvSpPr>
            <p:nvPr/>
          </p:nvSpPr>
          <p:spPr bwMode="auto">
            <a:xfrm>
              <a:off x="6255" y="1900"/>
              <a:ext cx="36" cy="12"/>
            </a:xfrm>
            <a:custGeom>
              <a:avLst/>
              <a:gdLst>
                <a:gd name="T0" fmla="*/ 9 w 71"/>
                <a:gd name="T1" fmla="*/ 0 h 24"/>
                <a:gd name="T2" fmla="*/ 0 w 71"/>
                <a:gd name="T3" fmla="*/ 12 h 24"/>
                <a:gd name="T4" fmla="*/ 34 w 71"/>
                <a:gd name="T5" fmla="*/ 11 h 24"/>
                <a:gd name="T6" fmla="*/ 36 w 71"/>
                <a:gd name="T7" fmla="*/ 1 h 24"/>
                <a:gd name="T8" fmla="*/ 9 w 71"/>
                <a:gd name="T9" fmla="*/ 0 h 2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71"/>
                <a:gd name="T16" fmla="*/ 0 h 24"/>
                <a:gd name="T17" fmla="*/ 71 w 71"/>
                <a:gd name="T18" fmla="*/ 24 h 2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71" h="24">
                  <a:moveTo>
                    <a:pt x="18" y="0"/>
                  </a:moveTo>
                  <a:lnTo>
                    <a:pt x="0" y="24"/>
                  </a:lnTo>
                  <a:lnTo>
                    <a:pt x="68" y="21"/>
                  </a:lnTo>
                  <a:lnTo>
                    <a:pt x="71" y="2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32" name="Freeform 120"/>
            <p:cNvSpPr>
              <a:spLocks/>
            </p:cNvSpPr>
            <p:nvPr/>
          </p:nvSpPr>
          <p:spPr bwMode="auto">
            <a:xfrm>
              <a:off x="6224" y="1920"/>
              <a:ext cx="8" cy="30"/>
            </a:xfrm>
            <a:custGeom>
              <a:avLst/>
              <a:gdLst>
                <a:gd name="T0" fmla="*/ 2 w 16"/>
                <a:gd name="T1" fmla="*/ 1 h 59"/>
                <a:gd name="T2" fmla="*/ 1 w 16"/>
                <a:gd name="T3" fmla="*/ 11 h 59"/>
                <a:gd name="T4" fmla="*/ 0 w 16"/>
                <a:gd name="T5" fmla="*/ 30 h 59"/>
                <a:gd name="T6" fmla="*/ 8 w 16"/>
                <a:gd name="T7" fmla="*/ 27 h 59"/>
                <a:gd name="T8" fmla="*/ 7 w 16"/>
                <a:gd name="T9" fmla="*/ 0 h 59"/>
                <a:gd name="T10" fmla="*/ 2 w 16"/>
                <a:gd name="T11" fmla="*/ 1 h 5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16"/>
                <a:gd name="T19" fmla="*/ 0 h 59"/>
                <a:gd name="T20" fmla="*/ 16 w 16"/>
                <a:gd name="T21" fmla="*/ 59 h 59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16" h="59">
                  <a:moveTo>
                    <a:pt x="5" y="1"/>
                  </a:moveTo>
                  <a:lnTo>
                    <a:pt x="1" y="22"/>
                  </a:lnTo>
                  <a:lnTo>
                    <a:pt x="0" y="59"/>
                  </a:lnTo>
                  <a:lnTo>
                    <a:pt x="16" y="53"/>
                  </a:lnTo>
                  <a:lnTo>
                    <a:pt x="14" y="0"/>
                  </a:lnTo>
                  <a:lnTo>
                    <a:pt x="5" y="1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33" name="Freeform 121"/>
            <p:cNvSpPr>
              <a:spLocks/>
            </p:cNvSpPr>
            <p:nvPr/>
          </p:nvSpPr>
          <p:spPr bwMode="auto">
            <a:xfrm>
              <a:off x="6226" y="1941"/>
              <a:ext cx="49" cy="25"/>
            </a:xfrm>
            <a:custGeom>
              <a:avLst/>
              <a:gdLst>
                <a:gd name="T0" fmla="*/ 17 w 98"/>
                <a:gd name="T1" fmla="*/ 10 h 51"/>
                <a:gd name="T2" fmla="*/ 0 w 98"/>
                <a:gd name="T3" fmla="*/ 14 h 51"/>
                <a:gd name="T4" fmla="*/ 0 w 98"/>
                <a:gd name="T5" fmla="*/ 25 h 51"/>
                <a:gd name="T6" fmla="*/ 24 w 98"/>
                <a:gd name="T7" fmla="*/ 15 h 51"/>
                <a:gd name="T8" fmla="*/ 48 w 98"/>
                <a:gd name="T9" fmla="*/ 15 h 51"/>
                <a:gd name="T10" fmla="*/ 49 w 98"/>
                <a:gd name="T11" fmla="*/ 0 h 51"/>
                <a:gd name="T12" fmla="*/ 23 w 98"/>
                <a:gd name="T13" fmla="*/ 4 h 51"/>
                <a:gd name="T14" fmla="*/ 17 w 98"/>
                <a:gd name="T15" fmla="*/ 10 h 5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98"/>
                <a:gd name="T25" fmla="*/ 0 h 51"/>
                <a:gd name="T26" fmla="*/ 98 w 98"/>
                <a:gd name="T27" fmla="*/ 51 h 51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98" h="51">
                  <a:moveTo>
                    <a:pt x="33" y="21"/>
                  </a:moveTo>
                  <a:lnTo>
                    <a:pt x="0" y="28"/>
                  </a:lnTo>
                  <a:lnTo>
                    <a:pt x="0" y="51"/>
                  </a:lnTo>
                  <a:lnTo>
                    <a:pt x="47" y="31"/>
                  </a:lnTo>
                  <a:lnTo>
                    <a:pt x="95" y="30"/>
                  </a:lnTo>
                  <a:lnTo>
                    <a:pt x="98" y="0"/>
                  </a:lnTo>
                  <a:lnTo>
                    <a:pt x="46" y="8"/>
                  </a:lnTo>
                  <a:lnTo>
                    <a:pt x="33" y="21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34" name="Freeform 122"/>
            <p:cNvSpPr>
              <a:spLocks/>
            </p:cNvSpPr>
            <p:nvPr/>
          </p:nvSpPr>
          <p:spPr bwMode="auto">
            <a:xfrm>
              <a:off x="6213" y="1961"/>
              <a:ext cx="15" cy="57"/>
            </a:xfrm>
            <a:custGeom>
              <a:avLst/>
              <a:gdLst>
                <a:gd name="T0" fmla="*/ 3 w 31"/>
                <a:gd name="T1" fmla="*/ 0 h 114"/>
                <a:gd name="T2" fmla="*/ 0 w 31"/>
                <a:gd name="T3" fmla="*/ 6 h 114"/>
                <a:gd name="T4" fmla="*/ 0 w 31"/>
                <a:gd name="T5" fmla="*/ 26 h 114"/>
                <a:gd name="T6" fmla="*/ 5 w 31"/>
                <a:gd name="T7" fmla="*/ 43 h 114"/>
                <a:gd name="T8" fmla="*/ 11 w 31"/>
                <a:gd name="T9" fmla="*/ 57 h 114"/>
                <a:gd name="T10" fmla="*/ 15 w 31"/>
                <a:gd name="T11" fmla="*/ 42 h 114"/>
                <a:gd name="T12" fmla="*/ 7 w 31"/>
                <a:gd name="T13" fmla="*/ 26 h 114"/>
                <a:gd name="T14" fmla="*/ 3 w 31"/>
                <a:gd name="T15" fmla="*/ 0 h 11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31"/>
                <a:gd name="T25" fmla="*/ 0 h 114"/>
                <a:gd name="T26" fmla="*/ 31 w 31"/>
                <a:gd name="T27" fmla="*/ 114 h 114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31" h="114">
                  <a:moveTo>
                    <a:pt x="6" y="0"/>
                  </a:moveTo>
                  <a:lnTo>
                    <a:pt x="0" y="12"/>
                  </a:lnTo>
                  <a:lnTo>
                    <a:pt x="1" y="51"/>
                  </a:lnTo>
                  <a:lnTo>
                    <a:pt x="11" y="86"/>
                  </a:lnTo>
                  <a:lnTo>
                    <a:pt x="22" y="114"/>
                  </a:lnTo>
                  <a:lnTo>
                    <a:pt x="31" y="84"/>
                  </a:lnTo>
                  <a:lnTo>
                    <a:pt x="14" y="51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35" name="Freeform 123"/>
            <p:cNvSpPr>
              <a:spLocks/>
            </p:cNvSpPr>
            <p:nvPr/>
          </p:nvSpPr>
          <p:spPr bwMode="auto">
            <a:xfrm>
              <a:off x="6232" y="1986"/>
              <a:ext cx="37" cy="20"/>
            </a:xfrm>
            <a:custGeom>
              <a:avLst/>
              <a:gdLst>
                <a:gd name="T0" fmla="*/ 37 w 75"/>
                <a:gd name="T1" fmla="*/ 0 h 40"/>
                <a:gd name="T2" fmla="*/ 34 w 75"/>
                <a:gd name="T3" fmla="*/ 12 h 40"/>
                <a:gd name="T4" fmla="*/ 19 w 75"/>
                <a:gd name="T5" fmla="*/ 14 h 40"/>
                <a:gd name="T6" fmla="*/ 1 w 75"/>
                <a:gd name="T7" fmla="*/ 20 h 40"/>
                <a:gd name="T8" fmla="*/ 0 w 75"/>
                <a:gd name="T9" fmla="*/ 12 h 40"/>
                <a:gd name="T10" fmla="*/ 3 w 75"/>
                <a:gd name="T11" fmla="*/ 3 h 40"/>
                <a:gd name="T12" fmla="*/ 37 w 75"/>
                <a:gd name="T13" fmla="*/ 0 h 40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75"/>
                <a:gd name="T22" fmla="*/ 0 h 40"/>
                <a:gd name="T23" fmla="*/ 75 w 75"/>
                <a:gd name="T24" fmla="*/ 40 h 4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75" h="40">
                  <a:moveTo>
                    <a:pt x="75" y="0"/>
                  </a:moveTo>
                  <a:lnTo>
                    <a:pt x="69" y="25"/>
                  </a:lnTo>
                  <a:lnTo>
                    <a:pt x="38" y="28"/>
                  </a:lnTo>
                  <a:lnTo>
                    <a:pt x="3" y="40"/>
                  </a:lnTo>
                  <a:lnTo>
                    <a:pt x="0" y="24"/>
                  </a:lnTo>
                  <a:lnTo>
                    <a:pt x="7" y="7"/>
                  </a:lnTo>
                  <a:lnTo>
                    <a:pt x="75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36" name="Freeform 124"/>
            <p:cNvSpPr>
              <a:spLocks/>
            </p:cNvSpPr>
            <p:nvPr/>
          </p:nvSpPr>
          <p:spPr bwMode="auto">
            <a:xfrm>
              <a:off x="6209" y="2001"/>
              <a:ext cx="8" cy="44"/>
            </a:xfrm>
            <a:custGeom>
              <a:avLst/>
              <a:gdLst>
                <a:gd name="T0" fmla="*/ 2 w 16"/>
                <a:gd name="T1" fmla="*/ 0 h 88"/>
                <a:gd name="T2" fmla="*/ 3 w 16"/>
                <a:gd name="T3" fmla="*/ 22 h 88"/>
                <a:gd name="T4" fmla="*/ 8 w 16"/>
                <a:gd name="T5" fmla="*/ 35 h 88"/>
                <a:gd name="T6" fmla="*/ 5 w 16"/>
                <a:gd name="T7" fmla="*/ 44 h 88"/>
                <a:gd name="T8" fmla="*/ 1 w 16"/>
                <a:gd name="T9" fmla="*/ 22 h 88"/>
                <a:gd name="T10" fmla="*/ 0 w 16"/>
                <a:gd name="T11" fmla="*/ 9 h 88"/>
                <a:gd name="T12" fmla="*/ 2 w 16"/>
                <a:gd name="T13" fmla="*/ 0 h 8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6"/>
                <a:gd name="T22" fmla="*/ 0 h 88"/>
                <a:gd name="T23" fmla="*/ 16 w 16"/>
                <a:gd name="T24" fmla="*/ 88 h 88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6" h="88">
                  <a:moveTo>
                    <a:pt x="4" y="0"/>
                  </a:moveTo>
                  <a:lnTo>
                    <a:pt x="7" y="45"/>
                  </a:lnTo>
                  <a:lnTo>
                    <a:pt x="16" y="69"/>
                  </a:lnTo>
                  <a:lnTo>
                    <a:pt x="11" y="88"/>
                  </a:lnTo>
                  <a:lnTo>
                    <a:pt x="3" y="45"/>
                  </a:lnTo>
                  <a:lnTo>
                    <a:pt x="0" y="17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37" name="Freeform 125"/>
            <p:cNvSpPr>
              <a:spLocks/>
            </p:cNvSpPr>
            <p:nvPr/>
          </p:nvSpPr>
          <p:spPr bwMode="auto">
            <a:xfrm>
              <a:off x="6216" y="2030"/>
              <a:ext cx="42" cy="29"/>
            </a:xfrm>
            <a:custGeom>
              <a:avLst/>
              <a:gdLst>
                <a:gd name="T0" fmla="*/ 0 w 84"/>
                <a:gd name="T1" fmla="*/ 19 h 57"/>
                <a:gd name="T2" fmla="*/ 0 w 84"/>
                <a:gd name="T3" fmla="*/ 29 h 57"/>
                <a:gd name="T4" fmla="*/ 14 w 84"/>
                <a:gd name="T5" fmla="*/ 24 h 57"/>
                <a:gd name="T6" fmla="*/ 42 w 84"/>
                <a:gd name="T7" fmla="*/ 10 h 57"/>
                <a:gd name="T8" fmla="*/ 41 w 84"/>
                <a:gd name="T9" fmla="*/ 0 h 57"/>
                <a:gd name="T10" fmla="*/ 20 w 84"/>
                <a:gd name="T11" fmla="*/ 10 h 57"/>
                <a:gd name="T12" fmla="*/ 0 w 84"/>
                <a:gd name="T13" fmla="*/ 19 h 57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84"/>
                <a:gd name="T22" fmla="*/ 0 h 57"/>
                <a:gd name="T23" fmla="*/ 84 w 84"/>
                <a:gd name="T24" fmla="*/ 57 h 57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84" h="57">
                  <a:moveTo>
                    <a:pt x="0" y="37"/>
                  </a:moveTo>
                  <a:lnTo>
                    <a:pt x="0" y="57"/>
                  </a:lnTo>
                  <a:lnTo>
                    <a:pt x="29" y="48"/>
                  </a:lnTo>
                  <a:lnTo>
                    <a:pt x="84" y="19"/>
                  </a:lnTo>
                  <a:lnTo>
                    <a:pt x="81" y="0"/>
                  </a:lnTo>
                  <a:lnTo>
                    <a:pt x="40" y="19"/>
                  </a:lnTo>
                  <a:lnTo>
                    <a:pt x="0" y="37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38" name="Freeform 126"/>
            <p:cNvSpPr>
              <a:spLocks/>
            </p:cNvSpPr>
            <p:nvPr/>
          </p:nvSpPr>
          <p:spPr bwMode="auto">
            <a:xfrm>
              <a:off x="6210" y="2053"/>
              <a:ext cx="17" cy="56"/>
            </a:xfrm>
            <a:custGeom>
              <a:avLst/>
              <a:gdLst>
                <a:gd name="T0" fmla="*/ 0 w 34"/>
                <a:gd name="T1" fmla="*/ 0 h 113"/>
                <a:gd name="T2" fmla="*/ 5 w 34"/>
                <a:gd name="T3" fmla="*/ 17 h 113"/>
                <a:gd name="T4" fmla="*/ 10 w 34"/>
                <a:gd name="T5" fmla="*/ 32 h 113"/>
                <a:gd name="T6" fmla="*/ 17 w 34"/>
                <a:gd name="T7" fmla="*/ 45 h 113"/>
                <a:gd name="T8" fmla="*/ 17 w 34"/>
                <a:gd name="T9" fmla="*/ 56 h 113"/>
                <a:gd name="T10" fmla="*/ 9 w 34"/>
                <a:gd name="T11" fmla="*/ 43 h 113"/>
                <a:gd name="T12" fmla="*/ 2 w 34"/>
                <a:gd name="T13" fmla="*/ 20 h 113"/>
                <a:gd name="T14" fmla="*/ 0 w 34"/>
                <a:gd name="T15" fmla="*/ 0 h 113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w 34"/>
                <a:gd name="T25" fmla="*/ 0 h 113"/>
                <a:gd name="T26" fmla="*/ 34 w 34"/>
                <a:gd name="T27" fmla="*/ 113 h 113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34" h="113">
                  <a:moveTo>
                    <a:pt x="0" y="0"/>
                  </a:moveTo>
                  <a:lnTo>
                    <a:pt x="11" y="35"/>
                  </a:lnTo>
                  <a:lnTo>
                    <a:pt x="21" y="64"/>
                  </a:lnTo>
                  <a:lnTo>
                    <a:pt x="34" y="91"/>
                  </a:lnTo>
                  <a:lnTo>
                    <a:pt x="34" y="113"/>
                  </a:lnTo>
                  <a:lnTo>
                    <a:pt x="19" y="86"/>
                  </a:lnTo>
                  <a:lnTo>
                    <a:pt x="4" y="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39" name="Freeform 127"/>
            <p:cNvSpPr>
              <a:spLocks/>
            </p:cNvSpPr>
            <p:nvPr/>
          </p:nvSpPr>
          <p:spPr bwMode="auto">
            <a:xfrm>
              <a:off x="6230" y="2076"/>
              <a:ext cx="29" cy="24"/>
            </a:xfrm>
            <a:custGeom>
              <a:avLst/>
              <a:gdLst>
                <a:gd name="T0" fmla="*/ 0 w 59"/>
                <a:gd name="T1" fmla="*/ 13 h 46"/>
                <a:gd name="T2" fmla="*/ 0 w 59"/>
                <a:gd name="T3" fmla="*/ 24 h 46"/>
                <a:gd name="T4" fmla="*/ 17 w 59"/>
                <a:gd name="T5" fmla="*/ 19 h 46"/>
                <a:gd name="T6" fmla="*/ 29 w 59"/>
                <a:gd name="T7" fmla="*/ 13 h 46"/>
                <a:gd name="T8" fmla="*/ 26 w 59"/>
                <a:gd name="T9" fmla="*/ 0 h 46"/>
                <a:gd name="T10" fmla="*/ 10 w 59"/>
                <a:gd name="T11" fmla="*/ 5 h 46"/>
                <a:gd name="T12" fmla="*/ 0 w 59"/>
                <a:gd name="T13" fmla="*/ 13 h 4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59"/>
                <a:gd name="T22" fmla="*/ 0 h 46"/>
                <a:gd name="T23" fmla="*/ 59 w 59"/>
                <a:gd name="T24" fmla="*/ 46 h 4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59" h="46">
                  <a:moveTo>
                    <a:pt x="0" y="24"/>
                  </a:moveTo>
                  <a:lnTo>
                    <a:pt x="0" y="46"/>
                  </a:lnTo>
                  <a:lnTo>
                    <a:pt x="34" y="36"/>
                  </a:lnTo>
                  <a:lnTo>
                    <a:pt x="59" y="24"/>
                  </a:lnTo>
                  <a:lnTo>
                    <a:pt x="53" y="0"/>
                  </a:lnTo>
                  <a:lnTo>
                    <a:pt x="21" y="1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40" name="Freeform 128"/>
            <p:cNvSpPr>
              <a:spLocks/>
            </p:cNvSpPr>
            <p:nvPr/>
          </p:nvSpPr>
          <p:spPr bwMode="auto">
            <a:xfrm>
              <a:off x="5659" y="1999"/>
              <a:ext cx="224" cy="192"/>
            </a:xfrm>
            <a:custGeom>
              <a:avLst/>
              <a:gdLst>
                <a:gd name="T0" fmla="*/ 2 w 448"/>
                <a:gd name="T1" fmla="*/ 147 h 382"/>
                <a:gd name="T2" fmla="*/ 5 w 448"/>
                <a:gd name="T3" fmla="*/ 158 h 382"/>
                <a:gd name="T4" fmla="*/ 7 w 448"/>
                <a:gd name="T5" fmla="*/ 168 h 382"/>
                <a:gd name="T6" fmla="*/ 11 w 448"/>
                <a:gd name="T7" fmla="*/ 175 h 382"/>
                <a:gd name="T8" fmla="*/ 14 w 448"/>
                <a:gd name="T9" fmla="*/ 181 h 382"/>
                <a:gd name="T10" fmla="*/ 19 w 448"/>
                <a:gd name="T11" fmla="*/ 185 h 382"/>
                <a:gd name="T12" fmla="*/ 24 w 448"/>
                <a:gd name="T13" fmla="*/ 189 h 382"/>
                <a:gd name="T14" fmla="*/ 29 w 448"/>
                <a:gd name="T15" fmla="*/ 191 h 382"/>
                <a:gd name="T16" fmla="*/ 37 w 448"/>
                <a:gd name="T17" fmla="*/ 192 h 382"/>
                <a:gd name="T18" fmla="*/ 27 w 448"/>
                <a:gd name="T19" fmla="*/ 150 h 382"/>
                <a:gd name="T20" fmla="*/ 27 w 448"/>
                <a:gd name="T21" fmla="*/ 134 h 382"/>
                <a:gd name="T22" fmla="*/ 29 w 448"/>
                <a:gd name="T23" fmla="*/ 118 h 382"/>
                <a:gd name="T24" fmla="*/ 33 w 448"/>
                <a:gd name="T25" fmla="*/ 104 h 382"/>
                <a:gd name="T26" fmla="*/ 37 w 448"/>
                <a:gd name="T27" fmla="*/ 90 h 382"/>
                <a:gd name="T28" fmla="*/ 42 w 448"/>
                <a:gd name="T29" fmla="*/ 78 h 382"/>
                <a:gd name="T30" fmla="*/ 48 w 448"/>
                <a:gd name="T31" fmla="*/ 67 h 382"/>
                <a:gd name="T32" fmla="*/ 55 w 448"/>
                <a:gd name="T33" fmla="*/ 58 h 382"/>
                <a:gd name="T34" fmla="*/ 62 w 448"/>
                <a:gd name="T35" fmla="*/ 50 h 382"/>
                <a:gd name="T36" fmla="*/ 72 w 448"/>
                <a:gd name="T37" fmla="*/ 44 h 382"/>
                <a:gd name="T38" fmla="*/ 82 w 448"/>
                <a:gd name="T39" fmla="*/ 38 h 382"/>
                <a:gd name="T40" fmla="*/ 92 w 448"/>
                <a:gd name="T41" fmla="*/ 35 h 382"/>
                <a:gd name="T42" fmla="*/ 103 w 448"/>
                <a:gd name="T43" fmla="*/ 32 h 382"/>
                <a:gd name="T44" fmla="*/ 115 w 448"/>
                <a:gd name="T45" fmla="*/ 31 h 382"/>
                <a:gd name="T46" fmla="*/ 128 w 448"/>
                <a:gd name="T47" fmla="*/ 31 h 382"/>
                <a:gd name="T48" fmla="*/ 142 w 448"/>
                <a:gd name="T49" fmla="*/ 33 h 382"/>
                <a:gd name="T50" fmla="*/ 156 w 448"/>
                <a:gd name="T51" fmla="*/ 36 h 382"/>
                <a:gd name="T52" fmla="*/ 172 w 448"/>
                <a:gd name="T53" fmla="*/ 46 h 382"/>
                <a:gd name="T54" fmla="*/ 184 w 448"/>
                <a:gd name="T55" fmla="*/ 56 h 382"/>
                <a:gd name="T56" fmla="*/ 193 w 448"/>
                <a:gd name="T57" fmla="*/ 67 h 382"/>
                <a:gd name="T58" fmla="*/ 200 w 448"/>
                <a:gd name="T59" fmla="*/ 79 h 382"/>
                <a:gd name="T60" fmla="*/ 204 w 448"/>
                <a:gd name="T61" fmla="*/ 90 h 382"/>
                <a:gd name="T62" fmla="*/ 207 w 448"/>
                <a:gd name="T63" fmla="*/ 102 h 382"/>
                <a:gd name="T64" fmla="*/ 208 w 448"/>
                <a:gd name="T65" fmla="*/ 115 h 382"/>
                <a:gd name="T66" fmla="*/ 209 w 448"/>
                <a:gd name="T67" fmla="*/ 127 h 382"/>
                <a:gd name="T68" fmla="*/ 208 w 448"/>
                <a:gd name="T69" fmla="*/ 154 h 382"/>
                <a:gd name="T70" fmla="*/ 220 w 448"/>
                <a:gd name="T71" fmla="*/ 132 h 382"/>
                <a:gd name="T72" fmla="*/ 223 w 448"/>
                <a:gd name="T73" fmla="*/ 113 h 382"/>
                <a:gd name="T74" fmla="*/ 224 w 448"/>
                <a:gd name="T75" fmla="*/ 95 h 382"/>
                <a:gd name="T76" fmla="*/ 223 w 448"/>
                <a:gd name="T77" fmla="*/ 79 h 382"/>
                <a:gd name="T78" fmla="*/ 219 w 448"/>
                <a:gd name="T79" fmla="*/ 64 h 382"/>
                <a:gd name="T80" fmla="*/ 213 w 448"/>
                <a:gd name="T81" fmla="*/ 50 h 382"/>
                <a:gd name="T82" fmla="*/ 203 w 448"/>
                <a:gd name="T83" fmla="*/ 36 h 382"/>
                <a:gd name="T84" fmla="*/ 189 w 448"/>
                <a:gd name="T85" fmla="*/ 22 h 382"/>
                <a:gd name="T86" fmla="*/ 172 w 448"/>
                <a:gd name="T87" fmla="*/ 8 h 382"/>
                <a:gd name="T88" fmla="*/ 156 w 448"/>
                <a:gd name="T89" fmla="*/ 4 h 382"/>
                <a:gd name="T90" fmla="*/ 139 w 448"/>
                <a:gd name="T91" fmla="*/ 1 h 382"/>
                <a:gd name="T92" fmla="*/ 123 w 448"/>
                <a:gd name="T93" fmla="*/ 0 h 382"/>
                <a:gd name="T94" fmla="*/ 107 w 448"/>
                <a:gd name="T95" fmla="*/ 1 h 382"/>
                <a:gd name="T96" fmla="*/ 91 w 448"/>
                <a:gd name="T97" fmla="*/ 4 h 382"/>
                <a:gd name="T98" fmla="*/ 76 w 448"/>
                <a:gd name="T99" fmla="*/ 9 h 382"/>
                <a:gd name="T100" fmla="*/ 62 w 448"/>
                <a:gd name="T101" fmla="*/ 15 h 382"/>
                <a:gd name="T102" fmla="*/ 49 w 448"/>
                <a:gd name="T103" fmla="*/ 23 h 382"/>
                <a:gd name="T104" fmla="*/ 37 w 448"/>
                <a:gd name="T105" fmla="*/ 33 h 382"/>
                <a:gd name="T106" fmla="*/ 26 w 448"/>
                <a:gd name="T107" fmla="*/ 44 h 382"/>
                <a:gd name="T108" fmla="*/ 17 w 448"/>
                <a:gd name="T109" fmla="*/ 58 h 382"/>
                <a:gd name="T110" fmla="*/ 10 w 448"/>
                <a:gd name="T111" fmla="*/ 73 h 382"/>
                <a:gd name="T112" fmla="*/ 4 w 448"/>
                <a:gd name="T113" fmla="*/ 89 h 382"/>
                <a:gd name="T114" fmla="*/ 2 w 448"/>
                <a:gd name="T115" fmla="*/ 107 h 382"/>
                <a:gd name="T116" fmla="*/ 0 w 448"/>
                <a:gd name="T117" fmla="*/ 127 h 382"/>
                <a:gd name="T118" fmla="*/ 2 w 448"/>
                <a:gd name="T119" fmla="*/ 147 h 382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w 448"/>
                <a:gd name="T181" fmla="*/ 0 h 382"/>
                <a:gd name="T182" fmla="*/ 448 w 448"/>
                <a:gd name="T183" fmla="*/ 382 h 382"/>
              </a:gdLst>
              <a:ahLst/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T180" t="T181" r="T182" b="T183"/>
              <a:pathLst>
                <a:path w="448" h="382">
                  <a:moveTo>
                    <a:pt x="4" y="293"/>
                  </a:moveTo>
                  <a:lnTo>
                    <a:pt x="9" y="315"/>
                  </a:lnTo>
                  <a:lnTo>
                    <a:pt x="15" y="334"/>
                  </a:lnTo>
                  <a:lnTo>
                    <a:pt x="21" y="349"/>
                  </a:lnTo>
                  <a:lnTo>
                    <a:pt x="29" y="360"/>
                  </a:lnTo>
                  <a:lnTo>
                    <a:pt x="37" y="369"/>
                  </a:lnTo>
                  <a:lnTo>
                    <a:pt x="48" y="376"/>
                  </a:lnTo>
                  <a:lnTo>
                    <a:pt x="59" y="381"/>
                  </a:lnTo>
                  <a:lnTo>
                    <a:pt x="73" y="382"/>
                  </a:lnTo>
                  <a:lnTo>
                    <a:pt x="53" y="299"/>
                  </a:lnTo>
                  <a:lnTo>
                    <a:pt x="54" y="266"/>
                  </a:lnTo>
                  <a:lnTo>
                    <a:pt x="59" y="235"/>
                  </a:lnTo>
                  <a:lnTo>
                    <a:pt x="65" y="206"/>
                  </a:lnTo>
                  <a:lnTo>
                    <a:pt x="73" y="179"/>
                  </a:lnTo>
                  <a:lnTo>
                    <a:pt x="83" y="156"/>
                  </a:lnTo>
                  <a:lnTo>
                    <a:pt x="95" y="134"/>
                  </a:lnTo>
                  <a:lnTo>
                    <a:pt x="109" y="116"/>
                  </a:lnTo>
                  <a:lnTo>
                    <a:pt x="125" y="100"/>
                  </a:lnTo>
                  <a:lnTo>
                    <a:pt x="143" y="87"/>
                  </a:lnTo>
                  <a:lnTo>
                    <a:pt x="163" y="76"/>
                  </a:lnTo>
                  <a:lnTo>
                    <a:pt x="183" y="69"/>
                  </a:lnTo>
                  <a:lnTo>
                    <a:pt x="206" y="63"/>
                  </a:lnTo>
                  <a:lnTo>
                    <a:pt x="231" y="61"/>
                  </a:lnTo>
                  <a:lnTo>
                    <a:pt x="256" y="62"/>
                  </a:lnTo>
                  <a:lnTo>
                    <a:pt x="284" y="65"/>
                  </a:lnTo>
                  <a:lnTo>
                    <a:pt x="312" y="72"/>
                  </a:lnTo>
                  <a:lnTo>
                    <a:pt x="344" y="92"/>
                  </a:lnTo>
                  <a:lnTo>
                    <a:pt x="368" y="112"/>
                  </a:lnTo>
                  <a:lnTo>
                    <a:pt x="385" y="134"/>
                  </a:lnTo>
                  <a:lnTo>
                    <a:pt x="399" y="157"/>
                  </a:lnTo>
                  <a:lnTo>
                    <a:pt x="408" y="180"/>
                  </a:lnTo>
                  <a:lnTo>
                    <a:pt x="414" y="203"/>
                  </a:lnTo>
                  <a:lnTo>
                    <a:pt x="416" y="228"/>
                  </a:lnTo>
                  <a:lnTo>
                    <a:pt x="418" y="253"/>
                  </a:lnTo>
                  <a:lnTo>
                    <a:pt x="416" y="306"/>
                  </a:lnTo>
                  <a:lnTo>
                    <a:pt x="440" y="262"/>
                  </a:lnTo>
                  <a:lnTo>
                    <a:pt x="446" y="224"/>
                  </a:lnTo>
                  <a:lnTo>
                    <a:pt x="448" y="190"/>
                  </a:lnTo>
                  <a:lnTo>
                    <a:pt x="446" y="157"/>
                  </a:lnTo>
                  <a:lnTo>
                    <a:pt x="438" y="127"/>
                  </a:lnTo>
                  <a:lnTo>
                    <a:pt x="425" y="99"/>
                  </a:lnTo>
                  <a:lnTo>
                    <a:pt x="405" y="71"/>
                  </a:lnTo>
                  <a:lnTo>
                    <a:pt x="378" y="43"/>
                  </a:lnTo>
                  <a:lnTo>
                    <a:pt x="344" y="16"/>
                  </a:lnTo>
                  <a:lnTo>
                    <a:pt x="311" y="7"/>
                  </a:lnTo>
                  <a:lnTo>
                    <a:pt x="278" y="1"/>
                  </a:lnTo>
                  <a:lnTo>
                    <a:pt x="246" y="0"/>
                  </a:lnTo>
                  <a:lnTo>
                    <a:pt x="213" y="2"/>
                  </a:lnTo>
                  <a:lnTo>
                    <a:pt x="182" y="8"/>
                  </a:lnTo>
                  <a:lnTo>
                    <a:pt x="152" y="17"/>
                  </a:lnTo>
                  <a:lnTo>
                    <a:pt x="124" y="30"/>
                  </a:lnTo>
                  <a:lnTo>
                    <a:pt x="98" y="46"/>
                  </a:lnTo>
                  <a:lnTo>
                    <a:pt x="74" y="65"/>
                  </a:lnTo>
                  <a:lnTo>
                    <a:pt x="52" y="88"/>
                  </a:lnTo>
                  <a:lnTo>
                    <a:pt x="34" y="115"/>
                  </a:lnTo>
                  <a:lnTo>
                    <a:pt x="20" y="145"/>
                  </a:lnTo>
                  <a:lnTo>
                    <a:pt x="8" y="177"/>
                  </a:lnTo>
                  <a:lnTo>
                    <a:pt x="3" y="213"/>
                  </a:lnTo>
                  <a:lnTo>
                    <a:pt x="0" y="252"/>
                  </a:lnTo>
                  <a:lnTo>
                    <a:pt x="4" y="293"/>
                  </a:lnTo>
                  <a:close/>
                </a:path>
              </a:pathLst>
            </a:custGeom>
            <a:solidFill>
              <a:srgbClr val="00335B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41" name="Freeform 129"/>
            <p:cNvSpPr>
              <a:spLocks/>
            </p:cNvSpPr>
            <p:nvPr/>
          </p:nvSpPr>
          <p:spPr bwMode="auto">
            <a:xfrm>
              <a:off x="5721" y="2068"/>
              <a:ext cx="112" cy="114"/>
            </a:xfrm>
            <a:custGeom>
              <a:avLst/>
              <a:gdLst>
                <a:gd name="T0" fmla="*/ 44 w 223"/>
                <a:gd name="T1" fmla="*/ 1 h 229"/>
                <a:gd name="T2" fmla="*/ 26 w 223"/>
                <a:gd name="T3" fmla="*/ 9 h 229"/>
                <a:gd name="T4" fmla="*/ 13 w 223"/>
                <a:gd name="T5" fmla="*/ 23 h 229"/>
                <a:gd name="T6" fmla="*/ 4 w 223"/>
                <a:gd name="T7" fmla="*/ 41 h 229"/>
                <a:gd name="T8" fmla="*/ 0 w 223"/>
                <a:gd name="T9" fmla="*/ 60 h 229"/>
                <a:gd name="T10" fmla="*/ 1 w 223"/>
                <a:gd name="T11" fmla="*/ 78 h 229"/>
                <a:gd name="T12" fmla="*/ 8 w 223"/>
                <a:gd name="T13" fmla="*/ 95 h 229"/>
                <a:gd name="T14" fmla="*/ 19 w 223"/>
                <a:gd name="T15" fmla="*/ 107 h 229"/>
                <a:gd name="T16" fmla="*/ 36 w 223"/>
                <a:gd name="T17" fmla="*/ 112 h 229"/>
                <a:gd name="T18" fmla="*/ 53 w 223"/>
                <a:gd name="T19" fmla="*/ 114 h 229"/>
                <a:gd name="T20" fmla="*/ 67 w 223"/>
                <a:gd name="T21" fmla="*/ 113 h 229"/>
                <a:gd name="T22" fmla="*/ 80 w 223"/>
                <a:gd name="T23" fmla="*/ 110 h 229"/>
                <a:gd name="T24" fmla="*/ 91 w 223"/>
                <a:gd name="T25" fmla="*/ 104 h 229"/>
                <a:gd name="T26" fmla="*/ 99 w 223"/>
                <a:gd name="T27" fmla="*/ 95 h 229"/>
                <a:gd name="T28" fmla="*/ 106 w 223"/>
                <a:gd name="T29" fmla="*/ 84 h 229"/>
                <a:gd name="T30" fmla="*/ 110 w 223"/>
                <a:gd name="T31" fmla="*/ 70 h 229"/>
                <a:gd name="T32" fmla="*/ 112 w 223"/>
                <a:gd name="T33" fmla="*/ 53 h 229"/>
                <a:gd name="T34" fmla="*/ 111 w 223"/>
                <a:gd name="T35" fmla="*/ 42 h 229"/>
                <a:gd name="T36" fmla="*/ 108 w 223"/>
                <a:gd name="T37" fmla="*/ 31 h 229"/>
                <a:gd name="T38" fmla="*/ 102 w 223"/>
                <a:gd name="T39" fmla="*/ 21 h 229"/>
                <a:gd name="T40" fmla="*/ 94 w 223"/>
                <a:gd name="T41" fmla="*/ 12 h 229"/>
                <a:gd name="T42" fmla="*/ 84 w 223"/>
                <a:gd name="T43" fmla="*/ 6 h 229"/>
                <a:gd name="T44" fmla="*/ 73 w 223"/>
                <a:gd name="T45" fmla="*/ 1 h 229"/>
                <a:gd name="T46" fmla="*/ 59 w 223"/>
                <a:gd name="T47" fmla="*/ 0 h 229"/>
                <a:gd name="T48" fmla="*/ 44 w 223"/>
                <a:gd name="T49" fmla="*/ 1 h 229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223"/>
                <a:gd name="T76" fmla="*/ 0 h 229"/>
                <a:gd name="T77" fmla="*/ 223 w 223"/>
                <a:gd name="T78" fmla="*/ 229 h 229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223" h="229">
                  <a:moveTo>
                    <a:pt x="88" y="2"/>
                  </a:moveTo>
                  <a:lnTo>
                    <a:pt x="52" y="19"/>
                  </a:lnTo>
                  <a:lnTo>
                    <a:pt x="25" y="47"/>
                  </a:lnTo>
                  <a:lnTo>
                    <a:pt x="8" y="83"/>
                  </a:lnTo>
                  <a:lnTo>
                    <a:pt x="0" y="121"/>
                  </a:lnTo>
                  <a:lnTo>
                    <a:pt x="2" y="157"/>
                  </a:lnTo>
                  <a:lnTo>
                    <a:pt x="15" y="191"/>
                  </a:lnTo>
                  <a:lnTo>
                    <a:pt x="38" y="214"/>
                  </a:lnTo>
                  <a:lnTo>
                    <a:pt x="71" y="225"/>
                  </a:lnTo>
                  <a:lnTo>
                    <a:pt x="105" y="229"/>
                  </a:lnTo>
                  <a:lnTo>
                    <a:pt x="134" y="227"/>
                  </a:lnTo>
                  <a:lnTo>
                    <a:pt x="160" y="220"/>
                  </a:lnTo>
                  <a:lnTo>
                    <a:pt x="181" y="208"/>
                  </a:lnTo>
                  <a:lnTo>
                    <a:pt x="198" y="191"/>
                  </a:lnTo>
                  <a:lnTo>
                    <a:pt x="211" y="168"/>
                  </a:lnTo>
                  <a:lnTo>
                    <a:pt x="220" y="140"/>
                  </a:lnTo>
                  <a:lnTo>
                    <a:pt x="223" y="107"/>
                  </a:lnTo>
                  <a:lnTo>
                    <a:pt x="221" y="84"/>
                  </a:lnTo>
                  <a:lnTo>
                    <a:pt x="215" y="62"/>
                  </a:lnTo>
                  <a:lnTo>
                    <a:pt x="204" y="42"/>
                  </a:lnTo>
                  <a:lnTo>
                    <a:pt x="187" y="25"/>
                  </a:lnTo>
                  <a:lnTo>
                    <a:pt x="168" y="12"/>
                  </a:lnTo>
                  <a:lnTo>
                    <a:pt x="145" y="3"/>
                  </a:lnTo>
                  <a:lnTo>
                    <a:pt x="117" y="0"/>
                  </a:lnTo>
                  <a:lnTo>
                    <a:pt x="88" y="2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42" name="Freeform 130"/>
            <p:cNvSpPr>
              <a:spLocks/>
            </p:cNvSpPr>
            <p:nvPr/>
          </p:nvSpPr>
          <p:spPr bwMode="auto">
            <a:xfrm>
              <a:off x="6162" y="1649"/>
              <a:ext cx="69" cy="39"/>
            </a:xfrm>
            <a:custGeom>
              <a:avLst/>
              <a:gdLst>
                <a:gd name="T0" fmla="*/ 2 w 138"/>
                <a:gd name="T1" fmla="*/ 0 h 78"/>
                <a:gd name="T2" fmla="*/ 22 w 138"/>
                <a:gd name="T3" fmla="*/ 0 h 78"/>
                <a:gd name="T4" fmla="*/ 44 w 138"/>
                <a:gd name="T5" fmla="*/ 8 h 78"/>
                <a:gd name="T6" fmla="*/ 59 w 138"/>
                <a:gd name="T7" fmla="*/ 18 h 78"/>
                <a:gd name="T8" fmla="*/ 69 w 138"/>
                <a:gd name="T9" fmla="*/ 27 h 78"/>
                <a:gd name="T10" fmla="*/ 69 w 138"/>
                <a:gd name="T11" fmla="*/ 35 h 78"/>
                <a:gd name="T12" fmla="*/ 65 w 138"/>
                <a:gd name="T13" fmla="*/ 39 h 78"/>
                <a:gd name="T14" fmla="*/ 38 w 138"/>
                <a:gd name="T15" fmla="*/ 37 h 78"/>
                <a:gd name="T16" fmla="*/ 20 w 138"/>
                <a:gd name="T17" fmla="*/ 30 h 78"/>
                <a:gd name="T18" fmla="*/ 4 w 138"/>
                <a:gd name="T19" fmla="*/ 19 h 78"/>
                <a:gd name="T20" fmla="*/ 1 w 138"/>
                <a:gd name="T21" fmla="*/ 13 h 78"/>
                <a:gd name="T22" fmla="*/ 2 w 138"/>
                <a:gd name="T23" fmla="*/ 10 h 78"/>
                <a:gd name="T24" fmla="*/ 10 w 138"/>
                <a:gd name="T25" fmla="*/ 16 h 78"/>
                <a:gd name="T26" fmla="*/ 22 w 138"/>
                <a:gd name="T27" fmla="*/ 25 h 78"/>
                <a:gd name="T28" fmla="*/ 37 w 138"/>
                <a:gd name="T29" fmla="*/ 31 h 78"/>
                <a:gd name="T30" fmla="*/ 51 w 138"/>
                <a:gd name="T31" fmla="*/ 35 h 78"/>
                <a:gd name="T32" fmla="*/ 60 w 138"/>
                <a:gd name="T33" fmla="*/ 35 h 78"/>
                <a:gd name="T34" fmla="*/ 65 w 138"/>
                <a:gd name="T35" fmla="*/ 34 h 78"/>
                <a:gd name="T36" fmla="*/ 61 w 138"/>
                <a:gd name="T37" fmla="*/ 26 h 78"/>
                <a:gd name="T38" fmla="*/ 49 w 138"/>
                <a:gd name="T39" fmla="*/ 16 h 78"/>
                <a:gd name="T40" fmla="*/ 44 w 138"/>
                <a:gd name="T41" fmla="*/ 15 h 78"/>
                <a:gd name="T42" fmla="*/ 38 w 138"/>
                <a:gd name="T43" fmla="*/ 23 h 78"/>
                <a:gd name="T44" fmla="*/ 34 w 138"/>
                <a:gd name="T45" fmla="*/ 23 h 78"/>
                <a:gd name="T46" fmla="*/ 38 w 138"/>
                <a:gd name="T47" fmla="*/ 14 h 78"/>
                <a:gd name="T48" fmla="*/ 30 w 138"/>
                <a:gd name="T49" fmla="*/ 8 h 78"/>
                <a:gd name="T50" fmla="*/ 15 w 138"/>
                <a:gd name="T51" fmla="*/ 5 h 78"/>
                <a:gd name="T52" fmla="*/ 0 w 138"/>
                <a:gd name="T53" fmla="*/ 5 h 78"/>
                <a:gd name="T54" fmla="*/ 2 w 138"/>
                <a:gd name="T55" fmla="*/ 0 h 78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138"/>
                <a:gd name="T85" fmla="*/ 0 h 78"/>
                <a:gd name="T86" fmla="*/ 138 w 138"/>
                <a:gd name="T87" fmla="*/ 78 h 78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138" h="78">
                  <a:moveTo>
                    <a:pt x="5" y="0"/>
                  </a:moveTo>
                  <a:lnTo>
                    <a:pt x="44" y="0"/>
                  </a:lnTo>
                  <a:lnTo>
                    <a:pt x="88" y="16"/>
                  </a:lnTo>
                  <a:lnTo>
                    <a:pt x="119" y="35"/>
                  </a:lnTo>
                  <a:lnTo>
                    <a:pt x="137" y="54"/>
                  </a:lnTo>
                  <a:lnTo>
                    <a:pt x="138" y="70"/>
                  </a:lnTo>
                  <a:lnTo>
                    <a:pt x="130" y="78"/>
                  </a:lnTo>
                  <a:lnTo>
                    <a:pt x="77" y="74"/>
                  </a:lnTo>
                  <a:lnTo>
                    <a:pt x="41" y="61"/>
                  </a:lnTo>
                  <a:lnTo>
                    <a:pt x="9" y="38"/>
                  </a:lnTo>
                  <a:lnTo>
                    <a:pt x="3" y="27"/>
                  </a:lnTo>
                  <a:lnTo>
                    <a:pt x="5" y="19"/>
                  </a:lnTo>
                  <a:lnTo>
                    <a:pt x="21" y="32"/>
                  </a:lnTo>
                  <a:lnTo>
                    <a:pt x="44" y="51"/>
                  </a:lnTo>
                  <a:lnTo>
                    <a:pt x="75" y="63"/>
                  </a:lnTo>
                  <a:lnTo>
                    <a:pt x="102" y="69"/>
                  </a:lnTo>
                  <a:lnTo>
                    <a:pt x="121" y="70"/>
                  </a:lnTo>
                  <a:lnTo>
                    <a:pt x="130" y="67"/>
                  </a:lnTo>
                  <a:lnTo>
                    <a:pt x="122" y="52"/>
                  </a:lnTo>
                  <a:lnTo>
                    <a:pt x="98" y="32"/>
                  </a:lnTo>
                  <a:lnTo>
                    <a:pt x="88" y="31"/>
                  </a:lnTo>
                  <a:lnTo>
                    <a:pt x="76" y="47"/>
                  </a:lnTo>
                  <a:lnTo>
                    <a:pt x="68" y="46"/>
                  </a:lnTo>
                  <a:lnTo>
                    <a:pt x="77" y="28"/>
                  </a:lnTo>
                  <a:lnTo>
                    <a:pt x="61" y="16"/>
                  </a:lnTo>
                  <a:lnTo>
                    <a:pt x="31" y="10"/>
                  </a:lnTo>
                  <a:lnTo>
                    <a:pt x="0" y="1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00335B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43" name="Freeform 131"/>
            <p:cNvSpPr>
              <a:spLocks/>
            </p:cNvSpPr>
            <p:nvPr/>
          </p:nvSpPr>
          <p:spPr bwMode="auto">
            <a:xfrm>
              <a:off x="6369" y="1783"/>
              <a:ext cx="263" cy="188"/>
            </a:xfrm>
            <a:custGeom>
              <a:avLst/>
              <a:gdLst>
                <a:gd name="T0" fmla="*/ 0 w 525"/>
                <a:gd name="T1" fmla="*/ 16 h 375"/>
                <a:gd name="T2" fmla="*/ 34 w 525"/>
                <a:gd name="T3" fmla="*/ 13 h 375"/>
                <a:gd name="T4" fmla="*/ 44 w 525"/>
                <a:gd name="T5" fmla="*/ 0 h 375"/>
                <a:gd name="T6" fmla="*/ 79 w 525"/>
                <a:gd name="T7" fmla="*/ 5 h 375"/>
                <a:gd name="T8" fmla="*/ 125 w 525"/>
                <a:gd name="T9" fmla="*/ 10 h 375"/>
                <a:gd name="T10" fmla="*/ 181 w 525"/>
                <a:gd name="T11" fmla="*/ 33 h 375"/>
                <a:gd name="T12" fmla="*/ 204 w 525"/>
                <a:gd name="T13" fmla="*/ 51 h 375"/>
                <a:gd name="T14" fmla="*/ 204 w 525"/>
                <a:gd name="T15" fmla="*/ 64 h 375"/>
                <a:gd name="T16" fmla="*/ 224 w 525"/>
                <a:gd name="T17" fmla="*/ 74 h 375"/>
                <a:gd name="T18" fmla="*/ 224 w 525"/>
                <a:gd name="T19" fmla="*/ 82 h 375"/>
                <a:gd name="T20" fmla="*/ 225 w 525"/>
                <a:gd name="T21" fmla="*/ 87 h 375"/>
                <a:gd name="T22" fmla="*/ 225 w 525"/>
                <a:gd name="T23" fmla="*/ 91 h 375"/>
                <a:gd name="T24" fmla="*/ 227 w 525"/>
                <a:gd name="T25" fmla="*/ 94 h 375"/>
                <a:gd name="T26" fmla="*/ 230 w 525"/>
                <a:gd name="T27" fmla="*/ 96 h 375"/>
                <a:gd name="T28" fmla="*/ 233 w 525"/>
                <a:gd name="T29" fmla="*/ 98 h 375"/>
                <a:gd name="T30" fmla="*/ 239 w 525"/>
                <a:gd name="T31" fmla="*/ 101 h 375"/>
                <a:gd name="T32" fmla="*/ 245 w 525"/>
                <a:gd name="T33" fmla="*/ 105 h 375"/>
                <a:gd name="T34" fmla="*/ 250 w 525"/>
                <a:gd name="T35" fmla="*/ 131 h 375"/>
                <a:gd name="T36" fmla="*/ 263 w 525"/>
                <a:gd name="T37" fmla="*/ 154 h 375"/>
                <a:gd name="T38" fmla="*/ 263 w 525"/>
                <a:gd name="T39" fmla="*/ 188 h 375"/>
                <a:gd name="T40" fmla="*/ 257 w 525"/>
                <a:gd name="T41" fmla="*/ 168 h 375"/>
                <a:gd name="T42" fmla="*/ 251 w 525"/>
                <a:gd name="T43" fmla="*/ 150 h 375"/>
                <a:gd name="T44" fmla="*/ 243 w 525"/>
                <a:gd name="T45" fmla="*/ 133 h 375"/>
                <a:gd name="T46" fmla="*/ 235 w 525"/>
                <a:gd name="T47" fmla="*/ 117 h 375"/>
                <a:gd name="T48" fmla="*/ 224 w 525"/>
                <a:gd name="T49" fmla="*/ 101 h 375"/>
                <a:gd name="T50" fmla="*/ 212 w 525"/>
                <a:gd name="T51" fmla="*/ 85 h 375"/>
                <a:gd name="T52" fmla="*/ 198 w 525"/>
                <a:gd name="T53" fmla="*/ 69 h 375"/>
                <a:gd name="T54" fmla="*/ 181 w 525"/>
                <a:gd name="T55" fmla="*/ 51 h 375"/>
                <a:gd name="T56" fmla="*/ 168 w 525"/>
                <a:gd name="T57" fmla="*/ 44 h 375"/>
                <a:gd name="T58" fmla="*/ 157 w 525"/>
                <a:gd name="T59" fmla="*/ 39 h 375"/>
                <a:gd name="T60" fmla="*/ 148 w 525"/>
                <a:gd name="T61" fmla="*/ 33 h 375"/>
                <a:gd name="T62" fmla="*/ 138 w 525"/>
                <a:gd name="T63" fmla="*/ 30 h 375"/>
                <a:gd name="T64" fmla="*/ 130 w 525"/>
                <a:gd name="T65" fmla="*/ 27 h 375"/>
                <a:gd name="T66" fmla="*/ 121 w 525"/>
                <a:gd name="T67" fmla="*/ 24 h 375"/>
                <a:gd name="T68" fmla="*/ 111 w 525"/>
                <a:gd name="T69" fmla="*/ 22 h 375"/>
                <a:gd name="T70" fmla="*/ 100 w 525"/>
                <a:gd name="T71" fmla="*/ 20 h 375"/>
                <a:gd name="T72" fmla="*/ 61 w 525"/>
                <a:gd name="T73" fmla="*/ 23 h 375"/>
                <a:gd name="T74" fmla="*/ 28 w 525"/>
                <a:gd name="T75" fmla="*/ 36 h 375"/>
                <a:gd name="T76" fmla="*/ 0 w 525"/>
                <a:gd name="T77" fmla="*/ 16 h 375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525"/>
                <a:gd name="T118" fmla="*/ 0 h 375"/>
                <a:gd name="T119" fmla="*/ 525 w 525"/>
                <a:gd name="T120" fmla="*/ 375 h 375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525" h="375">
                  <a:moveTo>
                    <a:pt x="0" y="31"/>
                  </a:moveTo>
                  <a:lnTo>
                    <a:pt x="67" y="25"/>
                  </a:lnTo>
                  <a:lnTo>
                    <a:pt x="87" y="0"/>
                  </a:lnTo>
                  <a:lnTo>
                    <a:pt x="158" y="9"/>
                  </a:lnTo>
                  <a:lnTo>
                    <a:pt x="250" y="20"/>
                  </a:lnTo>
                  <a:lnTo>
                    <a:pt x="361" y="66"/>
                  </a:lnTo>
                  <a:lnTo>
                    <a:pt x="407" y="102"/>
                  </a:lnTo>
                  <a:lnTo>
                    <a:pt x="407" y="127"/>
                  </a:lnTo>
                  <a:lnTo>
                    <a:pt x="448" y="148"/>
                  </a:lnTo>
                  <a:lnTo>
                    <a:pt x="448" y="163"/>
                  </a:lnTo>
                  <a:lnTo>
                    <a:pt x="449" y="173"/>
                  </a:lnTo>
                  <a:lnTo>
                    <a:pt x="450" y="181"/>
                  </a:lnTo>
                  <a:lnTo>
                    <a:pt x="454" y="187"/>
                  </a:lnTo>
                  <a:lnTo>
                    <a:pt x="459" y="192"/>
                  </a:lnTo>
                  <a:lnTo>
                    <a:pt x="466" y="196"/>
                  </a:lnTo>
                  <a:lnTo>
                    <a:pt x="477" y="202"/>
                  </a:lnTo>
                  <a:lnTo>
                    <a:pt x="489" y="210"/>
                  </a:lnTo>
                  <a:lnTo>
                    <a:pt x="500" y="262"/>
                  </a:lnTo>
                  <a:lnTo>
                    <a:pt x="525" y="308"/>
                  </a:lnTo>
                  <a:lnTo>
                    <a:pt x="525" y="375"/>
                  </a:lnTo>
                  <a:lnTo>
                    <a:pt x="513" y="335"/>
                  </a:lnTo>
                  <a:lnTo>
                    <a:pt x="501" y="299"/>
                  </a:lnTo>
                  <a:lnTo>
                    <a:pt x="486" y="266"/>
                  </a:lnTo>
                  <a:lnTo>
                    <a:pt x="469" y="233"/>
                  </a:lnTo>
                  <a:lnTo>
                    <a:pt x="448" y="201"/>
                  </a:lnTo>
                  <a:lnTo>
                    <a:pt x="424" y="170"/>
                  </a:lnTo>
                  <a:lnTo>
                    <a:pt x="395" y="137"/>
                  </a:lnTo>
                  <a:lnTo>
                    <a:pt x="361" y="102"/>
                  </a:lnTo>
                  <a:lnTo>
                    <a:pt x="336" y="88"/>
                  </a:lnTo>
                  <a:lnTo>
                    <a:pt x="313" y="77"/>
                  </a:lnTo>
                  <a:lnTo>
                    <a:pt x="295" y="66"/>
                  </a:lnTo>
                  <a:lnTo>
                    <a:pt x="276" y="59"/>
                  </a:lnTo>
                  <a:lnTo>
                    <a:pt x="259" y="54"/>
                  </a:lnTo>
                  <a:lnTo>
                    <a:pt x="242" y="48"/>
                  </a:lnTo>
                  <a:lnTo>
                    <a:pt x="221" y="43"/>
                  </a:lnTo>
                  <a:lnTo>
                    <a:pt x="199" y="40"/>
                  </a:lnTo>
                  <a:lnTo>
                    <a:pt x="122" y="46"/>
                  </a:lnTo>
                  <a:lnTo>
                    <a:pt x="56" y="71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44" name="Freeform 132"/>
            <p:cNvSpPr>
              <a:spLocks/>
            </p:cNvSpPr>
            <p:nvPr/>
          </p:nvSpPr>
          <p:spPr bwMode="auto">
            <a:xfrm>
              <a:off x="6339" y="1914"/>
              <a:ext cx="71" cy="203"/>
            </a:xfrm>
            <a:custGeom>
              <a:avLst/>
              <a:gdLst>
                <a:gd name="T0" fmla="*/ 38 w 141"/>
                <a:gd name="T1" fmla="*/ 7 h 406"/>
                <a:gd name="T2" fmla="*/ 24 w 141"/>
                <a:gd name="T3" fmla="*/ 23 h 406"/>
                <a:gd name="T4" fmla="*/ 12 w 141"/>
                <a:gd name="T5" fmla="*/ 45 h 406"/>
                <a:gd name="T6" fmla="*/ 4 w 141"/>
                <a:gd name="T7" fmla="*/ 71 h 406"/>
                <a:gd name="T8" fmla="*/ 0 w 141"/>
                <a:gd name="T9" fmla="*/ 99 h 406"/>
                <a:gd name="T10" fmla="*/ 1 w 141"/>
                <a:gd name="T11" fmla="*/ 128 h 406"/>
                <a:gd name="T12" fmla="*/ 9 w 141"/>
                <a:gd name="T13" fmla="*/ 156 h 406"/>
                <a:gd name="T14" fmla="*/ 24 w 141"/>
                <a:gd name="T15" fmla="*/ 179 h 406"/>
                <a:gd name="T16" fmla="*/ 48 w 141"/>
                <a:gd name="T17" fmla="*/ 198 h 406"/>
                <a:gd name="T18" fmla="*/ 71 w 141"/>
                <a:gd name="T19" fmla="*/ 203 h 406"/>
                <a:gd name="T20" fmla="*/ 46 w 141"/>
                <a:gd name="T21" fmla="*/ 175 h 406"/>
                <a:gd name="T22" fmla="*/ 28 w 141"/>
                <a:gd name="T23" fmla="*/ 148 h 406"/>
                <a:gd name="T24" fmla="*/ 18 w 141"/>
                <a:gd name="T25" fmla="*/ 122 h 406"/>
                <a:gd name="T26" fmla="*/ 15 w 141"/>
                <a:gd name="T27" fmla="*/ 98 h 406"/>
                <a:gd name="T28" fmla="*/ 19 w 141"/>
                <a:gd name="T29" fmla="*/ 73 h 406"/>
                <a:gd name="T30" fmla="*/ 30 w 141"/>
                <a:gd name="T31" fmla="*/ 49 h 406"/>
                <a:gd name="T32" fmla="*/ 47 w 141"/>
                <a:gd name="T33" fmla="*/ 25 h 406"/>
                <a:gd name="T34" fmla="*/ 71 w 141"/>
                <a:gd name="T35" fmla="*/ 0 h 406"/>
                <a:gd name="T36" fmla="*/ 38 w 141"/>
                <a:gd name="T37" fmla="*/ 7 h 40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141"/>
                <a:gd name="T58" fmla="*/ 0 h 406"/>
                <a:gd name="T59" fmla="*/ 141 w 141"/>
                <a:gd name="T60" fmla="*/ 406 h 406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141" h="406">
                  <a:moveTo>
                    <a:pt x="76" y="15"/>
                  </a:moveTo>
                  <a:lnTo>
                    <a:pt x="47" y="46"/>
                  </a:lnTo>
                  <a:lnTo>
                    <a:pt x="24" y="90"/>
                  </a:lnTo>
                  <a:lnTo>
                    <a:pt x="7" y="142"/>
                  </a:lnTo>
                  <a:lnTo>
                    <a:pt x="0" y="198"/>
                  </a:lnTo>
                  <a:lnTo>
                    <a:pt x="2" y="256"/>
                  </a:lnTo>
                  <a:lnTo>
                    <a:pt x="18" y="311"/>
                  </a:lnTo>
                  <a:lnTo>
                    <a:pt x="48" y="358"/>
                  </a:lnTo>
                  <a:lnTo>
                    <a:pt x="95" y="396"/>
                  </a:lnTo>
                  <a:lnTo>
                    <a:pt x="141" y="406"/>
                  </a:lnTo>
                  <a:lnTo>
                    <a:pt x="91" y="349"/>
                  </a:lnTo>
                  <a:lnTo>
                    <a:pt x="55" y="295"/>
                  </a:lnTo>
                  <a:lnTo>
                    <a:pt x="35" y="244"/>
                  </a:lnTo>
                  <a:lnTo>
                    <a:pt x="30" y="195"/>
                  </a:lnTo>
                  <a:lnTo>
                    <a:pt x="37" y="146"/>
                  </a:lnTo>
                  <a:lnTo>
                    <a:pt x="59" y="98"/>
                  </a:lnTo>
                  <a:lnTo>
                    <a:pt x="94" y="50"/>
                  </a:lnTo>
                  <a:lnTo>
                    <a:pt x="141" y="0"/>
                  </a:lnTo>
                  <a:lnTo>
                    <a:pt x="76" y="15"/>
                  </a:lnTo>
                  <a:close/>
                </a:path>
              </a:pathLst>
            </a:custGeom>
            <a:solidFill>
              <a:srgbClr val="D18E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45" name="Freeform 133"/>
            <p:cNvSpPr>
              <a:spLocks/>
            </p:cNvSpPr>
            <p:nvPr/>
          </p:nvSpPr>
          <p:spPr bwMode="auto">
            <a:xfrm>
              <a:off x="5771" y="2085"/>
              <a:ext cx="50" cy="88"/>
            </a:xfrm>
            <a:custGeom>
              <a:avLst/>
              <a:gdLst>
                <a:gd name="T0" fmla="*/ 0 w 100"/>
                <a:gd name="T1" fmla="*/ 0 h 175"/>
                <a:gd name="T2" fmla="*/ 18 w 100"/>
                <a:gd name="T3" fmla="*/ 3 h 175"/>
                <a:gd name="T4" fmla="*/ 31 w 100"/>
                <a:gd name="T5" fmla="*/ 8 h 175"/>
                <a:gd name="T6" fmla="*/ 42 w 100"/>
                <a:gd name="T7" fmla="*/ 16 h 175"/>
                <a:gd name="T8" fmla="*/ 49 w 100"/>
                <a:gd name="T9" fmla="*/ 25 h 175"/>
                <a:gd name="T10" fmla="*/ 50 w 100"/>
                <a:gd name="T11" fmla="*/ 37 h 175"/>
                <a:gd name="T12" fmla="*/ 49 w 100"/>
                <a:gd name="T13" fmla="*/ 50 h 175"/>
                <a:gd name="T14" fmla="*/ 42 w 100"/>
                <a:gd name="T15" fmla="*/ 64 h 175"/>
                <a:gd name="T16" fmla="*/ 30 w 100"/>
                <a:gd name="T17" fmla="*/ 80 h 175"/>
                <a:gd name="T18" fmla="*/ 2 w 100"/>
                <a:gd name="T19" fmla="*/ 88 h 175"/>
                <a:gd name="T20" fmla="*/ 13 w 100"/>
                <a:gd name="T21" fmla="*/ 74 h 175"/>
                <a:gd name="T22" fmla="*/ 21 w 100"/>
                <a:gd name="T23" fmla="*/ 61 h 175"/>
                <a:gd name="T24" fmla="*/ 27 w 100"/>
                <a:gd name="T25" fmla="*/ 51 h 175"/>
                <a:gd name="T26" fmla="*/ 28 w 100"/>
                <a:gd name="T27" fmla="*/ 42 h 175"/>
                <a:gd name="T28" fmla="*/ 27 w 100"/>
                <a:gd name="T29" fmla="*/ 33 h 175"/>
                <a:gd name="T30" fmla="*/ 23 w 100"/>
                <a:gd name="T31" fmla="*/ 24 h 175"/>
                <a:gd name="T32" fmla="*/ 13 w 100"/>
                <a:gd name="T33" fmla="*/ 13 h 175"/>
                <a:gd name="T34" fmla="*/ 0 w 100"/>
                <a:gd name="T35" fmla="*/ 0 h 175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100"/>
                <a:gd name="T55" fmla="*/ 0 h 175"/>
                <a:gd name="T56" fmla="*/ 100 w 100"/>
                <a:gd name="T57" fmla="*/ 175 h 175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100" h="175">
                  <a:moveTo>
                    <a:pt x="0" y="0"/>
                  </a:moveTo>
                  <a:lnTo>
                    <a:pt x="35" y="5"/>
                  </a:lnTo>
                  <a:lnTo>
                    <a:pt x="63" y="15"/>
                  </a:lnTo>
                  <a:lnTo>
                    <a:pt x="84" y="31"/>
                  </a:lnTo>
                  <a:lnTo>
                    <a:pt x="97" y="50"/>
                  </a:lnTo>
                  <a:lnTo>
                    <a:pt x="100" y="74"/>
                  </a:lnTo>
                  <a:lnTo>
                    <a:pt x="97" y="99"/>
                  </a:lnTo>
                  <a:lnTo>
                    <a:pt x="83" y="128"/>
                  </a:lnTo>
                  <a:lnTo>
                    <a:pt x="61" y="159"/>
                  </a:lnTo>
                  <a:lnTo>
                    <a:pt x="4" y="175"/>
                  </a:lnTo>
                  <a:lnTo>
                    <a:pt x="26" y="147"/>
                  </a:lnTo>
                  <a:lnTo>
                    <a:pt x="42" y="122"/>
                  </a:lnTo>
                  <a:lnTo>
                    <a:pt x="54" y="102"/>
                  </a:lnTo>
                  <a:lnTo>
                    <a:pt x="57" y="83"/>
                  </a:lnTo>
                  <a:lnTo>
                    <a:pt x="54" y="66"/>
                  </a:lnTo>
                  <a:lnTo>
                    <a:pt x="45" y="47"/>
                  </a:lnTo>
                  <a:lnTo>
                    <a:pt x="26" y="2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46" name="Freeform 134"/>
            <p:cNvSpPr>
              <a:spLocks/>
            </p:cNvSpPr>
            <p:nvPr/>
          </p:nvSpPr>
          <p:spPr bwMode="auto">
            <a:xfrm>
              <a:off x="6186" y="1540"/>
              <a:ext cx="265" cy="25"/>
            </a:xfrm>
            <a:custGeom>
              <a:avLst/>
              <a:gdLst>
                <a:gd name="T0" fmla="*/ 263 w 530"/>
                <a:gd name="T1" fmla="*/ 7 h 49"/>
                <a:gd name="T2" fmla="*/ 265 w 530"/>
                <a:gd name="T3" fmla="*/ 25 h 49"/>
                <a:gd name="T4" fmla="*/ 0 w 530"/>
                <a:gd name="T5" fmla="*/ 23 h 49"/>
                <a:gd name="T6" fmla="*/ 0 w 530"/>
                <a:gd name="T7" fmla="*/ 0 h 49"/>
                <a:gd name="T8" fmla="*/ 263 w 530"/>
                <a:gd name="T9" fmla="*/ 7 h 4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530"/>
                <a:gd name="T16" fmla="*/ 0 h 49"/>
                <a:gd name="T17" fmla="*/ 530 w 530"/>
                <a:gd name="T18" fmla="*/ 49 h 4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530" h="49">
                  <a:moveTo>
                    <a:pt x="526" y="13"/>
                  </a:moveTo>
                  <a:lnTo>
                    <a:pt x="530" y="49"/>
                  </a:lnTo>
                  <a:lnTo>
                    <a:pt x="0" y="45"/>
                  </a:lnTo>
                  <a:lnTo>
                    <a:pt x="0" y="0"/>
                  </a:lnTo>
                  <a:lnTo>
                    <a:pt x="526" y="13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47" name="Freeform 135"/>
            <p:cNvSpPr>
              <a:spLocks/>
            </p:cNvSpPr>
            <p:nvPr/>
          </p:nvSpPr>
          <p:spPr bwMode="auto">
            <a:xfrm>
              <a:off x="6208" y="1507"/>
              <a:ext cx="211" cy="33"/>
            </a:xfrm>
            <a:custGeom>
              <a:avLst/>
              <a:gdLst>
                <a:gd name="T0" fmla="*/ 0 w 422"/>
                <a:gd name="T1" fmla="*/ 0 h 66"/>
                <a:gd name="T2" fmla="*/ 208 w 422"/>
                <a:gd name="T3" fmla="*/ 14 h 66"/>
                <a:gd name="T4" fmla="*/ 211 w 422"/>
                <a:gd name="T5" fmla="*/ 33 h 66"/>
                <a:gd name="T6" fmla="*/ 0 w 422"/>
                <a:gd name="T7" fmla="*/ 20 h 66"/>
                <a:gd name="T8" fmla="*/ 0 w 422"/>
                <a:gd name="T9" fmla="*/ 0 h 6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22"/>
                <a:gd name="T16" fmla="*/ 0 h 66"/>
                <a:gd name="T17" fmla="*/ 422 w 422"/>
                <a:gd name="T18" fmla="*/ 66 h 6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22" h="66">
                  <a:moveTo>
                    <a:pt x="0" y="0"/>
                  </a:moveTo>
                  <a:lnTo>
                    <a:pt x="416" y="29"/>
                  </a:lnTo>
                  <a:lnTo>
                    <a:pt x="422" y="66"/>
                  </a:lnTo>
                  <a:lnTo>
                    <a:pt x="0" y="4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48" name="Freeform 136"/>
            <p:cNvSpPr>
              <a:spLocks/>
            </p:cNvSpPr>
            <p:nvPr/>
          </p:nvSpPr>
          <p:spPr bwMode="auto">
            <a:xfrm>
              <a:off x="5672" y="1714"/>
              <a:ext cx="413" cy="44"/>
            </a:xfrm>
            <a:custGeom>
              <a:avLst/>
              <a:gdLst>
                <a:gd name="T0" fmla="*/ 0 w 827"/>
                <a:gd name="T1" fmla="*/ 44 h 89"/>
                <a:gd name="T2" fmla="*/ 0 w 827"/>
                <a:gd name="T3" fmla="*/ 26 h 89"/>
                <a:gd name="T4" fmla="*/ 346 w 827"/>
                <a:gd name="T5" fmla="*/ 5 h 89"/>
                <a:gd name="T6" fmla="*/ 400 w 827"/>
                <a:gd name="T7" fmla="*/ 0 h 89"/>
                <a:gd name="T8" fmla="*/ 413 w 827"/>
                <a:gd name="T9" fmla="*/ 26 h 89"/>
                <a:gd name="T10" fmla="*/ 0 w 827"/>
                <a:gd name="T11" fmla="*/ 44 h 8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827"/>
                <a:gd name="T19" fmla="*/ 0 h 89"/>
                <a:gd name="T20" fmla="*/ 827 w 827"/>
                <a:gd name="T21" fmla="*/ 89 h 89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827" h="89">
                  <a:moveTo>
                    <a:pt x="0" y="89"/>
                  </a:moveTo>
                  <a:lnTo>
                    <a:pt x="0" y="53"/>
                  </a:lnTo>
                  <a:lnTo>
                    <a:pt x="692" y="10"/>
                  </a:lnTo>
                  <a:lnTo>
                    <a:pt x="800" y="0"/>
                  </a:lnTo>
                  <a:lnTo>
                    <a:pt x="827" y="53"/>
                  </a:lnTo>
                  <a:lnTo>
                    <a:pt x="0" y="89"/>
                  </a:lnTo>
                  <a:close/>
                </a:path>
              </a:pathLst>
            </a:custGeom>
            <a:solidFill>
              <a:srgbClr val="EAB5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49" name="Freeform 137"/>
            <p:cNvSpPr>
              <a:spLocks/>
            </p:cNvSpPr>
            <p:nvPr/>
          </p:nvSpPr>
          <p:spPr bwMode="auto">
            <a:xfrm>
              <a:off x="6119" y="1567"/>
              <a:ext cx="169" cy="376"/>
            </a:xfrm>
            <a:custGeom>
              <a:avLst/>
              <a:gdLst>
                <a:gd name="T0" fmla="*/ 54 w 337"/>
                <a:gd name="T1" fmla="*/ 0 h 751"/>
                <a:gd name="T2" fmla="*/ 20 w 337"/>
                <a:gd name="T3" fmla="*/ 347 h 751"/>
                <a:gd name="T4" fmla="*/ 76 w 337"/>
                <a:gd name="T5" fmla="*/ 347 h 751"/>
                <a:gd name="T6" fmla="*/ 138 w 337"/>
                <a:gd name="T7" fmla="*/ 242 h 751"/>
                <a:gd name="T8" fmla="*/ 138 w 337"/>
                <a:gd name="T9" fmla="*/ 6 h 751"/>
                <a:gd name="T10" fmla="*/ 155 w 337"/>
                <a:gd name="T11" fmla="*/ 6 h 751"/>
                <a:gd name="T12" fmla="*/ 155 w 337"/>
                <a:gd name="T13" fmla="*/ 194 h 751"/>
                <a:gd name="T14" fmla="*/ 169 w 337"/>
                <a:gd name="T15" fmla="*/ 194 h 751"/>
                <a:gd name="T16" fmla="*/ 169 w 337"/>
                <a:gd name="T17" fmla="*/ 230 h 751"/>
                <a:gd name="T18" fmla="*/ 116 w 337"/>
                <a:gd name="T19" fmla="*/ 302 h 751"/>
                <a:gd name="T20" fmla="*/ 82 w 337"/>
                <a:gd name="T21" fmla="*/ 376 h 751"/>
                <a:gd name="T22" fmla="*/ 0 w 337"/>
                <a:gd name="T23" fmla="*/ 376 h 751"/>
                <a:gd name="T24" fmla="*/ 40 w 337"/>
                <a:gd name="T25" fmla="*/ 15 h 751"/>
                <a:gd name="T26" fmla="*/ 54 w 337"/>
                <a:gd name="T27" fmla="*/ 0 h 751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337"/>
                <a:gd name="T43" fmla="*/ 0 h 751"/>
                <a:gd name="T44" fmla="*/ 337 w 337"/>
                <a:gd name="T45" fmla="*/ 751 h 751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337" h="751">
                  <a:moveTo>
                    <a:pt x="107" y="0"/>
                  </a:moveTo>
                  <a:lnTo>
                    <a:pt x="39" y="694"/>
                  </a:lnTo>
                  <a:lnTo>
                    <a:pt x="152" y="694"/>
                  </a:lnTo>
                  <a:lnTo>
                    <a:pt x="276" y="483"/>
                  </a:lnTo>
                  <a:lnTo>
                    <a:pt x="276" y="11"/>
                  </a:lnTo>
                  <a:lnTo>
                    <a:pt x="310" y="11"/>
                  </a:lnTo>
                  <a:lnTo>
                    <a:pt x="310" y="387"/>
                  </a:lnTo>
                  <a:lnTo>
                    <a:pt x="337" y="387"/>
                  </a:lnTo>
                  <a:lnTo>
                    <a:pt x="337" y="460"/>
                  </a:lnTo>
                  <a:lnTo>
                    <a:pt x="231" y="603"/>
                  </a:lnTo>
                  <a:lnTo>
                    <a:pt x="163" y="751"/>
                  </a:lnTo>
                  <a:lnTo>
                    <a:pt x="0" y="751"/>
                  </a:lnTo>
                  <a:lnTo>
                    <a:pt x="79" y="29"/>
                  </a:lnTo>
                  <a:lnTo>
                    <a:pt x="107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50" name="Freeform 138"/>
            <p:cNvSpPr>
              <a:spLocks/>
            </p:cNvSpPr>
            <p:nvPr/>
          </p:nvSpPr>
          <p:spPr bwMode="auto">
            <a:xfrm>
              <a:off x="6423" y="1571"/>
              <a:ext cx="26" cy="162"/>
            </a:xfrm>
            <a:custGeom>
              <a:avLst/>
              <a:gdLst>
                <a:gd name="T0" fmla="*/ 0 w 51"/>
                <a:gd name="T1" fmla="*/ 2 h 323"/>
                <a:gd name="T2" fmla="*/ 6 w 51"/>
                <a:gd name="T3" fmla="*/ 162 h 323"/>
                <a:gd name="T4" fmla="*/ 26 w 51"/>
                <a:gd name="T5" fmla="*/ 162 h 323"/>
                <a:gd name="T6" fmla="*/ 17 w 51"/>
                <a:gd name="T7" fmla="*/ 0 h 323"/>
                <a:gd name="T8" fmla="*/ 0 w 51"/>
                <a:gd name="T9" fmla="*/ 2 h 32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51"/>
                <a:gd name="T16" fmla="*/ 0 h 323"/>
                <a:gd name="T17" fmla="*/ 51 w 51"/>
                <a:gd name="T18" fmla="*/ 323 h 323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51" h="323">
                  <a:moveTo>
                    <a:pt x="0" y="4"/>
                  </a:moveTo>
                  <a:lnTo>
                    <a:pt x="11" y="323"/>
                  </a:lnTo>
                  <a:lnTo>
                    <a:pt x="51" y="323"/>
                  </a:lnTo>
                  <a:lnTo>
                    <a:pt x="33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51" name="Freeform 139"/>
            <p:cNvSpPr>
              <a:spLocks/>
            </p:cNvSpPr>
            <p:nvPr/>
          </p:nvSpPr>
          <p:spPr bwMode="auto">
            <a:xfrm>
              <a:off x="6086" y="1810"/>
              <a:ext cx="25" cy="127"/>
            </a:xfrm>
            <a:custGeom>
              <a:avLst/>
              <a:gdLst>
                <a:gd name="T0" fmla="*/ 0 w 49"/>
                <a:gd name="T1" fmla="*/ 1 h 253"/>
                <a:gd name="T2" fmla="*/ 0 w 49"/>
                <a:gd name="T3" fmla="*/ 127 h 253"/>
                <a:gd name="T4" fmla="*/ 23 w 49"/>
                <a:gd name="T5" fmla="*/ 124 h 253"/>
                <a:gd name="T6" fmla="*/ 25 w 49"/>
                <a:gd name="T7" fmla="*/ 0 h 253"/>
                <a:gd name="T8" fmla="*/ 0 w 49"/>
                <a:gd name="T9" fmla="*/ 1 h 25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9"/>
                <a:gd name="T16" fmla="*/ 0 h 253"/>
                <a:gd name="T17" fmla="*/ 49 w 49"/>
                <a:gd name="T18" fmla="*/ 253 h 253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9" h="253">
                  <a:moveTo>
                    <a:pt x="0" y="2"/>
                  </a:moveTo>
                  <a:lnTo>
                    <a:pt x="0" y="253"/>
                  </a:lnTo>
                  <a:lnTo>
                    <a:pt x="45" y="247"/>
                  </a:lnTo>
                  <a:lnTo>
                    <a:pt x="49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52" name="Freeform 140"/>
            <p:cNvSpPr>
              <a:spLocks/>
            </p:cNvSpPr>
            <p:nvPr/>
          </p:nvSpPr>
          <p:spPr bwMode="auto">
            <a:xfrm>
              <a:off x="5919" y="1824"/>
              <a:ext cx="79" cy="58"/>
            </a:xfrm>
            <a:custGeom>
              <a:avLst/>
              <a:gdLst>
                <a:gd name="T0" fmla="*/ 0 w 158"/>
                <a:gd name="T1" fmla="*/ 3 h 118"/>
                <a:gd name="T2" fmla="*/ 0 w 158"/>
                <a:gd name="T3" fmla="*/ 30 h 118"/>
                <a:gd name="T4" fmla="*/ 14 w 158"/>
                <a:gd name="T5" fmla="*/ 58 h 118"/>
                <a:gd name="T6" fmla="*/ 71 w 158"/>
                <a:gd name="T7" fmla="*/ 58 h 118"/>
                <a:gd name="T8" fmla="*/ 79 w 158"/>
                <a:gd name="T9" fmla="*/ 42 h 118"/>
                <a:gd name="T10" fmla="*/ 79 w 158"/>
                <a:gd name="T11" fmla="*/ 0 h 118"/>
                <a:gd name="T12" fmla="*/ 0 w 158"/>
                <a:gd name="T13" fmla="*/ 3 h 11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158"/>
                <a:gd name="T22" fmla="*/ 0 h 118"/>
                <a:gd name="T23" fmla="*/ 158 w 158"/>
                <a:gd name="T24" fmla="*/ 118 h 118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158" h="118">
                  <a:moveTo>
                    <a:pt x="0" y="6"/>
                  </a:moveTo>
                  <a:lnTo>
                    <a:pt x="0" y="62"/>
                  </a:lnTo>
                  <a:lnTo>
                    <a:pt x="29" y="118"/>
                  </a:lnTo>
                  <a:lnTo>
                    <a:pt x="141" y="118"/>
                  </a:lnTo>
                  <a:lnTo>
                    <a:pt x="158" y="86"/>
                  </a:lnTo>
                  <a:lnTo>
                    <a:pt x="158" y="0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53" name="Freeform 141"/>
            <p:cNvSpPr>
              <a:spLocks/>
            </p:cNvSpPr>
            <p:nvPr/>
          </p:nvSpPr>
          <p:spPr bwMode="auto">
            <a:xfrm>
              <a:off x="5922" y="1900"/>
              <a:ext cx="60" cy="15"/>
            </a:xfrm>
            <a:custGeom>
              <a:avLst/>
              <a:gdLst>
                <a:gd name="T0" fmla="*/ 0 w 118"/>
                <a:gd name="T1" fmla="*/ 0 h 29"/>
                <a:gd name="T2" fmla="*/ 60 w 118"/>
                <a:gd name="T3" fmla="*/ 0 h 29"/>
                <a:gd name="T4" fmla="*/ 60 w 118"/>
                <a:gd name="T5" fmla="*/ 15 h 29"/>
                <a:gd name="T6" fmla="*/ 3 w 118"/>
                <a:gd name="T7" fmla="*/ 15 h 29"/>
                <a:gd name="T8" fmla="*/ 0 w 118"/>
                <a:gd name="T9" fmla="*/ 0 h 2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18"/>
                <a:gd name="T16" fmla="*/ 0 h 29"/>
                <a:gd name="T17" fmla="*/ 118 w 118"/>
                <a:gd name="T18" fmla="*/ 29 h 29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18" h="29">
                  <a:moveTo>
                    <a:pt x="0" y="0"/>
                  </a:moveTo>
                  <a:lnTo>
                    <a:pt x="118" y="0"/>
                  </a:lnTo>
                  <a:lnTo>
                    <a:pt x="118" y="29"/>
                  </a:lnTo>
                  <a:lnTo>
                    <a:pt x="5" y="2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54" name="Freeform 142"/>
            <p:cNvSpPr>
              <a:spLocks/>
            </p:cNvSpPr>
            <p:nvPr/>
          </p:nvSpPr>
          <p:spPr bwMode="auto">
            <a:xfrm>
              <a:off x="5914" y="1908"/>
              <a:ext cx="113" cy="29"/>
            </a:xfrm>
            <a:custGeom>
              <a:avLst/>
              <a:gdLst>
                <a:gd name="T0" fmla="*/ 77 w 226"/>
                <a:gd name="T1" fmla="*/ 0 h 57"/>
                <a:gd name="T2" fmla="*/ 113 w 226"/>
                <a:gd name="T3" fmla="*/ 0 h 57"/>
                <a:gd name="T4" fmla="*/ 113 w 226"/>
                <a:gd name="T5" fmla="*/ 23 h 57"/>
                <a:gd name="T6" fmla="*/ 0 w 226"/>
                <a:gd name="T7" fmla="*/ 29 h 57"/>
                <a:gd name="T8" fmla="*/ 18 w 226"/>
                <a:gd name="T9" fmla="*/ 15 h 57"/>
                <a:gd name="T10" fmla="*/ 91 w 226"/>
                <a:gd name="T11" fmla="*/ 15 h 57"/>
                <a:gd name="T12" fmla="*/ 77 w 226"/>
                <a:gd name="T13" fmla="*/ 0 h 57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226"/>
                <a:gd name="T22" fmla="*/ 0 h 57"/>
                <a:gd name="T23" fmla="*/ 226 w 226"/>
                <a:gd name="T24" fmla="*/ 57 h 57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226" h="57">
                  <a:moveTo>
                    <a:pt x="153" y="0"/>
                  </a:moveTo>
                  <a:lnTo>
                    <a:pt x="226" y="0"/>
                  </a:lnTo>
                  <a:lnTo>
                    <a:pt x="226" y="46"/>
                  </a:lnTo>
                  <a:lnTo>
                    <a:pt x="0" y="57"/>
                  </a:lnTo>
                  <a:lnTo>
                    <a:pt x="35" y="30"/>
                  </a:lnTo>
                  <a:lnTo>
                    <a:pt x="181" y="30"/>
                  </a:lnTo>
                  <a:lnTo>
                    <a:pt x="153" y="0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55" name="Freeform 143"/>
            <p:cNvSpPr>
              <a:spLocks/>
            </p:cNvSpPr>
            <p:nvPr/>
          </p:nvSpPr>
          <p:spPr bwMode="auto">
            <a:xfrm>
              <a:off x="5979" y="1827"/>
              <a:ext cx="95" cy="96"/>
            </a:xfrm>
            <a:custGeom>
              <a:avLst/>
              <a:gdLst>
                <a:gd name="T0" fmla="*/ 22 w 191"/>
                <a:gd name="T1" fmla="*/ 31 h 194"/>
                <a:gd name="T2" fmla="*/ 58 w 191"/>
                <a:gd name="T3" fmla="*/ 31 h 194"/>
                <a:gd name="T4" fmla="*/ 58 w 191"/>
                <a:gd name="T5" fmla="*/ 0 h 194"/>
                <a:gd name="T6" fmla="*/ 95 w 191"/>
                <a:gd name="T7" fmla="*/ 0 h 194"/>
                <a:gd name="T8" fmla="*/ 92 w 191"/>
                <a:gd name="T9" fmla="*/ 22 h 194"/>
                <a:gd name="T10" fmla="*/ 73 w 191"/>
                <a:gd name="T11" fmla="*/ 22 h 194"/>
                <a:gd name="T12" fmla="*/ 73 w 191"/>
                <a:gd name="T13" fmla="*/ 96 h 194"/>
                <a:gd name="T14" fmla="*/ 61 w 191"/>
                <a:gd name="T15" fmla="*/ 79 h 194"/>
                <a:gd name="T16" fmla="*/ 61 w 191"/>
                <a:gd name="T17" fmla="*/ 40 h 194"/>
                <a:gd name="T18" fmla="*/ 0 w 191"/>
                <a:gd name="T19" fmla="*/ 40 h 194"/>
                <a:gd name="T20" fmla="*/ 22 w 191"/>
                <a:gd name="T21" fmla="*/ 31 h 194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191"/>
                <a:gd name="T34" fmla="*/ 0 h 194"/>
                <a:gd name="T35" fmla="*/ 191 w 191"/>
                <a:gd name="T36" fmla="*/ 194 h 194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191" h="194">
                  <a:moveTo>
                    <a:pt x="45" y="62"/>
                  </a:moveTo>
                  <a:lnTo>
                    <a:pt x="117" y="62"/>
                  </a:lnTo>
                  <a:lnTo>
                    <a:pt x="117" y="0"/>
                  </a:lnTo>
                  <a:lnTo>
                    <a:pt x="191" y="0"/>
                  </a:lnTo>
                  <a:lnTo>
                    <a:pt x="185" y="45"/>
                  </a:lnTo>
                  <a:lnTo>
                    <a:pt x="146" y="45"/>
                  </a:lnTo>
                  <a:lnTo>
                    <a:pt x="146" y="194"/>
                  </a:lnTo>
                  <a:lnTo>
                    <a:pt x="123" y="159"/>
                  </a:lnTo>
                  <a:lnTo>
                    <a:pt x="123" y="80"/>
                  </a:lnTo>
                  <a:lnTo>
                    <a:pt x="0" y="80"/>
                  </a:lnTo>
                  <a:lnTo>
                    <a:pt x="45" y="62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56" name="Freeform 144"/>
            <p:cNvSpPr>
              <a:spLocks/>
            </p:cNvSpPr>
            <p:nvPr/>
          </p:nvSpPr>
          <p:spPr bwMode="auto">
            <a:xfrm>
              <a:off x="5925" y="1574"/>
              <a:ext cx="22" cy="147"/>
            </a:xfrm>
            <a:custGeom>
              <a:avLst/>
              <a:gdLst>
                <a:gd name="T0" fmla="*/ 0 w 44"/>
                <a:gd name="T1" fmla="*/ 0 h 295"/>
                <a:gd name="T2" fmla="*/ 0 w 44"/>
                <a:gd name="T3" fmla="*/ 147 h 295"/>
                <a:gd name="T4" fmla="*/ 22 w 44"/>
                <a:gd name="T5" fmla="*/ 147 h 295"/>
                <a:gd name="T6" fmla="*/ 22 w 44"/>
                <a:gd name="T7" fmla="*/ 0 h 295"/>
                <a:gd name="T8" fmla="*/ 0 w 44"/>
                <a:gd name="T9" fmla="*/ 0 h 29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4"/>
                <a:gd name="T16" fmla="*/ 0 h 295"/>
                <a:gd name="T17" fmla="*/ 44 w 44"/>
                <a:gd name="T18" fmla="*/ 295 h 295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4" h="295">
                  <a:moveTo>
                    <a:pt x="0" y="0"/>
                  </a:moveTo>
                  <a:lnTo>
                    <a:pt x="0" y="295"/>
                  </a:lnTo>
                  <a:lnTo>
                    <a:pt x="43" y="295"/>
                  </a:lnTo>
                  <a:lnTo>
                    <a:pt x="4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57" name="Freeform 145"/>
            <p:cNvSpPr>
              <a:spLocks/>
            </p:cNvSpPr>
            <p:nvPr/>
          </p:nvSpPr>
          <p:spPr bwMode="auto">
            <a:xfrm>
              <a:off x="5928" y="1474"/>
              <a:ext cx="14" cy="89"/>
            </a:xfrm>
            <a:custGeom>
              <a:avLst/>
              <a:gdLst>
                <a:gd name="T0" fmla="*/ 3 w 28"/>
                <a:gd name="T1" fmla="*/ 0 h 178"/>
                <a:gd name="T2" fmla="*/ 0 w 28"/>
                <a:gd name="T3" fmla="*/ 89 h 178"/>
                <a:gd name="T4" fmla="*/ 14 w 28"/>
                <a:gd name="T5" fmla="*/ 89 h 178"/>
                <a:gd name="T6" fmla="*/ 14 w 28"/>
                <a:gd name="T7" fmla="*/ 11 h 178"/>
                <a:gd name="T8" fmla="*/ 3 w 28"/>
                <a:gd name="T9" fmla="*/ 0 h 17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28"/>
                <a:gd name="T16" fmla="*/ 0 h 178"/>
                <a:gd name="T17" fmla="*/ 28 w 28"/>
                <a:gd name="T18" fmla="*/ 178 h 178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28" h="178">
                  <a:moveTo>
                    <a:pt x="6" y="0"/>
                  </a:moveTo>
                  <a:lnTo>
                    <a:pt x="0" y="178"/>
                  </a:lnTo>
                  <a:lnTo>
                    <a:pt x="28" y="178"/>
                  </a:lnTo>
                  <a:lnTo>
                    <a:pt x="28" y="22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7A3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58" name="Freeform 146"/>
            <p:cNvSpPr>
              <a:spLocks/>
            </p:cNvSpPr>
            <p:nvPr/>
          </p:nvSpPr>
          <p:spPr bwMode="auto">
            <a:xfrm>
              <a:off x="5981" y="1507"/>
              <a:ext cx="43" cy="17"/>
            </a:xfrm>
            <a:custGeom>
              <a:avLst/>
              <a:gdLst>
                <a:gd name="T0" fmla="*/ 0 w 88"/>
                <a:gd name="T1" fmla="*/ 9 h 32"/>
                <a:gd name="T2" fmla="*/ 19 w 88"/>
                <a:gd name="T3" fmla="*/ 0 h 32"/>
                <a:gd name="T4" fmla="*/ 35 w 88"/>
                <a:gd name="T5" fmla="*/ 3 h 32"/>
                <a:gd name="T6" fmla="*/ 43 w 88"/>
                <a:gd name="T7" fmla="*/ 17 h 32"/>
                <a:gd name="T8" fmla="*/ 22 w 88"/>
                <a:gd name="T9" fmla="*/ 17 h 32"/>
                <a:gd name="T10" fmla="*/ 0 w 88"/>
                <a:gd name="T11" fmla="*/ 9 h 3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88"/>
                <a:gd name="T19" fmla="*/ 0 h 32"/>
                <a:gd name="T20" fmla="*/ 88 w 88"/>
                <a:gd name="T21" fmla="*/ 32 h 32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88" h="32">
                  <a:moveTo>
                    <a:pt x="0" y="16"/>
                  </a:moveTo>
                  <a:lnTo>
                    <a:pt x="38" y="0"/>
                  </a:lnTo>
                  <a:lnTo>
                    <a:pt x="72" y="5"/>
                  </a:lnTo>
                  <a:lnTo>
                    <a:pt x="88" y="32"/>
                  </a:lnTo>
                  <a:lnTo>
                    <a:pt x="44" y="32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7A3F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59" name="Rectangle 147"/>
            <p:cNvSpPr>
              <a:spLocks noChangeArrowheads="1"/>
            </p:cNvSpPr>
            <p:nvPr/>
          </p:nvSpPr>
          <p:spPr bwMode="auto">
            <a:xfrm>
              <a:off x="6000" y="1548"/>
              <a:ext cx="8" cy="167"/>
            </a:xfrm>
            <a:prstGeom prst="rect">
              <a:avLst/>
            </a:prstGeom>
            <a:solidFill>
              <a:srgbClr val="B76B05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latin typeface="Calibri" pitchFamily="34" charset="0"/>
              </a:endParaRPr>
            </a:p>
          </p:txBody>
        </p:sp>
        <p:sp>
          <p:nvSpPr>
            <p:cNvPr id="16460" name="Freeform 148"/>
            <p:cNvSpPr>
              <a:spLocks/>
            </p:cNvSpPr>
            <p:nvPr/>
          </p:nvSpPr>
          <p:spPr bwMode="auto">
            <a:xfrm>
              <a:off x="6154" y="1810"/>
              <a:ext cx="77" cy="61"/>
            </a:xfrm>
            <a:custGeom>
              <a:avLst/>
              <a:gdLst>
                <a:gd name="T0" fmla="*/ 13 w 154"/>
                <a:gd name="T1" fmla="*/ 0 h 122"/>
                <a:gd name="T2" fmla="*/ 77 w 154"/>
                <a:gd name="T3" fmla="*/ 0 h 122"/>
                <a:gd name="T4" fmla="*/ 63 w 154"/>
                <a:gd name="T5" fmla="*/ 28 h 122"/>
                <a:gd name="T6" fmla="*/ 41 w 154"/>
                <a:gd name="T7" fmla="*/ 61 h 122"/>
                <a:gd name="T8" fmla="*/ 0 w 154"/>
                <a:gd name="T9" fmla="*/ 61 h 122"/>
                <a:gd name="T10" fmla="*/ 1 w 154"/>
                <a:gd name="T11" fmla="*/ 51 h 122"/>
                <a:gd name="T12" fmla="*/ 5 w 154"/>
                <a:gd name="T13" fmla="*/ 31 h 122"/>
                <a:gd name="T14" fmla="*/ 10 w 154"/>
                <a:gd name="T15" fmla="*/ 10 h 122"/>
                <a:gd name="T16" fmla="*/ 13 w 154"/>
                <a:gd name="T17" fmla="*/ 0 h 122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54"/>
                <a:gd name="T28" fmla="*/ 0 h 122"/>
                <a:gd name="T29" fmla="*/ 154 w 154"/>
                <a:gd name="T30" fmla="*/ 122 h 122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54" h="122">
                  <a:moveTo>
                    <a:pt x="27" y="0"/>
                  </a:moveTo>
                  <a:lnTo>
                    <a:pt x="154" y="0"/>
                  </a:lnTo>
                  <a:lnTo>
                    <a:pt x="127" y="55"/>
                  </a:lnTo>
                  <a:lnTo>
                    <a:pt x="82" y="122"/>
                  </a:lnTo>
                  <a:lnTo>
                    <a:pt x="0" y="122"/>
                  </a:lnTo>
                  <a:lnTo>
                    <a:pt x="3" y="102"/>
                  </a:lnTo>
                  <a:lnTo>
                    <a:pt x="11" y="61"/>
                  </a:lnTo>
                  <a:lnTo>
                    <a:pt x="21" y="19"/>
                  </a:lnTo>
                  <a:lnTo>
                    <a:pt x="27" y="0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61" name="Freeform 149"/>
            <p:cNvSpPr>
              <a:spLocks/>
            </p:cNvSpPr>
            <p:nvPr/>
          </p:nvSpPr>
          <p:spPr bwMode="auto">
            <a:xfrm>
              <a:off x="6324" y="1724"/>
              <a:ext cx="177" cy="20"/>
            </a:xfrm>
            <a:custGeom>
              <a:avLst/>
              <a:gdLst>
                <a:gd name="T0" fmla="*/ 0 w 353"/>
                <a:gd name="T1" fmla="*/ 3 h 40"/>
                <a:gd name="T2" fmla="*/ 148 w 353"/>
                <a:gd name="T3" fmla="*/ 0 h 40"/>
                <a:gd name="T4" fmla="*/ 177 w 353"/>
                <a:gd name="T5" fmla="*/ 20 h 40"/>
                <a:gd name="T6" fmla="*/ 5 w 353"/>
                <a:gd name="T7" fmla="*/ 18 h 40"/>
                <a:gd name="T8" fmla="*/ 0 w 353"/>
                <a:gd name="T9" fmla="*/ 3 h 4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353"/>
                <a:gd name="T16" fmla="*/ 0 h 40"/>
                <a:gd name="T17" fmla="*/ 353 w 353"/>
                <a:gd name="T18" fmla="*/ 40 h 4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353" h="40">
                  <a:moveTo>
                    <a:pt x="0" y="7"/>
                  </a:moveTo>
                  <a:lnTo>
                    <a:pt x="295" y="0"/>
                  </a:lnTo>
                  <a:lnTo>
                    <a:pt x="353" y="40"/>
                  </a:lnTo>
                  <a:lnTo>
                    <a:pt x="9" y="35"/>
                  </a:lnTo>
                  <a:lnTo>
                    <a:pt x="0" y="7"/>
                  </a:lnTo>
                  <a:close/>
                </a:path>
              </a:pathLst>
            </a:custGeom>
            <a:solidFill>
              <a:srgbClr val="EAB5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462" name="Freeform 150"/>
            <p:cNvSpPr>
              <a:spLocks/>
            </p:cNvSpPr>
            <p:nvPr/>
          </p:nvSpPr>
          <p:spPr bwMode="auto">
            <a:xfrm>
              <a:off x="6087" y="1926"/>
              <a:ext cx="95" cy="56"/>
            </a:xfrm>
            <a:custGeom>
              <a:avLst/>
              <a:gdLst>
                <a:gd name="T0" fmla="*/ 1 w 190"/>
                <a:gd name="T1" fmla="*/ 5 h 112"/>
                <a:gd name="T2" fmla="*/ 0 w 190"/>
                <a:gd name="T3" fmla="*/ 56 h 112"/>
                <a:gd name="T4" fmla="*/ 95 w 190"/>
                <a:gd name="T5" fmla="*/ 55 h 112"/>
                <a:gd name="T6" fmla="*/ 95 w 190"/>
                <a:gd name="T7" fmla="*/ 0 h 112"/>
                <a:gd name="T8" fmla="*/ 1 w 190"/>
                <a:gd name="T9" fmla="*/ 5 h 11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190"/>
                <a:gd name="T16" fmla="*/ 0 h 112"/>
                <a:gd name="T17" fmla="*/ 190 w 190"/>
                <a:gd name="T18" fmla="*/ 112 h 11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190" h="112">
                  <a:moveTo>
                    <a:pt x="1" y="10"/>
                  </a:moveTo>
                  <a:lnTo>
                    <a:pt x="0" y="112"/>
                  </a:lnTo>
                  <a:lnTo>
                    <a:pt x="190" y="110"/>
                  </a:lnTo>
                  <a:lnTo>
                    <a:pt x="189" y="0"/>
                  </a:lnTo>
                  <a:lnTo>
                    <a:pt x="1" y="10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6393" name="TextovéPole 1104"/>
          <p:cNvSpPr txBox="1">
            <a:spLocks noChangeArrowheads="1"/>
          </p:cNvSpPr>
          <p:nvPr/>
        </p:nvSpPr>
        <p:spPr bwMode="auto">
          <a:xfrm>
            <a:off x="9525" y="182563"/>
            <a:ext cx="4576763" cy="70802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alibri" pitchFamily="34" charset="0"/>
              </a:rPr>
              <a:t>Prohlédněte si jednotlivé obrázky pole a </a:t>
            </a:r>
          </a:p>
          <a:p>
            <a:r>
              <a:rPr lang="cs-CZ" sz="2000" b="1">
                <a:latin typeface="Calibri" pitchFamily="34" charset="0"/>
              </a:rPr>
              <a:t>         řekněte, které z nich jsou z léta.</a:t>
            </a:r>
          </a:p>
        </p:txBody>
      </p:sp>
      <p:sp>
        <p:nvSpPr>
          <p:cNvPr id="152" name="Vývojový diagram: spojnice 151"/>
          <p:cNvSpPr/>
          <p:nvPr/>
        </p:nvSpPr>
        <p:spPr>
          <a:xfrm>
            <a:off x="6245225" y="2960688"/>
            <a:ext cx="569913" cy="56515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3" name="Vývojový diagram: spojnice 152"/>
          <p:cNvSpPr/>
          <p:nvPr/>
        </p:nvSpPr>
        <p:spPr>
          <a:xfrm>
            <a:off x="4065588" y="6045200"/>
            <a:ext cx="569912" cy="563563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4" name="Vývojový diagram: spojnice 153"/>
          <p:cNvSpPr/>
          <p:nvPr/>
        </p:nvSpPr>
        <p:spPr>
          <a:xfrm>
            <a:off x="212725" y="2771775"/>
            <a:ext cx="569913" cy="563563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P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1" name="Vývojový diagram: spojnice 150"/>
          <p:cNvSpPr/>
          <p:nvPr/>
        </p:nvSpPr>
        <p:spPr>
          <a:xfrm>
            <a:off x="4473575" y="2044700"/>
            <a:ext cx="571500" cy="563563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5" name="Vývojový diagram: spojnice 154"/>
          <p:cNvSpPr/>
          <p:nvPr/>
        </p:nvSpPr>
        <p:spPr>
          <a:xfrm>
            <a:off x="250825" y="6045200"/>
            <a:ext cx="571500" cy="563563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J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399" name="TextovéPole 1110"/>
          <p:cNvSpPr txBox="1">
            <a:spLocks noChangeArrowheads="1"/>
          </p:cNvSpPr>
          <p:nvPr/>
        </p:nvSpPr>
        <p:spPr bwMode="auto">
          <a:xfrm>
            <a:off x="26988" y="3770313"/>
            <a:ext cx="4984750" cy="92392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Kroužky u obrázku pole v létě vybarvěte žlutě. Do zbývajících napište začáteční písmeno  správného </a:t>
            </a:r>
          </a:p>
          <a:p>
            <a:r>
              <a:rPr lang="cs-CZ" b="1">
                <a:latin typeface="Calibri" pitchFamily="34" charset="0"/>
              </a:rPr>
              <a:t>                              ročního období.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10" descr="C:\Users\radoslav.pekny\AppData\Local\Microsoft\Windows\Temporary Internet Files\Content.IE5\1K96YH8U\MP900401249[2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1412875"/>
            <a:ext cx="7826375" cy="534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0" name="Picture 2" descr="C:\Users\radoslav.pekny\AppData\Local\Microsoft\Windows\Temporary Internet Files\Content.IE5\1K96YH8U\MP900448648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388" y="260350"/>
            <a:ext cx="2949575" cy="393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1" name="TextovéPole 2"/>
          <p:cNvSpPr txBox="1">
            <a:spLocks noChangeArrowheads="1"/>
          </p:cNvSpPr>
          <p:nvPr/>
        </p:nvSpPr>
        <p:spPr bwMode="auto">
          <a:xfrm>
            <a:off x="3276600" y="260350"/>
            <a:ext cx="5727700" cy="495300"/>
          </a:xfrm>
          <a:prstGeom prst="rect">
            <a:avLst/>
          </a:prstGeom>
          <a:noFill/>
          <a:ln w="38100">
            <a:solidFill>
              <a:srgbClr val="0070C0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Co za rostlinu dozrává v l</a:t>
            </a:r>
            <a:r>
              <a:rPr lang="cs-CZ" sz="2400" b="1"/>
              <a:t>é</a:t>
            </a:r>
            <a:r>
              <a:rPr lang="cs-CZ" sz="2400" b="1">
                <a:latin typeface="Calibri" pitchFamily="34" charset="0"/>
              </a:rPr>
              <a:t>tě na tomto poli?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10" descr="C:\Users\radoslav.pekny\AppData\Local\Microsoft\Windows\Temporary Internet Files\Content.IE5\1K96YH8U\MP900401249[2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1412875"/>
            <a:ext cx="7632700" cy="534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4" name="Picture 2" descr="C:\Users\radoslav.pekny\AppData\Local\Microsoft\Windows\Temporary Internet Files\Content.IE5\1K96YH8U\MP900448648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388" y="260350"/>
            <a:ext cx="2949575" cy="393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5" name="TextovéPole 2"/>
          <p:cNvSpPr txBox="1">
            <a:spLocks noChangeArrowheads="1"/>
          </p:cNvSpPr>
          <p:nvPr/>
        </p:nvSpPr>
        <p:spPr bwMode="auto">
          <a:xfrm>
            <a:off x="3776663" y="277813"/>
            <a:ext cx="4972050" cy="461962"/>
          </a:xfrm>
          <a:prstGeom prst="rect">
            <a:avLst/>
          </a:prstGeom>
          <a:noFill/>
          <a:ln w="38100">
            <a:solidFill>
              <a:srgbClr val="0070C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Bodoni MT Black" pitchFamily="18" charset="0"/>
              </a:rPr>
              <a:t>               O  B  I  L  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10" descr="C:\Users\radoslav.pekny\AppData\Local\Microsoft\Windows\Temporary Internet Files\Content.IE5\1K96YH8U\MP900401249[2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1125538"/>
            <a:ext cx="8928100" cy="563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8" name="TextovéPole 1"/>
          <p:cNvSpPr txBox="1">
            <a:spLocks noChangeArrowheads="1"/>
          </p:cNvSpPr>
          <p:nvPr/>
        </p:nvSpPr>
        <p:spPr bwMode="auto">
          <a:xfrm>
            <a:off x="107950" y="188913"/>
            <a:ext cx="8856663" cy="58420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     Poznáte mezi různými názvy rostlin názvy obilí?</a:t>
            </a:r>
          </a:p>
        </p:txBody>
      </p:sp>
      <p:sp>
        <p:nvSpPr>
          <p:cNvPr id="19459" name="TextovéPole 3"/>
          <p:cNvSpPr txBox="1">
            <a:spLocks noChangeArrowheads="1"/>
          </p:cNvSpPr>
          <p:nvPr/>
        </p:nvSpPr>
        <p:spPr bwMode="auto">
          <a:xfrm>
            <a:off x="477838" y="4527550"/>
            <a:ext cx="7092950" cy="954088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Brambory, pšenice, jetel, oves, kedlubny, žito,</a:t>
            </a:r>
          </a:p>
          <a:p>
            <a:r>
              <a:rPr lang="cs-CZ" sz="2800" b="1">
                <a:latin typeface="Calibri" pitchFamily="34" charset="0"/>
              </a:rPr>
              <a:t>slunečnice, zelí, ječmen, cukrová řepa, jitrocel.</a:t>
            </a:r>
          </a:p>
        </p:txBody>
      </p:sp>
      <p:sp>
        <p:nvSpPr>
          <p:cNvPr id="19460" name="TextovéPole 4"/>
          <p:cNvSpPr txBox="1">
            <a:spLocks noChangeArrowheads="1"/>
          </p:cNvSpPr>
          <p:nvPr/>
        </p:nvSpPr>
        <p:spPr bwMode="auto">
          <a:xfrm>
            <a:off x="509588" y="3713163"/>
            <a:ext cx="3049587" cy="461962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Škrtněte, co není obilí.</a:t>
            </a:r>
          </a:p>
        </p:txBody>
      </p:sp>
      <p:pic>
        <p:nvPicPr>
          <p:cNvPr id="19461" name="Picture 5" descr="C:\Users\radoslav.pekny\AppData\Local\Microsoft\Windows\Temporary Internet Files\Content.IE5\07SYGYF7\MC90029283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65988" y="5310188"/>
            <a:ext cx="1878012" cy="154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10" descr="C:\Users\radoslav.pekny\AppData\Local\Microsoft\Windows\Temporary Internet Files\Content.IE5\1K96YH8U\MP900401249[2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950" y="1125538"/>
            <a:ext cx="8928100" cy="563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2" name="TextovéPole 1"/>
          <p:cNvSpPr txBox="1">
            <a:spLocks noChangeArrowheads="1"/>
          </p:cNvSpPr>
          <p:nvPr/>
        </p:nvSpPr>
        <p:spPr bwMode="auto">
          <a:xfrm>
            <a:off x="107950" y="188913"/>
            <a:ext cx="8856663" cy="58420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     Poznáte mezi různými názvy rostlin názvy obilí?</a:t>
            </a:r>
          </a:p>
        </p:txBody>
      </p:sp>
      <p:sp>
        <p:nvSpPr>
          <p:cNvPr id="20483" name="TextovéPole 3"/>
          <p:cNvSpPr txBox="1">
            <a:spLocks noChangeArrowheads="1"/>
          </p:cNvSpPr>
          <p:nvPr/>
        </p:nvSpPr>
        <p:spPr bwMode="auto">
          <a:xfrm>
            <a:off x="477838" y="4527550"/>
            <a:ext cx="7092950" cy="954088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Brambory, pšenice, jetel, oves, kedlubny, žito,</a:t>
            </a:r>
          </a:p>
          <a:p>
            <a:r>
              <a:rPr lang="cs-CZ" sz="2800" b="1">
                <a:latin typeface="Calibri" pitchFamily="34" charset="0"/>
              </a:rPr>
              <a:t>slunečnice, zelí, ječmen, cukrová řepa, jitrocel.</a:t>
            </a:r>
          </a:p>
        </p:txBody>
      </p:sp>
      <p:sp>
        <p:nvSpPr>
          <p:cNvPr id="20484" name="TextovéPole 4"/>
          <p:cNvSpPr txBox="1">
            <a:spLocks noChangeArrowheads="1"/>
          </p:cNvSpPr>
          <p:nvPr/>
        </p:nvSpPr>
        <p:spPr bwMode="auto">
          <a:xfrm>
            <a:off x="509588" y="3713163"/>
            <a:ext cx="3049587" cy="461962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Škrtněte, co není obilí.</a:t>
            </a:r>
          </a:p>
        </p:txBody>
      </p:sp>
      <p:pic>
        <p:nvPicPr>
          <p:cNvPr id="20485" name="Picture 5" descr="C:\Users\radoslav.pekny\AppData\Local\Microsoft\Windows\Temporary Internet Files\Content.IE5\07SYGYF7\MC90029283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65988" y="5310188"/>
            <a:ext cx="1878012" cy="154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6" name="TextovéPole 8"/>
          <p:cNvSpPr txBox="1">
            <a:spLocks noChangeArrowheads="1"/>
          </p:cNvSpPr>
          <p:nvPr/>
        </p:nvSpPr>
        <p:spPr bwMode="auto">
          <a:xfrm>
            <a:off x="6588125" y="4959350"/>
            <a:ext cx="38258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chemeClr val="bg1"/>
                </a:solidFill>
                <a:latin typeface="Calibri" pitchFamily="34" charset="0"/>
              </a:rPr>
              <a:t>X</a:t>
            </a:r>
          </a:p>
        </p:txBody>
      </p:sp>
      <p:sp>
        <p:nvSpPr>
          <p:cNvPr id="20487" name="TextovéPole 9"/>
          <p:cNvSpPr txBox="1">
            <a:spLocks noChangeArrowheads="1"/>
          </p:cNvSpPr>
          <p:nvPr/>
        </p:nvSpPr>
        <p:spPr bwMode="auto">
          <a:xfrm>
            <a:off x="5054600" y="4945063"/>
            <a:ext cx="38258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chemeClr val="bg1"/>
                </a:solidFill>
                <a:latin typeface="Calibri" pitchFamily="34" charset="0"/>
              </a:rPr>
              <a:t>X</a:t>
            </a:r>
          </a:p>
        </p:txBody>
      </p:sp>
      <p:sp>
        <p:nvSpPr>
          <p:cNvPr id="20488" name="TextovéPole 10"/>
          <p:cNvSpPr txBox="1">
            <a:spLocks noChangeArrowheads="1"/>
          </p:cNvSpPr>
          <p:nvPr/>
        </p:nvSpPr>
        <p:spPr bwMode="auto">
          <a:xfrm>
            <a:off x="2362200" y="4945063"/>
            <a:ext cx="38258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chemeClr val="bg1"/>
                </a:solidFill>
                <a:latin typeface="Calibri" pitchFamily="34" charset="0"/>
              </a:rPr>
              <a:t>X</a:t>
            </a:r>
          </a:p>
        </p:txBody>
      </p:sp>
      <p:sp>
        <p:nvSpPr>
          <p:cNvPr id="20489" name="TextovéPole 11"/>
          <p:cNvSpPr txBox="1">
            <a:spLocks noChangeArrowheads="1"/>
          </p:cNvSpPr>
          <p:nvPr/>
        </p:nvSpPr>
        <p:spPr bwMode="auto">
          <a:xfrm>
            <a:off x="1155700" y="4957763"/>
            <a:ext cx="3810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chemeClr val="bg1"/>
                </a:solidFill>
                <a:latin typeface="Calibri" pitchFamily="34" charset="0"/>
              </a:rPr>
              <a:t>X</a:t>
            </a:r>
          </a:p>
        </p:txBody>
      </p:sp>
      <p:sp>
        <p:nvSpPr>
          <p:cNvPr id="20490" name="TextovéPole 12"/>
          <p:cNvSpPr txBox="1">
            <a:spLocks noChangeArrowheads="1"/>
          </p:cNvSpPr>
          <p:nvPr/>
        </p:nvSpPr>
        <p:spPr bwMode="auto">
          <a:xfrm>
            <a:off x="5508625" y="4479925"/>
            <a:ext cx="3810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chemeClr val="bg1"/>
                </a:solidFill>
                <a:latin typeface="Calibri" pitchFamily="34" charset="0"/>
              </a:rPr>
              <a:t>X</a:t>
            </a:r>
          </a:p>
        </p:txBody>
      </p:sp>
      <p:sp>
        <p:nvSpPr>
          <p:cNvPr id="20491" name="TextovéPole 13"/>
          <p:cNvSpPr txBox="1">
            <a:spLocks noChangeArrowheads="1"/>
          </p:cNvSpPr>
          <p:nvPr/>
        </p:nvSpPr>
        <p:spPr bwMode="auto">
          <a:xfrm>
            <a:off x="3641725" y="4543425"/>
            <a:ext cx="38258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chemeClr val="bg1"/>
                </a:solidFill>
                <a:latin typeface="Calibri" pitchFamily="34" charset="0"/>
              </a:rPr>
              <a:t>X</a:t>
            </a:r>
          </a:p>
        </p:txBody>
      </p:sp>
      <p:sp>
        <p:nvSpPr>
          <p:cNvPr id="20492" name="TextovéPole 14"/>
          <p:cNvSpPr txBox="1">
            <a:spLocks noChangeArrowheads="1"/>
          </p:cNvSpPr>
          <p:nvPr/>
        </p:nvSpPr>
        <p:spPr bwMode="auto">
          <a:xfrm>
            <a:off x="1116013" y="4479925"/>
            <a:ext cx="3810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chemeClr val="bg1"/>
                </a:solidFill>
                <a:latin typeface="Calibri" pitchFamily="34" charset="0"/>
              </a:rPr>
              <a:t>X</a:t>
            </a:r>
          </a:p>
        </p:txBody>
      </p:sp>
      <p:sp>
        <p:nvSpPr>
          <p:cNvPr id="20493" name="TextovéPole 6"/>
          <p:cNvSpPr txBox="1">
            <a:spLocks noChangeArrowheads="1"/>
          </p:cNvSpPr>
          <p:nvPr/>
        </p:nvSpPr>
        <p:spPr bwMode="auto">
          <a:xfrm>
            <a:off x="509588" y="6083300"/>
            <a:ext cx="7061200" cy="36988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                  V České republice se pěstuje: pšenice, oves, ječmen a žito.</a:t>
            </a:r>
          </a:p>
        </p:txBody>
      </p:sp>
      <p:pic>
        <p:nvPicPr>
          <p:cNvPr id="20494" name="Picture 2" descr="C:\Users\radoslav.pekny\AppData\Local\Microsoft\Windows\Temporary Internet Files\Content.IE5\ZPCSRFQU\MC90043800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4013" y="5951538"/>
            <a:ext cx="931862" cy="633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188913"/>
            <a:ext cx="7777163" cy="6516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6" name="Picture 7" descr="C:\Users\radoslav.pekny\AppData\Local\Microsoft\Windows\Temporary Internet Files\Content.IE5\4FHQ82KX\MC90031197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H="1">
            <a:off x="6659563" y="5157788"/>
            <a:ext cx="2016125" cy="1147762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</p:pic>
      <p:sp>
        <p:nvSpPr>
          <p:cNvPr id="21507" name="TextovéPole 2"/>
          <p:cNvSpPr txBox="1">
            <a:spLocks noChangeArrowheads="1"/>
          </p:cNvSpPr>
          <p:nvPr/>
        </p:nvSpPr>
        <p:spPr bwMode="auto">
          <a:xfrm>
            <a:off x="52388" y="301625"/>
            <a:ext cx="8983662" cy="461963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Jak se jmenuje stroj, který obilí na poli sklízí (poseká) a také ho vymlátí?</a:t>
            </a:r>
          </a:p>
        </p:txBody>
      </p:sp>
      <p:pic>
        <p:nvPicPr>
          <p:cNvPr id="21508" name="Picture 8" descr="C:\Users\radoslav.pekny\AppData\Local\Microsoft\Windows\Temporary Internet Files\Content.IE5\4FHQ82KX\MC90043440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1054100"/>
            <a:ext cx="14763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Picture 9" descr="C:\Users\radoslav.pekny\AppData\Local\Microsoft\Windows\Temporary Internet Files\Content.IE5\1K96YH8U\MC900434403[3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667625" y="792163"/>
            <a:ext cx="1362075" cy="190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188913"/>
            <a:ext cx="6192838" cy="5189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0" name="Picture 7" descr="C:\Users\radoslav.pekny\AppData\Local\Microsoft\Windows\Temporary Internet Files\Content.IE5\4FHQ82KX\MC90031197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H="1">
            <a:off x="6588125" y="3414713"/>
            <a:ext cx="2016125" cy="1147762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</p:pic>
      <p:sp>
        <p:nvSpPr>
          <p:cNvPr id="22531" name="TextovéPole 2"/>
          <p:cNvSpPr txBox="1">
            <a:spLocks noChangeArrowheads="1"/>
          </p:cNvSpPr>
          <p:nvPr/>
        </p:nvSpPr>
        <p:spPr bwMode="auto">
          <a:xfrm>
            <a:off x="52388" y="301625"/>
            <a:ext cx="8983662" cy="461963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Jak se jmenuje stroj, který obilí na poli sklízí (poseká) a také ho vymlátí?</a:t>
            </a:r>
          </a:p>
        </p:txBody>
      </p:sp>
      <p:sp>
        <p:nvSpPr>
          <p:cNvPr id="22532" name="TextovéPole 1"/>
          <p:cNvSpPr txBox="1">
            <a:spLocks noChangeArrowheads="1"/>
          </p:cNvSpPr>
          <p:nvPr/>
        </p:nvSpPr>
        <p:spPr bwMode="auto">
          <a:xfrm>
            <a:off x="338138" y="4541838"/>
            <a:ext cx="2132012" cy="646112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chemeClr val="bg1"/>
                </a:solidFill>
                <a:latin typeface="Calibri" pitchFamily="34" charset="0"/>
              </a:rPr>
              <a:t>KOMBAJN</a:t>
            </a:r>
          </a:p>
        </p:txBody>
      </p:sp>
      <p:pic>
        <p:nvPicPr>
          <p:cNvPr id="22533" name="Picture 2" descr="C:\Users\radoslav.pekny\AppData\Local\Microsoft\Windows\Temporary Internet Files\Content.IE5\07SYGYF7\MC90033486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16200000" flipV="1">
            <a:off x="735806" y="5231607"/>
            <a:ext cx="1165225" cy="1960562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</p:pic>
      <p:pic>
        <p:nvPicPr>
          <p:cNvPr id="22534" name="Picture 3" descr="C:\Users\radoslav.pekny\AppData\Local\Microsoft\Windows\Temporary Internet Files\Content.IE5\ZPCSRFQU\MC90019955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59625" y="4856163"/>
            <a:ext cx="1876425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TextovéPole 3"/>
          <p:cNvSpPr txBox="1">
            <a:spLocks noChangeArrowheads="1"/>
          </p:cNvSpPr>
          <p:nvPr/>
        </p:nvSpPr>
        <p:spPr bwMode="auto">
          <a:xfrm>
            <a:off x="2455863" y="5594350"/>
            <a:ext cx="4276725" cy="120015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</a:t>
            </a:r>
          </a:p>
          <a:p>
            <a:r>
              <a:rPr lang="cs-CZ" b="1">
                <a:latin typeface="Calibri" pitchFamily="34" charset="0"/>
              </a:rPr>
              <a:t>A tímto se kosilo obilí kdysi. Ale i dnes se   </a:t>
            </a:r>
          </a:p>
          <a:p>
            <a:r>
              <a:rPr lang="cs-CZ" b="1">
                <a:latin typeface="Calibri" pitchFamily="34" charset="0"/>
              </a:rPr>
              <a:t>       ještě tento nástroj používá. Co to je?</a:t>
            </a:r>
          </a:p>
          <a:p>
            <a:endParaRPr lang="cs-CZ" b="1">
              <a:latin typeface="Calibri" pitchFamily="34" charset="0"/>
            </a:endParaRPr>
          </a:p>
        </p:txBody>
      </p:sp>
      <p:sp>
        <p:nvSpPr>
          <p:cNvPr id="5" name="Čárový popisek 1 4"/>
          <p:cNvSpPr/>
          <p:nvPr/>
        </p:nvSpPr>
        <p:spPr>
          <a:xfrm>
            <a:off x="5795963" y="1379538"/>
            <a:ext cx="2808287" cy="792162"/>
          </a:xfrm>
          <a:prstGeom prst="borderCallout1">
            <a:avLst>
              <a:gd name="adj1" fmla="val 31577"/>
              <a:gd name="adj2" fmla="val 1052"/>
              <a:gd name="adj3" fmla="val 365372"/>
              <a:gd name="adj4" fmla="val -44746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A</a:t>
            </a:r>
            <a:r>
              <a:rPr lang="cs-CZ" b="1" dirty="0">
                <a:solidFill>
                  <a:schemeClr val="tx1"/>
                </a:solidFill>
              </a:rPr>
              <a:t>A víte, jak se jmenuje zbytek obilí, který zůstane na posekaném poli?</a:t>
            </a:r>
            <a:endParaRPr lang="cs-CZ" b="1" dirty="0"/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5508625" y="2171700"/>
            <a:ext cx="647700" cy="255270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538" name="Picture 4" descr="C:\Users\radoslav.pekny\AppData\Local\Microsoft\Windows\Temporary Internet Files\Content.IE5\4FHQ82KX\MC900437561[2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93688" y="836613"/>
            <a:ext cx="1109662" cy="684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9" name="Picture 5" descr="C:\Users\radoslav.pekny\AppData\Local\Microsoft\Windows\Temporary Internet Files\Content.IE5\1K96YH8U\MC900434403[4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8474075" y="1225550"/>
            <a:ext cx="669925" cy="938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188913"/>
            <a:ext cx="6192838" cy="5189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4" name="Picture 7" descr="C:\Users\radoslav.pekny\AppData\Local\Microsoft\Windows\Temporary Internet Files\Content.IE5\4FHQ82KX\MC90031197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H="1">
            <a:off x="6588125" y="3414713"/>
            <a:ext cx="2016125" cy="1147762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</p:pic>
      <p:sp>
        <p:nvSpPr>
          <p:cNvPr id="23555" name="TextovéPole 2"/>
          <p:cNvSpPr txBox="1">
            <a:spLocks noChangeArrowheads="1"/>
          </p:cNvSpPr>
          <p:nvPr/>
        </p:nvSpPr>
        <p:spPr bwMode="auto">
          <a:xfrm>
            <a:off x="52388" y="301625"/>
            <a:ext cx="8983662" cy="461963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Jak se jmenuje stroj, který obilí na poli sklízí (poseká) a také ho vymlátí?</a:t>
            </a:r>
          </a:p>
        </p:txBody>
      </p:sp>
      <p:sp>
        <p:nvSpPr>
          <p:cNvPr id="23556" name="TextovéPole 1"/>
          <p:cNvSpPr txBox="1">
            <a:spLocks noChangeArrowheads="1"/>
          </p:cNvSpPr>
          <p:nvPr/>
        </p:nvSpPr>
        <p:spPr bwMode="auto">
          <a:xfrm>
            <a:off x="338138" y="4541838"/>
            <a:ext cx="2132012" cy="646112"/>
          </a:xfrm>
          <a:prstGeom prst="rect">
            <a:avLst/>
          </a:prstGeom>
          <a:noFill/>
          <a:ln w="28575">
            <a:solidFill>
              <a:schemeClr val="bg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chemeClr val="bg1"/>
                </a:solidFill>
                <a:latin typeface="Calibri" pitchFamily="34" charset="0"/>
              </a:rPr>
              <a:t>KOMBAJN</a:t>
            </a:r>
          </a:p>
        </p:txBody>
      </p:sp>
      <p:pic>
        <p:nvPicPr>
          <p:cNvPr id="23557" name="Picture 2" descr="C:\Users\radoslav.pekny\AppData\Local\Microsoft\Windows\Temporary Internet Files\Content.IE5\07SYGYF7\MC90033486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16200000" flipV="1">
            <a:off x="735806" y="5231607"/>
            <a:ext cx="1165225" cy="1960562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</p:pic>
      <p:pic>
        <p:nvPicPr>
          <p:cNvPr id="23558" name="Picture 3" descr="C:\Users\radoslav.pekny\AppData\Local\Microsoft\Windows\Temporary Internet Files\Content.IE5\ZPCSRFQU\MC90019955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59625" y="4856163"/>
            <a:ext cx="1876425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9" name="TextovéPole 3"/>
          <p:cNvSpPr txBox="1">
            <a:spLocks noChangeArrowheads="1"/>
          </p:cNvSpPr>
          <p:nvPr/>
        </p:nvSpPr>
        <p:spPr bwMode="auto">
          <a:xfrm>
            <a:off x="2455863" y="5594350"/>
            <a:ext cx="4276725" cy="120015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</a:t>
            </a:r>
          </a:p>
          <a:p>
            <a:r>
              <a:rPr lang="cs-CZ" sz="5400" b="1">
                <a:latin typeface="Calibri" pitchFamily="34" charset="0"/>
              </a:rPr>
              <a:t>      K O S A</a:t>
            </a:r>
          </a:p>
        </p:txBody>
      </p:sp>
      <p:sp>
        <p:nvSpPr>
          <p:cNvPr id="5" name="Čárový popisek 1 4"/>
          <p:cNvSpPr/>
          <p:nvPr/>
        </p:nvSpPr>
        <p:spPr>
          <a:xfrm>
            <a:off x="5795963" y="1379538"/>
            <a:ext cx="2808287" cy="792162"/>
          </a:xfrm>
          <a:prstGeom prst="borderCallout1">
            <a:avLst>
              <a:gd name="adj1" fmla="val 31577"/>
              <a:gd name="adj2" fmla="val 1052"/>
              <a:gd name="adj3" fmla="val 365372"/>
              <a:gd name="adj4" fmla="val -44746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A</a:t>
            </a:r>
            <a:r>
              <a:rPr lang="cs-CZ" b="1" dirty="0">
                <a:solidFill>
                  <a:schemeClr val="tx1"/>
                </a:solidFill>
              </a:rPr>
              <a:t>A víte, jak se jmenuje zbytek obilí, který zůstane na posekaném poli?</a:t>
            </a:r>
            <a:endParaRPr lang="cs-CZ" b="1" dirty="0"/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5508625" y="2171700"/>
            <a:ext cx="647700" cy="255270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562" name="Picture 4" descr="C:\Users\radoslav.pekny\AppData\Local\Microsoft\Windows\Temporary Internet Files\Content.IE5\4FHQ82KX\MC900437561[2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93688" y="836613"/>
            <a:ext cx="1109662" cy="684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63" name="TextovéPole 5"/>
          <p:cNvSpPr txBox="1">
            <a:spLocks noChangeArrowheads="1"/>
          </p:cNvSpPr>
          <p:nvPr/>
        </p:nvSpPr>
        <p:spPr bwMode="auto">
          <a:xfrm>
            <a:off x="4418013" y="4292600"/>
            <a:ext cx="1377950" cy="461963"/>
          </a:xfrm>
          <a:prstGeom prst="rect">
            <a:avLst/>
          </a:prstGeom>
          <a:noFill/>
          <a:ln w="2857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chemeClr val="bg1"/>
                </a:solidFill>
                <a:latin typeface="Calibri" pitchFamily="34" charset="0"/>
              </a:rPr>
              <a:t>strniště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ovéPole 1"/>
          <p:cNvSpPr txBox="1">
            <a:spLocks noChangeArrowheads="1"/>
          </p:cNvSpPr>
          <p:nvPr/>
        </p:nvSpPr>
        <p:spPr bwMode="auto">
          <a:xfrm>
            <a:off x="0" y="549275"/>
            <a:ext cx="9144000" cy="34163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7200" b="1">
                <a:latin typeface="Bookman Old Style" pitchFamily="18" charset="0"/>
              </a:rPr>
              <a:t>         A víte, </a:t>
            </a:r>
          </a:p>
          <a:p>
            <a:r>
              <a:rPr lang="cs-CZ" sz="7200" b="1">
                <a:latin typeface="Bookman Old Style" pitchFamily="18" charset="0"/>
              </a:rPr>
              <a:t>   proč je obilí tak </a:t>
            </a:r>
          </a:p>
          <a:p>
            <a:r>
              <a:rPr lang="cs-CZ" sz="7200" b="1">
                <a:latin typeface="Bookman Old Style" pitchFamily="18" charset="0"/>
              </a:rPr>
              <a:t>       důležité?</a:t>
            </a:r>
          </a:p>
        </p:txBody>
      </p:sp>
      <p:pic>
        <p:nvPicPr>
          <p:cNvPr id="24578" name="Picture 2" descr="C:\Users\radoslav.pekny\AppData\Local\Microsoft\Windows\Temporary Internet Files\Content.IE5\07SYGYF7\MC90043440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63988" y="4383088"/>
            <a:ext cx="1362075" cy="190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extovéPole 1"/>
          <p:cNvSpPr txBox="1">
            <a:spLocks noChangeArrowheads="1"/>
          </p:cNvSpPr>
          <p:nvPr/>
        </p:nvSpPr>
        <p:spPr bwMode="auto">
          <a:xfrm>
            <a:off x="0" y="549275"/>
            <a:ext cx="9144000" cy="25844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 b="1">
                <a:latin typeface="Bookman Old Style" pitchFamily="18" charset="0"/>
              </a:rPr>
              <a:t>   Mele se z něho mouka </a:t>
            </a:r>
          </a:p>
          <a:p>
            <a:r>
              <a:rPr lang="cs-CZ" sz="5400" b="1">
                <a:latin typeface="Bookman Old Style" pitchFamily="18" charset="0"/>
              </a:rPr>
              <a:t>a z mouky se peče chléb,    </a:t>
            </a:r>
          </a:p>
          <a:p>
            <a:r>
              <a:rPr lang="cs-CZ" sz="5400" b="1">
                <a:latin typeface="Bookman Old Style" pitchFamily="18" charset="0"/>
              </a:rPr>
              <a:t> housky – tedy PEČIVO.</a:t>
            </a:r>
          </a:p>
        </p:txBody>
      </p:sp>
      <p:pic>
        <p:nvPicPr>
          <p:cNvPr id="25602" name="Picture 2" descr="C:\Users\radoslav.pekny\AppData\Local\Microsoft\Windows\Temporary Internet Files\Content.IE5\ZPCSRFQU\MP90042295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750" y="3706813"/>
            <a:ext cx="4572000" cy="3151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3" name="Picture 3" descr="C:\Users\radoslav.pekny\AppData\Local\Microsoft\Windows\Temporary Internet Files\Content.IE5\ZPCSRFQU\MC90043237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75463" y="2924175"/>
            <a:ext cx="19621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4" name="Picture 5" descr="C:\Users\radoslav.pekny\AppData\Local\Microsoft\Windows\Temporary Internet Files\Content.IE5\1K96YH8U\MC90034707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59113" y="5283200"/>
            <a:ext cx="1839912" cy="149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5" name="Picture 8" descr="C:\Users\radoslav.pekny\AppData\Local\Microsoft\Windows\Temporary Internet Files\Content.IE5\07SYGYF7\MC90021594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6392718">
            <a:off x="-111919" y="157957"/>
            <a:ext cx="1285875" cy="950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6" name="Picture 12" descr="C:\Users\radoslav.pekny\AppData\Local\Microsoft\Windows\Temporary Internet Files\Content.IE5\ZPCSRFQU\MP900422850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227763" y="4437063"/>
            <a:ext cx="2774950" cy="221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5607" name="Group 16"/>
          <p:cNvGrpSpPr>
            <a:grpSpLocks noChangeAspect="1"/>
          </p:cNvGrpSpPr>
          <p:nvPr/>
        </p:nvGrpSpPr>
        <p:grpSpPr bwMode="auto">
          <a:xfrm>
            <a:off x="0" y="2786063"/>
            <a:ext cx="1828800" cy="1765300"/>
            <a:chOff x="2771" y="2069"/>
            <a:chExt cx="1152" cy="1112"/>
          </a:xfrm>
        </p:grpSpPr>
        <p:sp>
          <p:nvSpPr>
            <p:cNvPr id="25646" name="AutoShape 15"/>
            <p:cNvSpPr>
              <a:spLocks noChangeAspect="1" noChangeArrowheads="1" noTextEdit="1"/>
            </p:cNvSpPr>
            <p:nvPr/>
          </p:nvSpPr>
          <p:spPr bwMode="auto">
            <a:xfrm>
              <a:off x="2771" y="2069"/>
              <a:ext cx="1152" cy="11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25647" name="Group 217"/>
            <p:cNvGrpSpPr>
              <a:grpSpLocks/>
            </p:cNvGrpSpPr>
            <p:nvPr/>
          </p:nvGrpSpPr>
          <p:grpSpPr bwMode="auto">
            <a:xfrm>
              <a:off x="2817" y="2365"/>
              <a:ext cx="1068" cy="656"/>
              <a:chOff x="2817" y="2365"/>
              <a:chExt cx="1068" cy="656"/>
            </a:xfrm>
          </p:grpSpPr>
          <p:sp>
            <p:nvSpPr>
              <p:cNvPr id="26079" name="Freeform 18"/>
              <p:cNvSpPr>
                <a:spLocks/>
              </p:cNvSpPr>
              <p:nvPr/>
            </p:nvSpPr>
            <p:spPr bwMode="auto">
              <a:xfrm>
                <a:off x="2817" y="2365"/>
                <a:ext cx="1068" cy="656"/>
              </a:xfrm>
              <a:custGeom>
                <a:avLst/>
                <a:gdLst>
                  <a:gd name="T0" fmla="*/ 982 w 1068"/>
                  <a:gd name="T1" fmla="*/ 184 h 656"/>
                  <a:gd name="T2" fmla="*/ 1024 w 1068"/>
                  <a:gd name="T3" fmla="*/ 216 h 656"/>
                  <a:gd name="T4" fmla="*/ 1004 w 1068"/>
                  <a:gd name="T5" fmla="*/ 266 h 656"/>
                  <a:gd name="T6" fmla="*/ 1034 w 1068"/>
                  <a:gd name="T7" fmla="*/ 320 h 656"/>
                  <a:gd name="T8" fmla="*/ 1066 w 1068"/>
                  <a:gd name="T9" fmla="*/ 360 h 656"/>
                  <a:gd name="T10" fmla="*/ 1038 w 1068"/>
                  <a:gd name="T11" fmla="*/ 404 h 656"/>
                  <a:gd name="T12" fmla="*/ 1020 w 1068"/>
                  <a:gd name="T13" fmla="*/ 448 h 656"/>
                  <a:gd name="T14" fmla="*/ 1004 w 1068"/>
                  <a:gd name="T15" fmla="*/ 492 h 656"/>
                  <a:gd name="T16" fmla="*/ 978 w 1068"/>
                  <a:gd name="T17" fmla="*/ 520 h 656"/>
                  <a:gd name="T18" fmla="*/ 944 w 1068"/>
                  <a:gd name="T19" fmla="*/ 522 h 656"/>
                  <a:gd name="T20" fmla="*/ 910 w 1068"/>
                  <a:gd name="T21" fmla="*/ 562 h 656"/>
                  <a:gd name="T22" fmla="*/ 872 w 1068"/>
                  <a:gd name="T23" fmla="*/ 586 h 656"/>
                  <a:gd name="T24" fmla="*/ 838 w 1068"/>
                  <a:gd name="T25" fmla="*/ 606 h 656"/>
                  <a:gd name="T26" fmla="*/ 790 w 1068"/>
                  <a:gd name="T27" fmla="*/ 606 h 656"/>
                  <a:gd name="T28" fmla="*/ 754 w 1068"/>
                  <a:gd name="T29" fmla="*/ 632 h 656"/>
                  <a:gd name="T30" fmla="*/ 708 w 1068"/>
                  <a:gd name="T31" fmla="*/ 630 h 656"/>
                  <a:gd name="T32" fmla="*/ 662 w 1068"/>
                  <a:gd name="T33" fmla="*/ 638 h 656"/>
                  <a:gd name="T34" fmla="*/ 632 w 1068"/>
                  <a:gd name="T35" fmla="*/ 650 h 656"/>
                  <a:gd name="T36" fmla="*/ 576 w 1068"/>
                  <a:gd name="T37" fmla="*/ 644 h 656"/>
                  <a:gd name="T38" fmla="*/ 534 w 1068"/>
                  <a:gd name="T39" fmla="*/ 656 h 656"/>
                  <a:gd name="T40" fmla="*/ 488 w 1068"/>
                  <a:gd name="T41" fmla="*/ 632 h 656"/>
                  <a:gd name="T42" fmla="*/ 452 w 1068"/>
                  <a:gd name="T43" fmla="*/ 652 h 656"/>
                  <a:gd name="T44" fmla="*/ 412 w 1068"/>
                  <a:gd name="T45" fmla="*/ 632 h 656"/>
                  <a:gd name="T46" fmla="*/ 344 w 1068"/>
                  <a:gd name="T47" fmla="*/ 628 h 656"/>
                  <a:gd name="T48" fmla="*/ 288 w 1068"/>
                  <a:gd name="T49" fmla="*/ 614 h 656"/>
                  <a:gd name="T50" fmla="*/ 250 w 1068"/>
                  <a:gd name="T51" fmla="*/ 606 h 656"/>
                  <a:gd name="T52" fmla="*/ 206 w 1068"/>
                  <a:gd name="T53" fmla="*/ 570 h 656"/>
                  <a:gd name="T54" fmla="*/ 124 w 1068"/>
                  <a:gd name="T55" fmla="*/ 564 h 656"/>
                  <a:gd name="T56" fmla="*/ 84 w 1068"/>
                  <a:gd name="T57" fmla="*/ 442 h 656"/>
                  <a:gd name="T58" fmla="*/ 12 w 1068"/>
                  <a:gd name="T59" fmla="*/ 388 h 656"/>
                  <a:gd name="T60" fmla="*/ 2 w 1068"/>
                  <a:gd name="T61" fmla="*/ 354 h 656"/>
                  <a:gd name="T62" fmla="*/ 34 w 1068"/>
                  <a:gd name="T63" fmla="*/ 320 h 656"/>
                  <a:gd name="T64" fmla="*/ 10 w 1068"/>
                  <a:gd name="T65" fmla="*/ 278 h 656"/>
                  <a:gd name="T66" fmla="*/ 28 w 1068"/>
                  <a:gd name="T67" fmla="*/ 238 h 656"/>
                  <a:gd name="T68" fmla="*/ 24 w 1068"/>
                  <a:gd name="T69" fmla="*/ 206 h 656"/>
                  <a:gd name="T70" fmla="*/ 46 w 1068"/>
                  <a:gd name="T71" fmla="*/ 178 h 656"/>
                  <a:gd name="T72" fmla="*/ 84 w 1068"/>
                  <a:gd name="T73" fmla="*/ 138 h 656"/>
                  <a:gd name="T74" fmla="*/ 110 w 1068"/>
                  <a:gd name="T75" fmla="*/ 106 h 656"/>
                  <a:gd name="T76" fmla="*/ 170 w 1068"/>
                  <a:gd name="T77" fmla="*/ 96 h 656"/>
                  <a:gd name="T78" fmla="*/ 192 w 1068"/>
                  <a:gd name="T79" fmla="*/ 74 h 656"/>
                  <a:gd name="T80" fmla="*/ 242 w 1068"/>
                  <a:gd name="T81" fmla="*/ 74 h 656"/>
                  <a:gd name="T82" fmla="*/ 278 w 1068"/>
                  <a:gd name="T83" fmla="*/ 26 h 656"/>
                  <a:gd name="T84" fmla="*/ 344 w 1068"/>
                  <a:gd name="T85" fmla="*/ 44 h 656"/>
                  <a:gd name="T86" fmla="*/ 404 w 1068"/>
                  <a:gd name="T87" fmla="*/ 4 h 656"/>
                  <a:gd name="T88" fmla="*/ 516 w 1068"/>
                  <a:gd name="T89" fmla="*/ 14 h 656"/>
                  <a:gd name="T90" fmla="*/ 552 w 1068"/>
                  <a:gd name="T91" fmla="*/ 0 h 656"/>
                  <a:gd name="T92" fmla="*/ 620 w 1068"/>
                  <a:gd name="T93" fmla="*/ 12 h 656"/>
                  <a:gd name="T94" fmla="*/ 672 w 1068"/>
                  <a:gd name="T95" fmla="*/ 6 h 656"/>
                  <a:gd name="T96" fmla="*/ 730 w 1068"/>
                  <a:gd name="T97" fmla="*/ 62 h 656"/>
                  <a:gd name="T98" fmla="*/ 774 w 1068"/>
                  <a:gd name="T99" fmla="*/ 42 h 656"/>
                  <a:gd name="T100" fmla="*/ 848 w 1068"/>
                  <a:gd name="T101" fmla="*/ 94 h 656"/>
                  <a:gd name="T102" fmla="*/ 890 w 1068"/>
                  <a:gd name="T103" fmla="*/ 92 h 656"/>
                  <a:gd name="T104" fmla="*/ 920 w 1068"/>
                  <a:gd name="T105" fmla="*/ 148 h 656"/>
                  <a:gd name="T106" fmla="*/ 952 w 1068"/>
                  <a:gd name="T107" fmla="*/ 176 h 65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w 1068"/>
                  <a:gd name="T163" fmla="*/ 0 h 656"/>
                  <a:gd name="T164" fmla="*/ 1068 w 1068"/>
                  <a:gd name="T165" fmla="*/ 656 h 656"/>
                </a:gdLst>
                <a:ahLst/>
                <a:cxnLst>
                  <a:cxn ang="T108">
                    <a:pos x="T0" y="T1"/>
                  </a:cxn>
                  <a:cxn ang="T109">
                    <a:pos x="T2" y="T3"/>
                  </a:cxn>
                  <a:cxn ang="T110">
                    <a:pos x="T4" y="T5"/>
                  </a:cxn>
                  <a:cxn ang="T111">
                    <a:pos x="T6" y="T7"/>
                  </a:cxn>
                  <a:cxn ang="T112">
                    <a:pos x="T8" y="T9"/>
                  </a:cxn>
                  <a:cxn ang="T113">
                    <a:pos x="T10" y="T11"/>
                  </a:cxn>
                  <a:cxn ang="T114">
                    <a:pos x="T12" y="T13"/>
                  </a:cxn>
                  <a:cxn ang="T115">
                    <a:pos x="T14" y="T15"/>
                  </a:cxn>
                  <a:cxn ang="T116">
                    <a:pos x="T16" y="T17"/>
                  </a:cxn>
                  <a:cxn ang="T117">
                    <a:pos x="T18" y="T19"/>
                  </a:cxn>
                  <a:cxn ang="T118">
                    <a:pos x="T20" y="T21"/>
                  </a:cxn>
                  <a:cxn ang="T119">
                    <a:pos x="T22" y="T23"/>
                  </a:cxn>
                  <a:cxn ang="T120">
                    <a:pos x="T24" y="T25"/>
                  </a:cxn>
                  <a:cxn ang="T121">
                    <a:pos x="T26" y="T27"/>
                  </a:cxn>
                  <a:cxn ang="T122">
                    <a:pos x="T28" y="T29"/>
                  </a:cxn>
                  <a:cxn ang="T123">
                    <a:pos x="T30" y="T31"/>
                  </a:cxn>
                  <a:cxn ang="T124">
                    <a:pos x="T32" y="T33"/>
                  </a:cxn>
                  <a:cxn ang="T125">
                    <a:pos x="T34" y="T35"/>
                  </a:cxn>
                  <a:cxn ang="T126">
                    <a:pos x="T36" y="T37"/>
                  </a:cxn>
                  <a:cxn ang="T127">
                    <a:pos x="T38" y="T39"/>
                  </a:cxn>
                  <a:cxn ang="T128">
                    <a:pos x="T40" y="T41"/>
                  </a:cxn>
                  <a:cxn ang="T129">
                    <a:pos x="T42" y="T43"/>
                  </a:cxn>
                  <a:cxn ang="T130">
                    <a:pos x="T44" y="T45"/>
                  </a:cxn>
                  <a:cxn ang="T131">
                    <a:pos x="T46" y="T47"/>
                  </a:cxn>
                  <a:cxn ang="T132">
                    <a:pos x="T48" y="T49"/>
                  </a:cxn>
                  <a:cxn ang="T133">
                    <a:pos x="T50" y="T51"/>
                  </a:cxn>
                  <a:cxn ang="T134">
                    <a:pos x="T52" y="T53"/>
                  </a:cxn>
                  <a:cxn ang="T135">
                    <a:pos x="T54" y="T55"/>
                  </a:cxn>
                  <a:cxn ang="T136">
                    <a:pos x="T56" y="T57"/>
                  </a:cxn>
                  <a:cxn ang="T137">
                    <a:pos x="T58" y="T59"/>
                  </a:cxn>
                  <a:cxn ang="T138">
                    <a:pos x="T60" y="T61"/>
                  </a:cxn>
                  <a:cxn ang="T139">
                    <a:pos x="T62" y="T63"/>
                  </a:cxn>
                  <a:cxn ang="T140">
                    <a:pos x="T64" y="T65"/>
                  </a:cxn>
                  <a:cxn ang="T141">
                    <a:pos x="T66" y="T67"/>
                  </a:cxn>
                  <a:cxn ang="T142">
                    <a:pos x="T68" y="T69"/>
                  </a:cxn>
                  <a:cxn ang="T143">
                    <a:pos x="T70" y="T71"/>
                  </a:cxn>
                  <a:cxn ang="T144">
                    <a:pos x="T72" y="T73"/>
                  </a:cxn>
                  <a:cxn ang="T145">
                    <a:pos x="T74" y="T75"/>
                  </a:cxn>
                  <a:cxn ang="T146">
                    <a:pos x="T76" y="T77"/>
                  </a:cxn>
                  <a:cxn ang="T147">
                    <a:pos x="T78" y="T79"/>
                  </a:cxn>
                  <a:cxn ang="T148">
                    <a:pos x="T80" y="T81"/>
                  </a:cxn>
                  <a:cxn ang="T149">
                    <a:pos x="T82" y="T83"/>
                  </a:cxn>
                  <a:cxn ang="T150">
                    <a:pos x="T84" y="T85"/>
                  </a:cxn>
                  <a:cxn ang="T151">
                    <a:pos x="T86" y="T87"/>
                  </a:cxn>
                  <a:cxn ang="T152">
                    <a:pos x="T88" y="T89"/>
                  </a:cxn>
                  <a:cxn ang="T153">
                    <a:pos x="T90" y="T91"/>
                  </a:cxn>
                  <a:cxn ang="T154">
                    <a:pos x="T92" y="T93"/>
                  </a:cxn>
                  <a:cxn ang="T155">
                    <a:pos x="T94" y="T95"/>
                  </a:cxn>
                  <a:cxn ang="T156">
                    <a:pos x="T96" y="T97"/>
                  </a:cxn>
                  <a:cxn ang="T157">
                    <a:pos x="T98" y="T99"/>
                  </a:cxn>
                  <a:cxn ang="T158">
                    <a:pos x="T100" y="T101"/>
                  </a:cxn>
                  <a:cxn ang="T159">
                    <a:pos x="T102" y="T103"/>
                  </a:cxn>
                  <a:cxn ang="T160">
                    <a:pos x="T104" y="T105"/>
                  </a:cxn>
                  <a:cxn ang="T161">
                    <a:pos x="T106" y="T107"/>
                  </a:cxn>
                </a:cxnLst>
                <a:rect l="T162" t="T163" r="T164" b="T165"/>
                <a:pathLst>
                  <a:path w="1068" h="656">
                    <a:moveTo>
                      <a:pt x="946" y="192"/>
                    </a:moveTo>
                    <a:lnTo>
                      <a:pt x="946" y="192"/>
                    </a:lnTo>
                    <a:lnTo>
                      <a:pt x="958" y="188"/>
                    </a:lnTo>
                    <a:lnTo>
                      <a:pt x="968" y="184"/>
                    </a:lnTo>
                    <a:lnTo>
                      <a:pt x="982" y="184"/>
                    </a:lnTo>
                    <a:lnTo>
                      <a:pt x="996" y="188"/>
                    </a:lnTo>
                    <a:lnTo>
                      <a:pt x="1006" y="192"/>
                    </a:lnTo>
                    <a:lnTo>
                      <a:pt x="1014" y="198"/>
                    </a:lnTo>
                    <a:lnTo>
                      <a:pt x="1020" y="204"/>
                    </a:lnTo>
                    <a:lnTo>
                      <a:pt x="1022" y="210"/>
                    </a:lnTo>
                    <a:lnTo>
                      <a:pt x="1024" y="216"/>
                    </a:lnTo>
                    <a:lnTo>
                      <a:pt x="1024" y="224"/>
                    </a:lnTo>
                    <a:lnTo>
                      <a:pt x="1024" y="230"/>
                    </a:lnTo>
                    <a:lnTo>
                      <a:pt x="1018" y="244"/>
                    </a:lnTo>
                    <a:lnTo>
                      <a:pt x="1012" y="256"/>
                    </a:lnTo>
                    <a:lnTo>
                      <a:pt x="1004" y="266"/>
                    </a:lnTo>
                    <a:lnTo>
                      <a:pt x="1010" y="266"/>
                    </a:lnTo>
                    <a:lnTo>
                      <a:pt x="1014" y="268"/>
                    </a:lnTo>
                    <a:lnTo>
                      <a:pt x="1022" y="276"/>
                    </a:lnTo>
                    <a:lnTo>
                      <a:pt x="1028" y="286"/>
                    </a:lnTo>
                    <a:lnTo>
                      <a:pt x="1032" y="296"/>
                    </a:lnTo>
                    <a:lnTo>
                      <a:pt x="1034" y="320"/>
                    </a:lnTo>
                    <a:lnTo>
                      <a:pt x="1036" y="330"/>
                    </a:lnTo>
                    <a:lnTo>
                      <a:pt x="1056" y="342"/>
                    </a:lnTo>
                    <a:lnTo>
                      <a:pt x="1062" y="348"/>
                    </a:lnTo>
                    <a:lnTo>
                      <a:pt x="1064" y="354"/>
                    </a:lnTo>
                    <a:lnTo>
                      <a:pt x="1066" y="360"/>
                    </a:lnTo>
                    <a:lnTo>
                      <a:pt x="1068" y="366"/>
                    </a:lnTo>
                    <a:lnTo>
                      <a:pt x="1064" y="376"/>
                    </a:lnTo>
                    <a:lnTo>
                      <a:pt x="1058" y="386"/>
                    </a:lnTo>
                    <a:lnTo>
                      <a:pt x="1052" y="392"/>
                    </a:lnTo>
                    <a:lnTo>
                      <a:pt x="1044" y="398"/>
                    </a:lnTo>
                    <a:lnTo>
                      <a:pt x="1038" y="404"/>
                    </a:lnTo>
                    <a:lnTo>
                      <a:pt x="1040" y="416"/>
                    </a:lnTo>
                    <a:lnTo>
                      <a:pt x="1038" y="426"/>
                    </a:lnTo>
                    <a:lnTo>
                      <a:pt x="1034" y="434"/>
                    </a:lnTo>
                    <a:lnTo>
                      <a:pt x="1030" y="440"/>
                    </a:lnTo>
                    <a:lnTo>
                      <a:pt x="1020" y="448"/>
                    </a:lnTo>
                    <a:lnTo>
                      <a:pt x="1014" y="452"/>
                    </a:lnTo>
                    <a:lnTo>
                      <a:pt x="1016" y="466"/>
                    </a:lnTo>
                    <a:lnTo>
                      <a:pt x="1016" y="476"/>
                    </a:lnTo>
                    <a:lnTo>
                      <a:pt x="1010" y="486"/>
                    </a:lnTo>
                    <a:lnTo>
                      <a:pt x="1004" y="492"/>
                    </a:lnTo>
                    <a:lnTo>
                      <a:pt x="996" y="496"/>
                    </a:lnTo>
                    <a:lnTo>
                      <a:pt x="990" y="500"/>
                    </a:lnTo>
                    <a:lnTo>
                      <a:pt x="984" y="502"/>
                    </a:lnTo>
                    <a:lnTo>
                      <a:pt x="982" y="512"/>
                    </a:lnTo>
                    <a:lnTo>
                      <a:pt x="978" y="520"/>
                    </a:lnTo>
                    <a:lnTo>
                      <a:pt x="972" y="524"/>
                    </a:lnTo>
                    <a:lnTo>
                      <a:pt x="964" y="526"/>
                    </a:lnTo>
                    <a:lnTo>
                      <a:pt x="958" y="526"/>
                    </a:lnTo>
                    <a:lnTo>
                      <a:pt x="950" y="524"/>
                    </a:lnTo>
                    <a:lnTo>
                      <a:pt x="944" y="522"/>
                    </a:lnTo>
                    <a:lnTo>
                      <a:pt x="944" y="536"/>
                    </a:lnTo>
                    <a:lnTo>
                      <a:pt x="940" y="546"/>
                    </a:lnTo>
                    <a:lnTo>
                      <a:pt x="934" y="552"/>
                    </a:lnTo>
                    <a:lnTo>
                      <a:pt x="926" y="558"/>
                    </a:lnTo>
                    <a:lnTo>
                      <a:pt x="918" y="562"/>
                    </a:lnTo>
                    <a:lnTo>
                      <a:pt x="910" y="562"/>
                    </a:lnTo>
                    <a:lnTo>
                      <a:pt x="904" y="564"/>
                    </a:lnTo>
                    <a:lnTo>
                      <a:pt x="898" y="574"/>
                    </a:lnTo>
                    <a:lnTo>
                      <a:pt x="890" y="580"/>
                    </a:lnTo>
                    <a:lnTo>
                      <a:pt x="882" y="584"/>
                    </a:lnTo>
                    <a:lnTo>
                      <a:pt x="872" y="586"/>
                    </a:lnTo>
                    <a:lnTo>
                      <a:pt x="856" y="588"/>
                    </a:lnTo>
                    <a:lnTo>
                      <a:pt x="848" y="586"/>
                    </a:lnTo>
                    <a:lnTo>
                      <a:pt x="846" y="594"/>
                    </a:lnTo>
                    <a:lnTo>
                      <a:pt x="842" y="600"/>
                    </a:lnTo>
                    <a:lnTo>
                      <a:pt x="838" y="606"/>
                    </a:lnTo>
                    <a:lnTo>
                      <a:pt x="834" y="608"/>
                    </a:lnTo>
                    <a:lnTo>
                      <a:pt x="824" y="614"/>
                    </a:lnTo>
                    <a:lnTo>
                      <a:pt x="814" y="614"/>
                    </a:lnTo>
                    <a:lnTo>
                      <a:pt x="806" y="612"/>
                    </a:lnTo>
                    <a:lnTo>
                      <a:pt x="798" y="610"/>
                    </a:lnTo>
                    <a:lnTo>
                      <a:pt x="790" y="606"/>
                    </a:lnTo>
                    <a:lnTo>
                      <a:pt x="784" y="614"/>
                    </a:lnTo>
                    <a:lnTo>
                      <a:pt x="780" y="620"/>
                    </a:lnTo>
                    <a:lnTo>
                      <a:pt x="774" y="626"/>
                    </a:lnTo>
                    <a:lnTo>
                      <a:pt x="768" y="628"/>
                    </a:lnTo>
                    <a:lnTo>
                      <a:pt x="754" y="632"/>
                    </a:lnTo>
                    <a:lnTo>
                      <a:pt x="742" y="632"/>
                    </a:lnTo>
                    <a:lnTo>
                      <a:pt x="730" y="630"/>
                    </a:lnTo>
                    <a:lnTo>
                      <a:pt x="722" y="628"/>
                    </a:lnTo>
                    <a:lnTo>
                      <a:pt x="712" y="624"/>
                    </a:lnTo>
                    <a:lnTo>
                      <a:pt x="708" y="630"/>
                    </a:lnTo>
                    <a:lnTo>
                      <a:pt x="704" y="636"/>
                    </a:lnTo>
                    <a:lnTo>
                      <a:pt x="698" y="640"/>
                    </a:lnTo>
                    <a:lnTo>
                      <a:pt x="694" y="642"/>
                    </a:lnTo>
                    <a:lnTo>
                      <a:pt x="682" y="644"/>
                    </a:lnTo>
                    <a:lnTo>
                      <a:pt x="672" y="642"/>
                    </a:lnTo>
                    <a:lnTo>
                      <a:pt x="662" y="638"/>
                    </a:lnTo>
                    <a:lnTo>
                      <a:pt x="654" y="636"/>
                    </a:lnTo>
                    <a:lnTo>
                      <a:pt x="646" y="630"/>
                    </a:lnTo>
                    <a:lnTo>
                      <a:pt x="642" y="640"/>
                    </a:lnTo>
                    <a:lnTo>
                      <a:pt x="638" y="646"/>
                    </a:lnTo>
                    <a:lnTo>
                      <a:pt x="632" y="650"/>
                    </a:lnTo>
                    <a:lnTo>
                      <a:pt x="626" y="652"/>
                    </a:lnTo>
                    <a:lnTo>
                      <a:pt x="620" y="654"/>
                    </a:lnTo>
                    <a:lnTo>
                      <a:pt x="612" y="654"/>
                    </a:lnTo>
                    <a:lnTo>
                      <a:pt x="600" y="652"/>
                    </a:lnTo>
                    <a:lnTo>
                      <a:pt x="586" y="648"/>
                    </a:lnTo>
                    <a:lnTo>
                      <a:pt x="576" y="644"/>
                    </a:lnTo>
                    <a:lnTo>
                      <a:pt x="566" y="638"/>
                    </a:lnTo>
                    <a:lnTo>
                      <a:pt x="558" y="646"/>
                    </a:lnTo>
                    <a:lnTo>
                      <a:pt x="550" y="650"/>
                    </a:lnTo>
                    <a:lnTo>
                      <a:pt x="542" y="654"/>
                    </a:lnTo>
                    <a:lnTo>
                      <a:pt x="534" y="656"/>
                    </a:lnTo>
                    <a:lnTo>
                      <a:pt x="526" y="656"/>
                    </a:lnTo>
                    <a:lnTo>
                      <a:pt x="520" y="656"/>
                    </a:lnTo>
                    <a:lnTo>
                      <a:pt x="510" y="652"/>
                    </a:lnTo>
                    <a:lnTo>
                      <a:pt x="500" y="646"/>
                    </a:lnTo>
                    <a:lnTo>
                      <a:pt x="494" y="638"/>
                    </a:lnTo>
                    <a:lnTo>
                      <a:pt x="488" y="632"/>
                    </a:lnTo>
                    <a:lnTo>
                      <a:pt x="482" y="640"/>
                    </a:lnTo>
                    <a:lnTo>
                      <a:pt x="474" y="644"/>
                    </a:lnTo>
                    <a:lnTo>
                      <a:pt x="466" y="650"/>
                    </a:lnTo>
                    <a:lnTo>
                      <a:pt x="460" y="652"/>
                    </a:lnTo>
                    <a:lnTo>
                      <a:pt x="452" y="652"/>
                    </a:lnTo>
                    <a:lnTo>
                      <a:pt x="446" y="652"/>
                    </a:lnTo>
                    <a:lnTo>
                      <a:pt x="434" y="650"/>
                    </a:lnTo>
                    <a:lnTo>
                      <a:pt x="424" y="644"/>
                    </a:lnTo>
                    <a:lnTo>
                      <a:pt x="418" y="638"/>
                    </a:lnTo>
                    <a:lnTo>
                      <a:pt x="412" y="632"/>
                    </a:lnTo>
                    <a:lnTo>
                      <a:pt x="400" y="636"/>
                    </a:lnTo>
                    <a:lnTo>
                      <a:pt x="392" y="638"/>
                    </a:lnTo>
                    <a:lnTo>
                      <a:pt x="382" y="640"/>
                    </a:lnTo>
                    <a:lnTo>
                      <a:pt x="374" y="640"/>
                    </a:lnTo>
                    <a:lnTo>
                      <a:pt x="358" y="636"/>
                    </a:lnTo>
                    <a:lnTo>
                      <a:pt x="344" y="628"/>
                    </a:lnTo>
                    <a:lnTo>
                      <a:pt x="330" y="622"/>
                    </a:lnTo>
                    <a:lnTo>
                      <a:pt x="316" y="614"/>
                    </a:lnTo>
                    <a:lnTo>
                      <a:pt x="310" y="612"/>
                    </a:lnTo>
                    <a:lnTo>
                      <a:pt x="302" y="612"/>
                    </a:lnTo>
                    <a:lnTo>
                      <a:pt x="296" y="612"/>
                    </a:lnTo>
                    <a:lnTo>
                      <a:pt x="288" y="614"/>
                    </a:lnTo>
                    <a:lnTo>
                      <a:pt x="280" y="616"/>
                    </a:lnTo>
                    <a:lnTo>
                      <a:pt x="274" y="618"/>
                    </a:lnTo>
                    <a:lnTo>
                      <a:pt x="266" y="616"/>
                    </a:lnTo>
                    <a:lnTo>
                      <a:pt x="260" y="614"/>
                    </a:lnTo>
                    <a:lnTo>
                      <a:pt x="250" y="606"/>
                    </a:lnTo>
                    <a:lnTo>
                      <a:pt x="242" y="596"/>
                    </a:lnTo>
                    <a:lnTo>
                      <a:pt x="224" y="576"/>
                    </a:lnTo>
                    <a:lnTo>
                      <a:pt x="216" y="570"/>
                    </a:lnTo>
                    <a:lnTo>
                      <a:pt x="212" y="570"/>
                    </a:lnTo>
                    <a:lnTo>
                      <a:pt x="206" y="570"/>
                    </a:lnTo>
                    <a:lnTo>
                      <a:pt x="188" y="572"/>
                    </a:lnTo>
                    <a:lnTo>
                      <a:pt x="170" y="574"/>
                    </a:lnTo>
                    <a:lnTo>
                      <a:pt x="156" y="572"/>
                    </a:lnTo>
                    <a:lnTo>
                      <a:pt x="144" y="570"/>
                    </a:lnTo>
                    <a:lnTo>
                      <a:pt x="134" y="568"/>
                    </a:lnTo>
                    <a:lnTo>
                      <a:pt x="124" y="564"/>
                    </a:lnTo>
                    <a:lnTo>
                      <a:pt x="116" y="560"/>
                    </a:lnTo>
                    <a:lnTo>
                      <a:pt x="110" y="554"/>
                    </a:lnTo>
                    <a:lnTo>
                      <a:pt x="102" y="544"/>
                    </a:lnTo>
                    <a:lnTo>
                      <a:pt x="98" y="534"/>
                    </a:lnTo>
                    <a:lnTo>
                      <a:pt x="96" y="524"/>
                    </a:lnTo>
                    <a:lnTo>
                      <a:pt x="84" y="442"/>
                    </a:lnTo>
                    <a:lnTo>
                      <a:pt x="64" y="428"/>
                    </a:lnTo>
                    <a:lnTo>
                      <a:pt x="52" y="418"/>
                    </a:lnTo>
                    <a:lnTo>
                      <a:pt x="36" y="410"/>
                    </a:lnTo>
                    <a:lnTo>
                      <a:pt x="28" y="406"/>
                    </a:lnTo>
                    <a:lnTo>
                      <a:pt x="12" y="388"/>
                    </a:lnTo>
                    <a:lnTo>
                      <a:pt x="6" y="380"/>
                    </a:lnTo>
                    <a:lnTo>
                      <a:pt x="2" y="374"/>
                    </a:lnTo>
                    <a:lnTo>
                      <a:pt x="0" y="366"/>
                    </a:lnTo>
                    <a:lnTo>
                      <a:pt x="0" y="360"/>
                    </a:lnTo>
                    <a:lnTo>
                      <a:pt x="2" y="354"/>
                    </a:lnTo>
                    <a:lnTo>
                      <a:pt x="4" y="348"/>
                    </a:lnTo>
                    <a:lnTo>
                      <a:pt x="10" y="338"/>
                    </a:lnTo>
                    <a:lnTo>
                      <a:pt x="18" y="332"/>
                    </a:lnTo>
                    <a:lnTo>
                      <a:pt x="26" y="326"/>
                    </a:lnTo>
                    <a:lnTo>
                      <a:pt x="34" y="320"/>
                    </a:lnTo>
                    <a:lnTo>
                      <a:pt x="26" y="312"/>
                    </a:lnTo>
                    <a:lnTo>
                      <a:pt x="18" y="306"/>
                    </a:lnTo>
                    <a:lnTo>
                      <a:pt x="14" y="298"/>
                    </a:lnTo>
                    <a:lnTo>
                      <a:pt x="12" y="290"/>
                    </a:lnTo>
                    <a:lnTo>
                      <a:pt x="10" y="284"/>
                    </a:lnTo>
                    <a:lnTo>
                      <a:pt x="10" y="278"/>
                    </a:lnTo>
                    <a:lnTo>
                      <a:pt x="14" y="268"/>
                    </a:lnTo>
                    <a:lnTo>
                      <a:pt x="22" y="258"/>
                    </a:lnTo>
                    <a:lnTo>
                      <a:pt x="30" y="252"/>
                    </a:lnTo>
                    <a:lnTo>
                      <a:pt x="38" y="246"/>
                    </a:lnTo>
                    <a:lnTo>
                      <a:pt x="28" y="238"/>
                    </a:lnTo>
                    <a:lnTo>
                      <a:pt x="22" y="232"/>
                    </a:lnTo>
                    <a:lnTo>
                      <a:pt x="18" y="226"/>
                    </a:lnTo>
                    <a:lnTo>
                      <a:pt x="16" y="222"/>
                    </a:lnTo>
                    <a:lnTo>
                      <a:pt x="16" y="216"/>
                    </a:lnTo>
                    <a:lnTo>
                      <a:pt x="18" y="212"/>
                    </a:lnTo>
                    <a:lnTo>
                      <a:pt x="24" y="206"/>
                    </a:lnTo>
                    <a:lnTo>
                      <a:pt x="34" y="202"/>
                    </a:lnTo>
                    <a:lnTo>
                      <a:pt x="44" y="200"/>
                    </a:lnTo>
                    <a:lnTo>
                      <a:pt x="54" y="198"/>
                    </a:lnTo>
                    <a:lnTo>
                      <a:pt x="50" y="188"/>
                    </a:lnTo>
                    <a:lnTo>
                      <a:pt x="46" y="178"/>
                    </a:lnTo>
                    <a:lnTo>
                      <a:pt x="46" y="170"/>
                    </a:lnTo>
                    <a:lnTo>
                      <a:pt x="48" y="164"/>
                    </a:lnTo>
                    <a:lnTo>
                      <a:pt x="52" y="158"/>
                    </a:lnTo>
                    <a:lnTo>
                      <a:pt x="58" y="152"/>
                    </a:lnTo>
                    <a:lnTo>
                      <a:pt x="70" y="144"/>
                    </a:lnTo>
                    <a:lnTo>
                      <a:pt x="84" y="138"/>
                    </a:lnTo>
                    <a:lnTo>
                      <a:pt x="98" y="134"/>
                    </a:lnTo>
                    <a:lnTo>
                      <a:pt x="112" y="132"/>
                    </a:lnTo>
                    <a:lnTo>
                      <a:pt x="110" y="122"/>
                    </a:lnTo>
                    <a:lnTo>
                      <a:pt x="108" y="112"/>
                    </a:lnTo>
                    <a:lnTo>
                      <a:pt x="110" y="106"/>
                    </a:lnTo>
                    <a:lnTo>
                      <a:pt x="114" y="100"/>
                    </a:lnTo>
                    <a:lnTo>
                      <a:pt x="118" y="96"/>
                    </a:lnTo>
                    <a:lnTo>
                      <a:pt x="124" y="94"/>
                    </a:lnTo>
                    <a:lnTo>
                      <a:pt x="138" y="92"/>
                    </a:lnTo>
                    <a:lnTo>
                      <a:pt x="154" y="92"/>
                    </a:lnTo>
                    <a:lnTo>
                      <a:pt x="170" y="96"/>
                    </a:lnTo>
                    <a:lnTo>
                      <a:pt x="184" y="100"/>
                    </a:lnTo>
                    <a:lnTo>
                      <a:pt x="184" y="90"/>
                    </a:lnTo>
                    <a:lnTo>
                      <a:pt x="186" y="84"/>
                    </a:lnTo>
                    <a:lnTo>
                      <a:pt x="188" y="78"/>
                    </a:lnTo>
                    <a:lnTo>
                      <a:pt x="192" y="74"/>
                    </a:lnTo>
                    <a:lnTo>
                      <a:pt x="196" y="70"/>
                    </a:lnTo>
                    <a:lnTo>
                      <a:pt x="202" y="68"/>
                    </a:lnTo>
                    <a:lnTo>
                      <a:pt x="212" y="68"/>
                    </a:lnTo>
                    <a:lnTo>
                      <a:pt x="224" y="68"/>
                    </a:lnTo>
                    <a:lnTo>
                      <a:pt x="234" y="70"/>
                    </a:lnTo>
                    <a:lnTo>
                      <a:pt x="242" y="74"/>
                    </a:lnTo>
                    <a:lnTo>
                      <a:pt x="248" y="58"/>
                    </a:lnTo>
                    <a:lnTo>
                      <a:pt x="256" y="46"/>
                    </a:lnTo>
                    <a:lnTo>
                      <a:pt x="262" y="38"/>
                    </a:lnTo>
                    <a:lnTo>
                      <a:pt x="270" y="30"/>
                    </a:lnTo>
                    <a:lnTo>
                      <a:pt x="278" y="26"/>
                    </a:lnTo>
                    <a:lnTo>
                      <a:pt x="288" y="24"/>
                    </a:lnTo>
                    <a:lnTo>
                      <a:pt x="296" y="24"/>
                    </a:lnTo>
                    <a:lnTo>
                      <a:pt x="304" y="26"/>
                    </a:lnTo>
                    <a:lnTo>
                      <a:pt x="320" y="30"/>
                    </a:lnTo>
                    <a:lnTo>
                      <a:pt x="332" y="36"/>
                    </a:lnTo>
                    <a:lnTo>
                      <a:pt x="344" y="44"/>
                    </a:lnTo>
                    <a:lnTo>
                      <a:pt x="354" y="30"/>
                    </a:lnTo>
                    <a:lnTo>
                      <a:pt x="366" y="20"/>
                    </a:lnTo>
                    <a:lnTo>
                      <a:pt x="378" y="12"/>
                    </a:lnTo>
                    <a:lnTo>
                      <a:pt x="392" y="6"/>
                    </a:lnTo>
                    <a:lnTo>
                      <a:pt x="404" y="4"/>
                    </a:lnTo>
                    <a:lnTo>
                      <a:pt x="418" y="2"/>
                    </a:lnTo>
                    <a:lnTo>
                      <a:pt x="432" y="2"/>
                    </a:lnTo>
                    <a:lnTo>
                      <a:pt x="446" y="4"/>
                    </a:lnTo>
                    <a:lnTo>
                      <a:pt x="496" y="14"/>
                    </a:lnTo>
                    <a:lnTo>
                      <a:pt x="506" y="14"/>
                    </a:lnTo>
                    <a:lnTo>
                      <a:pt x="516" y="14"/>
                    </a:lnTo>
                    <a:lnTo>
                      <a:pt x="524" y="12"/>
                    </a:lnTo>
                    <a:lnTo>
                      <a:pt x="530" y="8"/>
                    </a:lnTo>
                    <a:lnTo>
                      <a:pt x="542" y="0"/>
                    </a:lnTo>
                    <a:lnTo>
                      <a:pt x="546" y="0"/>
                    </a:lnTo>
                    <a:lnTo>
                      <a:pt x="552" y="0"/>
                    </a:lnTo>
                    <a:lnTo>
                      <a:pt x="560" y="2"/>
                    </a:lnTo>
                    <a:lnTo>
                      <a:pt x="570" y="6"/>
                    </a:lnTo>
                    <a:lnTo>
                      <a:pt x="580" y="10"/>
                    </a:lnTo>
                    <a:lnTo>
                      <a:pt x="594" y="14"/>
                    </a:lnTo>
                    <a:lnTo>
                      <a:pt x="610" y="14"/>
                    </a:lnTo>
                    <a:lnTo>
                      <a:pt x="620" y="12"/>
                    </a:lnTo>
                    <a:lnTo>
                      <a:pt x="630" y="8"/>
                    </a:lnTo>
                    <a:lnTo>
                      <a:pt x="642" y="6"/>
                    </a:lnTo>
                    <a:lnTo>
                      <a:pt x="652" y="4"/>
                    </a:lnTo>
                    <a:lnTo>
                      <a:pt x="664" y="4"/>
                    </a:lnTo>
                    <a:lnTo>
                      <a:pt x="672" y="6"/>
                    </a:lnTo>
                    <a:lnTo>
                      <a:pt x="682" y="10"/>
                    </a:lnTo>
                    <a:lnTo>
                      <a:pt x="690" y="14"/>
                    </a:lnTo>
                    <a:lnTo>
                      <a:pt x="704" y="26"/>
                    </a:lnTo>
                    <a:lnTo>
                      <a:pt x="716" y="38"/>
                    </a:lnTo>
                    <a:lnTo>
                      <a:pt x="724" y="50"/>
                    </a:lnTo>
                    <a:lnTo>
                      <a:pt x="730" y="62"/>
                    </a:lnTo>
                    <a:lnTo>
                      <a:pt x="736" y="56"/>
                    </a:lnTo>
                    <a:lnTo>
                      <a:pt x="742" y="50"/>
                    </a:lnTo>
                    <a:lnTo>
                      <a:pt x="750" y="46"/>
                    </a:lnTo>
                    <a:lnTo>
                      <a:pt x="762" y="42"/>
                    </a:lnTo>
                    <a:lnTo>
                      <a:pt x="774" y="42"/>
                    </a:lnTo>
                    <a:lnTo>
                      <a:pt x="788" y="44"/>
                    </a:lnTo>
                    <a:lnTo>
                      <a:pt x="806" y="52"/>
                    </a:lnTo>
                    <a:lnTo>
                      <a:pt x="820" y="62"/>
                    </a:lnTo>
                    <a:lnTo>
                      <a:pt x="834" y="76"/>
                    </a:lnTo>
                    <a:lnTo>
                      <a:pt x="848" y="94"/>
                    </a:lnTo>
                    <a:lnTo>
                      <a:pt x="854" y="92"/>
                    </a:lnTo>
                    <a:lnTo>
                      <a:pt x="864" y="88"/>
                    </a:lnTo>
                    <a:lnTo>
                      <a:pt x="878" y="88"/>
                    </a:lnTo>
                    <a:lnTo>
                      <a:pt x="884" y="88"/>
                    </a:lnTo>
                    <a:lnTo>
                      <a:pt x="890" y="92"/>
                    </a:lnTo>
                    <a:lnTo>
                      <a:pt x="896" y="96"/>
                    </a:lnTo>
                    <a:lnTo>
                      <a:pt x="902" y="104"/>
                    </a:lnTo>
                    <a:lnTo>
                      <a:pt x="912" y="124"/>
                    </a:lnTo>
                    <a:lnTo>
                      <a:pt x="920" y="148"/>
                    </a:lnTo>
                    <a:lnTo>
                      <a:pt x="926" y="148"/>
                    </a:lnTo>
                    <a:lnTo>
                      <a:pt x="934" y="148"/>
                    </a:lnTo>
                    <a:lnTo>
                      <a:pt x="940" y="150"/>
                    </a:lnTo>
                    <a:lnTo>
                      <a:pt x="946" y="156"/>
                    </a:lnTo>
                    <a:lnTo>
                      <a:pt x="950" y="164"/>
                    </a:lnTo>
                    <a:lnTo>
                      <a:pt x="952" y="176"/>
                    </a:lnTo>
                    <a:lnTo>
                      <a:pt x="946" y="19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80" name="Freeform 19"/>
              <p:cNvSpPr>
                <a:spLocks/>
              </p:cNvSpPr>
              <p:nvPr/>
            </p:nvSpPr>
            <p:spPr bwMode="auto">
              <a:xfrm>
                <a:off x="2993" y="2463"/>
                <a:ext cx="52" cy="56"/>
              </a:xfrm>
              <a:custGeom>
                <a:avLst/>
                <a:gdLst>
                  <a:gd name="T0" fmla="*/ 0 w 52"/>
                  <a:gd name="T1" fmla="*/ 0 h 56"/>
                  <a:gd name="T2" fmla="*/ 48 w 52"/>
                  <a:gd name="T3" fmla="*/ 56 h 56"/>
                  <a:gd name="T4" fmla="*/ 52 w 52"/>
                  <a:gd name="T5" fmla="*/ 54 h 56"/>
                  <a:gd name="T6" fmla="*/ 8 w 52"/>
                  <a:gd name="T7" fmla="*/ 2 h 56"/>
                  <a:gd name="T8" fmla="*/ 0 w 52"/>
                  <a:gd name="T9" fmla="*/ 0 h 5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2"/>
                  <a:gd name="T16" fmla="*/ 0 h 56"/>
                  <a:gd name="T17" fmla="*/ 52 w 52"/>
                  <a:gd name="T18" fmla="*/ 56 h 5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2" h="56">
                    <a:moveTo>
                      <a:pt x="0" y="0"/>
                    </a:moveTo>
                    <a:lnTo>
                      <a:pt x="48" y="56"/>
                    </a:lnTo>
                    <a:lnTo>
                      <a:pt x="52" y="54"/>
                    </a:lnTo>
                    <a:lnTo>
                      <a:pt x="8" y="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1DCE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81" name="Freeform 20"/>
              <p:cNvSpPr>
                <a:spLocks/>
              </p:cNvSpPr>
              <p:nvPr/>
            </p:nvSpPr>
            <p:spPr bwMode="auto">
              <a:xfrm>
                <a:off x="2919" y="2497"/>
                <a:ext cx="82" cy="48"/>
              </a:xfrm>
              <a:custGeom>
                <a:avLst/>
                <a:gdLst>
                  <a:gd name="T0" fmla="*/ 0 w 82"/>
                  <a:gd name="T1" fmla="*/ 2 h 48"/>
                  <a:gd name="T2" fmla="*/ 0 w 82"/>
                  <a:gd name="T3" fmla="*/ 2 h 48"/>
                  <a:gd name="T4" fmla="*/ 38 w 82"/>
                  <a:gd name="T5" fmla="*/ 24 h 48"/>
                  <a:gd name="T6" fmla="*/ 80 w 82"/>
                  <a:gd name="T7" fmla="*/ 48 h 48"/>
                  <a:gd name="T8" fmla="*/ 82 w 82"/>
                  <a:gd name="T9" fmla="*/ 46 h 48"/>
                  <a:gd name="T10" fmla="*/ 82 w 82"/>
                  <a:gd name="T11" fmla="*/ 46 h 48"/>
                  <a:gd name="T12" fmla="*/ 52 w 82"/>
                  <a:gd name="T13" fmla="*/ 26 h 48"/>
                  <a:gd name="T14" fmla="*/ 10 w 82"/>
                  <a:gd name="T15" fmla="*/ 0 h 48"/>
                  <a:gd name="T16" fmla="*/ 0 w 82"/>
                  <a:gd name="T17" fmla="*/ 2 h 48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82"/>
                  <a:gd name="T28" fmla="*/ 0 h 48"/>
                  <a:gd name="T29" fmla="*/ 82 w 82"/>
                  <a:gd name="T30" fmla="*/ 48 h 48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82" h="48">
                    <a:moveTo>
                      <a:pt x="0" y="2"/>
                    </a:moveTo>
                    <a:lnTo>
                      <a:pt x="0" y="2"/>
                    </a:lnTo>
                    <a:lnTo>
                      <a:pt x="38" y="24"/>
                    </a:lnTo>
                    <a:lnTo>
                      <a:pt x="80" y="48"/>
                    </a:lnTo>
                    <a:lnTo>
                      <a:pt x="82" y="46"/>
                    </a:lnTo>
                    <a:lnTo>
                      <a:pt x="52" y="26"/>
                    </a:lnTo>
                    <a:lnTo>
                      <a:pt x="10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A1DCE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82" name="Freeform 21"/>
              <p:cNvSpPr>
                <a:spLocks/>
              </p:cNvSpPr>
              <p:nvPr/>
            </p:nvSpPr>
            <p:spPr bwMode="auto">
              <a:xfrm>
                <a:off x="2867" y="2557"/>
                <a:ext cx="96" cy="28"/>
              </a:xfrm>
              <a:custGeom>
                <a:avLst/>
                <a:gdLst>
                  <a:gd name="T0" fmla="*/ 4 w 96"/>
                  <a:gd name="T1" fmla="*/ 4 h 28"/>
                  <a:gd name="T2" fmla="*/ 96 w 96"/>
                  <a:gd name="T3" fmla="*/ 28 h 28"/>
                  <a:gd name="T4" fmla="*/ 96 w 96"/>
                  <a:gd name="T5" fmla="*/ 26 h 28"/>
                  <a:gd name="T6" fmla="*/ 0 w 96"/>
                  <a:gd name="T7" fmla="*/ 0 h 28"/>
                  <a:gd name="T8" fmla="*/ 4 w 96"/>
                  <a:gd name="T9" fmla="*/ 4 h 2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96"/>
                  <a:gd name="T16" fmla="*/ 0 h 28"/>
                  <a:gd name="T17" fmla="*/ 96 w 96"/>
                  <a:gd name="T18" fmla="*/ 28 h 28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96" h="28">
                    <a:moveTo>
                      <a:pt x="4" y="4"/>
                    </a:moveTo>
                    <a:lnTo>
                      <a:pt x="96" y="28"/>
                    </a:lnTo>
                    <a:lnTo>
                      <a:pt x="96" y="26"/>
                    </a:lnTo>
                    <a:lnTo>
                      <a:pt x="0" y="0"/>
                    </a:lnTo>
                    <a:lnTo>
                      <a:pt x="4" y="4"/>
                    </a:lnTo>
                    <a:close/>
                  </a:path>
                </a:pathLst>
              </a:custGeom>
              <a:solidFill>
                <a:srgbClr val="A1DCE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83" name="Freeform 22"/>
              <p:cNvSpPr>
                <a:spLocks/>
              </p:cNvSpPr>
              <p:nvPr/>
            </p:nvSpPr>
            <p:spPr bwMode="auto">
              <a:xfrm>
                <a:off x="2849" y="2611"/>
                <a:ext cx="102" cy="24"/>
              </a:xfrm>
              <a:custGeom>
                <a:avLst/>
                <a:gdLst>
                  <a:gd name="T0" fmla="*/ 0 w 102"/>
                  <a:gd name="T1" fmla="*/ 4 h 24"/>
                  <a:gd name="T2" fmla="*/ 100 w 102"/>
                  <a:gd name="T3" fmla="*/ 24 h 24"/>
                  <a:gd name="T4" fmla="*/ 102 w 102"/>
                  <a:gd name="T5" fmla="*/ 20 h 24"/>
                  <a:gd name="T6" fmla="*/ 6 w 102"/>
                  <a:gd name="T7" fmla="*/ 0 h 24"/>
                  <a:gd name="T8" fmla="*/ 0 w 102"/>
                  <a:gd name="T9" fmla="*/ 4 h 2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02"/>
                  <a:gd name="T16" fmla="*/ 0 h 24"/>
                  <a:gd name="T17" fmla="*/ 102 w 102"/>
                  <a:gd name="T18" fmla="*/ 24 h 24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02" h="24">
                    <a:moveTo>
                      <a:pt x="0" y="4"/>
                    </a:moveTo>
                    <a:lnTo>
                      <a:pt x="100" y="24"/>
                    </a:lnTo>
                    <a:lnTo>
                      <a:pt x="102" y="20"/>
                    </a:lnTo>
                    <a:lnTo>
                      <a:pt x="6" y="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A1DCE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84" name="Freeform 23"/>
              <p:cNvSpPr>
                <a:spLocks/>
              </p:cNvSpPr>
              <p:nvPr/>
            </p:nvSpPr>
            <p:spPr bwMode="auto">
              <a:xfrm>
                <a:off x="2847" y="2681"/>
                <a:ext cx="94" cy="14"/>
              </a:xfrm>
              <a:custGeom>
                <a:avLst/>
                <a:gdLst>
                  <a:gd name="T0" fmla="*/ 4 w 94"/>
                  <a:gd name="T1" fmla="*/ 4 h 14"/>
                  <a:gd name="T2" fmla="*/ 94 w 94"/>
                  <a:gd name="T3" fmla="*/ 14 h 14"/>
                  <a:gd name="T4" fmla="*/ 94 w 94"/>
                  <a:gd name="T5" fmla="*/ 10 h 14"/>
                  <a:gd name="T6" fmla="*/ 0 w 94"/>
                  <a:gd name="T7" fmla="*/ 0 h 14"/>
                  <a:gd name="T8" fmla="*/ 4 w 94"/>
                  <a:gd name="T9" fmla="*/ 4 h 1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94"/>
                  <a:gd name="T16" fmla="*/ 0 h 14"/>
                  <a:gd name="T17" fmla="*/ 94 w 94"/>
                  <a:gd name="T18" fmla="*/ 14 h 14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94" h="14">
                    <a:moveTo>
                      <a:pt x="4" y="4"/>
                    </a:moveTo>
                    <a:lnTo>
                      <a:pt x="94" y="14"/>
                    </a:lnTo>
                    <a:lnTo>
                      <a:pt x="94" y="10"/>
                    </a:lnTo>
                    <a:lnTo>
                      <a:pt x="0" y="0"/>
                    </a:lnTo>
                    <a:lnTo>
                      <a:pt x="4" y="4"/>
                    </a:lnTo>
                    <a:close/>
                  </a:path>
                </a:pathLst>
              </a:custGeom>
              <a:solidFill>
                <a:srgbClr val="A1DCE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85" name="Freeform 24"/>
              <p:cNvSpPr>
                <a:spLocks/>
              </p:cNvSpPr>
              <p:nvPr/>
            </p:nvSpPr>
            <p:spPr bwMode="auto">
              <a:xfrm>
                <a:off x="2899" y="2807"/>
                <a:ext cx="90" cy="18"/>
              </a:xfrm>
              <a:custGeom>
                <a:avLst/>
                <a:gdLst>
                  <a:gd name="T0" fmla="*/ 4 w 90"/>
                  <a:gd name="T1" fmla="*/ 18 h 18"/>
                  <a:gd name="T2" fmla="*/ 90 w 90"/>
                  <a:gd name="T3" fmla="*/ 10 h 18"/>
                  <a:gd name="T4" fmla="*/ 90 w 90"/>
                  <a:gd name="T5" fmla="*/ 6 h 18"/>
                  <a:gd name="T6" fmla="*/ 0 w 90"/>
                  <a:gd name="T7" fmla="*/ 0 h 18"/>
                  <a:gd name="T8" fmla="*/ 4 w 90"/>
                  <a:gd name="T9" fmla="*/ 18 h 1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90"/>
                  <a:gd name="T16" fmla="*/ 0 h 18"/>
                  <a:gd name="T17" fmla="*/ 90 w 90"/>
                  <a:gd name="T18" fmla="*/ 18 h 18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90" h="18">
                    <a:moveTo>
                      <a:pt x="4" y="18"/>
                    </a:moveTo>
                    <a:lnTo>
                      <a:pt x="90" y="10"/>
                    </a:lnTo>
                    <a:lnTo>
                      <a:pt x="90" y="6"/>
                    </a:lnTo>
                    <a:lnTo>
                      <a:pt x="0" y="0"/>
                    </a:lnTo>
                    <a:lnTo>
                      <a:pt x="4" y="18"/>
                    </a:lnTo>
                    <a:close/>
                  </a:path>
                </a:pathLst>
              </a:custGeom>
              <a:solidFill>
                <a:srgbClr val="A1DCE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86" name="Freeform 25"/>
              <p:cNvSpPr>
                <a:spLocks/>
              </p:cNvSpPr>
              <p:nvPr/>
            </p:nvSpPr>
            <p:spPr bwMode="auto">
              <a:xfrm>
                <a:off x="3027" y="2895"/>
                <a:ext cx="82" cy="40"/>
              </a:xfrm>
              <a:custGeom>
                <a:avLst/>
                <a:gdLst>
                  <a:gd name="T0" fmla="*/ 0 w 82"/>
                  <a:gd name="T1" fmla="*/ 38 h 40"/>
                  <a:gd name="T2" fmla="*/ 8 w 82"/>
                  <a:gd name="T3" fmla="*/ 40 h 40"/>
                  <a:gd name="T4" fmla="*/ 82 w 82"/>
                  <a:gd name="T5" fmla="*/ 4 h 40"/>
                  <a:gd name="T6" fmla="*/ 80 w 82"/>
                  <a:gd name="T7" fmla="*/ 0 h 40"/>
                  <a:gd name="T8" fmla="*/ 0 w 82"/>
                  <a:gd name="T9" fmla="*/ 38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2"/>
                  <a:gd name="T16" fmla="*/ 0 h 40"/>
                  <a:gd name="T17" fmla="*/ 82 w 82"/>
                  <a:gd name="T18" fmla="*/ 40 h 40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2" h="40">
                    <a:moveTo>
                      <a:pt x="0" y="38"/>
                    </a:moveTo>
                    <a:lnTo>
                      <a:pt x="8" y="40"/>
                    </a:lnTo>
                    <a:lnTo>
                      <a:pt x="82" y="4"/>
                    </a:lnTo>
                    <a:lnTo>
                      <a:pt x="80" y="0"/>
                    </a:lnTo>
                    <a:lnTo>
                      <a:pt x="0" y="38"/>
                    </a:lnTo>
                    <a:close/>
                  </a:path>
                </a:pathLst>
              </a:custGeom>
              <a:solidFill>
                <a:srgbClr val="A1DCE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87" name="Freeform 26"/>
              <p:cNvSpPr>
                <a:spLocks/>
              </p:cNvSpPr>
              <p:nvPr/>
            </p:nvSpPr>
            <p:spPr bwMode="auto">
              <a:xfrm>
                <a:off x="3117" y="2923"/>
                <a:ext cx="54" cy="54"/>
              </a:xfrm>
              <a:custGeom>
                <a:avLst/>
                <a:gdLst>
                  <a:gd name="T0" fmla="*/ 0 w 54"/>
                  <a:gd name="T1" fmla="*/ 54 h 54"/>
                  <a:gd name="T2" fmla="*/ 8 w 54"/>
                  <a:gd name="T3" fmla="*/ 54 h 54"/>
                  <a:gd name="T4" fmla="*/ 54 w 54"/>
                  <a:gd name="T5" fmla="*/ 2 h 54"/>
                  <a:gd name="T6" fmla="*/ 52 w 54"/>
                  <a:gd name="T7" fmla="*/ 0 h 54"/>
                  <a:gd name="T8" fmla="*/ 0 w 54"/>
                  <a:gd name="T9" fmla="*/ 54 h 5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4"/>
                  <a:gd name="T16" fmla="*/ 0 h 54"/>
                  <a:gd name="T17" fmla="*/ 54 w 54"/>
                  <a:gd name="T18" fmla="*/ 54 h 54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4" h="54">
                    <a:moveTo>
                      <a:pt x="0" y="54"/>
                    </a:moveTo>
                    <a:lnTo>
                      <a:pt x="8" y="54"/>
                    </a:lnTo>
                    <a:lnTo>
                      <a:pt x="54" y="2"/>
                    </a:lnTo>
                    <a:lnTo>
                      <a:pt x="52" y="0"/>
                    </a:lnTo>
                    <a:lnTo>
                      <a:pt x="0" y="54"/>
                    </a:lnTo>
                    <a:close/>
                  </a:path>
                </a:pathLst>
              </a:custGeom>
              <a:solidFill>
                <a:srgbClr val="A1DCE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88" name="Freeform 27"/>
              <p:cNvSpPr>
                <a:spLocks/>
              </p:cNvSpPr>
              <p:nvPr/>
            </p:nvSpPr>
            <p:spPr bwMode="auto">
              <a:xfrm>
                <a:off x="3059" y="2429"/>
                <a:ext cx="24" cy="54"/>
              </a:xfrm>
              <a:custGeom>
                <a:avLst/>
                <a:gdLst>
                  <a:gd name="T0" fmla="*/ 0 w 24"/>
                  <a:gd name="T1" fmla="*/ 10 h 54"/>
                  <a:gd name="T2" fmla="*/ 18 w 24"/>
                  <a:gd name="T3" fmla="*/ 54 h 54"/>
                  <a:gd name="T4" fmla="*/ 24 w 24"/>
                  <a:gd name="T5" fmla="*/ 50 h 54"/>
                  <a:gd name="T6" fmla="*/ 4 w 24"/>
                  <a:gd name="T7" fmla="*/ 0 h 54"/>
                  <a:gd name="T8" fmla="*/ 0 w 24"/>
                  <a:gd name="T9" fmla="*/ 10 h 5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4"/>
                  <a:gd name="T16" fmla="*/ 0 h 54"/>
                  <a:gd name="T17" fmla="*/ 24 w 24"/>
                  <a:gd name="T18" fmla="*/ 54 h 54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4" h="54">
                    <a:moveTo>
                      <a:pt x="0" y="10"/>
                    </a:moveTo>
                    <a:lnTo>
                      <a:pt x="18" y="54"/>
                    </a:lnTo>
                    <a:lnTo>
                      <a:pt x="24" y="50"/>
                    </a:lnTo>
                    <a:lnTo>
                      <a:pt x="4" y="0"/>
                    </a:lnTo>
                    <a:lnTo>
                      <a:pt x="0" y="10"/>
                    </a:lnTo>
                    <a:close/>
                  </a:path>
                </a:pathLst>
              </a:custGeom>
              <a:solidFill>
                <a:srgbClr val="A1DCE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89" name="Freeform 28"/>
              <p:cNvSpPr>
                <a:spLocks/>
              </p:cNvSpPr>
              <p:nvPr/>
            </p:nvSpPr>
            <p:spPr bwMode="auto">
              <a:xfrm>
                <a:off x="3161" y="2401"/>
                <a:ext cx="10" cy="38"/>
              </a:xfrm>
              <a:custGeom>
                <a:avLst/>
                <a:gdLst>
                  <a:gd name="T0" fmla="*/ 0 w 10"/>
                  <a:gd name="T1" fmla="*/ 8 h 38"/>
                  <a:gd name="T2" fmla="*/ 2 w 10"/>
                  <a:gd name="T3" fmla="*/ 38 h 38"/>
                  <a:gd name="T4" fmla="*/ 10 w 10"/>
                  <a:gd name="T5" fmla="*/ 34 h 38"/>
                  <a:gd name="T6" fmla="*/ 6 w 10"/>
                  <a:gd name="T7" fmla="*/ 0 h 38"/>
                  <a:gd name="T8" fmla="*/ 0 w 10"/>
                  <a:gd name="T9" fmla="*/ 8 h 3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0"/>
                  <a:gd name="T16" fmla="*/ 0 h 38"/>
                  <a:gd name="T17" fmla="*/ 10 w 10"/>
                  <a:gd name="T18" fmla="*/ 38 h 38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0" h="38">
                    <a:moveTo>
                      <a:pt x="0" y="8"/>
                    </a:moveTo>
                    <a:lnTo>
                      <a:pt x="2" y="38"/>
                    </a:lnTo>
                    <a:lnTo>
                      <a:pt x="10" y="34"/>
                    </a:lnTo>
                    <a:lnTo>
                      <a:pt x="6" y="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A1DCE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90" name="Rectangle 29"/>
              <p:cNvSpPr>
                <a:spLocks noChangeArrowheads="1"/>
              </p:cNvSpPr>
              <p:nvPr/>
            </p:nvSpPr>
            <p:spPr bwMode="auto">
              <a:xfrm>
                <a:off x="3321" y="2379"/>
                <a:ext cx="6" cy="18"/>
              </a:xfrm>
              <a:prstGeom prst="rect">
                <a:avLst/>
              </a:prstGeom>
              <a:solidFill>
                <a:srgbClr val="A1DCEA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>
                  <a:latin typeface="Calibri" pitchFamily="34" charset="0"/>
                </a:endParaRPr>
              </a:p>
            </p:txBody>
          </p:sp>
          <p:sp>
            <p:nvSpPr>
              <p:cNvPr id="26091" name="Freeform 30"/>
              <p:cNvSpPr>
                <a:spLocks/>
              </p:cNvSpPr>
              <p:nvPr/>
            </p:nvSpPr>
            <p:spPr bwMode="auto">
              <a:xfrm>
                <a:off x="3401" y="2379"/>
                <a:ext cx="24" cy="46"/>
              </a:xfrm>
              <a:custGeom>
                <a:avLst/>
                <a:gdLst>
                  <a:gd name="T0" fmla="*/ 0 w 24"/>
                  <a:gd name="T1" fmla="*/ 44 h 46"/>
                  <a:gd name="T2" fmla="*/ 4 w 24"/>
                  <a:gd name="T3" fmla="*/ 46 h 46"/>
                  <a:gd name="T4" fmla="*/ 24 w 24"/>
                  <a:gd name="T5" fmla="*/ 0 h 46"/>
                  <a:gd name="T6" fmla="*/ 14 w 24"/>
                  <a:gd name="T7" fmla="*/ 0 h 46"/>
                  <a:gd name="T8" fmla="*/ 0 w 24"/>
                  <a:gd name="T9" fmla="*/ 44 h 4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4"/>
                  <a:gd name="T16" fmla="*/ 0 h 46"/>
                  <a:gd name="T17" fmla="*/ 24 w 24"/>
                  <a:gd name="T18" fmla="*/ 46 h 4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4" h="46">
                    <a:moveTo>
                      <a:pt x="0" y="44"/>
                    </a:moveTo>
                    <a:lnTo>
                      <a:pt x="4" y="46"/>
                    </a:lnTo>
                    <a:lnTo>
                      <a:pt x="24" y="0"/>
                    </a:lnTo>
                    <a:lnTo>
                      <a:pt x="14" y="0"/>
                    </a:lnTo>
                    <a:lnTo>
                      <a:pt x="0" y="44"/>
                    </a:lnTo>
                    <a:close/>
                  </a:path>
                </a:pathLst>
              </a:custGeom>
              <a:solidFill>
                <a:srgbClr val="A1DCE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92" name="Freeform 31"/>
              <p:cNvSpPr>
                <a:spLocks/>
              </p:cNvSpPr>
              <p:nvPr/>
            </p:nvSpPr>
            <p:spPr bwMode="auto">
              <a:xfrm>
                <a:off x="3535" y="2419"/>
                <a:ext cx="12" cy="18"/>
              </a:xfrm>
              <a:custGeom>
                <a:avLst/>
                <a:gdLst>
                  <a:gd name="T0" fmla="*/ 0 w 12"/>
                  <a:gd name="T1" fmla="*/ 14 h 18"/>
                  <a:gd name="T2" fmla="*/ 4 w 12"/>
                  <a:gd name="T3" fmla="*/ 18 h 18"/>
                  <a:gd name="T4" fmla="*/ 12 w 12"/>
                  <a:gd name="T5" fmla="*/ 8 h 18"/>
                  <a:gd name="T6" fmla="*/ 10 w 12"/>
                  <a:gd name="T7" fmla="*/ 0 h 18"/>
                  <a:gd name="T8" fmla="*/ 0 w 12"/>
                  <a:gd name="T9" fmla="*/ 14 h 1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"/>
                  <a:gd name="T16" fmla="*/ 0 h 18"/>
                  <a:gd name="T17" fmla="*/ 12 w 12"/>
                  <a:gd name="T18" fmla="*/ 18 h 18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" h="18">
                    <a:moveTo>
                      <a:pt x="0" y="14"/>
                    </a:moveTo>
                    <a:lnTo>
                      <a:pt x="4" y="18"/>
                    </a:lnTo>
                    <a:lnTo>
                      <a:pt x="12" y="8"/>
                    </a:lnTo>
                    <a:lnTo>
                      <a:pt x="10" y="0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A1DCE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93" name="Freeform 32"/>
              <p:cNvSpPr>
                <a:spLocks/>
              </p:cNvSpPr>
              <p:nvPr/>
            </p:nvSpPr>
            <p:spPr bwMode="auto">
              <a:xfrm>
                <a:off x="3649" y="2453"/>
                <a:ext cx="18" cy="24"/>
              </a:xfrm>
              <a:custGeom>
                <a:avLst/>
                <a:gdLst>
                  <a:gd name="T0" fmla="*/ 0 w 18"/>
                  <a:gd name="T1" fmla="*/ 18 h 24"/>
                  <a:gd name="T2" fmla="*/ 6 w 18"/>
                  <a:gd name="T3" fmla="*/ 24 h 24"/>
                  <a:gd name="T4" fmla="*/ 18 w 18"/>
                  <a:gd name="T5" fmla="*/ 4 h 24"/>
                  <a:gd name="T6" fmla="*/ 12 w 18"/>
                  <a:gd name="T7" fmla="*/ 0 h 24"/>
                  <a:gd name="T8" fmla="*/ 0 w 18"/>
                  <a:gd name="T9" fmla="*/ 18 h 2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8"/>
                  <a:gd name="T16" fmla="*/ 0 h 24"/>
                  <a:gd name="T17" fmla="*/ 18 w 18"/>
                  <a:gd name="T18" fmla="*/ 24 h 24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8" h="24">
                    <a:moveTo>
                      <a:pt x="0" y="18"/>
                    </a:moveTo>
                    <a:lnTo>
                      <a:pt x="6" y="24"/>
                    </a:lnTo>
                    <a:lnTo>
                      <a:pt x="18" y="4"/>
                    </a:lnTo>
                    <a:lnTo>
                      <a:pt x="12" y="0"/>
                    </a:lnTo>
                    <a:lnTo>
                      <a:pt x="0" y="18"/>
                    </a:lnTo>
                    <a:close/>
                  </a:path>
                </a:pathLst>
              </a:custGeom>
              <a:solidFill>
                <a:srgbClr val="A1DCE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94" name="Freeform 33"/>
              <p:cNvSpPr>
                <a:spLocks/>
              </p:cNvSpPr>
              <p:nvPr/>
            </p:nvSpPr>
            <p:spPr bwMode="auto">
              <a:xfrm>
                <a:off x="3717" y="2507"/>
                <a:ext cx="20" cy="18"/>
              </a:xfrm>
              <a:custGeom>
                <a:avLst/>
                <a:gdLst>
                  <a:gd name="T0" fmla="*/ 0 w 20"/>
                  <a:gd name="T1" fmla="*/ 14 h 18"/>
                  <a:gd name="T2" fmla="*/ 2 w 20"/>
                  <a:gd name="T3" fmla="*/ 18 h 18"/>
                  <a:gd name="T4" fmla="*/ 20 w 20"/>
                  <a:gd name="T5" fmla="*/ 6 h 18"/>
                  <a:gd name="T6" fmla="*/ 18 w 20"/>
                  <a:gd name="T7" fmla="*/ 0 h 18"/>
                  <a:gd name="T8" fmla="*/ 0 w 20"/>
                  <a:gd name="T9" fmla="*/ 14 h 1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20"/>
                  <a:gd name="T16" fmla="*/ 0 h 18"/>
                  <a:gd name="T17" fmla="*/ 20 w 20"/>
                  <a:gd name="T18" fmla="*/ 18 h 18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20" h="18">
                    <a:moveTo>
                      <a:pt x="0" y="14"/>
                    </a:moveTo>
                    <a:lnTo>
                      <a:pt x="2" y="18"/>
                    </a:lnTo>
                    <a:lnTo>
                      <a:pt x="20" y="6"/>
                    </a:lnTo>
                    <a:lnTo>
                      <a:pt x="18" y="0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A1DCE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95" name="Freeform 34"/>
              <p:cNvSpPr>
                <a:spLocks/>
              </p:cNvSpPr>
              <p:nvPr/>
            </p:nvSpPr>
            <p:spPr bwMode="auto">
              <a:xfrm>
                <a:off x="3737" y="2551"/>
                <a:ext cx="30" cy="26"/>
              </a:xfrm>
              <a:custGeom>
                <a:avLst/>
                <a:gdLst>
                  <a:gd name="T0" fmla="*/ 0 w 30"/>
                  <a:gd name="T1" fmla="*/ 22 h 26"/>
                  <a:gd name="T2" fmla="*/ 2 w 30"/>
                  <a:gd name="T3" fmla="*/ 26 h 26"/>
                  <a:gd name="T4" fmla="*/ 28 w 30"/>
                  <a:gd name="T5" fmla="*/ 6 h 26"/>
                  <a:gd name="T6" fmla="*/ 30 w 30"/>
                  <a:gd name="T7" fmla="*/ 0 h 26"/>
                  <a:gd name="T8" fmla="*/ 0 w 30"/>
                  <a:gd name="T9" fmla="*/ 22 h 2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30"/>
                  <a:gd name="T16" fmla="*/ 0 h 26"/>
                  <a:gd name="T17" fmla="*/ 30 w 30"/>
                  <a:gd name="T18" fmla="*/ 26 h 2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30" h="26">
                    <a:moveTo>
                      <a:pt x="0" y="22"/>
                    </a:moveTo>
                    <a:lnTo>
                      <a:pt x="2" y="26"/>
                    </a:lnTo>
                    <a:lnTo>
                      <a:pt x="28" y="6"/>
                    </a:lnTo>
                    <a:lnTo>
                      <a:pt x="30" y="0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rgbClr val="A1DCE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96" name="Freeform 35"/>
              <p:cNvSpPr>
                <a:spLocks/>
              </p:cNvSpPr>
              <p:nvPr/>
            </p:nvSpPr>
            <p:spPr bwMode="auto">
              <a:xfrm>
                <a:off x="3785" y="2625"/>
                <a:ext cx="42" cy="8"/>
              </a:xfrm>
              <a:custGeom>
                <a:avLst/>
                <a:gdLst>
                  <a:gd name="T0" fmla="*/ 0 w 42"/>
                  <a:gd name="T1" fmla="*/ 4 h 8"/>
                  <a:gd name="T2" fmla="*/ 0 w 42"/>
                  <a:gd name="T3" fmla="*/ 8 h 8"/>
                  <a:gd name="T4" fmla="*/ 38 w 42"/>
                  <a:gd name="T5" fmla="*/ 6 h 8"/>
                  <a:gd name="T6" fmla="*/ 42 w 42"/>
                  <a:gd name="T7" fmla="*/ 0 h 8"/>
                  <a:gd name="T8" fmla="*/ 0 w 42"/>
                  <a:gd name="T9" fmla="*/ 4 h 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42"/>
                  <a:gd name="T16" fmla="*/ 0 h 8"/>
                  <a:gd name="T17" fmla="*/ 42 w 42"/>
                  <a:gd name="T18" fmla="*/ 8 h 8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42" h="8">
                    <a:moveTo>
                      <a:pt x="0" y="4"/>
                    </a:moveTo>
                    <a:lnTo>
                      <a:pt x="0" y="8"/>
                    </a:lnTo>
                    <a:lnTo>
                      <a:pt x="38" y="6"/>
                    </a:lnTo>
                    <a:lnTo>
                      <a:pt x="42" y="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A1DCE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97" name="Freeform 36"/>
              <p:cNvSpPr>
                <a:spLocks/>
              </p:cNvSpPr>
              <p:nvPr/>
            </p:nvSpPr>
            <p:spPr bwMode="auto">
              <a:xfrm>
                <a:off x="3801" y="2689"/>
                <a:ext cx="52" cy="8"/>
              </a:xfrm>
              <a:custGeom>
                <a:avLst/>
                <a:gdLst>
                  <a:gd name="T0" fmla="*/ 0 w 52"/>
                  <a:gd name="T1" fmla="*/ 4 h 8"/>
                  <a:gd name="T2" fmla="*/ 0 w 52"/>
                  <a:gd name="T3" fmla="*/ 8 h 8"/>
                  <a:gd name="T4" fmla="*/ 52 w 52"/>
                  <a:gd name="T5" fmla="*/ 6 h 8"/>
                  <a:gd name="T6" fmla="*/ 52 w 52"/>
                  <a:gd name="T7" fmla="*/ 0 h 8"/>
                  <a:gd name="T8" fmla="*/ 0 w 52"/>
                  <a:gd name="T9" fmla="*/ 4 h 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2"/>
                  <a:gd name="T16" fmla="*/ 0 h 8"/>
                  <a:gd name="T17" fmla="*/ 52 w 52"/>
                  <a:gd name="T18" fmla="*/ 8 h 8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2" h="8">
                    <a:moveTo>
                      <a:pt x="0" y="4"/>
                    </a:moveTo>
                    <a:lnTo>
                      <a:pt x="0" y="8"/>
                    </a:lnTo>
                    <a:lnTo>
                      <a:pt x="52" y="6"/>
                    </a:lnTo>
                    <a:lnTo>
                      <a:pt x="52" y="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A1DCE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98" name="Freeform 37"/>
              <p:cNvSpPr>
                <a:spLocks/>
              </p:cNvSpPr>
              <p:nvPr/>
            </p:nvSpPr>
            <p:spPr bwMode="auto">
              <a:xfrm>
                <a:off x="3765" y="2729"/>
                <a:ext cx="94" cy="40"/>
              </a:xfrm>
              <a:custGeom>
                <a:avLst/>
                <a:gdLst>
                  <a:gd name="T0" fmla="*/ 0 w 94"/>
                  <a:gd name="T1" fmla="*/ 4 h 40"/>
                  <a:gd name="T2" fmla="*/ 90 w 94"/>
                  <a:gd name="T3" fmla="*/ 40 h 40"/>
                  <a:gd name="T4" fmla="*/ 94 w 94"/>
                  <a:gd name="T5" fmla="*/ 36 h 40"/>
                  <a:gd name="T6" fmla="*/ 2 w 94"/>
                  <a:gd name="T7" fmla="*/ 0 h 40"/>
                  <a:gd name="T8" fmla="*/ 0 w 94"/>
                  <a:gd name="T9" fmla="*/ 4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94"/>
                  <a:gd name="T16" fmla="*/ 0 h 40"/>
                  <a:gd name="T17" fmla="*/ 94 w 94"/>
                  <a:gd name="T18" fmla="*/ 40 h 40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94" h="40">
                    <a:moveTo>
                      <a:pt x="0" y="4"/>
                    </a:moveTo>
                    <a:lnTo>
                      <a:pt x="90" y="40"/>
                    </a:lnTo>
                    <a:lnTo>
                      <a:pt x="94" y="36"/>
                    </a:lnTo>
                    <a:lnTo>
                      <a:pt x="2" y="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A1DCE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99" name="Freeform 38"/>
              <p:cNvSpPr>
                <a:spLocks/>
              </p:cNvSpPr>
              <p:nvPr/>
            </p:nvSpPr>
            <p:spPr bwMode="auto">
              <a:xfrm>
                <a:off x="3755" y="2769"/>
                <a:ext cx="82" cy="48"/>
              </a:xfrm>
              <a:custGeom>
                <a:avLst/>
                <a:gdLst>
                  <a:gd name="T0" fmla="*/ 0 w 82"/>
                  <a:gd name="T1" fmla="*/ 4 h 48"/>
                  <a:gd name="T2" fmla="*/ 78 w 82"/>
                  <a:gd name="T3" fmla="*/ 48 h 48"/>
                  <a:gd name="T4" fmla="*/ 82 w 82"/>
                  <a:gd name="T5" fmla="*/ 44 h 48"/>
                  <a:gd name="T6" fmla="*/ 2 w 82"/>
                  <a:gd name="T7" fmla="*/ 0 h 48"/>
                  <a:gd name="T8" fmla="*/ 0 w 82"/>
                  <a:gd name="T9" fmla="*/ 4 h 4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2"/>
                  <a:gd name="T16" fmla="*/ 0 h 48"/>
                  <a:gd name="T17" fmla="*/ 82 w 82"/>
                  <a:gd name="T18" fmla="*/ 48 h 48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2" h="48">
                    <a:moveTo>
                      <a:pt x="0" y="4"/>
                    </a:moveTo>
                    <a:lnTo>
                      <a:pt x="78" y="48"/>
                    </a:lnTo>
                    <a:lnTo>
                      <a:pt x="82" y="44"/>
                    </a:lnTo>
                    <a:lnTo>
                      <a:pt x="2" y="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A1DCE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00" name="Freeform 39"/>
              <p:cNvSpPr>
                <a:spLocks/>
              </p:cNvSpPr>
              <p:nvPr/>
            </p:nvSpPr>
            <p:spPr bwMode="auto">
              <a:xfrm>
                <a:off x="3725" y="2803"/>
                <a:ext cx="82" cy="64"/>
              </a:xfrm>
              <a:custGeom>
                <a:avLst/>
                <a:gdLst>
                  <a:gd name="T0" fmla="*/ 0 w 82"/>
                  <a:gd name="T1" fmla="*/ 4 h 64"/>
                  <a:gd name="T2" fmla="*/ 76 w 82"/>
                  <a:gd name="T3" fmla="*/ 64 h 64"/>
                  <a:gd name="T4" fmla="*/ 82 w 82"/>
                  <a:gd name="T5" fmla="*/ 62 h 64"/>
                  <a:gd name="T6" fmla="*/ 2 w 82"/>
                  <a:gd name="T7" fmla="*/ 0 h 64"/>
                  <a:gd name="T8" fmla="*/ 0 w 82"/>
                  <a:gd name="T9" fmla="*/ 4 h 64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2"/>
                  <a:gd name="T16" fmla="*/ 0 h 64"/>
                  <a:gd name="T17" fmla="*/ 82 w 82"/>
                  <a:gd name="T18" fmla="*/ 64 h 64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2" h="64">
                    <a:moveTo>
                      <a:pt x="0" y="4"/>
                    </a:moveTo>
                    <a:lnTo>
                      <a:pt x="76" y="64"/>
                    </a:lnTo>
                    <a:lnTo>
                      <a:pt x="82" y="62"/>
                    </a:lnTo>
                    <a:lnTo>
                      <a:pt x="2" y="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A1DCE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01" name="Freeform 40"/>
              <p:cNvSpPr>
                <a:spLocks/>
              </p:cNvSpPr>
              <p:nvPr/>
            </p:nvSpPr>
            <p:spPr bwMode="auto">
              <a:xfrm>
                <a:off x="3673" y="2847"/>
                <a:ext cx="88" cy="46"/>
              </a:xfrm>
              <a:custGeom>
                <a:avLst/>
                <a:gdLst>
                  <a:gd name="T0" fmla="*/ 0 w 88"/>
                  <a:gd name="T1" fmla="*/ 4 h 46"/>
                  <a:gd name="T2" fmla="*/ 88 w 88"/>
                  <a:gd name="T3" fmla="*/ 46 h 46"/>
                  <a:gd name="T4" fmla="*/ 88 w 88"/>
                  <a:gd name="T5" fmla="*/ 40 h 46"/>
                  <a:gd name="T6" fmla="*/ 2 w 88"/>
                  <a:gd name="T7" fmla="*/ 0 h 46"/>
                  <a:gd name="T8" fmla="*/ 0 w 88"/>
                  <a:gd name="T9" fmla="*/ 4 h 4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8"/>
                  <a:gd name="T16" fmla="*/ 0 h 46"/>
                  <a:gd name="T17" fmla="*/ 88 w 88"/>
                  <a:gd name="T18" fmla="*/ 46 h 4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8" h="46">
                    <a:moveTo>
                      <a:pt x="0" y="4"/>
                    </a:moveTo>
                    <a:lnTo>
                      <a:pt x="88" y="46"/>
                    </a:lnTo>
                    <a:lnTo>
                      <a:pt x="88" y="40"/>
                    </a:lnTo>
                    <a:lnTo>
                      <a:pt x="2" y="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A1DCE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02" name="Freeform 41"/>
              <p:cNvSpPr>
                <a:spLocks/>
              </p:cNvSpPr>
              <p:nvPr/>
            </p:nvSpPr>
            <p:spPr bwMode="auto">
              <a:xfrm>
                <a:off x="3227" y="2933"/>
                <a:ext cx="8" cy="68"/>
              </a:xfrm>
              <a:custGeom>
                <a:avLst/>
                <a:gdLst>
                  <a:gd name="T0" fmla="*/ 0 w 8"/>
                  <a:gd name="T1" fmla="*/ 64 h 68"/>
                  <a:gd name="T2" fmla="*/ 4 w 8"/>
                  <a:gd name="T3" fmla="*/ 68 h 68"/>
                  <a:gd name="T4" fmla="*/ 8 w 8"/>
                  <a:gd name="T5" fmla="*/ 0 h 68"/>
                  <a:gd name="T6" fmla="*/ 4 w 8"/>
                  <a:gd name="T7" fmla="*/ 0 h 68"/>
                  <a:gd name="T8" fmla="*/ 0 w 8"/>
                  <a:gd name="T9" fmla="*/ 64 h 6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8"/>
                  <a:gd name="T16" fmla="*/ 0 h 68"/>
                  <a:gd name="T17" fmla="*/ 8 w 8"/>
                  <a:gd name="T18" fmla="*/ 68 h 68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8" h="68">
                    <a:moveTo>
                      <a:pt x="0" y="64"/>
                    </a:moveTo>
                    <a:lnTo>
                      <a:pt x="4" y="68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0" y="64"/>
                    </a:lnTo>
                    <a:close/>
                  </a:path>
                </a:pathLst>
              </a:custGeom>
              <a:solidFill>
                <a:srgbClr val="A1DCE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03" name="Freeform 42"/>
              <p:cNvSpPr>
                <a:spLocks/>
              </p:cNvSpPr>
              <p:nvPr/>
            </p:nvSpPr>
            <p:spPr bwMode="auto">
              <a:xfrm>
                <a:off x="3305" y="2943"/>
                <a:ext cx="6" cy="60"/>
              </a:xfrm>
              <a:custGeom>
                <a:avLst/>
                <a:gdLst>
                  <a:gd name="T0" fmla="*/ 0 w 6"/>
                  <a:gd name="T1" fmla="*/ 54 h 60"/>
                  <a:gd name="T2" fmla="*/ 6 w 6"/>
                  <a:gd name="T3" fmla="*/ 60 h 60"/>
                  <a:gd name="T4" fmla="*/ 4 w 6"/>
                  <a:gd name="T5" fmla="*/ 0 h 60"/>
                  <a:gd name="T6" fmla="*/ 0 w 6"/>
                  <a:gd name="T7" fmla="*/ 0 h 60"/>
                  <a:gd name="T8" fmla="*/ 0 w 6"/>
                  <a:gd name="T9" fmla="*/ 54 h 6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"/>
                  <a:gd name="T16" fmla="*/ 0 h 60"/>
                  <a:gd name="T17" fmla="*/ 6 w 6"/>
                  <a:gd name="T18" fmla="*/ 60 h 60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" h="60">
                    <a:moveTo>
                      <a:pt x="0" y="54"/>
                    </a:moveTo>
                    <a:lnTo>
                      <a:pt x="6" y="60"/>
                    </a:lnTo>
                    <a:lnTo>
                      <a:pt x="4" y="0"/>
                    </a:lnTo>
                    <a:lnTo>
                      <a:pt x="0" y="0"/>
                    </a:lnTo>
                    <a:lnTo>
                      <a:pt x="0" y="54"/>
                    </a:lnTo>
                    <a:close/>
                  </a:path>
                </a:pathLst>
              </a:custGeom>
              <a:solidFill>
                <a:srgbClr val="A1DCE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04" name="Freeform 43"/>
              <p:cNvSpPr>
                <a:spLocks/>
              </p:cNvSpPr>
              <p:nvPr/>
            </p:nvSpPr>
            <p:spPr bwMode="auto">
              <a:xfrm>
                <a:off x="3375" y="2949"/>
                <a:ext cx="10" cy="58"/>
              </a:xfrm>
              <a:custGeom>
                <a:avLst/>
                <a:gdLst>
                  <a:gd name="T0" fmla="*/ 0 w 10"/>
                  <a:gd name="T1" fmla="*/ 0 h 58"/>
                  <a:gd name="T2" fmla="*/ 4 w 10"/>
                  <a:gd name="T3" fmla="*/ 58 h 58"/>
                  <a:gd name="T4" fmla="*/ 10 w 10"/>
                  <a:gd name="T5" fmla="*/ 54 h 58"/>
                  <a:gd name="T6" fmla="*/ 4 w 10"/>
                  <a:gd name="T7" fmla="*/ 0 h 58"/>
                  <a:gd name="T8" fmla="*/ 0 w 10"/>
                  <a:gd name="T9" fmla="*/ 0 h 5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0"/>
                  <a:gd name="T16" fmla="*/ 0 h 58"/>
                  <a:gd name="T17" fmla="*/ 10 w 10"/>
                  <a:gd name="T18" fmla="*/ 58 h 58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0" h="58">
                    <a:moveTo>
                      <a:pt x="0" y="0"/>
                    </a:moveTo>
                    <a:lnTo>
                      <a:pt x="4" y="58"/>
                    </a:lnTo>
                    <a:lnTo>
                      <a:pt x="10" y="54"/>
                    </a:lnTo>
                    <a:lnTo>
                      <a:pt x="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1DCE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05" name="Freeform 44"/>
              <p:cNvSpPr>
                <a:spLocks/>
              </p:cNvSpPr>
              <p:nvPr/>
            </p:nvSpPr>
            <p:spPr bwMode="auto">
              <a:xfrm>
                <a:off x="3425" y="2945"/>
                <a:ext cx="40" cy="58"/>
              </a:xfrm>
              <a:custGeom>
                <a:avLst/>
                <a:gdLst>
                  <a:gd name="T0" fmla="*/ 0 w 40"/>
                  <a:gd name="T1" fmla="*/ 2 h 58"/>
                  <a:gd name="T2" fmla="*/ 36 w 40"/>
                  <a:gd name="T3" fmla="*/ 58 h 58"/>
                  <a:gd name="T4" fmla="*/ 40 w 40"/>
                  <a:gd name="T5" fmla="*/ 52 h 58"/>
                  <a:gd name="T6" fmla="*/ 2 w 40"/>
                  <a:gd name="T7" fmla="*/ 0 h 58"/>
                  <a:gd name="T8" fmla="*/ 0 w 40"/>
                  <a:gd name="T9" fmla="*/ 2 h 5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40"/>
                  <a:gd name="T16" fmla="*/ 0 h 58"/>
                  <a:gd name="T17" fmla="*/ 40 w 40"/>
                  <a:gd name="T18" fmla="*/ 58 h 58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40" h="58">
                    <a:moveTo>
                      <a:pt x="0" y="2"/>
                    </a:moveTo>
                    <a:lnTo>
                      <a:pt x="36" y="58"/>
                    </a:lnTo>
                    <a:lnTo>
                      <a:pt x="40" y="52"/>
                    </a:lnTo>
                    <a:lnTo>
                      <a:pt x="2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A1DCE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06" name="Freeform 45"/>
              <p:cNvSpPr>
                <a:spLocks/>
              </p:cNvSpPr>
              <p:nvPr/>
            </p:nvSpPr>
            <p:spPr bwMode="auto">
              <a:xfrm>
                <a:off x="3483" y="2937"/>
                <a:ext cx="56" cy="56"/>
              </a:xfrm>
              <a:custGeom>
                <a:avLst/>
                <a:gdLst>
                  <a:gd name="T0" fmla="*/ 0 w 56"/>
                  <a:gd name="T1" fmla="*/ 2 h 56"/>
                  <a:gd name="T2" fmla="*/ 48 w 56"/>
                  <a:gd name="T3" fmla="*/ 54 h 56"/>
                  <a:gd name="T4" fmla="*/ 56 w 56"/>
                  <a:gd name="T5" fmla="*/ 56 h 56"/>
                  <a:gd name="T6" fmla="*/ 4 w 56"/>
                  <a:gd name="T7" fmla="*/ 0 h 56"/>
                  <a:gd name="T8" fmla="*/ 0 w 56"/>
                  <a:gd name="T9" fmla="*/ 2 h 5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56"/>
                  <a:gd name="T16" fmla="*/ 0 h 56"/>
                  <a:gd name="T17" fmla="*/ 56 w 56"/>
                  <a:gd name="T18" fmla="*/ 56 h 5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56" h="56">
                    <a:moveTo>
                      <a:pt x="0" y="2"/>
                    </a:moveTo>
                    <a:lnTo>
                      <a:pt x="48" y="54"/>
                    </a:lnTo>
                    <a:lnTo>
                      <a:pt x="56" y="56"/>
                    </a:lnTo>
                    <a:lnTo>
                      <a:pt x="4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A1DCE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07" name="Freeform 46"/>
              <p:cNvSpPr>
                <a:spLocks/>
              </p:cNvSpPr>
              <p:nvPr/>
            </p:nvSpPr>
            <p:spPr bwMode="auto">
              <a:xfrm>
                <a:off x="3545" y="2921"/>
                <a:ext cx="62" cy="56"/>
              </a:xfrm>
              <a:custGeom>
                <a:avLst/>
                <a:gdLst>
                  <a:gd name="T0" fmla="*/ 0 w 62"/>
                  <a:gd name="T1" fmla="*/ 4 h 56"/>
                  <a:gd name="T2" fmla="*/ 58 w 62"/>
                  <a:gd name="T3" fmla="*/ 56 h 56"/>
                  <a:gd name="T4" fmla="*/ 62 w 62"/>
                  <a:gd name="T5" fmla="*/ 50 h 56"/>
                  <a:gd name="T6" fmla="*/ 2 w 62"/>
                  <a:gd name="T7" fmla="*/ 0 h 56"/>
                  <a:gd name="T8" fmla="*/ 0 w 62"/>
                  <a:gd name="T9" fmla="*/ 4 h 5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62"/>
                  <a:gd name="T16" fmla="*/ 0 h 56"/>
                  <a:gd name="T17" fmla="*/ 62 w 62"/>
                  <a:gd name="T18" fmla="*/ 56 h 5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62" h="56">
                    <a:moveTo>
                      <a:pt x="0" y="4"/>
                    </a:moveTo>
                    <a:lnTo>
                      <a:pt x="58" y="56"/>
                    </a:lnTo>
                    <a:lnTo>
                      <a:pt x="62" y="50"/>
                    </a:lnTo>
                    <a:lnTo>
                      <a:pt x="2" y="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A1DCE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08" name="Freeform 47"/>
              <p:cNvSpPr>
                <a:spLocks/>
              </p:cNvSpPr>
              <p:nvPr/>
            </p:nvSpPr>
            <p:spPr bwMode="auto">
              <a:xfrm>
                <a:off x="3575" y="2899"/>
                <a:ext cx="90" cy="60"/>
              </a:xfrm>
              <a:custGeom>
                <a:avLst/>
                <a:gdLst>
                  <a:gd name="T0" fmla="*/ 0 w 90"/>
                  <a:gd name="T1" fmla="*/ 2 h 60"/>
                  <a:gd name="T2" fmla="*/ 88 w 90"/>
                  <a:gd name="T3" fmla="*/ 60 h 60"/>
                  <a:gd name="T4" fmla="*/ 90 w 90"/>
                  <a:gd name="T5" fmla="*/ 52 h 60"/>
                  <a:gd name="T6" fmla="*/ 2 w 90"/>
                  <a:gd name="T7" fmla="*/ 0 h 60"/>
                  <a:gd name="T8" fmla="*/ 0 w 90"/>
                  <a:gd name="T9" fmla="*/ 2 h 6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90"/>
                  <a:gd name="T16" fmla="*/ 0 h 60"/>
                  <a:gd name="T17" fmla="*/ 90 w 90"/>
                  <a:gd name="T18" fmla="*/ 60 h 60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90" h="60">
                    <a:moveTo>
                      <a:pt x="0" y="2"/>
                    </a:moveTo>
                    <a:lnTo>
                      <a:pt x="88" y="60"/>
                    </a:lnTo>
                    <a:lnTo>
                      <a:pt x="90" y="52"/>
                    </a:lnTo>
                    <a:lnTo>
                      <a:pt x="2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A1DCE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09" name="Freeform 48"/>
              <p:cNvSpPr>
                <a:spLocks/>
              </p:cNvSpPr>
              <p:nvPr/>
            </p:nvSpPr>
            <p:spPr bwMode="auto">
              <a:xfrm>
                <a:off x="3629" y="2875"/>
                <a:ext cx="92" cy="60"/>
              </a:xfrm>
              <a:custGeom>
                <a:avLst/>
                <a:gdLst>
                  <a:gd name="T0" fmla="*/ 0 w 92"/>
                  <a:gd name="T1" fmla="*/ 4 h 60"/>
                  <a:gd name="T2" fmla="*/ 88 w 92"/>
                  <a:gd name="T3" fmla="*/ 60 h 60"/>
                  <a:gd name="T4" fmla="*/ 92 w 92"/>
                  <a:gd name="T5" fmla="*/ 54 h 60"/>
                  <a:gd name="T6" fmla="*/ 2 w 92"/>
                  <a:gd name="T7" fmla="*/ 0 h 60"/>
                  <a:gd name="T8" fmla="*/ 0 w 92"/>
                  <a:gd name="T9" fmla="*/ 4 h 6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92"/>
                  <a:gd name="T16" fmla="*/ 0 h 60"/>
                  <a:gd name="T17" fmla="*/ 92 w 92"/>
                  <a:gd name="T18" fmla="*/ 60 h 60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92" h="60">
                    <a:moveTo>
                      <a:pt x="0" y="4"/>
                    </a:moveTo>
                    <a:lnTo>
                      <a:pt x="88" y="60"/>
                    </a:lnTo>
                    <a:lnTo>
                      <a:pt x="92" y="54"/>
                    </a:lnTo>
                    <a:lnTo>
                      <a:pt x="2" y="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A1DCE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10" name="Freeform 49"/>
              <p:cNvSpPr>
                <a:spLocks/>
              </p:cNvSpPr>
              <p:nvPr/>
            </p:nvSpPr>
            <p:spPr bwMode="auto">
              <a:xfrm>
                <a:off x="2957" y="2537"/>
                <a:ext cx="60" cy="202"/>
              </a:xfrm>
              <a:custGeom>
                <a:avLst/>
                <a:gdLst>
                  <a:gd name="T0" fmla="*/ 60 w 60"/>
                  <a:gd name="T1" fmla="*/ 182 h 202"/>
                  <a:gd name="T2" fmla="*/ 60 w 60"/>
                  <a:gd name="T3" fmla="*/ 182 h 202"/>
                  <a:gd name="T4" fmla="*/ 58 w 60"/>
                  <a:gd name="T5" fmla="*/ 180 h 202"/>
                  <a:gd name="T6" fmla="*/ 54 w 60"/>
                  <a:gd name="T7" fmla="*/ 178 h 202"/>
                  <a:gd name="T8" fmla="*/ 44 w 60"/>
                  <a:gd name="T9" fmla="*/ 178 h 202"/>
                  <a:gd name="T10" fmla="*/ 44 w 60"/>
                  <a:gd name="T11" fmla="*/ 178 h 202"/>
                  <a:gd name="T12" fmla="*/ 54 w 60"/>
                  <a:gd name="T13" fmla="*/ 154 h 202"/>
                  <a:gd name="T14" fmla="*/ 58 w 60"/>
                  <a:gd name="T15" fmla="*/ 144 h 202"/>
                  <a:gd name="T16" fmla="*/ 56 w 60"/>
                  <a:gd name="T17" fmla="*/ 140 h 202"/>
                  <a:gd name="T18" fmla="*/ 54 w 60"/>
                  <a:gd name="T19" fmla="*/ 138 h 202"/>
                  <a:gd name="T20" fmla="*/ 54 w 60"/>
                  <a:gd name="T21" fmla="*/ 138 h 202"/>
                  <a:gd name="T22" fmla="*/ 48 w 60"/>
                  <a:gd name="T23" fmla="*/ 132 h 202"/>
                  <a:gd name="T24" fmla="*/ 42 w 60"/>
                  <a:gd name="T25" fmla="*/ 124 h 202"/>
                  <a:gd name="T26" fmla="*/ 34 w 60"/>
                  <a:gd name="T27" fmla="*/ 108 h 202"/>
                  <a:gd name="T28" fmla="*/ 30 w 60"/>
                  <a:gd name="T29" fmla="*/ 92 h 202"/>
                  <a:gd name="T30" fmla="*/ 26 w 60"/>
                  <a:gd name="T31" fmla="*/ 72 h 202"/>
                  <a:gd name="T32" fmla="*/ 24 w 60"/>
                  <a:gd name="T33" fmla="*/ 36 h 202"/>
                  <a:gd name="T34" fmla="*/ 22 w 60"/>
                  <a:gd name="T35" fmla="*/ 16 h 202"/>
                  <a:gd name="T36" fmla="*/ 18 w 60"/>
                  <a:gd name="T37" fmla="*/ 0 h 202"/>
                  <a:gd name="T38" fmla="*/ 18 w 60"/>
                  <a:gd name="T39" fmla="*/ 0 h 202"/>
                  <a:gd name="T40" fmla="*/ 14 w 60"/>
                  <a:gd name="T41" fmla="*/ 12 h 202"/>
                  <a:gd name="T42" fmla="*/ 12 w 60"/>
                  <a:gd name="T43" fmla="*/ 18 h 202"/>
                  <a:gd name="T44" fmla="*/ 8 w 60"/>
                  <a:gd name="T45" fmla="*/ 22 h 202"/>
                  <a:gd name="T46" fmla="*/ 8 w 60"/>
                  <a:gd name="T47" fmla="*/ 22 h 202"/>
                  <a:gd name="T48" fmla="*/ 4 w 60"/>
                  <a:gd name="T49" fmla="*/ 26 h 202"/>
                  <a:gd name="T50" fmla="*/ 0 w 60"/>
                  <a:gd name="T51" fmla="*/ 30 h 202"/>
                  <a:gd name="T52" fmla="*/ 0 w 60"/>
                  <a:gd name="T53" fmla="*/ 30 h 202"/>
                  <a:gd name="T54" fmla="*/ 0 w 60"/>
                  <a:gd name="T55" fmla="*/ 94 h 202"/>
                  <a:gd name="T56" fmla="*/ 0 w 60"/>
                  <a:gd name="T57" fmla="*/ 94 h 202"/>
                  <a:gd name="T58" fmla="*/ 2 w 60"/>
                  <a:gd name="T59" fmla="*/ 98 h 202"/>
                  <a:gd name="T60" fmla="*/ 4 w 60"/>
                  <a:gd name="T61" fmla="*/ 98 h 202"/>
                  <a:gd name="T62" fmla="*/ 8 w 60"/>
                  <a:gd name="T63" fmla="*/ 100 h 202"/>
                  <a:gd name="T64" fmla="*/ 14 w 60"/>
                  <a:gd name="T65" fmla="*/ 100 h 202"/>
                  <a:gd name="T66" fmla="*/ 14 w 60"/>
                  <a:gd name="T67" fmla="*/ 102 h 202"/>
                  <a:gd name="T68" fmla="*/ 16 w 60"/>
                  <a:gd name="T69" fmla="*/ 104 h 202"/>
                  <a:gd name="T70" fmla="*/ 16 w 60"/>
                  <a:gd name="T71" fmla="*/ 104 h 202"/>
                  <a:gd name="T72" fmla="*/ 16 w 60"/>
                  <a:gd name="T73" fmla="*/ 122 h 202"/>
                  <a:gd name="T74" fmla="*/ 18 w 60"/>
                  <a:gd name="T75" fmla="*/ 136 h 202"/>
                  <a:gd name="T76" fmla="*/ 24 w 60"/>
                  <a:gd name="T77" fmla="*/ 148 h 202"/>
                  <a:gd name="T78" fmla="*/ 34 w 60"/>
                  <a:gd name="T79" fmla="*/ 162 h 202"/>
                  <a:gd name="T80" fmla="*/ 34 w 60"/>
                  <a:gd name="T81" fmla="*/ 162 h 202"/>
                  <a:gd name="T82" fmla="*/ 38 w 60"/>
                  <a:gd name="T83" fmla="*/ 168 h 202"/>
                  <a:gd name="T84" fmla="*/ 38 w 60"/>
                  <a:gd name="T85" fmla="*/ 174 h 202"/>
                  <a:gd name="T86" fmla="*/ 38 w 60"/>
                  <a:gd name="T87" fmla="*/ 178 h 202"/>
                  <a:gd name="T88" fmla="*/ 36 w 60"/>
                  <a:gd name="T89" fmla="*/ 182 h 202"/>
                  <a:gd name="T90" fmla="*/ 30 w 60"/>
                  <a:gd name="T91" fmla="*/ 192 h 202"/>
                  <a:gd name="T92" fmla="*/ 26 w 60"/>
                  <a:gd name="T93" fmla="*/ 202 h 202"/>
                  <a:gd name="T94" fmla="*/ 26 w 60"/>
                  <a:gd name="T95" fmla="*/ 202 h 202"/>
                  <a:gd name="T96" fmla="*/ 42 w 60"/>
                  <a:gd name="T97" fmla="*/ 202 h 202"/>
                  <a:gd name="T98" fmla="*/ 60 w 60"/>
                  <a:gd name="T99" fmla="*/ 202 h 202"/>
                  <a:gd name="T100" fmla="*/ 60 w 60"/>
                  <a:gd name="T101" fmla="*/ 202 h 202"/>
                  <a:gd name="T102" fmla="*/ 58 w 60"/>
                  <a:gd name="T103" fmla="*/ 196 h 202"/>
                  <a:gd name="T104" fmla="*/ 60 w 60"/>
                  <a:gd name="T105" fmla="*/ 182 h 202"/>
                  <a:gd name="T106" fmla="*/ 60 w 60"/>
                  <a:gd name="T107" fmla="*/ 182 h 202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w 60"/>
                  <a:gd name="T163" fmla="*/ 0 h 202"/>
                  <a:gd name="T164" fmla="*/ 60 w 60"/>
                  <a:gd name="T165" fmla="*/ 202 h 202"/>
                </a:gdLst>
                <a:ahLst/>
                <a:cxnLst>
                  <a:cxn ang="T108">
                    <a:pos x="T0" y="T1"/>
                  </a:cxn>
                  <a:cxn ang="T109">
                    <a:pos x="T2" y="T3"/>
                  </a:cxn>
                  <a:cxn ang="T110">
                    <a:pos x="T4" y="T5"/>
                  </a:cxn>
                  <a:cxn ang="T111">
                    <a:pos x="T6" y="T7"/>
                  </a:cxn>
                  <a:cxn ang="T112">
                    <a:pos x="T8" y="T9"/>
                  </a:cxn>
                  <a:cxn ang="T113">
                    <a:pos x="T10" y="T11"/>
                  </a:cxn>
                  <a:cxn ang="T114">
                    <a:pos x="T12" y="T13"/>
                  </a:cxn>
                  <a:cxn ang="T115">
                    <a:pos x="T14" y="T15"/>
                  </a:cxn>
                  <a:cxn ang="T116">
                    <a:pos x="T16" y="T17"/>
                  </a:cxn>
                  <a:cxn ang="T117">
                    <a:pos x="T18" y="T19"/>
                  </a:cxn>
                  <a:cxn ang="T118">
                    <a:pos x="T20" y="T21"/>
                  </a:cxn>
                  <a:cxn ang="T119">
                    <a:pos x="T22" y="T23"/>
                  </a:cxn>
                  <a:cxn ang="T120">
                    <a:pos x="T24" y="T25"/>
                  </a:cxn>
                  <a:cxn ang="T121">
                    <a:pos x="T26" y="T27"/>
                  </a:cxn>
                  <a:cxn ang="T122">
                    <a:pos x="T28" y="T29"/>
                  </a:cxn>
                  <a:cxn ang="T123">
                    <a:pos x="T30" y="T31"/>
                  </a:cxn>
                  <a:cxn ang="T124">
                    <a:pos x="T32" y="T33"/>
                  </a:cxn>
                  <a:cxn ang="T125">
                    <a:pos x="T34" y="T35"/>
                  </a:cxn>
                  <a:cxn ang="T126">
                    <a:pos x="T36" y="T37"/>
                  </a:cxn>
                  <a:cxn ang="T127">
                    <a:pos x="T38" y="T39"/>
                  </a:cxn>
                  <a:cxn ang="T128">
                    <a:pos x="T40" y="T41"/>
                  </a:cxn>
                  <a:cxn ang="T129">
                    <a:pos x="T42" y="T43"/>
                  </a:cxn>
                  <a:cxn ang="T130">
                    <a:pos x="T44" y="T45"/>
                  </a:cxn>
                  <a:cxn ang="T131">
                    <a:pos x="T46" y="T47"/>
                  </a:cxn>
                  <a:cxn ang="T132">
                    <a:pos x="T48" y="T49"/>
                  </a:cxn>
                  <a:cxn ang="T133">
                    <a:pos x="T50" y="T51"/>
                  </a:cxn>
                  <a:cxn ang="T134">
                    <a:pos x="T52" y="T53"/>
                  </a:cxn>
                  <a:cxn ang="T135">
                    <a:pos x="T54" y="T55"/>
                  </a:cxn>
                  <a:cxn ang="T136">
                    <a:pos x="T56" y="T57"/>
                  </a:cxn>
                  <a:cxn ang="T137">
                    <a:pos x="T58" y="T59"/>
                  </a:cxn>
                  <a:cxn ang="T138">
                    <a:pos x="T60" y="T61"/>
                  </a:cxn>
                  <a:cxn ang="T139">
                    <a:pos x="T62" y="T63"/>
                  </a:cxn>
                  <a:cxn ang="T140">
                    <a:pos x="T64" y="T65"/>
                  </a:cxn>
                  <a:cxn ang="T141">
                    <a:pos x="T66" y="T67"/>
                  </a:cxn>
                  <a:cxn ang="T142">
                    <a:pos x="T68" y="T69"/>
                  </a:cxn>
                  <a:cxn ang="T143">
                    <a:pos x="T70" y="T71"/>
                  </a:cxn>
                  <a:cxn ang="T144">
                    <a:pos x="T72" y="T73"/>
                  </a:cxn>
                  <a:cxn ang="T145">
                    <a:pos x="T74" y="T75"/>
                  </a:cxn>
                  <a:cxn ang="T146">
                    <a:pos x="T76" y="T77"/>
                  </a:cxn>
                  <a:cxn ang="T147">
                    <a:pos x="T78" y="T79"/>
                  </a:cxn>
                  <a:cxn ang="T148">
                    <a:pos x="T80" y="T81"/>
                  </a:cxn>
                  <a:cxn ang="T149">
                    <a:pos x="T82" y="T83"/>
                  </a:cxn>
                  <a:cxn ang="T150">
                    <a:pos x="T84" y="T85"/>
                  </a:cxn>
                  <a:cxn ang="T151">
                    <a:pos x="T86" y="T87"/>
                  </a:cxn>
                  <a:cxn ang="T152">
                    <a:pos x="T88" y="T89"/>
                  </a:cxn>
                  <a:cxn ang="T153">
                    <a:pos x="T90" y="T91"/>
                  </a:cxn>
                  <a:cxn ang="T154">
                    <a:pos x="T92" y="T93"/>
                  </a:cxn>
                  <a:cxn ang="T155">
                    <a:pos x="T94" y="T95"/>
                  </a:cxn>
                  <a:cxn ang="T156">
                    <a:pos x="T96" y="T97"/>
                  </a:cxn>
                  <a:cxn ang="T157">
                    <a:pos x="T98" y="T99"/>
                  </a:cxn>
                  <a:cxn ang="T158">
                    <a:pos x="T100" y="T101"/>
                  </a:cxn>
                  <a:cxn ang="T159">
                    <a:pos x="T102" y="T103"/>
                  </a:cxn>
                  <a:cxn ang="T160">
                    <a:pos x="T104" y="T105"/>
                  </a:cxn>
                  <a:cxn ang="T161">
                    <a:pos x="T106" y="T107"/>
                  </a:cxn>
                </a:cxnLst>
                <a:rect l="T162" t="T163" r="T164" b="T165"/>
                <a:pathLst>
                  <a:path w="60" h="202">
                    <a:moveTo>
                      <a:pt x="60" y="182"/>
                    </a:moveTo>
                    <a:lnTo>
                      <a:pt x="60" y="182"/>
                    </a:lnTo>
                    <a:lnTo>
                      <a:pt x="58" y="180"/>
                    </a:lnTo>
                    <a:lnTo>
                      <a:pt x="54" y="178"/>
                    </a:lnTo>
                    <a:lnTo>
                      <a:pt x="44" y="178"/>
                    </a:lnTo>
                    <a:lnTo>
                      <a:pt x="54" y="154"/>
                    </a:lnTo>
                    <a:lnTo>
                      <a:pt x="58" y="144"/>
                    </a:lnTo>
                    <a:lnTo>
                      <a:pt x="56" y="140"/>
                    </a:lnTo>
                    <a:lnTo>
                      <a:pt x="54" y="138"/>
                    </a:lnTo>
                    <a:lnTo>
                      <a:pt x="48" y="132"/>
                    </a:lnTo>
                    <a:lnTo>
                      <a:pt x="42" y="124"/>
                    </a:lnTo>
                    <a:lnTo>
                      <a:pt x="34" y="108"/>
                    </a:lnTo>
                    <a:lnTo>
                      <a:pt x="30" y="92"/>
                    </a:lnTo>
                    <a:lnTo>
                      <a:pt x="26" y="72"/>
                    </a:lnTo>
                    <a:lnTo>
                      <a:pt x="24" y="36"/>
                    </a:lnTo>
                    <a:lnTo>
                      <a:pt x="22" y="16"/>
                    </a:lnTo>
                    <a:lnTo>
                      <a:pt x="18" y="0"/>
                    </a:lnTo>
                    <a:lnTo>
                      <a:pt x="14" y="12"/>
                    </a:lnTo>
                    <a:lnTo>
                      <a:pt x="12" y="18"/>
                    </a:lnTo>
                    <a:lnTo>
                      <a:pt x="8" y="22"/>
                    </a:lnTo>
                    <a:lnTo>
                      <a:pt x="4" y="26"/>
                    </a:lnTo>
                    <a:lnTo>
                      <a:pt x="0" y="30"/>
                    </a:lnTo>
                    <a:lnTo>
                      <a:pt x="0" y="94"/>
                    </a:lnTo>
                    <a:lnTo>
                      <a:pt x="2" y="98"/>
                    </a:lnTo>
                    <a:lnTo>
                      <a:pt x="4" y="98"/>
                    </a:lnTo>
                    <a:lnTo>
                      <a:pt x="8" y="100"/>
                    </a:lnTo>
                    <a:lnTo>
                      <a:pt x="14" y="100"/>
                    </a:lnTo>
                    <a:lnTo>
                      <a:pt x="14" y="102"/>
                    </a:lnTo>
                    <a:lnTo>
                      <a:pt x="16" y="104"/>
                    </a:lnTo>
                    <a:lnTo>
                      <a:pt x="16" y="122"/>
                    </a:lnTo>
                    <a:lnTo>
                      <a:pt x="18" y="136"/>
                    </a:lnTo>
                    <a:lnTo>
                      <a:pt x="24" y="148"/>
                    </a:lnTo>
                    <a:lnTo>
                      <a:pt x="34" y="162"/>
                    </a:lnTo>
                    <a:lnTo>
                      <a:pt x="38" y="168"/>
                    </a:lnTo>
                    <a:lnTo>
                      <a:pt x="38" y="174"/>
                    </a:lnTo>
                    <a:lnTo>
                      <a:pt x="38" y="178"/>
                    </a:lnTo>
                    <a:lnTo>
                      <a:pt x="36" y="182"/>
                    </a:lnTo>
                    <a:lnTo>
                      <a:pt x="30" y="192"/>
                    </a:lnTo>
                    <a:lnTo>
                      <a:pt x="26" y="202"/>
                    </a:lnTo>
                    <a:lnTo>
                      <a:pt x="42" y="202"/>
                    </a:lnTo>
                    <a:lnTo>
                      <a:pt x="60" y="202"/>
                    </a:lnTo>
                    <a:lnTo>
                      <a:pt x="58" y="196"/>
                    </a:lnTo>
                    <a:lnTo>
                      <a:pt x="60" y="182"/>
                    </a:lnTo>
                    <a:close/>
                  </a:path>
                </a:pathLst>
              </a:custGeom>
              <a:solidFill>
                <a:srgbClr val="C25E13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11" name="Freeform 50"/>
              <p:cNvSpPr>
                <a:spLocks/>
              </p:cNvSpPr>
              <p:nvPr/>
            </p:nvSpPr>
            <p:spPr bwMode="auto">
              <a:xfrm>
                <a:off x="3129" y="2739"/>
                <a:ext cx="262" cy="174"/>
              </a:xfrm>
              <a:custGeom>
                <a:avLst/>
                <a:gdLst>
                  <a:gd name="T0" fmla="*/ 164 w 262"/>
                  <a:gd name="T1" fmla="*/ 136 h 174"/>
                  <a:gd name="T2" fmla="*/ 134 w 262"/>
                  <a:gd name="T3" fmla="*/ 142 h 174"/>
                  <a:gd name="T4" fmla="*/ 114 w 262"/>
                  <a:gd name="T5" fmla="*/ 136 h 174"/>
                  <a:gd name="T6" fmla="*/ 100 w 262"/>
                  <a:gd name="T7" fmla="*/ 120 h 174"/>
                  <a:gd name="T8" fmla="*/ 92 w 262"/>
                  <a:gd name="T9" fmla="*/ 98 h 174"/>
                  <a:gd name="T10" fmla="*/ 82 w 262"/>
                  <a:gd name="T11" fmla="*/ 46 h 174"/>
                  <a:gd name="T12" fmla="*/ 68 w 262"/>
                  <a:gd name="T13" fmla="*/ 12 h 174"/>
                  <a:gd name="T14" fmla="*/ 62 w 262"/>
                  <a:gd name="T15" fmla="*/ 4 h 174"/>
                  <a:gd name="T16" fmla="*/ 50 w 262"/>
                  <a:gd name="T17" fmla="*/ 0 h 174"/>
                  <a:gd name="T18" fmla="*/ 36 w 262"/>
                  <a:gd name="T19" fmla="*/ 10 h 174"/>
                  <a:gd name="T20" fmla="*/ 10 w 262"/>
                  <a:gd name="T21" fmla="*/ 36 h 174"/>
                  <a:gd name="T22" fmla="*/ 0 w 262"/>
                  <a:gd name="T23" fmla="*/ 44 h 174"/>
                  <a:gd name="T24" fmla="*/ 0 w 262"/>
                  <a:gd name="T25" fmla="*/ 54 h 174"/>
                  <a:gd name="T26" fmla="*/ 16 w 262"/>
                  <a:gd name="T27" fmla="*/ 50 h 174"/>
                  <a:gd name="T28" fmla="*/ 32 w 262"/>
                  <a:gd name="T29" fmla="*/ 40 h 174"/>
                  <a:gd name="T30" fmla="*/ 58 w 262"/>
                  <a:gd name="T31" fmla="*/ 14 h 174"/>
                  <a:gd name="T32" fmla="*/ 64 w 262"/>
                  <a:gd name="T33" fmla="*/ 20 h 174"/>
                  <a:gd name="T34" fmla="*/ 70 w 262"/>
                  <a:gd name="T35" fmla="*/ 34 h 174"/>
                  <a:gd name="T36" fmla="*/ 70 w 262"/>
                  <a:gd name="T37" fmla="*/ 58 h 174"/>
                  <a:gd name="T38" fmla="*/ 64 w 262"/>
                  <a:gd name="T39" fmla="*/ 90 h 174"/>
                  <a:gd name="T40" fmla="*/ 62 w 262"/>
                  <a:gd name="T41" fmla="*/ 122 h 174"/>
                  <a:gd name="T42" fmla="*/ 68 w 262"/>
                  <a:gd name="T43" fmla="*/ 136 h 174"/>
                  <a:gd name="T44" fmla="*/ 74 w 262"/>
                  <a:gd name="T45" fmla="*/ 148 h 174"/>
                  <a:gd name="T46" fmla="*/ 88 w 262"/>
                  <a:gd name="T47" fmla="*/ 164 h 174"/>
                  <a:gd name="T48" fmla="*/ 108 w 262"/>
                  <a:gd name="T49" fmla="*/ 172 h 174"/>
                  <a:gd name="T50" fmla="*/ 130 w 262"/>
                  <a:gd name="T51" fmla="*/ 172 h 174"/>
                  <a:gd name="T52" fmla="*/ 164 w 262"/>
                  <a:gd name="T53" fmla="*/ 162 h 174"/>
                  <a:gd name="T54" fmla="*/ 232 w 262"/>
                  <a:gd name="T55" fmla="*/ 132 h 174"/>
                  <a:gd name="T56" fmla="*/ 240 w 262"/>
                  <a:gd name="T57" fmla="*/ 130 h 174"/>
                  <a:gd name="T58" fmla="*/ 254 w 262"/>
                  <a:gd name="T59" fmla="*/ 134 h 174"/>
                  <a:gd name="T60" fmla="*/ 262 w 262"/>
                  <a:gd name="T61" fmla="*/ 136 h 174"/>
                  <a:gd name="T62" fmla="*/ 262 w 262"/>
                  <a:gd name="T63" fmla="*/ 136 h 174"/>
                  <a:gd name="T64" fmla="*/ 232 w 262"/>
                  <a:gd name="T65" fmla="*/ 116 h 174"/>
                  <a:gd name="T66" fmla="*/ 224 w 262"/>
                  <a:gd name="T67" fmla="*/ 114 h 174"/>
                  <a:gd name="T68" fmla="*/ 206 w 262"/>
                  <a:gd name="T69" fmla="*/ 116 h 174"/>
                  <a:gd name="T70" fmla="*/ 180 w 262"/>
                  <a:gd name="T71" fmla="*/ 128 h 174"/>
                  <a:gd name="T72" fmla="*/ 164 w 262"/>
                  <a:gd name="T73" fmla="*/ 136 h 174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w 262"/>
                  <a:gd name="T112" fmla="*/ 0 h 174"/>
                  <a:gd name="T113" fmla="*/ 262 w 262"/>
                  <a:gd name="T114" fmla="*/ 174 h 174"/>
                </a:gdLst>
                <a:ahLst/>
                <a:cxnLst>
                  <a:cxn ang="T74">
                    <a:pos x="T0" y="T1"/>
                  </a:cxn>
                  <a:cxn ang="T75">
                    <a:pos x="T2" y="T3"/>
                  </a:cxn>
                  <a:cxn ang="T76">
                    <a:pos x="T4" y="T5"/>
                  </a:cxn>
                  <a:cxn ang="T77">
                    <a:pos x="T6" y="T7"/>
                  </a:cxn>
                  <a:cxn ang="T78">
                    <a:pos x="T8" y="T9"/>
                  </a:cxn>
                  <a:cxn ang="T79">
                    <a:pos x="T10" y="T11"/>
                  </a:cxn>
                  <a:cxn ang="T80">
                    <a:pos x="T12" y="T13"/>
                  </a:cxn>
                  <a:cxn ang="T81">
                    <a:pos x="T14" y="T15"/>
                  </a:cxn>
                  <a:cxn ang="T82">
                    <a:pos x="T16" y="T17"/>
                  </a:cxn>
                  <a:cxn ang="T83">
                    <a:pos x="T18" y="T19"/>
                  </a:cxn>
                  <a:cxn ang="T84">
                    <a:pos x="T20" y="T21"/>
                  </a:cxn>
                  <a:cxn ang="T85">
                    <a:pos x="T22" y="T23"/>
                  </a:cxn>
                  <a:cxn ang="T86">
                    <a:pos x="T24" y="T25"/>
                  </a:cxn>
                  <a:cxn ang="T87">
                    <a:pos x="T26" y="T27"/>
                  </a:cxn>
                  <a:cxn ang="T88">
                    <a:pos x="T28" y="T29"/>
                  </a:cxn>
                  <a:cxn ang="T89">
                    <a:pos x="T30" y="T31"/>
                  </a:cxn>
                  <a:cxn ang="T90">
                    <a:pos x="T32" y="T33"/>
                  </a:cxn>
                  <a:cxn ang="T91">
                    <a:pos x="T34" y="T35"/>
                  </a:cxn>
                  <a:cxn ang="T92">
                    <a:pos x="T36" y="T37"/>
                  </a:cxn>
                  <a:cxn ang="T93">
                    <a:pos x="T38" y="T39"/>
                  </a:cxn>
                  <a:cxn ang="T94">
                    <a:pos x="T40" y="T41"/>
                  </a:cxn>
                  <a:cxn ang="T95">
                    <a:pos x="T42" y="T43"/>
                  </a:cxn>
                  <a:cxn ang="T96">
                    <a:pos x="T44" y="T45"/>
                  </a:cxn>
                  <a:cxn ang="T97">
                    <a:pos x="T46" y="T47"/>
                  </a:cxn>
                  <a:cxn ang="T98">
                    <a:pos x="T48" y="T49"/>
                  </a:cxn>
                  <a:cxn ang="T99">
                    <a:pos x="T50" y="T51"/>
                  </a:cxn>
                  <a:cxn ang="T100">
                    <a:pos x="T52" y="T53"/>
                  </a:cxn>
                  <a:cxn ang="T101">
                    <a:pos x="T54" y="T55"/>
                  </a:cxn>
                  <a:cxn ang="T102">
                    <a:pos x="T56" y="T57"/>
                  </a:cxn>
                  <a:cxn ang="T103">
                    <a:pos x="T58" y="T59"/>
                  </a:cxn>
                  <a:cxn ang="T104">
                    <a:pos x="T60" y="T61"/>
                  </a:cxn>
                  <a:cxn ang="T105">
                    <a:pos x="T62" y="T63"/>
                  </a:cxn>
                  <a:cxn ang="T106">
                    <a:pos x="T64" y="T65"/>
                  </a:cxn>
                  <a:cxn ang="T107">
                    <a:pos x="T66" y="T67"/>
                  </a:cxn>
                  <a:cxn ang="T108">
                    <a:pos x="T68" y="T69"/>
                  </a:cxn>
                  <a:cxn ang="T109">
                    <a:pos x="T70" y="T71"/>
                  </a:cxn>
                  <a:cxn ang="T110">
                    <a:pos x="T72" y="T73"/>
                  </a:cxn>
                </a:cxnLst>
                <a:rect l="T111" t="T112" r="T113" b="T114"/>
                <a:pathLst>
                  <a:path w="262" h="174">
                    <a:moveTo>
                      <a:pt x="164" y="136"/>
                    </a:moveTo>
                    <a:lnTo>
                      <a:pt x="164" y="136"/>
                    </a:lnTo>
                    <a:lnTo>
                      <a:pt x="148" y="140"/>
                    </a:lnTo>
                    <a:lnTo>
                      <a:pt x="134" y="142"/>
                    </a:lnTo>
                    <a:lnTo>
                      <a:pt x="122" y="140"/>
                    </a:lnTo>
                    <a:lnTo>
                      <a:pt x="114" y="136"/>
                    </a:lnTo>
                    <a:lnTo>
                      <a:pt x="106" y="128"/>
                    </a:lnTo>
                    <a:lnTo>
                      <a:pt x="100" y="120"/>
                    </a:lnTo>
                    <a:lnTo>
                      <a:pt x="96" y="110"/>
                    </a:lnTo>
                    <a:lnTo>
                      <a:pt x="92" y="98"/>
                    </a:lnTo>
                    <a:lnTo>
                      <a:pt x="86" y="72"/>
                    </a:lnTo>
                    <a:lnTo>
                      <a:pt x="82" y="46"/>
                    </a:lnTo>
                    <a:lnTo>
                      <a:pt x="74" y="22"/>
                    </a:lnTo>
                    <a:lnTo>
                      <a:pt x="68" y="12"/>
                    </a:lnTo>
                    <a:lnTo>
                      <a:pt x="62" y="4"/>
                    </a:lnTo>
                    <a:lnTo>
                      <a:pt x="56" y="0"/>
                    </a:lnTo>
                    <a:lnTo>
                      <a:pt x="50" y="0"/>
                    </a:lnTo>
                    <a:lnTo>
                      <a:pt x="44" y="4"/>
                    </a:lnTo>
                    <a:lnTo>
                      <a:pt x="36" y="10"/>
                    </a:lnTo>
                    <a:lnTo>
                      <a:pt x="20" y="26"/>
                    </a:lnTo>
                    <a:lnTo>
                      <a:pt x="10" y="36"/>
                    </a:lnTo>
                    <a:lnTo>
                      <a:pt x="0" y="44"/>
                    </a:lnTo>
                    <a:lnTo>
                      <a:pt x="0" y="54"/>
                    </a:lnTo>
                    <a:lnTo>
                      <a:pt x="8" y="52"/>
                    </a:lnTo>
                    <a:lnTo>
                      <a:pt x="16" y="50"/>
                    </a:lnTo>
                    <a:lnTo>
                      <a:pt x="24" y="44"/>
                    </a:lnTo>
                    <a:lnTo>
                      <a:pt x="32" y="40"/>
                    </a:lnTo>
                    <a:lnTo>
                      <a:pt x="46" y="26"/>
                    </a:lnTo>
                    <a:lnTo>
                      <a:pt x="58" y="14"/>
                    </a:lnTo>
                    <a:lnTo>
                      <a:pt x="64" y="20"/>
                    </a:lnTo>
                    <a:lnTo>
                      <a:pt x="68" y="28"/>
                    </a:lnTo>
                    <a:lnTo>
                      <a:pt x="70" y="34"/>
                    </a:lnTo>
                    <a:lnTo>
                      <a:pt x="70" y="42"/>
                    </a:lnTo>
                    <a:lnTo>
                      <a:pt x="70" y="58"/>
                    </a:lnTo>
                    <a:lnTo>
                      <a:pt x="68" y="74"/>
                    </a:lnTo>
                    <a:lnTo>
                      <a:pt x="64" y="90"/>
                    </a:lnTo>
                    <a:lnTo>
                      <a:pt x="62" y="106"/>
                    </a:lnTo>
                    <a:lnTo>
                      <a:pt x="62" y="122"/>
                    </a:lnTo>
                    <a:lnTo>
                      <a:pt x="64" y="128"/>
                    </a:lnTo>
                    <a:lnTo>
                      <a:pt x="68" y="136"/>
                    </a:lnTo>
                    <a:lnTo>
                      <a:pt x="74" y="148"/>
                    </a:lnTo>
                    <a:lnTo>
                      <a:pt x="80" y="158"/>
                    </a:lnTo>
                    <a:lnTo>
                      <a:pt x="88" y="164"/>
                    </a:lnTo>
                    <a:lnTo>
                      <a:pt x="98" y="170"/>
                    </a:lnTo>
                    <a:lnTo>
                      <a:pt x="108" y="172"/>
                    </a:lnTo>
                    <a:lnTo>
                      <a:pt x="118" y="174"/>
                    </a:lnTo>
                    <a:lnTo>
                      <a:pt x="130" y="172"/>
                    </a:lnTo>
                    <a:lnTo>
                      <a:pt x="142" y="170"/>
                    </a:lnTo>
                    <a:lnTo>
                      <a:pt x="164" y="162"/>
                    </a:lnTo>
                    <a:lnTo>
                      <a:pt x="188" y="152"/>
                    </a:lnTo>
                    <a:lnTo>
                      <a:pt x="232" y="132"/>
                    </a:lnTo>
                    <a:lnTo>
                      <a:pt x="240" y="130"/>
                    </a:lnTo>
                    <a:lnTo>
                      <a:pt x="248" y="132"/>
                    </a:lnTo>
                    <a:lnTo>
                      <a:pt x="254" y="134"/>
                    </a:lnTo>
                    <a:lnTo>
                      <a:pt x="262" y="136"/>
                    </a:lnTo>
                    <a:lnTo>
                      <a:pt x="248" y="126"/>
                    </a:lnTo>
                    <a:lnTo>
                      <a:pt x="232" y="116"/>
                    </a:lnTo>
                    <a:lnTo>
                      <a:pt x="224" y="114"/>
                    </a:lnTo>
                    <a:lnTo>
                      <a:pt x="214" y="114"/>
                    </a:lnTo>
                    <a:lnTo>
                      <a:pt x="206" y="116"/>
                    </a:lnTo>
                    <a:lnTo>
                      <a:pt x="198" y="120"/>
                    </a:lnTo>
                    <a:lnTo>
                      <a:pt x="180" y="128"/>
                    </a:lnTo>
                    <a:lnTo>
                      <a:pt x="164" y="136"/>
                    </a:lnTo>
                    <a:close/>
                  </a:path>
                </a:pathLst>
              </a:custGeom>
              <a:solidFill>
                <a:srgbClr val="C25E13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12" name="Freeform 51"/>
              <p:cNvSpPr>
                <a:spLocks/>
              </p:cNvSpPr>
              <p:nvPr/>
            </p:nvSpPr>
            <p:spPr bwMode="auto">
              <a:xfrm>
                <a:off x="3223" y="2565"/>
                <a:ext cx="274" cy="74"/>
              </a:xfrm>
              <a:custGeom>
                <a:avLst/>
                <a:gdLst>
                  <a:gd name="T0" fmla="*/ 264 w 274"/>
                  <a:gd name="T1" fmla="*/ 48 h 74"/>
                  <a:gd name="T2" fmla="*/ 264 w 274"/>
                  <a:gd name="T3" fmla="*/ 48 h 74"/>
                  <a:gd name="T4" fmla="*/ 230 w 274"/>
                  <a:gd name="T5" fmla="*/ 30 h 74"/>
                  <a:gd name="T6" fmla="*/ 214 w 274"/>
                  <a:gd name="T7" fmla="*/ 22 h 74"/>
                  <a:gd name="T8" fmla="*/ 198 w 274"/>
                  <a:gd name="T9" fmla="*/ 10 h 74"/>
                  <a:gd name="T10" fmla="*/ 198 w 274"/>
                  <a:gd name="T11" fmla="*/ 10 h 74"/>
                  <a:gd name="T12" fmla="*/ 192 w 274"/>
                  <a:gd name="T13" fmla="*/ 6 h 74"/>
                  <a:gd name="T14" fmla="*/ 182 w 274"/>
                  <a:gd name="T15" fmla="*/ 2 h 74"/>
                  <a:gd name="T16" fmla="*/ 160 w 274"/>
                  <a:gd name="T17" fmla="*/ 0 h 74"/>
                  <a:gd name="T18" fmla="*/ 136 w 274"/>
                  <a:gd name="T19" fmla="*/ 0 h 74"/>
                  <a:gd name="T20" fmla="*/ 114 w 274"/>
                  <a:gd name="T21" fmla="*/ 0 h 74"/>
                  <a:gd name="T22" fmla="*/ 114 w 274"/>
                  <a:gd name="T23" fmla="*/ 0 h 74"/>
                  <a:gd name="T24" fmla="*/ 80 w 274"/>
                  <a:gd name="T25" fmla="*/ 2 h 74"/>
                  <a:gd name="T26" fmla="*/ 40 w 274"/>
                  <a:gd name="T27" fmla="*/ 8 h 74"/>
                  <a:gd name="T28" fmla="*/ 40 w 274"/>
                  <a:gd name="T29" fmla="*/ 8 h 74"/>
                  <a:gd name="T30" fmla="*/ 30 w 274"/>
                  <a:gd name="T31" fmla="*/ 24 h 74"/>
                  <a:gd name="T32" fmla="*/ 16 w 274"/>
                  <a:gd name="T33" fmla="*/ 40 h 74"/>
                  <a:gd name="T34" fmla="*/ 4 w 274"/>
                  <a:gd name="T35" fmla="*/ 54 h 74"/>
                  <a:gd name="T36" fmla="*/ 0 w 274"/>
                  <a:gd name="T37" fmla="*/ 60 h 74"/>
                  <a:gd name="T38" fmla="*/ 2 w 274"/>
                  <a:gd name="T39" fmla="*/ 66 h 74"/>
                  <a:gd name="T40" fmla="*/ 2 w 274"/>
                  <a:gd name="T41" fmla="*/ 66 h 74"/>
                  <a:gd name="T42" fmla="*/ 44 w 274"/>
                  <a:gd name="T43" fmla="*/ 72 h 74"/>
                  <a:gd name="T44" fmla="*/ 44 w 274"/>
                  <a:gd name="T45" fmla="*/ 72 h 74"/>
                  <a:gd name="T46" fmla="*/ 46 w 274"/>
                  <a:gd name="T47" fmla="*/ 66 h 74"/>
                  <a:gd name="T48" fmla="*/ 50 w 274"/>
                  <a:gd name="T49" fmla="*/ 58 h 74"/>
                  <a:gd name="T50" fmla="*/ 52 w 274"/>
                  <a:gd name="T51" fmla="*/ 52 h 74"/>
                  <a:gd name="T52" fmla="*/ 56 w 274"/>
                  <a:gd name="T53" fmla="*/ 46 h 74"/>
                  <a:gd name="T54" fmla="*/ 56 w 274"/>
                  <a:gd name="T55" fmla="*/ 46 h 74"/>
                  <a:gd name="T56" fmla="*/ 64 w 274"/>
                  <a:gd name="T57" fmla="*/ 44 h 74"/>
                  <a:gd name="T58" fmla="*/ 70 w 274"/>
                  <a:gd name="T59" fmla="*/ 46 h 74"/>
                  <a:gd name="T60" fmla="*/ 76 w 274"/>
                  <a:gd name="T61" fmla="*/ 50 h 74"/>
                  <a:gd name="T62" fmla="*/ 80 w 274"/>
                  <a:gd name="T63" fmla="*/ 56 h 74"/>
                  <a:gd name="T64" fmla="*/ 80 w 274"/>
                  <a:gd name="T65" fmla="*/ 56 h 74"/>
                  <a:gd name="T66" fmla="*/ 100 w 274"/>
                  <a:gd name="T67" fmla="*/ 46 h 74"/>
                  <a:gd name="T68" fmla="*/ 116 w 274"/>
                  <a:gd name="T69" fmla="*/ 42 h 74"/>
                  <a:gd name="T70" fmla="*/ 134 w 274"/>
                  <a:gd name="T71" fmla="*/ 42 h 74"/>
                  <a:gd name="T72" fmla="*/ 150 w 274"/>
                  <a:gd name="T73" fmla="*/ 46 h 74"/>
                  <a:gd name="T74" fmla="*/ 168 w 274"/>
                  <a:gd name="T75" fmla="*/ 52 h 74"/>
                  <a:gd name="T76" fmla="*/ 184 w 274"/>
                  <a:gd name="T77" fmla="*/ 58 h 74"/>
                  <a:gd name="T78" fmla="*/ 218 w 274"/>
                  <a:gd name="T79" fmla="*/ 74 h 74"/>
                  <a:gd name="T80" fmla="*/ 218 w 274"/>
                  <a:gd name="T81" fmla="*/ 74 h 74"/>
                  <a:gd name="T82" fmla="*/ 268 w 274"/>
                  <a:gd name="T83" fmla="*/ 70 h 74"/>
                  <a:gd name="T84" fmla="*/ 268 w 274"/>
                  <a:gd name="T85" fmla="*/ 70 h 74"/>
                  <a:gd name="T86" fmla="*/ 272 w 274"/>
                  <a:gd name="T87" fmla="*/ 68 h 74"/>
                  <a:gd name="T88" fmla="*/ 274 w 274"/>
                  <a:gd name="T89" fmla="*/ 66 h 74"/>
                  <a:gd name="T90" fmla="*/ 274 w 274"/>
                  <a:gd name="T91" fmla="*/ 62 h 74"/>
                  <a:gd name="T92" fmla="*/ 274 w 274"/>
                  <a:gd name="T93" fmla="*/ 58 h 74"/>
                  <a:gd name="T94" fmla="*/ 270 w 274"/>
                  <a:gd name="T95" fmla="*/ 52 h 74"/>
                  <a:gd name="T96" fmla="*/ 264 w 274"/>
                  <a:gd name="T97" fmla="*/ 48 h 74"/>
                  <a:gd name="T98" fmla="*/ 264 w 274"/>
                  <a:gd name="T99" fmla="*/ 48 h 74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w 274"/>
                  <a:gd name="T151" fmla="*/ 0 h 74"/>
                  <a:gd name="T152" fmla="*/ 274 w 274"/>
                  <a:gd name="T153" fmla="*/ 74 h 74"/>
                </a:gdLst>
                <a:ahLst/>
                <a:cxnLst>
                  <a:cxn ang="T100">
                    <a:pos x="T0" y="T1"/>
                  </a:cxn>
                  <a:cxn ang="T101">
                    <a:pos x="T2" y="T3"/>
                  </a:cxn>
                  <a:cxn ang="T102">
                    <a:pos x="T4" y="T5"/>
                  </a:cxn>
                  <a:cxn ang="T103">
                    <a:pos x="T6" y="T7"/>
                  </a:cxn>
                  <a:cxn ang="T104">
                    <a:pos x="T8" y="T9"/>
                  </a:cxn>
                  <a:cxn ang="T105">
                    <a:pos x="T10" y="T11"/>
                  </a:cxn>
                  <a:cxn ang="T106">
                    <a:pos x="T12" y="T13"/>
                  </a:cxn>
                  <a:cxn ang="T107">
                    <a:pos x="T14" y="T15"/>
                  </a:cxn>
                  <a:cxn ang="T108">
                    <a:pos x="T16" y="T17"/>
                  </a:cxn>
                  <a:cxn ang="T109">
                    <a:pos x="T18" y="T19"/>
                  </a:cxn>
                  <a:cxn ang="T110">
                    <a:pos x="T20" y="T21"/>
                  </a:cxn>
                  <a:cxn ang="T111">
                    <a:pos x="T22" y="T23"/>
                  </a:cxn>
                  <a:cxn ang="T112">
                    <a:pos x="T24" y="T25"/>
                  </a:cxn>
                  <a:cxn ang="T113">
                    <a:pos x="T26" y="T27"/>
                  </a:cxn>
                  <a:cxn ang="T114">
                    <a:pos x="T28" y="T29"/>
                  </a:cxn>
                  <a:cxn ang="T115">
                    <a:pos x="T30" y="T31"/>
                  </a:cxn>
                  <a:cxn ang="T116">
                    <a:pos x="T32" y="T33"/>
                  </a:cxn>
                  <a:cxn ang="T117">
                    <a:pos x="T34" y="T35"/>
                  </a:cxn>
                  <a:cxn ang="T118">
                    <a:pos x="T36" y="T37"/>
                  </a:cxn>
                  <a:cxn ang="T119">
                    <a:pos x="T38" y="T39"/>
                  </a:cxn>
                  <a:cxn ang="T120">
                    <a:pos x="T40" y="T41"/>
                  </a:cxn>
                  <a:cxn ang="T121">
                    <a:pos x="T42" y="T43"/>
                  </a:cxn>
                  <a:cxn ang="T122">
                    <a:pos x="T44" y="T45"/>
                  </a:cxn>
                  <a:cxn ang="T123">
                    <a:pos x="T46" y="T47"/>
                  </a:cxn>
                  <a:cxn ang="T124">
                    <a:pos x="T48" y="T49"/>
                  </a:cxn>
                  <a:cxn ang="T125">
                    <a:pos x="T50" y="T51"/>
                  </a:cxn>
                  <a:cxn ang="T126">
                    <a:pos x="T52" y="T53"/>
                  </a:cxn>
                  <a:cxn ang="T127">
                    <a:pos x="T54" y="T55"/>
                  </a:cxn>
                  <a:cxn ang="T128">
                    <a:pos x="T56" y="T57"/>
                  </a:cxn>
                  <a:cxn ang="T129">
                    <a:pos x="T58" y="T59"/>
                  </a:cxn>
                  <a:cxn ang="T130">
                    <a:pos x="T60" y="T61"/>
                  </a:cxn>
                  <a:cxn ang="T131">
                    <a:pos x="T62" y="T63"/>
                  </a:cxn>
                  <a:cxn ang="T132">
                    <a:pos x="T64" y="T65"/>
                  </a:cxn>
                  <a:cxn ang="T133">
                    <a:pos x="T66" y="T67"/>
                  </a:cxn>
                  <a:cxn ang="T134">
                    <a:pos x="T68" y="T69"/>
                  </a:cxn>
                  <a:cxn ang="T135">
                    <a:pos x="T70" y="T71"/>
                  </a:cxn>
                  <a:cxn ang="T136">
                    <a:pos x="T72" y="T73"/>
                  </a:cxn>
                  <a:cxn ang="T137">
                    <a:pos x="T74" y="T75"/>
                  </a:cxn>
                  <a:cxn ang="T138">
                    <a:pos x="T76" y="T77"/>
                  </a:cxn>
                  <a:cxn ang="T139">
                    <a:pos x="T78" y="T79"/>
                  </a:cxn>
                  <a:cxn ang="T140">
                    <a:pos x="T80" y="T81"/>
                  </a:cxn>
                  <a:cxn ang="T141">
                    <a:pos x="T82" y="T83"/>
                  </a:cxn>
                  <a:cxn ang="T142">
                    <a:pos x="T84" y="T85"/>
                  </a:cxn>
                  <a:cxn ang="T143">
                    <a:pos x="T86" y="T87"/>
                  </a:cxn>
                  <a:cxn ang="T144">
                    <a:pos x="T88" y="T89"/>
                  </a:cxn>
                  <a:cxn ang="T145">
                    <a:pos x="T90" y="T91"/>
                  </a:cxn>
                  <a:cxn ang="T146">
                    <a:pos x="T92" y="T93"/>
                  </a:cxn>
                  <a:cxn ang="T147">
                    <a:pos x="T94" y="T95"/>
                  </a:cxn>
                  <a:cxn ang="T148">
                    <a:pos x="T96" y="T97"/>
                  </a:cxn>
                  <a:cxn ang="T149">
                    <a:pos x="T98" y="T99"/>
                  </a:cxn>
                </a:cxnLst>
                <a:rect l="T150" t="T151" r="T152" b="T153"/>
                <a:pathLst>
                  <a:path w="274" h="74">
                    <a:moveTo>
                      <a:pt x="264" y="48"/>
                    </a:moveTo>
                    <a:lnTo>
                      <a:pt x="264" y="48"/>
                    </a:lnTo>
                    <a:lnTo>
                      <a:pt x="230" y="30"/>
                    </a:lnTo>
                    <a:lnTo>
                      <a:pt x="214" y="22"/>
                    </a:lnTo>
                    <a:lnTo>
                      <a:pt x="198" y="10"/>
                    </a:lnTo>
                    <a:lnTo>
                      <a:pt x="192" y="6"/>
                    </a:lnTo>
                    <a:lnTo>
                      <a:pt x="182" y="2"/>
                    </a:lnTo>
                    <a:lnTo>
                      <a:pt x="160" y="0"/>
                    </a:lnTo>
                    <a:lnTo>
                      <a:pt x="136" y="0"/>
                    </a:lnTo>
                    <a:lnTo>
                      <a:pt x="114" y="0"/>
                    </a:lnTo>
                    <a:lnTo>
                      <a:pt x="80" y="2"/>
                    </a:lnTo>
                    <a:lnTo>
                      <a:pt x="40" y="8"/>
                    </a:lnTo>
                    <a:lnTo>
                      <a:pt x="30" y="24"/>
                    </a:lnTo>
                    <a:lnTo>
                      <a:pt x="16" y="40"/>
                    </a:lnTo>
                    <a:lnTo>
                      <a:pt x="4" y="54"/>
                    </a:lnTo>
                    <a:lnTo>
                      <a:pt x="0" y="60"/>
                    </a:lnTo>
                    <a:lnTo>
                      <a:pt x="2" y="66"/>
                    </a:lnTo>
                    <a:lnTo>
                      <a:pt x="44" y="72"/>
                    </a:lnTo>
                    <a:lnTo>
                      <a:pt x="46" y="66"/>
                    </a:lnTo>
                    <a:lnTo>
                      <a:pt x="50" y="58"/>
                    </a:lnTo>
                    <a:lnTo>
                      <a:pt x="52" y="52"/>
                    </a:lnTo>
                    <a:lnTo>
                      <a:pt x="56" y="46"/>
                    </a:lnTo>
                    <a:lnTo>
                      <a:pt x="64" y="44"/>
                    </a:lnTo>
                    <a:lnTo>
                      <a:pt x="70" y="46"/>
                    </a:lnTo>
                    <a:lnTo>
                      <a:pt x="76" y="50"/>
                    </a:lnTo>
                    <a:lnTo>
                      <a:pt x="80" y="56"/>
                    </a:lnTo>
                    <a:lnTo>
                      <a:pt x="100" y="46"/>
                    </a:lnTo>
                    <a:lnTo>
                      <a:pt x="116" y="42"/>
                    </a:lnTo>
                    <a:lnTo>
                      <a:pt x="134" y="42"/>
                    </a:lnTo>
                    <a:lnTo>
                      <a:pt x="150" y="46"/>
                    </a:lnTo>
                    <a:lnTo>
                      <a:pt x="168" y="52"/>
                    </a:lnTo>
                    <a:lnTo>
                      <a:pt x="184" y="58"/>
                    </a:lnTo>
                    <a:lnTo>
                      <a:pt x="218" y="74"/>
                    </a:lnTo>
                    <a:lnTo>
                      <a:pt x="268" y="70"/>
                    </a:lnTo>
                    <a:lnTo>
                      <a:pt x="272" y="68"/>
                    </a:lnTo>
                    <a:lnTo>
                      <a:pt x="274" y="66"/>
                    </a:lnTo>
                    <a:lnTo>
                      <a:pt x="274" y="62"/>
                    </a:lnTo>
                    <a:lnTo>
                      <a:pt x="274" y="58"/>
                    </a:lnTo>
                    <a:lnTo>
                      <a:pt x="270" y="52"/>
                    </a:lnTo>
                    <a:lnTo>
                      <a:pt x="264" y="48"/>
                    </a:lnTo>
                    <a:close/>
                  </a:path>
                </a:pathLst>
              </a:custGeom>
              <a:solidFill>
                <a:srgbClr val="C25E13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13" name="Freeform 52"/>
              <p:cNvSpPr>
                <a:spLocks/>
              </p:cNvSpPr>
              <p:nvPr/>
            </p:nvSpPr>
            <p:spPr bwMode="auto">
              <a:xfrm>
                <a:off x="3393" y="2685"/>
                <a:ext cx="414" cy="234"/>
              </a:xfrm>
              <a:custGeom>
                <a:avLst/>
                <a:gdLst>
                  <a:gd name="T0" fmla="*/ 318 w 414"/>
                  <a:gd name="T1" fmla="*/ 32 h 234"/>
                  <a:gd name="T2" fmla="*/ 290 w 414"/>
                  <a:gd name="T3" fmla="*/ 30 h 234"/>
                  <a:gd name="T4" fmla="*/ 274 w 414"/>
                  <a:gd name="T5" fmla="*/ 26 h 234"/>
                  <a:gd name="T6" fmla="*/ 266 w 414"/>
                  <a:gd name="T7" fmla="*/ 18 h 234"/>
                  <a:gd name="T8" fmla="*/ 256 w 414"/>
                  <a:gd name="T9" fmla="*/ 22 h 234"/>
                  <a:gd name="T10" fmla="*/ 240 w 414"/>
                  <a:gd name="T11" fmla="*/ 18 h 234"/>
                  <a:gd name="T12" fmla="*/ 226 w 414"/>
                  <a:gd name="T13" fmla="*/ 6 h 234"/>
                  <a:gd name="T14" fmla="*/ 212 w 414"/>
                  <a:gd name="T15" fmla="*/ 0 h 234"/>
                  <a:gd name="T16" fmla="*/ 202 w 414"/>
                  <a:gd name="T17" fmla="*/ 2 h 234"/>
                  <a:gd name="T18" fmla="*/ 184 w 414"/>
                  <a:gd name="T19" fmla="*/ 8 h 234"/>
                  <a:gd name="T20" fmla="*/ 170 w 414"/>
                  <a:gd name="T21" fmla="*/ 14 h 234"/>
                  <a:gd name="T22" fmla="*/ 168 w 414"/>
                  <a:gd name="T23" fmla="*/ 20 h 234"/>
                  <a:gd name="T24" fmla="*/ 150 w 414"/>
                  <a:gd name="T25" fmla="*/ 16 h 234"/>
                  <a:gd name="T26" fmla="*/ 146 w 414"/>
                  <a:gd name="T27" fmla="*/ 20 h 234"/>
                  <a:gd name="T28" fmla="*/ 136 w 414"/>
                  <a:gd name="T29" fmla="*/ 32 h 234"/>
                  <a:gd name="T30" fmla="*/ 126 w 414"/>
                  <a:gd name="T31" fmla="*/ 56 h 234"/>
                  <a:gd name="T32" fmla="*/ 112 w 414"/>
                  <a:gd name="T33" fmla="*/ 70 h 234"/>
                  <a:gd name="T34" fmla="*/ 108 w 414"/>
                  <a:gd name="T35" fmla="*/ 74 h 234"/>
                  <a:gd name="T36" fmla="*/ 92 w 414"/>
                  <a:gd name="T37" fmla="*/ 80 h 234"/>
                  <a:gd name="T38" fmla="*/ 82 w 414"/>
                  <a:gd name="T39" fmla="*/ 86 h 234"/>
                  <a:gd name="T40" fmla="*/ 80 w 414"/>
                  <a:gd name="T41" fmla="*/ 90 h 234"/>
                  <a:gd name="T42" fmla="*/ 58 w 414"/>
                  <a:gd name="T43" fmla="*/ 90 h 234"/>
                  <a:gd name="T44" fmla="*/ 46 w 414"/>
                  <a:gd name="T45" fmla="*/ 98 h 234"/>
                  <a:gd name="T46" fmla="*/ 38 w 414"/>
                  <a:gd name="T47" fmla="*/ 114 h 234"/>
                  <a:gd name="T48" fmla="*/ 32 w 414"/>
                  <a:gd name="T49" fmla="*/ 138 h 234"/>
                  <a:gd name="T50" fmla="*/ 28 w 414"/>
                  <a:gd name="T51" fmla="*/ 152 h 234"/>
                  <a:gd name="T52" fmla="*/ 16 w 414"/>
                  <a:gd name="T53" fmla="*/ 168 h 234"/>
                  <a:gd name="T54" fmla="*/ 6 w 414"/>
                  <a:gd name="T55" fmla="*/ 186 h 234"/>
                  <a:gd name="T56" fmla="*/ 0 w 414"/>
                  <a:gd name="T57" fmla="*/ 210 h 234"/>
                  <a:gd name="T58" fmla="*/ 4 w 414"/>
                  <a:gd name="T59" fmla="*/ 226 h 234"/>
                  <a:gd name="T60" fmla="*/ 16 w 414"/>
                  <a:gd name="T61" fmla="*/ 234 h 234"/>
                  <a:gd name="T62" fmla="*/ 20 w 414"/>
                  <a:gd name="T63" fmla="*/ 234 h 234"/>
                  <a:gd name="T64" fmla="*/ 40 w 414"/>
                  <a:gd name="T65" fmla="*/ 224 h 234"/>
                  <a:gd name="T66" fmla="*/ 70 w 414"/>
                  <a:gd name="T67" fmla="*/ 204 h 234"/>
                  <a:gd name="T68" fmla="*/ 96 w 414"/>
                  <a:gd name="T69" fmla="*/ 178 h 234"/>
                  <a:gd name="T70" fmla="*/ 106 w 414"/>
                  <a:gd name="T71" fmla="*/ 162 h 234"/>
                  <a:gd name="T72" fmla="*/ 106 w 414"/>
                  <a:gd name="T73" fmla="*/ 158 h 234"/>
                  <a:gd name="T74" fmla="*/ 120 w 414"/>
                  <a:gd name="T75" fmla="*/ 160 h 234"/>
                  <a:gd name="T76" fmla="*/ 130 w 414"/>
                  <a:gd name="T77" fmla="*/ 158 h 234"/>
                  <a:gd name="T78" fmla="*/ 142 w 414"/>
                  <a:gd name="T79" fmla="*/ 140 h 234"/>
                  <a:gd name="T80" fmla="*/ 162 w 414"/>
                  <a:gd name="T81" fmla="*/ 104 h 234"/>
                  <a:gd name="T82" fmla="*/ 174 w 414"/>
                  <a:gd name="T83" fmla="*/ 92 h 234"/>
                  <a:gd name="T84" fmla="*/ 176 w 414"/>
                  <a:gd name="T85" fmla="*/ 98 h 234"/>
                  <a:gd name="T86" fmla="*/ 186 w 414"/>
                  <a:gd name="T87" fmla="*/ 102 h 234"/>
                  <a:gd name="T88" fmla="*/ 188 w 414"/>
                  <a:gd name="T89" fmla="*/ 108 h 234"/>
                  <a:gd name="T90" fmla="*/ 198 w 414"/>
                  <a:gd name="T91" fmla="*/ 104 h 234"/>
                  <a:gd name="T92" fmla="*/ 208 w 414"/>
                  <a:gd name="T93" fmla="*/ 90 h 234"/>
                  <a:gd name="T94" fmla="*/ 212 w 414"/>
                  <a:gd name="T95" fmla="*/ 66 h 234"/>
                  <a:gd name="T96" fmla="*/ 212 w 414"/>
                  <a:gd name="T97" fmla="*/ 48 h 234"/>
                  <a:gd name="T98" fmla="*/ 240 w 414"/>
                  <a:gd name="T99" fmla="*/ 74 h 234"/>
                  <a:gd name="T100" fmla="*/ 270 w 414"/>
                  <a:gd name="T101" fmla="*/ 90 h 234"/>
                  <a:gd name="T102" fmla="*/ 300 w 414"/>
                  <a:gd name="T103" fmla="*/ 96 h 234"/>
                  <a:gd name="T104" fmla="*/ 328 w 414"/>
                  <a:gd name="T105" fmla="*/ 96 h 234"/>
                  <a:gd name="T106" fmla="*/ 356 w 414"/>
                  <a:gd name="T107" fmla="*/ 86 h 234"/>
                  <a:gd name="T108" fmla="*/ 380 w 414"/>
                  <a:gd name="T109" fmla="*/ 72 h 234"/>
                  <a:gd name="T110" fmla="*/ 400 w 414"/>
                  <a:gd name="T111" fmla="*/ 50 h 234"/>
                  <a:gd name="T112" fmla="*/ 414 w 414"/>
                  <a:gd name="T113" fmla="*/ 24 h 234"/>
                  <a:gd name="T114" fmla="*/ 404 w 414"/>
                  <a:gd name="T115" fmla="*/ 34 h 234"/>
                  <a:gd name="T116" fmla="*/ 382 w 414"/>
                  <a:gd name="T117" fmla="*/ 42 h 234"/>
                  <a:gd name="T118" fmla="*/ 346 w 414"/>
                  <a:gd name="T119" fmla="*/ 38 h 234"/>
                  <a:gd name="T120" fmla="*/ 318 w 414"/>
                  <a:gd name="T121" fmla="*/ 32 h 234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w 414"/>
                  <a:gd name="T184" fmla="*/ 0 h 234"/>
                  <a:gd name="T185" fmla="*/ 414 w 414"/>
                  <a:gd name="T186" fmla="*/ 234 h 234"/>
                </a:gdLst>
                <a:ahLst/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T183" t="T184" r="T185" b="T186"/>
                <a:pathLst>
                  <a:path w="414" h="234">
                    <a:moveTo>
                      <a:pt x="318" y="32"/>
                    </a:moveTo>
                    <a:lnTo>
                      <a:pt x="318" y="32"/>
                    </a:lnTo>
                    <a:lnTo>
                      <a:pt x="308" y="32"/>
                    </a:lnTo>
                    <a:lnTo>
                      <a:pt x="290" y="30"/>
                    </a:lnTo>
                    <a:lnTo>
                      <a:pt x="280" y="28"/>
                    </a:lnTo>
                    <a:lnTo>
                      <a:pt x="274" y="26"/>
                    </a:lnTo>
                    <a:lnTo>
                      <a:pt x="268" y="22"/>
                    </a:lnTo>
                    <a:lnTo>
                      <a:pt x="266" y="18"/>
                    </a:lnTo>
                    <a:lnTo>
                      <a:pt x="256" y="22"/>
                    </a:lnTo>
                    <a:lnTo>
                      <a:pt x="248" y="22"/>
                    </a:lnTo>
                    <a:lnTo>
                      <a:pt x="240" y="18"/>
                    </a:lnTo>
                    <a:lnTo>
                      <a:pt x="232" y="12"/>
                    </a:lnTo>
                    <a:lnTo>
                      <a:pt x="226" y="6"/>
                    </a:lnTo>
                    <a:lnTo>
                      <a:pt x="218" y="2"/>
                    </a:lnTo>
                    <a:lnTo>
                      <a:pt x="212" y="0"/>
                    </a:lnTo>
                    <a:lnTo>
                      <a:pt x="202" y="2"/>
                    </a:lnTo>
                    <a:lnTo>
                      <a:pt x="196" y="6"/>
                    </a:lnTo>
                    <a:lnTo>
                      <a:pt x="184" y="8"/>
                    </a:lnTo>
                    <a:lnTo>
                      <a:pt x="174" y="12"/>
                    </a:lnTo>
                    <a:lnTo>
                      <a:pt x="170" y="14"/>
                    </a:lnTo>
                    <a:lnTo>
                      <a:pt x="168" y="20"/>
                    </a:lnTo>
                    <a:lnTo>
                      <a:pt x="158" y="18"/>
                    </a:lnTo>
                    <a:lnTo>
                      <a:pt x="150" y="16"/>
                    </a:lnTo>
                    <a:lnTo>
                      <a:pt x="148" y="18"/>
                    </a:lnTo>
                    <a:lnTo>
                      <a:pt x="146" y="20"/>
                    </a:lnTo>
                    <a:lnTo>
                      <a:pt x="136" y="32"/>
                    </a:lnTo>
                    <a:lnTo>
                      <a:pt x="132" y="44"/>
                    </a:lnTo>
                    <a:lnTo>
                      <a:pt x="126" y="56"/>
                    </a:lnTo>
                    <a:lnTo>
                      <a:pt x="118" y="66"/>
                    </a:lnTo>
                    <a:lnTo>
                      <a:pt x="112" y="70"/>
                    </a:lnTo>
                    <a:lnTo>
                      <a:pt x="108" y="74"/>
                    </a:lnTo>
                    <a:lnTo>
                      <a:pt x="102" y="76"/>
                    </a:lnTo>
                    <a:lnTo>
                      <a:pt x="92" y="80"/>
                    </a:lnTo>
                    <a:lnTo>
                      <a:pt x="84" y="84"/>
                    </a:lnTo>
                    <a:lnTo>
                      <a:pt x="82" y="86"/>
                    </a:lnTo>
                    <a:lnTo>
                      <a:pt x="80" y="90"/>
                    </a:lnTo>
                    <a:lnTo>
                      <a:pt x="68" y="90"/>
                    </a:lnTo>
                    <a:lnTo>
                      <a:pt x="58" y="90"/>
                    </a:lnTo>
                    <a:lnTo>
                      <a:pt x="50" y="94"/>
                    </a:lnTo>
                    <a:lnTo>
                      <a:pt x="46" y="98"/>
                    </a:lnTo>
                    <a:lnTo>
                      <a:pt x="42" y="106"/>
                    </a:lnTo>
                    <a:lnTo>
                      <a:pt x="38" y="114"/>
                    </a:lnTo>
                    <a:lnTo>
                      <a:pt x="32" y="138"/>
                    </a:lnTo>
                    <a:lnTo>
                      <a:pt x="32" y="144"/>
                    </a:lnTo>
                    <a:lnTo>
                      <a:pt x="28" y="152"/>
                    </a:lnTo>
                    <a:lnTo>
                      <a:pt x="22" y="162"/>
                    </a:lnTo>
                    <a:lnTo>
                      <a:pt x="16" y="168"/>
                    </a:lnTo>
                    <a:lnTo>
                      <a:pt x="6" y="186"/>
                    </a:lnTo>
                    <a:lnTo>
                      <a:pt x="0" y="200"/>
                    </a:lnTo>
                    <a:lnTo>
                      <a:pt x="0" y="210"/>
                    </a:lnTo>
                    <a:lnTo>
                      <a:pt x="2" y="220"/>
                    </a:lnTo>
                    <a:lnTo>
                      <a:pt x="4" y="226"/>
                    </a:lnTo>
                    <a:lnTo>
                      <a:pt x="10" y="230"/>
                    </a:lnTo>
                    <a:lnTo>
                      <a:pt x="16" y="234"/>
                    </a:lnTo>
                    <a:lnTo>
                      <a:pt x="20" y="234"/>
                    </a:lnTo>
                    <a:lnTo>
                      <a:pt x="28" y="232"/>
                    </a:lnTo>
                    <a:lnTo>
                      <a:pt x="40" y="224"/>
                    </a:lnTo>
                    <a:lnTo>
                      <a:pt x="54" y="216"/>
                    </a:lnTo>
                    <a:lnTo>
                      <a:pt x="70" y="204"/>
                    </a:lnTo>
                    <a:lnTo>
                      <a:pt x="84" y="190"/>
                    </a:lnTo>
                    <a:lnTo>
                      <a:pt x="96" y="178"/>
                    </a:lnTo>
                    <a:lnTo>
                      <a:pt x="104" y="168"/>
                    </a:lnTo>
                    <a:lnTo>
                      <a:pt x="106" y="162"/>
                    </a:lnTo>
                    <a:lnTo>
                      <a:pt x="106" y="158"/>
                    </a:lnTo>
                    <a:lnTo>
                      <a:pt x="112" y="160"/>
                    </a:lnTo>
                    <a:lnTo>
                      <a:pt x="120" y="160"/>
                    </a:lnTo>
                    <a:lnTo>
                      <a:pt x="124" y="160"/>
                    </a:lnTo>
                    <a:lnTo>
                      <a:pt x="130" y="158"/>
                    </a:lnTo>
                    <a:lnTo>
                      <a:pt x="138" y="150"/>
                    </a:lnTo>
                    <a:lnTo>
                      <a:pt x="142" y="140"/>
                    </a:lnTo>
                    <a:lnTo>
                      <a:pt x="154" y="116"/>
                    </a:lnTo>
                    <a:lnTo>
                      <a:pt x="162" y="104"/>
                    </a:lnTo>
                    <a:lnTo>
                      <a:pt x="174" y="92"/>
                    </a:lnTo>
                    <a:lnTo>
                      <a:pt x="174" y="96"/>
                    </a:lnTo>
                    <a:lnTo>
                      <a:pt x="176" y="98"/>
                    </a:lnTo>
                    <a:lnTo>
                      <a:pt x="180" y="100"/>
                    </a:lnTo>
                    <a:lnTo>
                      <a:pt x="186" y="102"/>
                    </a:lnTo>
                    <a:lnTo>
                      <a:pt x="188" y="104"/>
                    </a:lnTo>
                    <a:lnTo>
                      <a:pt x="188" y="108"/>
                    </a:lnTo>
                    <a:lnTo>
                      <a:pt x="198" y="104"/>
                    </a:lnTo>
                    <a:lnTo>
                      <a:pt x="204" y="98"/>
                    </a:lnTo>
                    <a:lnTo>
                      <a:pt x="208" y="90"/>
                    </a:lnTo>
                    <a:lnTo>
                      <a:pt x="212" y="84"/>
                    </a:lnTo>
                    <a:lnTo>
                      <a:pt x="212" y="66"/>
                    </a:lnTo>
                    <a:lnTo>
                      <a:pt x="212" y="48"/>
                    </a:lnTo>
                    <a:lnTo>
                      <a:pt x="226" y="62"/>
                    </a:lnTo>
                    <a:lnTo>
                      <a:pt x="240" y="74"/>
                    </a:lnTo>
                    <a:lnTo>
                      <a:pt x="254" y="84"/>
                    </a:lnTo>
                    <a:lnTo>
                      <a:pt x="270" y="90"/>
                    </a:lnTo>
                    <a:lnTo>
                      <a:pt x="284" y="94"/>
                    </a:lnTo>
                    <a:lnTo>
                      <a:pt x="300" y="96"/>
                    </a:lnTo>
                    <a:lnTo>
                      <a:pt x="314" y="96"/>
                    </a:lnTo>
                    <a:lnTo>
                      <a:pt x="328" y="96"/>
                    </a:lnTo>
                    <a:lnTo>
                      <a:pt x="342" y="92"/>
                    </a:lnTo>
                    <a:lnTo>
                      <a:pt x="356" y="86"/>
                    </a:lnTo>
                    <a:lnTo>
                      <a:pt x="368" y="80"/>
                    </a:lnTo>
                    <a:lnTo>
                      <a:pt x="380" y="72"/>
                    </a:lnTo>
                    <a:lnTo>
                      <a:pt x="390" y="62"/>
                    </a:lnTo>
                    <a:lnTo>
                      <a:pt x="400" y="50"/>
                    </a:lnTo>
                    <a:lnTo>
                      <a:pt x="408" y="38"/>
                    </a:lnTo>
                    <a:lnTo>
                      <a:pt x="414" y="24"/>
                    </a:lnTo>
                    <a:lnTo>
                      <a:pt x="404" y="34"/>
                    </a:lnTo>
                    <a:lnTo>
                      <a:pt x="392" y="40"/>
                    </a:lnTo>
                    <a:lnTo>
                      <a:pt x="382" y="42"/>
                    </a:lnTo>
                    <a:lnTo>
                      <a:pt x="370" y="42"/>
                    </a:lnTo>
                    <a:lnTo>
                      <a:pt x="346" y="38"/>
                    </a:lnTo>
                    <a:lnTo>
                      <a:pt x="318" y="32"/>
                    </a:lnTo>
                    <a:close/>
                  </a:path>
                </a:pathLst>
              </a:custGeom>
              <a:solidFill>
                <a:srgbClr val="C25E13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14" name="Freeform 53"/>
              <p:cNvSpPr>
                <a:spLocks/>
              </p:cNvSpPr>
              <p:nvPr/>
            </p:nvSpPr>
            <p:spPr bwMode="auto">
              <a:xfrm>
                <a:off x="3267" y="2603"/>
                <a:ext cx="174" cy="34"/>
              </a:xfrm>
              <a:custGeom>
                <a:avLst/>
                <a:gdLst>
                  <a:gd name="T0" fmla="*/ 36 w 174"/>
                  <a:gd name="T1" fmla="*/ 14 h 34"/>
                  <a:gd name="T2" fmla="*/ 36 w 174"/>
                  <a:gd name="T3" fmla="*/ 14 h 34"/>
                  <a:gd name="T4" fmla="*/ 32 w 174"/>
                  <a:gd name="T5" fmla="*/ 8 h 34"/>
                  <a:gd name="T6" fmla="*/ 26 w 174"/>
                  <a:gd name="T7" fmla="*/ 4 h 34"/>
                  <a:gd name="T8" fmla="*/ 20 w 174"/>
                  <a:gd name="T9" fmla="*/ 2 h 34"/>
                  <a:gd name="T10" fmla="*/ 12 w 174"/>
                  <a:gd name="T11" fmla="*/ 4 h 34"/>
                  <a:gd name="T12" fmla="*/ 12 w 174"/>
                  <a:gd name="T13" fmla="*/ 4 h 34"/>
                  <a:gd name="T14" fmla="*/ 8 w 174"/>
                  <a:gd name="T15" fmla="*/ 8 h 34"/>
                  <a:gd name="T16" fmla="*/ 6 w 174"/>
                  <a:gd name="T17" fmla="*/ 16 h 34"/>
                  <a:gd name="T18" fmla="*/ 2 w 174"/>
                  <a:gd name="T19" fmla="*/ 22 h 34"/>
                  <a:gd name="T20" fmla="*/ 0 w 174"/>
                  <a:gd name="T21" fmla="*/ 30 h 34"/>
                  <a:gd name="T22" fmla="*/ 0 w 174"/>
                  <a:gd name="T23" fmla="*/ 30 h 34"/>
                  <a:gd name="T24" fmla="*/ 26 w 174"/>
                  <a:gd name="T25" fmla="*/ 32 h 34"/>
                  <a:gd name="T26" fmla="*/ 52 w 174"/>
                  <a:gd name="T27" fmla="*/ 34 h 34"/>
                  <a:gd name="T28" fmla="*/ 52 w 174"/>
                  <a:gd name="T29" fmla="*/ 34 h 34"/>
                  <a:gd name="T30" fmla="*/ 112 w 174"/>
                  <a:gd name="T31" fmla="*/ 34 h 34"/>
                  <a:gd name="T32" fmla="*/ 174 w 174"/>
                  <a:gd name="T33" fmla="*/ 32 h 34"/>
                  <a:gd name="T34" fmla="*/ 174 w 174"/>
                  <a:gd name="T35" fmla="*/ 32 h 34"/>
                  <a:gd name="T36" fmla="*/ 140 w 174"/>
                  <a:gd name="T37" fmla="*/ 16 h 34"/>
                  <a:gd name="T38" fmla="*/ 124 w 174"/>
                  <a:gd name="T39" fmla="*/ 8 h 34"/>
                  <a:gd name="T40" fmla="*/ 106 w 174"/>
                  <a:gd name="T41" fmla="*/ 2 h 34"/>
                  <a:gd name="T42" fmla="*/ 90 w 174"/>
                  <a:gd name="T43" fmla="*/ 0 h 34"/>
                  <a:gd name="T44" fmla="*/ 72 w 174"/>
                  <a:gd name="T45" fmla="*/ 0 h 34"/>
                  <a:gd name="T46" fmla="*/ 56 w 174"/>
                  <a:gd name="T47" fmla="*/ 4 h 34"/>
                  <a:gd name="T48" fmla="*/ 36 w 174"/>
                  <a:gd name="T49" fmla="*/ 14 h 34"/>
                  <a:gd name="T50" fmla="*/ 36 w 174"/>
                  <a:gd name="T51" fmla="*/ 14 h 34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w 174"/>
                  <a:gd name="T79" fmla="*/ 0 h 34"/>
                  <a:gd name="T80" fmla="*/ 174 w 174"/>
                  <a:gd name="T81" fmla="*/ 34 h 34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T78" t="T79" r="T80" b="T81"/>
                <a:pathLst>
                  <a:path w="174" h="34">
                    <a:moveTo>
                      <a:pt x="36" y="14"/>
                    </a:moveTo>
                    <a:lnTo>
                      <a:pt x="36" y="14"/>
                    </a:lnTo>
                    <a:lnTo>
                      <a:pt x="32" y="8"/>
                    </a:lnTo>
                    <a:lnTo>
                      <a:pt x="26" y="4"/>
                    </a:lnTo>
                    <a:lnTo>
                      <a:pt x="20" y="2"/>
                    </a:lnTo>
                    <a:lnTo>
                      <a:pt x="12" y="4"/>
                    </a:lnTo>
                    <a:lnTo>
                      <a:pt x="8" y="8"/>
                    </a:lnTo>
                    <a:lnTo>
                      <a:pt x="6" y="16"/>
                    </a:lnTo>
                    <a:lnTo>
                      <a:pt x="2" y="22"/>
                    </a:lnTo>
                    <a:lnTo>
                      <a:pt x="0" y="30"/>
                    </a:lnTo>
                    <a:lnTo>
                      <a:pt x="26" y="32"/>
                    </a:lnTo>
                    <a:lnTo>
                      <a:pt x="52" y="34"/>
                    </a:lnTo>
                    <a:lnTo>
                      <a:pt x="112" y="34"/>
                    </a:lnTo>
                    <a:lnTo>
                      <a:pt x="174" y="32"/>
                    </a:lnTo>
                    <a:lnTo>
                      <a:pt x="140" y="16"/>
                    </a:lnTo>
                    <a:lnTo>
                      <a:pt x="124" y="8"/>
                    </a:lnTo>
                    <a:lnTo>
                      <a:pt x="106" y="2"/>
                    </a:lnTo>
                    <a:lnTo>
                      <a:pt x="90" y="0"/>
                    </a:lnTo>
                    <a:lnTo>
                      <a:pt x="72" y="0"/>
                    </a:lnTo>
                    <a:lnTo>
                      <a:pt x="56" y="4"/>
                    </a:lnTo>
                    <a:lnTo>
                      <a:pt x="36" y="14"/>
                    </a:lnTo>
                    <a:close/>
                  </a:path>
                </a:pathLst>
              </a:custGeom>
              <a:solidFill>
                <a:srgbClr val="95480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15" name="Freeform 54"/>
              <p:cNvSpPr>
                <a:spLocks/>
              </p:cNvSpPr>
              <p:nvPr/>
            </p:nvSpPr>
            <p:spPr bwMode="auto">
              <a:xfrm>
                <a:off x="2975" y="2383"/>
                <a:ext cx="768" cy="246"/>
              </a:xfrm>
              <a:custGeom>
                <a:avLst/>
                <a:gdLst>
                  <a:gd name="T0" fmla="*/ 766 w 768"/>
                  <a:gd name="T1" fmla="*/ 154 h 246"/>
                  <a:gd name="T2" fmla="*/ 748 w 768"/>
                  <a:gd name="T3" fmla="*/ 140 h 246"/>
                  <a:gd name="T4" fmla="*/ 738 w 768"/>
                  <a:gd name="T5" fmla="*/ 130 h 246"/>
                  <a:gd name="T6" fmla="*/ 724 w 768"/>
                  <a:gd name="T7" fmla="*/ 116 h 246"/>
                  <a:gd name="T8" fmla="*/ 716 w 768"/>
                  <a:gd name="T9" fmla="*/ 104 h 246"/>
                  <a:gd name="T10" fmla="*/ 682 w 768"/>
                  <a:gd name="T11" fmla="*/ 74 h 246"/>
                  <a:gd name="T12" fmla="*/ 654 w 768"/>
                  <a:gd name="T13" fmla="*/ 64 h 246"/>
                  <a:gd name="T14" fmla="*/ 622 w 768"/>
                  <a:gd name="T15" fmla="*/ 62 h 246"/>
                  <a:gd name="T16" fmla="*/ 562 w 768"/>
                  <a:gd name="T17" fmla="*/ 46 h 246"/>
                  <a:gd name="T18" fmla="*/ 508 w 768"/>
                  <a:gd name="T19" fmla="*/ 28 h 246"/>
                  <a:gd name="T20" fmla="*/ 494 w 768"/>
                  <a:gd name="T21" fmla="*/ 30 h 246"/>
                  <a:gd name="T22" fmla="*/ 482 w 768"/>
                  <a:gd name="T23" fmla="*/ 28 h 246"/>
                  <a:gd name="T24" fmla="*/ 476 w 768"/>
                  <a:gd name="T25" fmla="*/ 24 h 246"/>
                  <a:gd name="T26" fmla="*/ 458 w 768"/>
                  <a:gd name="T27" fmla="*/ 24 h 246"/>
                  <a:gd name="T28" fmla="*/ 450 w 768"/>
                  <a:gd name="T29" fmla="*/ 20 h 246"/>
                  <a:gd name="T30" fmla="*/ 408 w 768"/>
                  <a:gd name="T31" fmla="*/ 22 h 246"/>
                  <a:gd name="T32" fmla="*/ 396 w 768"/>
                  <a:gd name="T33" fmla="*/ 20 h 246"/>
                  <a:gd name="T34" fmla="*/ 372 w 768"/>
                  <a:gd name="T35" fmla="*/ 10 h 246"/>
                  <a:gd name="T36" fmla="*/ 340 w 768"/>
                  <a:gd name="T37" fmla="*/ 8 h 246"/>
                  <a:gd name="T38" fmla="*/ 308 w 768"/>
                  <a:gd name="T39" fmla="*/ 0 h 246"/>
                  <a:gd name="T40" fmla="*/ 274 w 768"/>
                  <a:gd name="T41" fmla="*/ 6 h 246"/>
                  <a:gd name="T42" fmla="*/ 246 w 768"/>
                  <a:gd name="T43" fmla="*/ 28 h 246"/>
                  <a:gd name="T44" fmla="*/ 236 w 768"/>
                  <a:gd name="T45" fmla="*/ 32 h 246"/>
                  <a:gd name="T46" fmla="*/ 216 w 768"/>
                  <a:gd name="T47" fmla="*/ 34 h 246"/>
                  <a:gd name="T48" fmla="*/ 190 w 768"/>
                  <a:gd name="T49" fmla="*/ 40 h 246"/>
                  <a:gd name="T50" fmla="*/ 170 w 768"/>
                  <a:gd name="T51" fmla="*/ 52 h 246"/>
                  <a:gd name="T52" fmla="*/ 152 w 768"/>
                  <a:gd name="T53" fmla="*/ 58 h 246"/>
                  <a:gd name="T54" fmla="*/ 132 w 768"/>
                  <a:gd name="T55" fmla="*/ 62 h 246"/>
                  <a:gd name="T56" fmla="*/ 104 w 768"/>
                  <a:gd name="T57" fmla="*/ 68 h 246"/>
                  <a:gd name="T58" fmla="*/ 84 w 768"/>
                  <a:gd name="T59" fmla="*/ 100 h 246"/>
                  <a:gd name="T60" fmla="*/ 56 w 768"/>
                  <a:gd name="T61" fmla="*/ 114 h 246"/>
                  <a:gd name="T62" fmla="*/ 42 w 768"/>
                  <a:gd name="T63" fmla="*/ 118 h 246"/>
                  <a:gd name="T64" fmla="*/ 32 w 768"/>
                  <a:gd name="T65" fmla="*/ 130 h 246"/>
                  <a:gd name="T66" fmla="*/ 16 w 768"/>
                  <a:gd name="T67" fmla="*/ 136 h 246"/>
                  <a:gd name="T68" fmla="*/ 4 w 768"/>
                  <a:gd name="T69" fmla="*/ 140 h 246"/>
                  <a:gd name="T70" fmla="*/ 0 w 768"/>
                  <a:gd name="T71" fmla="*/ 154 h 246"/>
                  <a:gd name="T72" fmla="*/ 20 w 768"/>
                  <a:gd name="T73" fmla="*/ 162 h 246"/>
                  <a:gd name="T74" fmla="*/ 70 w 768"/>
                  <a:gd name="T75" fmla="*/ 192 h 246"/>
                  <a:gd name="T76" fmla="*/ 118 w 768"/>
                  <a:gd name="T77" fmla="*/ 220 h 246"/>
                  <a:gd name="T78" fmla="*/ 164 w 768"/>
                  <a:gd name="T79" fmla="*/ 228 h 246"/>
                  <a:gd name="T80" fmla="*/ 250 w 768"/>
                  <a:gd name="T81" fmla="*/ 242 h 246"/>
                  <a:gd name="T82" fmla="*/ 276 w 768"/>
                  <a:gd name="T83" fmla="*/ 232 h 246"/>
                  <a:gd name="T84" fmla="*/ 292 w 768"/>
                  <a:gd name="T85" fmla="*/ 212 h 246"/>
                  <a:gd name="T86" fmla="*/ 294 w 768"/>
                  <a:gd name="T87" fmla="*/ 196 h 246"/>
                  <a:gd name="T88" fmla="*/ 324 w 768"/>
                  <a:gd name="T89" fmla="*/ 208 h 246"/>
                  <a:gd name="T90" fmla="*/ 346 w 768"/>
                  <a:gd name="T91" fmla="*/ 196 h 246"/>
                  <a:gd name="T92" fmla="*/ 360 w 768"/>
                  <a:gd name="T93" fmla="*/ 194 h 246"/>
                  <a:gd name="T94" fmla="*/ 378 w 768"/>
                  <a:gd name="T95" fmla="*/ 204 h 246"/>
                  <a:gd name="T96" fmla="*/ 406 w 768"/>
                  <a:gd name="T97" fmla="*/ 200 h 246"/>
                  <a:gd name="T98" fmla="*/ 440 w 768"/>
                  <a:gd name="T99" fmla="*/ 200 h 246"/>
                  <a:gd name="T100" fmla="*/ 482 w 768"/>
                  <a:gd name="T101" fmla="*/ 226 h 246"/>
                  <a:gd name="T102" fmla="*/ 508 w 768"/>
                  <a:gd name="T103" fmla="*/ 240 h 246"/>
                  <a:gd name="T104" fmla="*/ 568 w 768"/>
                  <a:gd name="T105" fmla="*/ 238 h 246"/>
                  <a:gd name="T106" fmla="*/ 600 w 768"/>
                  <a:gd name="T107" fmla="*/ 224 h 246"/>
                  <a:gd name="T108" fmla="*/ 630 w 768"/>
                  <a:gd name="T109" fmla="*/ 200 h 246"/>
                  <a:gd name="T110" fmla="*/ 676 w 768"/>
                  <a:gd name="T111" fmla="*/ 170 h 246"/>
                  <a:gd name="T112" fmla="*/ 730 w 768"/>
                  <a:gd name="T113" fmla="*/ 162 h 246"/>
                  <a:gd name="T114" fmla="*/ 768 w 768"/>
                  <a:gd name="T115" fmla="*/ 170 h 24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w 768"/>
                  <a:gd name="T175" fmla="*/ 0 h 246"/>
                  <a:gd name="T176" fmla="*/ 768 w 768"/>
                  <a:gd name="T177" fmla="*/ 246 h 246"/>
                </a:gdLst>
                <a:ahLst/>
                <a:cxnLst>
                  <a:cxn ang="T116">
                    <a:pos x="T0" y="T1"/>
                  </a:cxn>
                  <a:cxn ang="T117">
                    <a:pos x="T2" y="T3"/>
                  </a:cxn>
                  <a:cxn ang="T118">
                    <a:pos x="T4" y="T5"/>
                  </a:cxn>
                  <a:cxn ang="T119">
                    <a:pos x="T6" y="T7"/>
                  </a:cxn>
                  <a:cxn ang="T120">
                    <a:pos x="T8" y="T9"/>
                  </a:cxn>
                  <a:cxn ang="T121">
                    <a:pos x="T10" y="T11"/>
                  </a:cxn>
                  <a:cxn ang="T122">
                    <a:pos x="T12" y="T13"/>
                  </a:cxn>
                  <a:cxn ang="T123">
                    <a:pos x="T14" y="T15"/>
                  </a:cxn>
                  <a:cxn ang="T124">
                    <a:pos x="T16" y="T17"/>
                  </a:cxn>
                  <a:cxn ang="T125">
                    <a:pos x="T18" y="T19"/>
                  </a:cxn>
                  <a:cxn ang="T126">
                    <a:pos x="T20" y="T21"/>
                  </a:cxn>
                  <a:cxn ang="T127">
                    <a:pos x="T22" y="T23"/>
                  </a:cxn>
                  <a:cxn ang="T128">
                    <a:pos x="T24" y="T25"/>
                  </a:cxn>
                  <a:cxn ang="T129">
                    <a:pos x="T26" y="T27"/>
                  </a:cxn>
                  <a:cxn ang="T130">
                    <a:pos x="T28" y="T29"/>
                  </a:cxn>
                  <a:cxn ang="T131">
                    <a:pos x="T30" y="T31"/>
                  </a:cxn>
                  <a:cxn ang="T132">
                    <a:pos x="T32" y="T33"/>
                  </a:cxn>
                  <a:cxn ang="T133">
                    <a:pos x="T34" y="T35"/>
                  </a:cxn>
                  <a:cxn ang="T134">
                    <a:pos x="T36" y="T37"/>
                  </a:cxn>
                  <a:cxn ang="T135">
                    <a:pos x="T38" y="T39"/>
                  </a:cxn>
                  <a:cxn ang="T136">
                    <a:pos x="T40" y="T41"/>
                  </a:cxn>
                  <a:cxn ang="T137">
                    <a:pos x="T42" y="T43"/>
                  </a:cxn>
                  <a:cxn ang="T138">
                    <a:pos x="T44" y="T45"/>
                  </a:cxn>
                  <a:cxn ang="T139">
                    <a:pos x="T46" y="T47"/>
                  </a:cxn>
                  <a:cxn ang="T140">
                    <a:pos x="T48" y="T49"/>
                  </a:cxn>
                  <a:cxn ang="T141">
                    <a:pos x="T50" y="T51"/>
                  </a:cxn>
                  <a:cxn ang="T142">
                    <a:pos x="T52" y="T53"/>
                  </a:cxn>
                  <a:cxn ang="T143">
                    <a:pos x="T54" y="T55"/>
                  </a:cxn>
                  <a:cxn ang="T144">
                    <a:pos x="T56" y="T57"/>
                  </a:cxn>
                  <a:cxn ang="T145">
                    <a:pos x="T58" y="T59"/>
                  </a:cxn>
                  <a:cxn ang="T146">
                    <a:pos x="T60" y="T61"/>
                  </a:cxn>
                  <a:cxn ang="T147">
                    <a:pos x="T62" y="T63"/>
                  </a:cxn>
                  <a:cxn ang="T148">
                    <a:pos x="T64" y="T65"/>
                  </a:cxn>
                  <a:cxn ang="T149">
                    <a:pos x="T66" y="T67"/>
                  </a:cxn>
                  <a:cxn ang="T150">
                    <a:pos x="T68" y="T69"/>
                  </a:cxn>
                  <a:cxn ang="T151">
                    <a:pos x="T70" y="T71"/>
                  </a:cxn>
                  <a:cxn ang="T152">
                    <a:pos x="T72" y="T73"/>
                  </a:cxn>
                  <a:cxn ang="T153">
                    <a:pos x="T74" y="T75"/>
                  </a:cxn>
                  <a:cxn ang="T154">
                    <a:pos x="T76" y="T77"/>
                  </a:cxn>
                  <a:cxn ang="T155">
                    <a:pos x="T78" y="T79"/>
                  </a:cxn>
                  <a:cxn ang="T156">
                    <a:pos x="T80" y="T81"/>
                  </a:cxn>
                  <a:cxn ang="T157">
                    <a:pos x="T82" y="T83"/>
                  </a:cxn>
                  <a:cxn ang="T158">
                    <a:pos x="T84" y="T85"/>
                  </a:cxn>
                  <a:cxn ang="T159">
                    <a:pos x="T86" y="T87"/>
                  </a:cxn>
                  <a:cxn ang="T160">
                    <a:pos x="T88" y="T89"/>
                  </a:cxn>
                  <a:cxn ang="T161">
                    <a:pos x="T90" y="T91"/>
                  </a:cxn>
                  <a:cxn ang="T162">
                    <a:pos x="T92" y="T93"/>
                  </a:cxn>
                  <a:cxn ang="T163">
                    <a:pos x="T94" y="T95"/>
                  </a:cxn>
                  <a:cxn ang="T164">
                    <a:pos x="T96" y="T97"/>
                  </a:cxn>
                  <a:cxn ang="T165">
                    <a:pos x="T98" y="T99"/>
                  </a:cxn>
                  <a:cxn ang="T166">
                    <a:pos x="T100" y="T101"/>
                  </a:cxn>
                  <a:cxn ang="T167">
                    <a:pos x="T102" y="T103"/>
                  </a:cxn>
                  <a:cxn ang="T168">
                    <a:pos x="T104" y="T105"/>
                  </a:cxn>
                  <a:cxn ang="T169">
                    <a:pos x="T106" y="T107"/>
                  </a:cxn>
                  <a:cxn ang="T170">
                    <a:pos x="T108" y="T109"/>
                  </a:cxn>
                  <a:cxn ang="T171">
                    <a:pos x="T110" y="T111"/>
                  </a:cxn>
                  <a:cxn ang="T172">
                    <a:pos x="T112" y="T113"/>
                  </a:cxn>
                  <a:cxn ang="T173">
                    <a:pos x="T114" y="T115"/>
                  </a:cxn>
                </a:cxnLst>
                <a:rect l="T174" t="T175" r="T176" b="T177"/>
                <a:pathLst>
                  <a:path w="768" h="246">
                    <a:moveTo>
                      <a:pt x="766" y="158"/>
                    </a:moveTo>
                    <a:lnTo>
                      <a:pt x="766" y="158"/>
                    </a:lnTo>
                    <a:lnTo>
                      <a:pt x="766" y="154"/>
                    </a:lnTo>
                    <a:lnTo>
                      <a:pt x="764" y="150"/>
                    </a:lnTo>
                    <a:lnTo>
                      <a:pt x="758" y="146"/>
                    </a:lnTo>
                    <a:lnTo>
                      <a:pt x="748" y="140"/>
                    </a:lnTo>
                    <a:lnTo>
                      <a:pt x="748" y="134"/>
                    </a:lnTo>
                    <a:lnTo>
                      <a:pt x="738" y="130"/>
                    </a:lnTo>
                    <a:lnTo>
                      <a:pt x="730" y="124"/>
                    </a:lnTo>
                    <a:lnTo>
                      <a:pt x="726" y="120"/>
                    </a:lnTo>
                    <a:lnTo>
                      <a:pt x="724" y="116"/>
                    </a:lnTo>
                    <a:lnTo>
                      <a:pt x="722" y="112"/>
                    </a:lnTo>
                    <a:lnTo>
                      <a:pt x="716" y="104"/>
                    </a:lnTo>
                    <a:lnTo>
                      <a:pt x="702" y="90"/>
                    </a:lnTo>
                    <a:lnTo>
                      <a:pt x="682" y="74"/>
                    </a:lnTo>
                    <a:lnTo>
                      <a:pt x="678" y="72"/>
                    </a:lnTo>
                    <a:lnTo>
                      <a:pt x="670" y="68"/>
                    </a:lnTo>
                    <a:lnTo>
                      <a:pt x="654" y="64"/>
                    </a:lnTo>
                    <a:lnTo>
                      <a:pt x="634" y="62"/>
                    </a:lnTo>
                    <a:lnTo>
                      <a:pt x="622" y="62"/>
                    </a:lnTo>
                    <a:lnTo>
                      <a:pt x="604" y="60"/>
                    </a:lnTo>
                    <a:lnTo>
                      <a:pt x="596" y="60"/>
                    </a:lnTo>
                    <a:lnTo>
                      <a:pt x="562" y="46"/>
                    </a:lnTo>
                    <a:lnTo>
                      <a:pt x="508" y="28"/>
                    </a:lnTo>
                    <a:lnTo>
                      <a:pt x="504" y="26"/>
                    </a:lnTo>
                    <a:lnTo>
                      <a:pt x="500" y="26"/>
                    </a:lnTo>
                    <a:lnTo>
                      <a:pt x="494" y="30"/>
                    </a:lnTo>
                    <a:lnTo>
                      <a:pt x="488" y="30"/>
                    </a:lnTo>
                    <a:lnTo>
                      <a:pt x="484" y="30"/>
                    </a:lnTo>
                    <a:lnTo>
                      <a:pt x="482" y="28"/>
                    </a:lnTo>
                    <a:lnTo>
                      <a:pt x="480" y="24"/>
                    </a:lnTo>
                    <a:lnTo>
                      <a:pt x="476" y="24"/>
                    </a:lnTo>
                    <a:lnTo>
                      <a:pt x="468" y="24"/>
                    </a:lnTo>
                    <a:lnTo>
                      <a:pt x="462" y="24"/>
                    </a:lnTo>
                    <a:lnTo>
                      <a:pt x="458" y="24"/>
                    </a:lnTo>
                    <a:lnTo>
                      <a:pt x="456" y="22"/>
                    </a:lnTo>
                    <a:lnTo>
                      <a:pt x="450" y="20"/>
                    </a:lnTo>
                    <a:lnTo>
                      <a:pt x="438" y="18"/>
                    </a:lnTo>
                    <a:lnTo>
                      <a:pt x="422" y="20"/>
                    </a:lnTo>
                    <a:lnTo>
                      <a:pt x="408" y="22"/>
                    </a:lnTo>
                    <a:lnTo>
                      <a:pt x="400" y="22"/>
                    </a:lnTo>
                    <a:lnTo>
                      <a:pt x="396" y="20"/>
                    </a:lnTo>
                    <a:lnTo>
                      <a:pt x="396" y="16"/>
                    </a:lnTo>
                    <a:lnTo>
                      <a:pt x="380" y="14"/>
                    </a:lnTo>
                    <a:lnTo>
                      <a:pt x="372" y="10"/>
                    </a:lnTo>
                    <a:lnTo>
                      <a:pt x="346" y="10"/>
                    </a:lnTo>
                    <a:lnTo>
                      <a:pt x="340" y="8"/>
                    </a:lnTo>
                    <a:lnTo>
                      <a:pt x="328" y="4"/>
                    </a:lnTo>
                    <a:lnTo>
                      <a:pt x="308" y="0"/>
                    </a:lnTo>
                    <a:lnTo>
                      <a:pt x="296" y="0"/>
                    </a:lnTo>
                    <a:lnTo>
                      <a:pt x="284" y="2"/>
                    </a:lnTo>
                    <a:lnTo>
                      <a:pt x="274" y="6"/>
                    </a:lnTo>
                    <a:lnTo>
                      <a:pt x="264" y="12"/>
                    </a:lnTo>
                    <a:lnTo>
                      <a:pt x="250" y="24"/>
                    </a:lnTo>
                    <a:lnTo>
                      <a:pt x="246" y="28"/>
                    </a:lnTo>
                    <a:lnTo>
                      <a:pt x="242" y="30"/>
                    </a:lnTo>
                    <a:lnTo>
                      <a:pt x="236" y="32"/>
                    </a:lnTo>
                    <a:lnTo>
                      <a:pt x="228" y="38"/>
                    </a:lnTo>
                    <a:lnTo>
                      <a:pt x="216" y="34"/>
                    </a:lnTo>
                    <a:lnTo>
                      <a:pt x="204" y="34"/>
                    </a:lnTo>
                    <a:lnTo>
                      <a:pt x="196" y="36"/>
                    </a:lnTo>
                    <a:lnTo>
                      <a:pt x="190" y="40"/>
                    </a:lnTo>
                    <a:lnTo>
                      <a:pt x="178" y="50"/>
                    </a:lnTo>
                    <a:lnTo>
                      <a:pt x="174" y="52"/>
                    </a:lnTo>
                    <a:lnTo>
                      <a:pt x="170" y="52"/>
                    </a:lnTo>
                    <a:lnTo>
                      <a:pt x="160" y="54"/>
                    </a:lnTo>
                    <a:lnTo>
                      <a:pt x="152" y="58"/>
                    </a:lnTo>
                    <a:lnTo>
                      <a:pt x="144" y="62"/>
                    </a:lnTo>
                    <a:lnTo>
                      <a:pt x="132" y="62"/>
                    </a:lnTo>
                    <a:lnTo>
                      <a:pt x="122" y="62"/>
                    </a:lnTo>
                    <a:lnTo>
                      <a:pt x="112" y="66"/>
                    </a:lnTo>
                    <a:lnTo>
                      <a:pt x="104" y="68"/>
                    </a:lnTo>
                    <a:lnTo>
                      <a:pt x="94" y="76"/>
                    </a:lnTo>
                    <a:lnTo>
                      <a:pt x="90" y="80"/>
                    </a:lnTo>
                    <a:lnTo>
                      <a:pt x="84" y="100"/>
                    </a:lnTo>
                    <a:lnTo>
                      <a:pt x="68" y="108"/>
                    </a:lnTo>
                    <a:lnTo>
                      <a:pt x="56" y="114"/>
                    </a:lnTo>
                    <a:lnTo>
                      <a:pt x="46" y="116"/>
                    </a:lnTo>
                    <a:lnTo>
                      <a:pt x="42" y="118"/>
                    </a:lnTo>
                    <a:lnTo>
                      <a:pt x="40" y="120"/>
                    </a:lnTo>
                    <a:lnTo>
                      <a:pt x="36" y="126"/>
                    </a:lnTo>
                    <a:lnTo>
                      <a:pt x="32" y="130"/>
                    </a:lnTo>
                    <a:lnTo>
                      <a:pt x="28" y="134"/>
                    </a:lnTo>
                    <a:lnTo>
                      <a:pt x="24" y="136"/>
                    </a:lnTo>
                    <a:lnTo>
                      <a:pt x="16" y="136"/>
                    </a:lnTo>
                    <a:lnTo>
                      <a:pt x="8" y="136"/>
                    </a:lnTo>
                    <a:lnTo>
                      <a:pt x="4" y="140"/>
                    </a:lnTo>
                    <a:lnTo>
                      <a:pt x="2" y="146"/>
                    </a:lnTo>
                    <a:lnTo>
                      <a:pt x="0" y="154"/>
                    </a:lnTo>
                    <a:lnTo>
                      <a:pt x="0" y="156"/>
                    </a:lnTo>
                    <a:lnTo>
                      <a:pt x="20" y="162"/>
                    </a:lnTo>
                    <a:lnTo>
                      <a:pt x="36" y="170"/>
                    </a:lnTo>
                    <a:lnTo>
                      <a:pt x="54" y="182"/>
                    </a:lnTo>
                    <a:lnTo>
                      <a:pt x="70" y="192"/>
                    </a:lnTo>
                    <a:lnTo>
                      <a:pt x="86" y="204"/>
                    </a:lnTo>
                    <a:lnTo>
                      <a:pt x="102" y="214"/>
                    </a:lnTo>
                    <a:lnTo>
                      <a:pt x="118" y="220"/>
                    </a:lnTo>
                    <a:lnTo>
                      <a:pt x="134" y="224"/>
                    </a:lnTo>
                    <a:lnTo>
                      <a:pt x="164" y="228"/>
                    </a:lnTo>
                    <a:lnTo>
                      <a:pt x="192" y="232"/>
                    </a:lnTo>
                    <a:lnTo>
                      <a:pt x="250" y="242"/>
                    </a:lnTo>
                    <a:lnTo>
                      <a:pt x="258" y="240"/>
                    </a:lnTo>
                    <a:lnTo>
                      <a:pt x="268" y="236"/>
                    </a:lnTo>
                    <a:lnTo>
                      <a:pt x="276" y="232"/>
                    </a:lnTo>
                    <a:lnTo>
                      <a:pt x="282" y="226"/>
                    </a:lnTo>
                    <a:lnTo>
                      <a:pt x="288" y="220"/>
                    </a:lnTo>
                    <a:lnTo>
                      <a:pt x="292" y="212"/>
                    </a:lnTo>
                    <a:lnTo>
                      <a:pt x="294" y="204"/>
                    </a:lnTo>
                    <a:lnTo>
                      <a:pt x="294" y="196"/>
                    </a:lnTo>
                    <a:lnTo>
                      <a:pt x="312" y="204"/>
                    </a:lnTo>
                    <a:lnTo>
                      <a:pt x="318" y="206"/>
                    </a:lnTo>
                    <a:lnTo>
                      <a:pt x="324" y="208"/>
                    </a:lnTo>
                    <a:lnTo>
                      <a:pt x="334" y="206"/>
                    </a:lnTo>
                    <a:lnTo>
                      <a:pt x="340" y="200"/>
                    </a:lnTo>
                    <a:lnTo>
                      <a:pt x="346" y="196"/>
                    </a:lnTo>
                    <a:lnTo>
                      <a:pt x="352" y="192"/>
                    </a:lnTo>
                    <a:lnTo>
                      <a:pt x="354" y="192"/>
                    </a:lnTo>
                    <a:lnTo>
                      <a:pt x="360" y="194"/>
                    </a:lnTo>
                    <a:lnTo>
                      <a:pt x="370" y="200"/>
                    </a:lnTo>
                    <a:lnTo>
                      <a:pt x="378" y="204"/>
                    </a:lnTo>
                    <a:lnTo>
                      <a:pt x="386" y="206"/>
                    </a:lnTo>
                    <a:lnTo>
                      <a:pt x="396" y="204"/>
                    </a:lnTo>
                    <a:lnTo>
                      <a:pt x="406" y="200"/>
                    </a:lnTo>
                    <a:lnTo>
                      <a:pt x="426" y="196"/>
                    </a:lnTo>
                    <a:lnTo>
                      <a:pt x="434" y="196"/>
                    </a:lnTo>
                    <a:lnTo>
                      <a:pt x="440" y="200"/>
                    </a:lnTo>
                    <a:lnTo>
                      <a:pt x="468" y="218"/>
                    </a:lnTo>
                    <a:lnTo>
                      <a:pt x="482" y="226"/>
                    </a:lnTo>
                    <a:lnTo>
                      <a:pt x="498" y="234"/>
                    </a:lnTo>
                    <a:lnTo>
                      <a:pt x="508" y="240"/>
                    </a:lnTo>
                    <a:lnTo>
                      <a:pt x="516" y="246"/>
                    </a:lnTo>
                    <a:lnTo>
                      <a:pt x="568" y="238"/>
                    </a:lnTo>
                    <a:lnTo>
                      <a:pt x="584" y="232"/>
                    </a:lnTo>
                    <a:lnTo>
                      <a:pt x="600" y="224"/>
                    </a:lnTo>
                    <a:lnTo>
                      <a:pt x="618" y="212"/>
                    </a:lnTo>
                    <a:lnTo>
                      <a:pt x="630" y="200"/>
                    </a:lnTo>
                    <a:lnTo>
                      <a:pt x="644" y="186"/>
                    </a:lnTo>
                    <a:lnTo>
                      <a:pt x="658" y="176"/>
                    </a:lnTo>
                    <a:lnTo>
                      <a:pt x="676" y="170"/>
                    </a:lnTo>
                    <a:lnTo>
                      <a:pt x="692" y="164"/>
                    </a:lnTo>
                    <a:lnTo>
                      <a:pt x="712" y="162"/>
                    </a:lnTo>
                    <a:lnTo>
                      <a:pt x="730" y="162"/>
                    </a:lnTo>
                    <a:lnTo>
                      <a:pt x="750" y="164"/>
                    </a:lnTo>
                    <a:lnTo>
                      <a:pt x="768" y="170"/>
                    </a:lnTo>
                    <a:lnTo>
                      <a:pt x="766" y="158"/>
                    </a:lnTo>
                    <a:close/>
                  </a:path>
                </a:pathLst>
              </a:custGeom>
              <a:solidFill>
                <a:srgbClr val="EABC4C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16" name="Freeform 55"/>
              <p:cNvSpPr>
                <a:spLocks/>
              </p:cNvSpPr>
              <p:nvPr/>
            </p:nvSpPr>
            <p:spPr bwMode="auto">
              <a:xfrm>
                <a:off x="2975" y="2539"/>
                <a:ext cx="840" cy="342"/>
              </a:xfrm>
              <a:custGeom>
                <a:avLst/>
                <a:gdLst>
                  <a:gd name="T0" fmla="*/ 554 w 840"/>
                  <a:gd name="T1" fmla="*/ 66 h 342"/>
                  <a:gd name="T2" fmla="*/ 522 w 840"/>
                  <a:gd name="T3" fmla="*/ 82 h 342"/>
                  <a:gd name="T4" fmla="*/ 426 w 840"/>
                  <a:gd name="T5" fmla="*/ 100 h 342"/>
                  <a:gd name="T6" fmla="*/ 318 w 840"/>
                  <a:gd name="T7" fmla="*/ 96 h 342"/>
                  <a:gd name="T8" fmla="*/ 160 w 840"/>
                  <a:gd name="T9" fmla="*/ 70 h 342"/>
                  <a:gd name="T10" fmla="*/ 118 w 840"/>
                  <a:gd name="T11" fmla="*/ 64 h 342"/>
                  <a:gd name="T12" fmla="*/ 60 w 840"/>
                  <a:gd name="T13" fmla="*/ 12 h 342"/>
                  <a:gd name="T14" fmla="*/ 16 w 840"/>
                  <a:gd name="T15" fmla="*/ 0 h 342"/>
                  <a:gd name="T16" fmla="*/ 6 w 840"/>
                  <a:gd name="T17" fmla="*/ 36 h 342"/>
                  <a:gd name="T18" fmla="*/ 24 w 840"/>
                  <a:gd name="T19" fmla="*/ 122 h 342"/>
                  <a:gd name="T20" fmla="*/ 38 w 840"/>
                  <a:gd name="T21" fmla="*/ 138 h 342"/>
                  <a:gd name="T22" fmla="*/ 26 w 840"/>
                  <a:gd name="T23" fmla="*/ 176 h 342"/>
                  <a:gd name="T24" fmla="*/ 42 w 840"/>
                  <a:gd name="T25" fmla="*/ 180 h 342"/>
                  <a:gd name="T26" fmla="*/ 58 w 840"/>
                  <a:gd name="T27" fmla="*/ 202 h 342"/>
                  <a:gd name="T28" fmla="*/ 94 w 840"/>
                  <a:gd name="T29" fmla="*/ 220 h 342"/>
                  <a:gd name="T30" fmla="*/ 108 w 840"/>
                  <a:gd name="T31" fmla="*/ 230 h 342"/>
                  <a:gd name="T32" fmla="*/ 146 w 840"/>
                  <a:gd name="T33" fmla="*/ 220 h 342"/>
                  <a:gd name="T34" fmla="*/ 156 w 840"/>
                  <a:gd name="T35" fmla="*/ 230 h 342"/>
                  <a:gd name="T36" fmla="*/ 174 w 840"/>
                  <a:gd name="T37" fmla="*/ 226 h 342"/>
                  <a:gd name="T38" fmla="*/ 210 w 840"/>
                  <a:gd name="T39" fmla="*/ 200 h 342"/>
                  <a:gd name="T40" fmla="*/ 228 w 840"/>
                  <a:gd name="T41" fmla="*/ 222 h 342"/>
                  <a:gd name="T42" fmla="*/ 250 w 840"/>
                  <a:gd name="T43" fmla="*/ 310 h 342"/>
                  <a:gd name="T44" fmla="*/ 276 w 840"/>
                  <a:gd name="T45" fmla="*/ 340 h 342"/>
                  <a:gd name="T46" fmla="*/ 318 w 840"/>
                  <a:gd name="T47" fmla="*/ 336 h 342"/>
                  <a:gd name="T48" fmla="*/ 368 w 840"/>
                  <a:gd name="T49" fmla="*/ 314 h 342"/>
                  <a:gd name="T50" fmla="*/ 402 w 840"/>
                  <a:gd name="T51" fmla="*/ 326 h 342"/>
                  <a:gd name="T52" fmla="*/ 422 w 840"/>
                  <a:gd name="T53" fmla="*/ 330 h 342"/>
                  <a:gd name="T54" fmla="*/ 434 w 840"/>
                  <a:gd name="T55" fmla="*/ 314 h 342"/>
                  <a:gd name="T56" fmla="*/ 466 w 840"/>
                  <a:gd name="T57" fmla="*/ 304 h 342"/>
                  <a:gd name="T58" fmla="*/ 474 w 840"/>
                  <a:gd name="T59" fmla="*/ 288 h 342"/>
                  <a:gd name="T60" fmla="*/ 514 w 840"/>
                  <a:gd name="T61" fmla="*/ 248 h 342"/>
                  <a:gd name="T62" fmla="*/ 536 w 840"/>
                  <a:gd name="T63" fmla="*/ 240 h 342"/>
                  <a:gd name="T64" fmla="*/ 572 w 840"/>
                  <a:gd name="T65" fmla="*/ 234 h 342"/>
                  <a:gd name="T66" fmla="*/ 608 w 840"/>
                  <a:gd name="T67" fmla="*/ 206 h 342"/>
                  <a:gd name="T68" fmla="*/ 642 w 840"/>
                  <a:gd name="T69" fmla="*/ 180 h 342"/>
                  <a:gd name="T70" fmla="*/ 666 w 840"/>
                  <a:gd name="T71" fmla="*/ 190 h 342"/>
                  <a:gd name="T72" fmla="*/ 684 w 840"/>
                  <a:gd name="T73" fmla="*/ 190 h 342"/>
                  <a:gd name="T74" fmla="*/ 708 w 840"/>
                  <a:gd name="T75" fmla="*/ 210 h 342"/>
                  <a:gd name="T76" fmla="*/ 758 w 840"/>
                  <a:gd name="T77" fmla="*/ 208 h 342"/>
                  <a:gd name="T78" fmla="*/ 820 w 840"/>
                  <a:gd name="T79" fmla="*/ 182 h 342"/>
                  <a:gd name="T80" fmla="*/ 840 w 840"/>
                  <a:gd name="T81" fmla="*/ 136 h 342"/>
                  <a:gd name="T82" fmla="*/ 840 w 840"/>
                  <a:gd name="T83" fmla="*/ 112 h 342"/>
                  <a:gd name="T84" fmla="*/ 830 w 840"/>
                  <a:gd name="T85" fmla="*/ 98 h 342"/>
                  <a:gd name="T86" fmla="*/ 812 w 840"/>
                  <a:gd name="T87" fmla="*/ 84 h 342"/>
                  <a:gd name="T88" fmla="*/ 808 w 840"/>
                  <a:gd name="T89" fmla="*/ 74 h 342"/>
                  <a:gd name="T90" fmla="*/ 792 w 840"/>
                  <a:gd name="T91" fmla="*/ 58 h 342"/>
                  <a:gd name="T92" fmla="*/ 786 w 840"/>
                  <a:gd name="T93" fmla="*/ 44 h 342"/>
                  <a:gd name="T94" fmla="*/ 774 w 840"/>
                  <a:gd name="T95" fmla="*/ 32 h 342"/>
                  <a:gd name="T96" fmla="*/ 748 w 840"/>
                  <a:gd name="T97" fmla="*/ 6 h 342"/>
                  <a:gd name="T98" fmla="*/ 640 w 840"/>
                  <a:gd name="T99" fmla="*/ 12 h 342"/>
                  <a:gd name="T100" fmla="*/ 576 w 840"/>
                  <a:gd name="T101" fmla="*/ 46 h 342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w 840"/>
                  <a:gd name="T154" fmla="*/ 0 h 342"/>
                  <a:gd name="T155" fmla="*/ 840 w 840"/>
                  <a:gd name="T156" fmla="*/ 342 h 342"/>
                </a:gdLst>
                <a:ahLst/>
                <a:cxnLst>
                  <a:cxn ang="T102">
                    <a:pos x="T0" y="T1"/>
                  </a:cxn>
                  <a:cxn ang="T103">
                    <a:pos x="T2" y="T3"/>
                  </a:cxn>
                  <a:cxn ang="T104">
                    <a:pos x="T4" y="T5"/>
                  </a:cxn>
                  <a:cxn ang="T105">
                    <a:pos x="T6" y="T7"/>
                  </a:cxn>
                  <a:cxn ang="T106">
                    <a:pos x="T8" y="T9"/>
                  </a:cxn>
                  <a:cxn ang="T107">
                    <a:pos x="T10" y="T11"/>
                  </a:cxn>
                  <a:cxn ang="T108">
                    <a:pos x="T12" y="T13"/>
                  </a:cxn>
                  <a:cxn ang="T109">
                    <a:pos x="T14" y="T15"/>
                  </a:cxn>
                  <a:cxn ang="T110">
                    <a:pos x="T16" y="T17"/>
                  </a:cxn>
                  <a:cxn ang="T111">
                    <a:pos x="T18" y="T19"/>
                  </a:cxn>
                  <a:cxn ang="T112">
                    <a:pos x="T20" y="T21"/>
                  </a:cxn>
                  <a:cxn ang="T113">
                    <a:pos x="T22" y="T23"/>
                  </a:cxn>
                  <a:cxn ang="T114">
                    <a:pos x="T24" y="T25"/>
                  </a:cxn>
                  <a:cxn ang="T115">
                    <a:pos x="T26" y="T27"/>
                  </a:cxn>
                  <a:cxn ang="T116">
                    <a:pos x="T28" y="T29"/>
                  </a:cxn>
                  <a:cxn ang="T117">
                    <a:pos x="T30" y="T31"/>
                  </a:cxn>
                  <a:cxn ang="T118">
                    <a:pos x="T32" y="T33"/>
                  </a:cxn>
                  <a:cxn ang="T119">
                    <a:pos x="T34" y="T35"/>
                  </a:cxn>
                  <a:cxn ang="T120">
                    <a:pos x="T36" y="T37"/>
                  </a:cxn>
                  <a:cxn ang="T121">
                    <a:pos x="T38" y="T39"/>
                  </a:cxn>
                  <a:cxn ang="T122">
                    <a:pos x="T40" y="T41"/>
                  </a:cxn>
                  <a:cxn ang="T123">
                    <a:pos x="T42" y="T43"/>
                  </a:cxn>
                  <a:cxn ang="T124">
                    <a:pos x="T44" y="T45"/>
                  </a:cxn>
                  <a:cxn ang="T125">
                    <a:pos x="T46" y="T47"/>
                  </a:cxn>
                  <a:cxn ang="T126">
                    <a:pos x="T48" y="T49"/>
                  </a:cxn>
                  <a:cxn ang="T127">
                    <a:pos x="T50" y="T51"/>
                  </a:cxn>
                  <a:cxn ang="T128">
                    <a:pos x="T52" y="T53"/>
                  </a:cxn>
                  <a:cxn ang="T129">
                    <a:pos x="T54" y="T55"/>
                  </a:cxn>
                  <a:cxn ang="T130">
                    <a:pos x="T56" y="T57"/>
                  </a:cxn>
                  <a:cxn ang="T131">
                    <a:pos x="T58" y="T59"/>
                  </a:cxn>
                  <a:cxn ang="T132">
                    <a:pos x="T60" y="T61"/>
                  </a:cxn>
                  <a:cxn ang="T133">
                    <a:pos x="T62" y="T63"/>
                  </a:cxn>
                  <a:cxn ang="T134">
                    <a:pos x="T64" y="T65"/>
                  </a:cxn>
                  <a:cxn ang="T135">
                    <a:pos x="T66" y="T67"/>
                  </a:cxn>
                  <a:cxn ang="T136">
                    <a:pos x="T68" y="T69"/>
                  </a:cxn>
                  <a:cxn ang="T137">
                    <a:pos x="T70" y="T71"/>
                  </a:cxn>
                  <a:cxn ang="T138">
                    <a:pos x="T72" y="T73"/>
                  </a:cxn>
                  <a:cxn ang="T139">
                    <a:pos x="T74" y="T75"/>
                  </a:cxn>
                  <a:cxn ang="T140">
                    <a:pos x="T76" y="T77"/>
                  </a:cxn>
                  <a:cxn ang="T141">
                    <a:pos x="T78" y="T79"/>
                  </a:cxn>
                  <a:cxn ang="T142">
                    <a:pos x="T80" y="T81"/>
                  </a:cxn>
                  <a:cxn ang="T143">
                    <a:pos x="T82" y="T83"/>
                  </a:cxn>
                  <a:cxn ang="T144">
                    <a:pos x="T84" y="T85"/>
                  </a:cxn>
                  <a:cxn ang="T145">
                    <a:pos x="T86" y="T87"/>
                  </a:cxn>
                  <a:cxn ang="T146">
                    <a:pos x="T88" y="T89"/>
                  </a:cxn>
                  <a:cxn ang="T147">
                    <a:pos x="T90" y="T91"/>
                  </a:cxn>
                  <a:cxn ang="T148">
                    <a:pos x="T92" y="T93"/>
                  </a:cxn>
                  <a:cxn ang="T149">
                    <a:pos x="T94" y="T95"/>
                  </a:cxn>
                  <a:cxn ang="T150">
                    <a:pos x="T96" y="T97"/>
                  </a:cxn>
                  <a:cxn ang="T151">
                    <a:pos x="T98" y="T99"/>
                  </a:cxn>
                  <a:cxn ang="T152">
                    <a:pos x="T100" y="T101"/>
                  </a:cxn>
                </a:cxnLst>
                <a:rect l="T153" t="T154" r="T155" b="T156"/>
                <a:pathLst>
                  <a:path w="840" h="342">
                    <a:moveTo>
                      <a:pt x="576" y="46"/>
                    </a:moveTo>
                    <a:lnTo>
                      <a:pt x="576" y="46"/>
                    </a:lnTo>
                    <a:lnTo>
                      <a:pt x="562" y="62"/>
                    </a:lnTo>
                    <a:lnTo>
                      <a:pt x="554" y="66"/>
                    </a:lnTo>
                    <a:lnTo>
                      <a:pt x="542" y="70"/>
                    </a:lnTo>
                    <a:lnTo>
                      <a:pt x="532" y="76"/>
                    </a:lnTo>
                    <a:lnTo>
                      <a:pt x="522" y="82"/>
                    </a:lnTo>
                    <a:lnTo>
                      <a:pt x="500" y="92"/>
                    </a:lnTo>
                    <a:lnTo>
                      <a:pt x="478" y="96"/>
                    </a:lnTo>
                    <a:lnTo>
                      <a:pt x="452" y="100"/>
                    </a:lnTo>
                    <a:lnTo>
                      <a:pt x="426" y="100"/>
                    </a:lnTo>
                    <a:lnTo>
                      <a:pt x="398" y="100"/>
                    </a:lnTo>
                    <a:lnTo>
                      <a:pt x="344" y="98"/>
                    </a:lnTo>
                    <a:lnTo>
                      <a:pt x="318" y="96"/>
                    </a:lnTo>
                    <a:lnTo>
                      <a:pt x="292" y="94"/>
                    </a:lnTo>
                    <a:lnTo>
                      <a:pt x="240" y="84"/>
                    </a:lnTo>
                    <a:lnTo>
                      <a:pt x="188" y="74"/>
                    </a:lnTo>
                    <a:lnTo>
                      <a:pt x="160" y="70"/>
                    </a:lnTo>
                    <a:lnTo>
                      <a:pt x="134" y="68"/>
                    </a:lnTo>
                    <a:lnTo>
                      <a:pt x="126" y="66"/>
                    </a:lnTo>
                    <a:lnTo>
                      <a:pt x="118" y="64"/>
                    </a:lnTo>
                    <a:lnTo>
                      <a:pt x="106" y="54"/>
                    </a:lnTo>
                    <a:lnTo>
                      <a:pt x="84" y="30"/>
                    </a:lnTo>
                    <a:lnTo>
                      <a:pt x="70" y="18"/>
                    </a:lnTo>
                    <a:lnTo>
                      <a:pt x="60" y="12"/>
                    </a:lnTo>
                    <a:lnTo>
                      <a:pt x="52" y="8"/>
                    </a:lnTo>
                    <a:lnTo>
                      <a:pt x="42" y="4"/>
                    </a:lnTo>
                    <a:lnTo>
                      <a:pt x="30" y="0"/>
                    </a:lnTo>
                    <a:lnTo>
                      <a:pt x="16" y="0"/>
                    </a:lnTo>
                    <a:lnTo>
                      <a:pt x="0" y="0"/>
                    </a:lnTo>
                    <a:lnTo>
                      <a:pt x="4" y="18"/>
                    </a:lnTo>
                    <a:lnTo>
                      <a:pt x="6" y="36"/>
                    </a:lnTo>
                    <a:lnTo>
                      <a:pt x="8" y="72"/>
                    </a:lnTo>
                    <a:lnTo>
                      <a:pt x="12" y="90"/>
                    </a:lnTo>
                    <a:lnTo>
                      <a:pt x="16" y="108"/>
                    </a:lnTo>
                    <a:lnTo>
                      <a:pt x="24" y="122"/>
                    </a:lnTo>
                    <a:lnTo>
                      <a:pt x="30" y="130"/>
                    </a:lnTo>
                    <a:lnTo>
                      <a:pt x="36" y="136"/>
                    </a:lnTo>
                    <a:lnTo>
                      <a:pt x="38" y="138"/>
                    </a:lnTo>
                    <a:lnTo>
                      <a:pt x="40" y="142"/>
                    </a:lnTo>
                    <a:lnTo>
                      <a:pt x="36" y="152"/>
                    </a:lnTo>
                    <a:lnTo>
                      <a:pt x="26" y="176"/>
                    </a:lnTo>
                    <a:lnTo>
                      <a:pt x="36" y="176"/>
                    </a:lnTo>
                    <a:lnTo>
                      <a:pt x="40" y="178"/>
                    </a:lnTo>
                    <a:lnTo>
                      <a:pt x="42" y="180"/>
                    </a:lnTo>
                    <a:lnTo>
                      <a:pt x="40" y="194"/>
                    </a:lnTo>
                    <a:lnTo>
                      <a:pt x="42" y="200"/>
                    </a:lnTo>
                    <a:lnTo>
                      <a:pt x="58" y="202"/>
                    </a:lnTo>
                    <a:lnTo>
                      <a:pt x="74" y="206"/>
                    </a:lnTo>
                    <a:lnTo>
                      <a:pt x="82" y="210"/>
                    </a:lnTo>
                    <a:lnTo>
                      <a:pt x="88" y="214"/>
                    </a:lnTo>
                    <a:lnTo>
                      <a:pt x="94" y="220"/>
                    </a:lnTo>
                    <a:lnTo>
                      <a:pt x="100" y="228"/>
                    </a:lnTo>
                    <a:lnTo>
                      <a:pt x="102" y="230"/>
                    </a:lnTo>
                    <a:lnTo>
                      <a:pt x="108" y="230"/>
                    </a:lnTo>
                    <a:lnTo>
                      <a:pt x="120" y="224"/>
                    </a:lnTo>
                    <a:lnTo>
                      <a:pt x="128" y="222"/>
                    </a:lnTo>
                    <a:lnTo>
                      <a:pt x="138" y="220"/>
                    </a:lnTo>
                    <a:lnTo>
                      <a:pt x="146" y="220"/>
                    </a:lnTo>
                    <a:lnTo>
                      <a:pt x="154" y="224"/>
                    </a:lnTo>
                    <a:lnTo>
                      <a:pt x="154" y="226"/>
                    </a:lnTo>
                    <a:lnTo>
                      <a:pt x="156" y="230"/>
                    </a:lnTo>
                    <a:lnTo>
                      <a:pt x="154" y="244"/>
                    </a:lnTo>
                    <a:lnTo>
                      <a:pt x="164" y="236"/>
                    </a:lnTo>
                    <a:lnTo>
                      <a:pt x="174" y="226"/>
                    </a:lnTo>
                    <a:lnTo>
                      <a:pt x="190" y="210"/>
                    </a:lnTo>
                    <a:lnTo>
                      <a:pt x="198" y="204"/>
                    </a:lnTo>
                    <a:lnTo>
                      <a:pt x="204" y="200"/>
                    </a:lnTo>
                    <a:lnTo>
                      <a:pt x="210" y="200"/>
                    </a:lnTo>
                    <a:lnTo>
                      <a:pt x="216" y="204"/>
                    </a:lnTo>
                    <a:lnTo>
                      <a:pt x="222" y="212"/>
                    </a:lnTo>
                    <a:lnTo>
                      <a:pt x="228" y="222"/>
                    </a:lnTo>
                    <a:lnTo>
                      <a:pt x="236" y="246"/>
                    </a:lnTo>
                    <a:lnTo>
                      <a:pt x="240" y="272"/>
                    </a:lnTo>
                    <a:lnTo>
                      <a:pt x="246" y="298"/>
                    </a:lnTo>
                    <a:lnTo>
                      <a:pt x="250" y="310"/>
                    </a:lnTo>
                    <a:lnTo>
                      <a:pt x="254" y="320"/>
                    </a:lnTo>
                    <a:lnTo>
                      <a:pt x="260" y="328"/>
                    </a:lnTo>
                    <a:lnTo>
                      <a:pt x="268" y="336"/>
                    </a:lnTo>
                    <a:lnTo>
                      <a:pt x="276" y="340"/>
                    </a:lnTo>
                    <a:lnTo>
                      <a:pt x="288" y="342"/>
                    </a:lnTo>
                    <a:lnTo>
                      <a:pt x="302" y="340"/>
                    </a:lnTo>
                    <a:lnTo>
                      <a:pt x="318" y="336"/>
                    </a:lnTo>
                    <a:lnTo>
                      <a:pt x="334" y="328"/>
                    </a:lnTo>
                    <a:lnTo>
                      <a:pt x="352" y="320"/>
                    </a:lnTo>
                    <a:lnTo>
                      <a:pt x="360" y="316"/>
                    </a:lnTo>
                    <a:lnTo>
                      <a:pt x="368" y="314"/>
                    </a:lnTo>
                    <a:lnTo>
                      <a:pt x="378" y="314"/>
                    </a:lnTo>
                    <a:lnTo>
                      <a:pt x="386" y="316"/>
                    </a:lnTo>
                    <a:lnTo>
                      <a:pt x="402" y="326"/>
                    </a:lnTo>
                    <a:lnTo>
                      <a:pt x="416" y="336"/>
                    </a:lnTo>
                    <a:lnTo>
                      <a:pt x="420" y="334"/>
                    </a:lnTo>
                    <a:lnTo>
                      <a:pt x="422" y="330"/>
                    </a:lnTo>
                    <a:lnTo>
                      <a:pt x="426" y="324"/>
                    </a:lnTo>
                    <a:lnTo>
                      <a:pt x="426" y="316"/>
                    </a:lnTo>
                    <a:lnTo>
                      <a:pt x="434" y="314"/>
                    </a:lnTo>
                    <a:lnTo>
                      <a:pt x="444" y="310"/>
                    </a:lnTo>
                    <a:lnTo>
                      <a:pt x="456" y="308"/>
                    </a:lnTo>
                    <a:lnTo>
                      <a:pt x="466" y="304"/>
                    </a:lnTo>
                    <a:lnTo>
                      <a:pt x="468" y="304"/>
                    </a:lnTo>
                    <a:lnTo>
                      <a:pt x="470" y="302"/>
                    </a:lnTo>
                    <a:lnTo>
                      <a:pt x="474" y="288"/>
                    </a:lnTo>
                    <a:lnTo>
                      <a:pt x="482" y="276"/>
                    </a:lnTo>
                    <a:lnTo>
                      <a:pt x="490" y="266"/>
                    </a:lnTo>
                    <a:lnTo>
                      <a:pt x="498" y="258"/>
                    </a:lnTo>
                    <a:lnTo>
                      <a:pt x="514" y="248"/>
                    </a:lnTo>
                    <a:lnTo>
                      <a:pt x="524" y="242"/>
                    </a:lnTo>
                    <a:lnTo>
                      <a:pt x="530" y="240"/>
                    </a:lnTo>
                    <a:lnTo>
                      <a:pt x="536" y="240"/>
                    </a:lnTo>
                    <a:lnTo>
                      <a:pt x="552" y="242"/>
                    </a:lnTo>
                    <a:lnTo>
                      <a:pt x="564" y="240"/>
                    </a:lnTo>
                    <a:lnTo>
                      <a:pt x="570" y="238"/>
                    </a:lnTo>
                    <a:lnTo>
                      <a:pt x="572" y="234"/>
                    </a:lnTo>
                    <a:lnTo>
                      <a:pt x="582" y="228"/>
                    </a:lnTo>
                    <a:lnTo>
                      <a:pt x="592" y="222"/>
                    </a:lnTo>
                    <a:lnTo>
                      <a:pt x="608" y="206"/>
                    </a:lnTo>
                    <a:lnTo>
                      <a:pt x="628" y="182"/>
                    </a:lnTo>
                    <a:lnTo>
                      <a:pt x="636" y="180"/>
                    </a:lnTo>
                    <a:lnTo>
                      <a:pt x="642" y="180"/>
                    </a:lnTo>
                    <a:lnTo>
                      <a:pt x="648" y="182"/>
                    </a:lnTo>
                    <a:lnTo>
                      <a:pt x="654" y="186"/>
                    </a:lnTo>
                    <a:lnTo>
                      <a:pt x="660" y="190"/>
                    </a:lnTo>
                    <a:lnTo>
                      <a:pt x="666" y="190"/>
                    </a:lnTo>
                    <a:lnTo>
                      <a:pt x="674" y="190"/>
                    </a:lnTo>
                    <a:lnTo>
                      <a:pt x="684" y="186"/>
                    </a:lnTo>
                    <a:lnTo>
                      <a:pt x="684" y="190"/>
                    </a:lnTo>
                    <a:lnTo>
                      <a:pt x="688" y="196"/>
                    </a:lnTo>
                    <a:lnTo>
                      <a:pt x="694" y="202"/>
                    </a:lnTo>
                    <a:lnTo>
                      <a:pt x="702" y="208"/>
                    </a:lnTo>
                    <a:lnTo>
                      <a:pt x="708" y="210"/>
                    </a:lnTo>
                    <a:lnTo>
                      <a:pt x="724" y="210"/>
                    </a:lnTo>
                    <a:lnTo>
                      <a:pt x="742" y="210"/>
                    </a:lnTo>
                    <a:lnTo>
                      <a:pt x="758" y="208"/>
                    </a:lnTo>
                    <a:lnTo>
                      <a:pt x="774" y="204"/>
                    </a:lnTo>
                    <a:lnTo>
                      <a:pt x="790" y="198"/>
                    </a:lnTo>
                    <a:lnTo>
                      <a:pt x="806" y="190"/>
                    </a:lnTo>
                    <a:lnTo>
                      <a:pt x="820" y="182"/>
                    </a:lnTo>
                    <a:lnTo>
                      <a:pt x="832" y="170"/>
                    </a:lnTo>
                    <a:lnTo>
                      <a:pt x="836" y="154"/>
                    </a:lnTo>
                    <a:lnTo>
                      <a:pt x="840" y="136"/>
                    </a:lnTo>
                    <a:lnTo>
                      <a:pt x="840" y="124"/>
                    </a:lnTo>
                    <a:lnTo>
                      <a:pt x="840" y="112"/>
                    </a:lnTo>
                    <a:lnTo>
                      <a:pt x="838" y="108"/>
                    </a:lnTo>
                    <a:lnTo>
                      <a:pt x="836" y="104"/>
                    </a:lnTo>
                    <a:lnTo>
                      <a:pt x="830" y="98"/>
                    </a:lnTo>
                    <a:lnTo>
                      <a:pt x="820" y="94"/>
                    </a:lnTo>
                    <a:lnTo>
                      <a:pt x="816" y="88"/>
                    </a:lnTo>
                    <a:lnTo>
                      <a:pt x="812" y="84"/>
                    </a:lnTo>
                    <a:lnTo>
                      <a:pt x="812" y="78"/>
                    </a:lnTo>
                    <a:lnTo>
                      <a:pt x="810" y="76"/>
                    </a:lnTo>
                    <a:lnTo>
                      <a:pt x="808" y="74"/>
                    </a:lnTo>
                    <a:lnTo>
                      <a:pt x="802" y="72"/>
                    </a:lnTo>
                    <a:lnTo>
                      <a:pt x="796" y="66"/>
                    </a:lnTo>
                    <a:lnTo>
                      <a:pt x="794" y="62"/>
                    </a:lnTo>
                    <a:lnTo>
                      <a:pt x="792" y="58"/>
                    </a:lnTo>
                    <a:lnTo>
                      <a:pt x="792" y="52"/>
                    </a:lnTo>
                    <a:lnTo>
                      <a:pt x="790" y="48"/>
                    </a:lnTo>
                    <a:lnTo>
                      <a:pt x="786" y="44"/>
                    </a:lnTo>
                    <a:lnTo>
                      <a:pt x="780" y="42"/>
                    </a:lnTo>
                    <a:lnTo>
                      <a:pt x="778" y="42"/>
                    </a:lnTo>
                    <a:lnTo>
                      <a:pt x="774" y="32"/>
                    </a:lnTo>
                    <a:lnTo>
                      <a:pt x="768" y="14"/>
                    </a:lnTo>
                    <a:lnTo>
                      <a:pt x="760" y="8"/>
                    </a:lnTo>
                    <a:lnTo>
                      <a:pt x="748" y="6"/>
                    </a:lnTo>
                    <a:lnTo>
                      <a:pt x="724" y="2"/>
                    </a:lnTo>
                    <a:lnTo>
                      <a:pt x="696" y="2"/>
                    </a:lnTo>
                    <a:lnTo>
                      <a:pt x="668" y="6"/>
                    </a:lnTo>
                    <a:lnTo>
                      <a:pt x="640" y="12"/>
                    </a:lnTo>
                    <a:lnTo>
                      <a:pt x="614" y="22"/>
                    </a:lnTo>
                    <a:lnTo>
                      <a:pt x="592" y="32"/>
                    </a:lnTo>
                    <a:lnTo>
                      <a:pt x="584" y="40"/>
                    </a:lnTo>
                    <a:lnTo>
                      <a:pt x="576" y="46"/>
                    </a:lnTo>
                    <a:close/>
                  </a:path>
                </a:pathLst>
              </a:custGeom>
              <a:solidFill>
                <a:srgbClr val="EBD35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17" name="Freeform 56"/>
              <p:cNvSpPr>
                <a:spLocks/>
              </p:cNvSpPr>
              <p:nvPr/>
            </p:nvSpPr>
            <p:spPr bwMode="auto">
              <a:xfrm>
                <a:off x="2921" y="2721"/>
                <a:ext cx="550" cy="254"/>
              </a:xfrm>
              <a:custGeom>
                <a:avLst/>
                <a:gdLst>
                  <a:gd name="T0" fmla="*/ 510 w 550"/>
                  <a:gd name="T1" fmla="*/ 228 h 254"/>
                  <a:gd name="T2" fmla="*/ 454 w 550"/>
                  <a:gd name="T3" fmla="*/ 232 h 254"/>
                  <a:gd name="T4" fmla="*/ 398 w 550"/>
                  <a:gd name="T5" fmla="*/ 232 h 254"/>
                  <a:gd name="T6" fmla="*/ 346 w 550"/>
                  <a:gd name="T7" fmla="*/ 226 h 254"/>
                  <a:gd name="T8" fmla="*/ 294 w 550"/>
                  <a:gd name="T9" fmla="*/ 214 h 254"/>
                  <a:gd name="T10" fmla="*/ 244 w 550"/>
                  <a:gd name="T11" fmla="*/ 196 h 254"/>
                  <a:gd name="T12" fmla="*/ 196 w 550"/>
                  <a:gd name="T13" fmla="*/ 174 h 254"/>
                  <a:gd name="T14" fmla="*/ 152 w 550"/>
                  <a:gd name="T15" fmla="*/ 144 h 254"/>
                  <a:gd name="T16" fmla="*/ 110 w 550"/>
                  <a:gd name="T17" fmla="*/ 106 h 254"/>
                  <a:gd name="T18" fmla="*/ 102 w 550"/>
                  <a:gd name="T19" fmla="*/ 98 h 254"/>
                  <a:gd name="T20" fmla="*/ 70 w 550"/>
                  <a:gd name="T21" fmla="*/ 64 h 254"/>
                  <a:gd name="T22" fmla="*/ 56 w 550"/>
                  <a:gd name="T23" fmla="*/ 52 h 254"/>
                  <a:gd name="T24" fmla="*/ 46 w 550"/>
                  <a:gd name="T25" fmla="*/ 40 h 254"/>
                  <a:gd name="T26" fmla="*/ 22 w 550"/>
                  <a:gd name="T27" fmla="*/ 10 h 254"/>
                  <a:gd name="T28" fmla="*/ 8 w 550"/>
                  <a:gd name="T29" fmla="*/ 0 h 254"/>
                  <a:gd name="T30" fmla="*/ 2 w 550"/>
                  <a:gd name="T31" fmla="*/ 0 h 254"/>
                  <a:gd name="T32" fmla="*/ 0 w 550"/>
                  <a:gd name="T33" fmla="*/ 6 h 254"/>
                  <a:gd name="T34" fmla="*/ 2 w 550"/>
                  <a:gd name="T35" fmla="*/ 20 h 254"/>
                  <a:gd name="T36" fmla="*/ 10 w 550"/>
                  <a:gd name="T37" fmla="*/ 48 h 254"/>
                  <a:gd name="T38" fmla="*/ 28 w 550"/>
                  <a:gd name="T39" fmla="*/ 78 h 254"/>
                  <a:gd name="T40" fmla="*/ 44 w 550"/>
                  <a:gd name="T41" fmla="*/ 104 h 254"/>
                  <a:gd name="T42" fmla="*/ 50 w 550"/>
                  <a:gd name="T43" fmla="*/ 114 h 254"/>
                  <a:gd name="T44" fmla="*/ 76 w 550"/>
                  <a:gd name="T45" fmla="*/ 146 h 254"/>
                  <a:gd name="T46" fmla="*/ 96 w 550"/>
                  <a:gd name="T47" fmla="*/ 164 h 254"/>
                  <a:gd name="T48" fmla="*/ 106 w 550"/>
                  <a:gd name="T49" fmla="*/ 166 h 254"/>
                  <a:gd name="T50" fmla="*/ 130 w 550"/>
                  <a:gd name="T51" fmla="*/ 174 h 254"/>
                  <a:gd name="T52" fmla="*/ 220 w 550"/>
                  <a:gd name="T53" fmla="*/ 222 h 254"/>
                  <a:gd name="T54" fmla="*/ 236 w 550"/>
                  <a:gd name="T55" fmla="*/ 228 h 254"/>
                  <a:gd name="T56" fmla="*/ 256 w 550"/>
                  <a:gd name="T57" fmla="*/ 232 h 254"/>
                  <a:gd name="T58" fmla="*/ 266 w 550"/>
                  <a:gd name="T59" fmla="*/ 234 h 254"/>
                  <a:gd name="T60" fmla="*/ 322 w 550"/>
                  <a:gd name="T61" fmla="*/ 246 h 254"/>
                  <a:gd name="T62" fmla="*/ 404 w 550"/>
                  <a:gd name="T63" fmla="*/ 254 h 254"/>
                  <a:gd name="T64" fmla="*/ 424 w 550"/>
                  <a:gd name="T65" fmla="*/ 254 h 254"/>
                  <a:gd name="T66" fmla="*/ 524 w 550"/>
                  <a:gd name="T67" fmla="*/ 242 h 254"/>
                  <a:gd name="T68" fmla="*/ 542 w 550"/>
                  <a:gd name="T69" fmla="*/ 234 h 254"/>
                  <a:gd name="T70" fmla="*/ 550 w 550"/>
                  <a:gd name="T71" fmla="*/ 226 h 254"/>
                  <a:gd name="T72" fmla="*/ 544 w 550"/>
                  <a:gd name="T73" fmla="*/ 224 h 254"/>
                  <a:gd name="T74" fmla="*/ 510 w 550"/>
                  <a:gd name="T75" fmla="*/ 228 h 254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w 550"/>
                  <a:gd name="T115" fmla="*/ 0 h 254"/>
                  <a:gd name="T116" fmla="*/ 550 w 550"/>
                  <a:gd name="T117" fmla="*/ 254 h 254"/>
                </a:gdLst>
                <a:ahLst/>
                <a:cxnLst>
                  <a:cxn ang="T76">
                    <a:pos x="T0" y="T1"/>
                  </a:cxn>
                  <a:cxn ang="T77">
                    <a:pos x="T2" y="T3"/>
                  </a:cxn>
                  <a:cxn ang="T78">
                    <a:pos x="T4" y="T5"/>
                  </a:cxn>
                  <a:cxn ang="T79">
                    <a:pos x="T6" y="T7"/>
                  </a:cxn>
                  <a:cxn ang="T80">
                    <a:pos x="T8" y="T9"/>
                  </a:cxn>
                  <a:cxn ang="T81">
                    <a:pos x="T10" y="T11"/>
                  </a:cxn>
                  <a:cxn ang="T82">
                    <a:pos x="T12" y="T13"/>
                  </a:cxn>
                  <a:cxn ang="T83">
                    <a:pos x="T14" y="T15"/>
                  </a:cxn>
                  <a:cxn ang="T84">
                    <a:pos x="T16" y="T17"/>
                  </a:cxn>
                  <a:cxn ang="T85">
                    <a:pos x="T18" y="T19"/>
                  </a:cxn>
                  <a:cxn ang="T86">
                    <a:pos x="T20" y="T21"/>
                  </a:cxn>
                  <a:cxn ang="T87">
                    <a:pos x="T22" y="T23"/>
                  </a:cxn>
                  <a:cxn ang="T88">
                    <a:pos x="T24" y="T25"/>
                  </a:cxn>
                  <a:cxn ang="T89">
                    <a:pos x="T26" y="T27"/>
                  </a:cxn>
                  <a:cxn ang="T90">
                    <a:pos x="T28" y="T29"/>
                  </a:cxn>
                  <a:cxn ang="T91">
                    <a:pos x="T30" y="T31"/>
                  </a:cxn>
                  <a:cxn ang="T92">
                    <a:pos x="T32" y="T33"/>
                  </a:cxn>
                  <a:cxn ang="T93">
                    <a:pos x="T34" y="T35"/>
                  </a:cxn>
                  <a:cxn ang="T94">
                    <a:pos x="T36" y="T37"/>
                  </a:cxn>
                  <a:cxn ang="T95">
                    <a:pos x="T38" y="T39"/>
                  </a:cxn>
                  <a:cxn ang="T96">
                    <a:pos x="T40" y="T41"/>
                  </a:cxn>
                  <a:cxn ang="T97">
                    <a:pos x="T42" y="T43"/>
                  </a:cxn>
                  <a:cxn ang="T98">
                    <a:pos x="T44" y="T45"/>
                  </a:cxn>
                  <a:cxn ang="T99">
                    <a:pos x="T46" y="T47"/>
                  </a:cxn>
                  <a:cxn ang="T100">
                    <a:pos x="T48" y="T49"/>
                  </a:cxn>
                  <a:cxn ang="T101">
                    <a:pos x="T50" y="T51"/>
                  </a:cxn>
                  <a:cxn ang="T102">
                    <a:pos x="T52" y="T53"/>
                  </a:cxn>
                  <a:cxn ang="T103">
                    <a:pos x="T54" y="T55"/>
                  </a:cxn>
                  <a:cxn ang="T104">
                    <a:pos x="T56" y="T57"/>
                  </a:cxn>
                  <a:cxn ang="T105">
                    <a:pos x="T58" y="T59"/>
                  </a:cxn>
                  <a:cxn ang="T106">
                    <a:pos x="T60" y="T61"/>
                  </a:cxn>
                  <a:cxn ang="T107">
                    <a:pos x="T62" y="T63"/>
                  </a:cxn>
                  <a:cxn ang="T108">
                    <a:pos x="T64" y="T65"/>
                  </a:cxn>
                  <a:cxn ang="T109">
                    <a:pos x="T66" y="T67"/>
                  </a:cxn>
                  <a:cxn ang="T110">
                    <a:pos x="T68" y="T69"/>
                  </a:cxn>
                  <a:cxn ang="T111">
                    <a:pos x="T70" y="T71"/>
                  </a:cxn>
                  <a:cxn ang="T112">
                    <a:pos x="T72" y="T73"/>
                  </a:cxn>
                  <a:cxn ang="T113">
                    <a:pos x="T74" y="T75"/>
                  </a:cxn>
                </a:cxnLst>
                <a:rect l="T114" t="T115" r="T116" b="T117"/>
                <a:pathLst>
                  <a:path w="550" h="254">
                    <a:moveTo>
                      <a:pt x="510" y="228"/>
                    </a:moveTo>
                    <a:lnTo>
                      <a:pt x="510" y="228"/>
                    </a:lnTo>
                    <a:lnTo>
                      <a:pt x="482" y="230"/>
                    </a:lnTo>
                    <a:lnTo>
                      <a:pt x="454" y="232"/>
                    </a:lnTo>
                    <a:lnTo>
                      <a:pt x="426" y="234"/>
                    </a:lnTo>
                    <a:lnTo>
                      <a:pt x="398" y="232"/>
                    </a:lnTo>
                    <a:lnTo>
                      <a:pt x="372" y="230"/>
                    </a:lnTo>
                    <a:lnTo>
                      <a:pt x="346" y="226"/>
                    </a:lnTo>
                    <a:lnTo>
                      <a:pt x="320" y="222"/>
                    </a:lnTo>
                    <a:lnTo>
                      <a:pt x="294" y="214"/>
                    </a:lnTo>
                    <a:lnTo>
                      <a:pt x="268" y="206"/>
                    </a:lnTo>
                    <a:lnTo>
                      <a:pt x="244" y="196"/>
                    </a:lnTo>
                    <a:lnTo>
                      <a:pt x="220" y="186"/>
                    </a:lnTo>
                    <a:lnTo>
                      <a:pt x="196" y="174"/>
                    </a:lnTo>
                    <a:lnTo>
                      <a:pt x="174" y="158"/>
                    </a:lnTo>
                    <a:lnTo>
                      <a:pt x="152" y="144"/>
                    </a:lnTo>
                    <a:lnTo>
                      <a:pt x="132" y="126"/>
                    </a:lnTo>
                    <a:lnTo>
                      <a:pt x="110" y="106"/>
                    </a:lnTo>
                    <a:lnTo>
                      <a:pt x="102" y="98"/>
                    </a:lnTo>
                    <a:lnTo>
                      <a:pt x="86" y="82"/>
                    </a:lnTo>
                    <a:lnTo>
                      <a:pt x="70" y="64"/>
                    </a:lnTo>
                    <a:lnTo>
                      <a:pt x="56" y="52"/>
                    </a:lnTo>
                    <a:lnTo>
                      <a:pt x="50" y="48"/>
                    </a:lnTo>
                    <a:lnTo>
                      <a:pt x="46" y="40"/>
                    </a:lnTo>
                    <a:lnTo>
                      <a:pt x="30" y="20"/>
                    </a:lnTo>
                    <a:lnTo>
                      <a:pt x="22" y="10"/>
                    </a:lnTo>
                    <a:lnTo>
                      <a:pt x="14" y="4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2" y="0"/>
                    </a:lnTo>
                    <a:lnTo>
                      <a:pt x="0" y="6"/>
                    </a:lnTo>
                    <a:lnTo>
                      <a:pt x="2" y="20"/>
                    </a:lnTo>
                    <a:lnTo>
                      <a:pt x="4" y="34"/>
                    </a:lnTo>
                    <a:lnTo>
                      <a:pt x="10" y="48"/>
                    </a:lnTo>
                    <a:lnTo>
                      <a:pt x="16" y="60"/>
                    </a:lnTo>
                    <a:lnTo>
                      <a:pt x="28" y="78"/>
                    </a:lnTo>
                    <a:lnTo>
                      <a:pt x="32" y="84"/>
                    </a:lnTo>
                    <a:lnTo>
                      <a:pt x="44" y="104"/>
                    </a:lnTo>
                    <a:lnTo>
                      <a:pt x="50" y="114"/>
                    </a:lnTo>
                    <a:lnTo>
                      <a:pt x="66" y="134"/>
                    </a:lnTo>
                    <a:lnTo>
                      <a:pt x="76" y="146"/>
                    </a:lnTo>
                    <a:lnTo>
                      <a:pt x="86" y="156"/>
                    </a:lnTo>
                    <a:lnTo>
                      <a:pt x="96" y="164"/>
                    </a:lnTo>
                    <a:lnTo>
                      <a:pt x="106" y="166"/>
                    </a:lnTo>
                    <a:lnTo>
                      <a:pt x="116" y="170"/>
                    </a:lnTo>
                    <a:lnTo>
                      <a:pt x="130" y="174"/>
                    </a:lnTo>
                    <a:lnTo>
                      <a:pt x="164" y="190"/>
                    </a:lnTo>
                    <a:lnTo>
                      <a:pt x="220" y="222"/>
                    </a:lnTo>
                    <a:lnTo>
                      <a:pt x="236" y="228"/>
                    </a:lnTo>
                    <a:lnTo>
                      <a:pt x="248" y="232"/>
                    </a:lnTo>
                    <a:lnTo>
                      <a:pt x="256" y="232"/>
                    </a:lnTo>
                    <a:lnTo>
                      <a:pt x="266" y="234"/>
                    </a:lnTo>
                    <a:lnTo>
                      <a:pt x="286" y="238"/>
                    </a:lnTo>
                    <a:lnTo>
                      <a:pt x="322" y="246"/>
                    </a:lnTo>
                    <a:lnTo>
                      <a:pt x="364" y="252"/>
                    </a:lnTo>
                    <a:lnTo>
                      <a:pt x="404" y="254"/>
                    </a:lnTo>
                    <a:lnTo>
                      <a:pt x="424" y="254"/>
                    </a:lnTo>
                    <a:lnTo>
                      <a:pt x="452" y="252"/>
                    </a:lnTo>
                    <a:lnTo>
                      <a:pt x="524" y="242"/>
                    </a:lnTo>
                    <a:lnTo>
                      <a:pt x="542" y="234"/>
                    </a:lnTo>
                    <a:lnTo>
                      <a:pt x="550" y="228"/>
                    </a:lnTo>
                    <a:lnTo>
                      <a:pt x="550" y="226"/>
                    </a:lnTo>
                    <a:lnTo>
                      <a:pt x="544" y="224"/>
                    </a:lnTo>
                    <a:lnTo>
                      <a:pt x="524" y="226"/>
                    </a:lnTo>
                    <a:lnTo>
                      <a:pt x="510" y="228"/>
                    </a:lnTo>
                    <a:close/>
                  </a:path>
                </a:pathLst>
              </a:custGeom>
              <a:solidFill>
                <a:srgbClr val="602F09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18" name="Freeform 57"/>
              <p:cNvSpPr>
                <a:spLocks/>
              </p:cNvSpPr>
              <p:nvPr/>
            </p:nvSpPr>
            <p:spPr bwMode="auto">
              <a:xfrm>
                <a:off x="3505" y="2797"/>
                <a:ext cx="252" cy="156"/>
              </a:xfrm>
              <a:custGeom>
                <a:avLst/>
                <a:gdLst>
                  <a:gd name="T0" fmla="*/ 252 w 252"/>
                  <a:gd name="T1" fmla="*/ 0 h 156"/>
                  <a:gd name="T2" fmla="*/ 252 w 252"/>
                  <a:gd name="T3" fmla="*/ 0 h 156"/>
                  <a:gd name="T4" fmla="*/ 234 w 252"/>
                  <a:gd name="T5" fmla="*/ 2 h 156"/>
                  <a:gd name="T6" fmla="*/ 218 w 252"/>
                  <a:gd name="T7" fmla="*/ 8 h 156"/>
                  <a:gd name="T8" fmla="*/ 200 w 252"/>
                  <a:gd name="T9" fmla="*/ 12 h 156"/>
                  <a:gd name="T10" fmla="*/ 184 w 252"/>
                  <a:gd name="T11" fmla="*/ 20 h 156"/>
                  <a:gd name="T12" fmla="*/ 150 w 252"/>
                  <a:gd name="T13" fmla="*/ 38 h 156"/>
                  <a:gd name="T14" fmla="*/ 116 w 252"/>
                  <a:gd name="T15" fmla="*/ 58 h 156"/>
                  <a:gd name="T16" fmla="*/ 84 w 252"/>
                  <a:gd name="T17" fmla="*/ 82 h 156"/>
                  <a:gd name="T18" fmla="*/ 54 w 252"/>
                  <a:gd name="T19" fmla="*/ 106 h 156"/>
                  <a:gd name="T20" fmla="*/ 24 w 252"/>
                  <a:gd name="T21" fmla="*/ 132 h 156"/>
                  <a:gd name="T22" fmla="*/ 0 w 252"/>
                  <a:gd name="T23" fmla="*/ 156 h 156"/>
                  <a:gd name="T24" fmla="*/ 0 w 252"/>
                  <a:gd name="T25" fmla="*/ 156 h 156"/>
                  <a:gd name="T26" fmla="*/ 60 w 252"/>
                  <a:gd name="T27" fmla="*/ 144 h 156"/>
                  <a:gd name="T28" fmla="*/ 98 w 252"/>
                  <a:gd name="T29" fmla="*/ 134 h 156"/>
                  <a:gd name="T30" fmla="*/ 98 w 252"/>
                  <a:gd name="T31" fmla="*/ 134 h 156"/>
                  <a:gd name="T32" fmla="*/ 110 w 252"/>
                  <a:gd name="T33" fmla="*/ 128 h 156"/>
                  <a:gd name="T34" fmla="*/ 120 w 252"/>
                  <a:gd name="T35" fmla="*/ 122 h 156"/>
                  <a:gd name="T36" fmla="*/ 136 w 252"/>
                  <a:gd name="T37" fmla="*/ 110 h 156"/>
                  <a:gd name="T38" fmla="*/ 146 w 252"/>
                  <a:gd name="T39" fmla="*/ 98 h 156"/>
                  <a:gd name="T40" fmla="*/ 148 w 252"/>
                  <a:gd name="T41" fmla="*/ 94 h 156"/>
                  <a:gd name="T42" fmla="*/ 148 w 252"/>
                  <a:gd name="T43" fmla="*/ 94 h 156"/>
                  <a:gd name="T44" fmla="*/ 186 w 252"/>
                  <a:gd name="T45" fmla="*/ 60 h 156"/>
                  <a:gd name="T46" fmla="*/ 214 w 252"/>
                  <a:gd name="T47" fmla="*/ 36 h 156"/>
                  <a:gd name="T48" fmla="*/ 228 w 252"/>
                  <a:gd name="T49" fmla="*/ 26 h 156"/>
                  <a:gd name="T50" fmla="*/ 236 w 252"/>
                  <a:gd name="T51" fmla="*/ 20 h 156"/>
                  <a:gd name="T52" fmla="*/ 236 w 252"/>
                  <a:gd name="T53" fmla="*/ 20 h 156"/>
                  <a:gd name="T54" fmla="*/ 244 w 252"/>
                  <a:gd name="T55" fmla="*/ 16 h 156"/>
                  <a:gd name="T56" fmla="*/ 248 w 252"/>
                  <a:gd name="T57" fmla="*/ 12 h 156"/>
                  <a:gd name="T58" fmla="*/ 252 w 252"/>
                  <a:gd name="T59" fmla="*/ 0 h 156"/>
                  <a:gd name="T60" fmla="*/ 252 w 252"/>
                  <a:gd name="T61" fmla="*/ 0 h 156"/>
                  <a:gd name="T62" fmla="*/ 246 w 252"/>
                  <a:gd name="T63" fmla="*/ 0 h 156"/>
                  <a:gd name="T64" fmla="*/ 252 w 252"/>
                  <a:gd name="T65" fmla="*/ 0 h 15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252"/>
                  <a:gd name="T100" fmla="*/ 0 h 156"/>
                  <a:gd name="T101" fmla="*/ 252 w 252"/>
                  <a:gd name="T102" fmla="*/ 156 h 156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252" h="156">
                    <a:moveTo>
                      <a:pt x="252" y="0"/>
                    </a:moveTo>
                    <a:lnTo>
                      <a:pt x="252" y="0"/>
                    </a:lnTo>
                    <a:lnTo>
                      <a:pt x="234" y="2"/>
                    </a:lnTo>
                    <a:lnTo>
                      <a:pt x="218" y="8"/>
                    </a:lnTo>
                    <a:lnTo>
                      <a:pt x="200" y="12"/>
                    </a:lnTo>
                    <a:lnTo>
                      <a:pt x="184" y="20"/>
                    </a:lnTo>
                    <a:lnTo>
                      <a:pt x="150" y="38"/>
                    </a:lnTo>
                    <a:lnTo>
                      <a:pt x="116" y="58"/>
                    </a:lnTo>
                    <a:lnTo>
                      <a:pt x="84" y="82"/>
                    </a:lnTo>
                    <a:lnTo>
                      <a:pt x="54" y="106"/>
                    </a:lnTo>
                    <a:lnTo>
                      <a:pt x="24" y="132"/>
                    </a:lnTo>
                    <a:lnTo>
                      <a:pt x="0" y="156"/>
                    </a:lnTo>
                    <a:lnTo>
                      <a:pt x="60" y="144"/>
                    </a:lnTo>
                    <a:lnTo>
                      <a:pt x="98" y="134"/>
                    </a:lnTo>
                    <a:lnTo>
                      <a:pt x="110" y="128"/>
                    </a:lnTo>
                    <a:lnTo>
                      <a:pt x="120" y="122"/>
                    </a:lnTo>
                    <a:lnTo>
                      <a:pt x="136" y="110"/>
                    </a:lnTo>
                    <a:lnTo>
                      <a:pt x="146" y="98"/>
                    </a:lnTo>
                    <a:lnTo>
                      <a:pt x="148" y="94"/>
                    </a:lnTo>
                    <a:lnTo>
                      <a:pt x="186" y="60"/>
                    </a:lnTo>
                    <a:lnTo>
                      <a:pt x="214" y="36"/>
                    </a:lnTo>
                    <a:lnTo>
                      <a:pt x="228" y="26"/>
                    </a:lnTo>
                    <a:lnTo>
                      <a:pt x="236" y="20"/>
                    </a:lnTo>
                    <a:lnTo>
                      <a:pt x="244" y="16"/>
                    </a:lnTo>
                    <a:lnTo>
                      <a:pt x="248" y="12"/>
                    </a:lnTo>
                    <a:lnTo>
                      <a:pt x="252" y="0"/>
                    </a:lnTo>
                    <a:lnTo>
                      <a:pt x="246" y="0"/>
                    </a:lnTo>
                    <a:lnTo>
                      <a:pt x="252" y="0"/>
                    </a:lnTo>
                    <a:close/>
                  </a:path>
                </a:pathLst>
              </a:custGeom>
              <a:solidFill>
                <a:srgbClr val="602F09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19" name="Freeform 58"/>
              <p:cNvSpPr>
                <a:spLocks/>
              </p:cNvSpPr>
              <p:nvPr/>
            </p:nvSpPr>
            <p:spPr bwMode="auto">
              <a:xfrm>
                <a:off x="2907" y="2567"/>
                <a:ext cx="910" cy="396"/>
              </a:xfrm>
              <a:custGeom>
                <a:avLst/>
                <a:gdLst>
                  <a:gd name="T0" fmla="*/ 872 w 910"/>
                  <a:gd name="T1" fmla="*/ 204 h 396"/>
                  <a:gd name="T2" fmla="*/ 908 w 910"/>
                  <a:gd name="T3" fmla="*/ 138 h 396"/>
                  <a:gd name="T4" fmla="*/ 908 w 910"/>
                  <a:gd name="T5" fmla="*/ 96 h 396"/>
                  <a:gd name="T6" fmla="*/ 900 w 910"/>
                  <a:gd name="T7" fmla="*/ 142 h 396"/>
                  <a:gd name="T8" fmla="*/ 864 w 910"/>
                  <a:gd name="T9" fmla="*/ 188 h 396"/>
                  <a:gd name="T10" fmla="*/ 810 w 910"/>
                  <a:gd name="T11" fmla="*/ 204 h 396"/>
                  <a:gd name="T12" fmla="*/ 752 w 910"/>
                  <a:gd name="T13" fmla="*/ 190 h 396"/>
                  <a:gd name="T14" fmla="*/ 718 w 910"/>
                  <a:gd name="T15" fmla="*/ 170 h 396"/>
                  <a:gd name="T16" fmla="*/ 698 w 910"/>
                  <a:gd name="T17" fmla="*/ 166 h 396"/>
                  <a:gd name="T18" fmla="*/ 660 w 910"/>
                  <a:gd name="T19" fmla="*/ 208 h 396"/>
                  <a:gd name="T20" fmla="*/ 604 w 910"/>
                  <a:gd name="T21" fmla="*/ 224 h 396"/>
                  <a:gd name="T22" fmla="*/ 586 w 910"/>
                  <a:gd name="T23" fmla="*/ 232 h 396"/>
                  <a:gd name="T24" fmla="*/ 572 w 910"/>
                  <a:gd name="T25" fmla="*/ 256 h 396"/>
                  <a:gd name="T26" fmla="*/ 542 w 910"/>
                  <a:gd name="T27" fmla="*/ 284 h 396"/>
                  <a:gd name="T28" fmla="*/ 506 w 910"/>
                  <a:gd name="T29" fmla="*/ 288 h 396"/>
                  <a:gd name="T30" fmla="*/ 494 w 910"/>
                  <a:gd name="T31" fmla="*/ 296 h 396"/>
                  <a:gd name="T32" fmla="*/ 484 w 910"/>
                  <a:gd name="T33" fmla="*/ 308 h 396"/>
                  <a:gd name="T34" fmla="*/ 454 w 910"/>
                  <a:gd name="T35" fmla="*/ 304 h 396"/>
                  <a:gd name="T36" fmla="*/ 364 w 910"/>
                  <a:gd name="T37" fmla="*/ 342 h 396"/>
                  <a:gd name="T38" fmla="*/ 320 w 910"/>
                  <a:gd name="T39" fmla="*/ 342 h 396"/>
                  <a:gd name="T40" fmla="*/ 290 w 910"/>
                  <a:gd name="T41" fmla="*/ 308 h 396"/>
                  <a:gd name="T42" fmla="*/ 284 w 910"/>
                  <a:gd name="T43" fmla="*/ 278 h 396"/>
                  <a:gd name="T44" fmla="*/ 292 w 910"/>
                  <a:gd name="T45" fmla="*/ 214 h 396"/>
                  <a:gd name="T46" fmla="*/ 280 w 910"/>
                  <a:gd name="T47" fmla="*/ 186 h 396"/>
                  <a:gd name="T48" fmla="*/ 246 w 910"/>
                  <a:gd name="T49" fmla="*/ 216 h 396"/>
                  <a:gd name="T50" fmla="*/ 222 w 910"/>
                  <a:gd name="T51" fmla="*/ 226 h 396"/>
                  <a:gd name="T52" fmla="*/ 222 w 910"/>
                  <a:gd name="T53" fmla="*/ 196 h 396"/>
                  <a:gd name="T54" fmla="*/ 196 w 910"/>
                  <a:gd name="T55" fmla="*/ 194 h 396"/>
                  <a:gd name="T56" fmla="*/ 168 w 910"/>
                  <a:gd name="T57" fmla="*/ 200 h 396"/>
                  <a:gd name="T58" fmla="*/ 138 w 910"/>
                  <a:gd name="T59" fmla="*/ 176 h 396"/>
                  <a:gd name="T60" fmla="*/ 76 w 910"/>
                  <a:gd name="T61" fmla="*/ 172 h 396"/>
                  <a:gd name="T62" fmla="*/ 88 w 910"/>
                  <a:gd name="T63" fmla="*/ 148 h 396"/>
                  <a:gd name="T64" fmla="*/ 84 w 910"/>
                  <a:gd name="T65" fmla="*/ 132 h 396"/>
                  <a:gd name="T66" fmla="*/ 66 w 910"/>
                  <a:gd name="T67" fmla="*/ 74 h 396"/>
                  <a:gd name="T68" fmla="*/ 58 w 910"/>
                  <a:gd name="T69" fmla="*/ 70 h 396"/>
                  <a:gd name="T70" fmla="*/ 50 w 910"/>
                  <a:gd name="T71" fmla="*/ 64 h 396"/>
                  <a:gd name="T72" fmla="*/ 48 w 910"/>
                  <a:gd name="T73" fmla="*/ 10 h 396"/>
                  <a:gd name="T74" fmla="*/ 38 w 910"/>
                  <a:gd name="T75" fmla="*/ 14 h 396"/>
                  <a:gd name="T76" fmla="*/ 26 w 910"/>
                  <a:gd name="T77" fmla="*/ 38 h 396"/>
                  <a:gd name="T78" fmla="*/ 20 w 910"/>
                  <a:gd name="T79" fmla="*/ 50 h 396"/>
                  <a:gd name="T80" fmla="*/ 16 w 910"/>
                  <a:gd name="T81" fmla="*/ 64 h 396"/>
                  <a:gd name="T82" fmla="*/ 0 w 910"/>
                  <a:gd name="T83" fmla="*/ 78 h 396"/>
                  <a:gd name="T84" fmla="*/ 12 w 910"/>
                  <a:gd name="T85" fmla="*/ 80 h 396"/>
                  <a:gd name="T86" fmla="*/ 16 w 910"/>
                  <a:gd name="T87" fmla="*/ 154 h 396"/>
                  <a:gd name="T88" fmla="*/ 30 w 910"/>
                  <a:gd name="T89" fmla="*/ 194 h 396"/>
                  <a:gd name="T90" fmla="*/ 34 w 910"/>
                  <a:gd name="T91" fmla="*/ 204 h 396"/>
                  <a:gd name="T92" fmla="*/ 60 w 910"/>
                  <a:gd name="T93" fmla="*/ 216 h 396"/>
                  <a:gd name="T94" fmla="*/ 66 w 910"/>
                  <a:gd name="T95" fmla="*/ 252 h 396"/>
                  <a:gd name="T96" fmla="*/ 76 w 910"/>
                  <a:gd name="T97" fmla="*/ 268 h 396"/>
                  <a:gd name="T98" fmla="*/ 116 w 910"/>
                  <a:gd name="T99" fmla="*/ 294 h 396"/>
                  <a:gd name="T100" fmla="*/ 210 w 910"/>
                  <a:gd name="T101" fmla="*/ 352 h 396"/>
                  <a:gd name="T102" fmla="*/ 318 w 910"/>
                  <a:gd name="T103" fmla="*/ 386 h 396"/>
                  <a:gd name="T104" fmla="*/ 432 w 910"/>
                  <a:gd name="T105" fmla="*/ 396 h 396"/>
                  <a:gd name="T106" fmla="*/ 518 w 910"/>
                  <a:gd name="T107" fmla="*/ 390 h 396"/>
                  <a:gd name="T108" fmla="*/ 538 w 910"/>
                  <a:gd name="T109" fmla="*/ 396 h 396"/>
                  <a:gd name="T110" fmla="*/ 666 w 910"/>
                  <a:gd name="T111" fmla="*/ 360 h 396"/>
                  <a:gd name="T112" fmla="*/ 790 w 910"/>
                  <a:gd name="T113" fmla="*/ 278 h 396"/>
                  <a:gd name="T114" fmla="*/ 850 w 910"/>
                  <a:gd name="T115" fmla="*/ 230 h 396"/>
                  <a:gd name="T116" fmla="*/ 860 w 910"/>
                  <a:gd name="T117" fmla="*/ 216 h 39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w 910"/>
                  <a:gd name="T178" fmla="*/ 0 h 396"/>
                  <a:gd name="T179" fmla="*/ 910 w 910"/>
                  <a:gd name="T180" fmla="*/ 396 h 396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T177" t="T178" r="T179" b="T180"/>
                <a:pathLst>
                  <a:path w="910" h="396">
                    <a:moveTo>
                      <a:pt x="860" y="216"/>
                    </a:moveTo>
                    <a:lnTo>
                      <a:pt x="860" y="216"/>
                    </a:lnTo>
                    <a:lnTo>
                      <a:pt x="866" y="212"/>
                    </a:lnTo>
                    <a:lnTo>
                      <a:pt x="872" y="204"/>
                    </a:lnTo>
                    <a:lnTo>
                      <a:pt x="886" y="180"/>
                    </a:lnTo>
                    <a:lnTo>
                      <a:pt x="898" y="154"/>
                    </a:lnTo>
                    <a:lnTo>
                      <a:pt x="908" y="138"/>
                    </a:lnTo>
                    <a:lnTo>
                      <a:pt x="910" y="130"/>
                    </a:lnTo>
                    <a:lnTo>
                      <a:pt x="910" y="120"/>
                    </a:lnTo>
                    <a:lnTo>
                      <a:pt x="908" y="96"/>
                    </a:lnTo>
                    <a:lnTo>
                      <a:pt x="908" y="108"/>
                    </a:lnTo>
                    <a:lnTo>
                      <a:pt x="904" y="126"/>
                    </a:lnTo>
                    <a:lnTo>
                      <a:pt x="900" y="142"/>
                    </a:lnTo>
                    <a:lnTo>
                      <a:pt x="894" y="156"/>
                    </a:lnTo>
                    <a:lnTo>
                      <a:pt x="884" y="170"/>
                    </a:lnTo>
                    <a:lnTo>
                      <a:pt x="874" y="180"/>
                    </a:lnTo>
                    <a:lnTo>
                      <a:pt x="864" y="188"/>
                    </a:lnTo>
                    <a:lnTo>
                      <a:pt x="852" y="194"/>
                    </a:lnTo>
                    <a:lnTo>
                      <a:pt x="838" y="200"/>
                    </a:lnTo>
                    <a:lnTo>
                      <a:pt x="824" y="202"/>
                    </a:lnTo>
                    <a:lnTo>
                      <a:pt x="810" y="204"/>
                    </a:lnTo>
                    <a:lnTo>
                      <a:pt x="794" y="202"/>
                    </a:lnTo>
                    <a:lnTo>
                      <a:pt x="780" y="200"/>
                    </a:lnTo>
                    <a:lnTo>
                      <a:pt x="766" y="196"/>
                    </a:lnTo>
                    <a:lnTo>
                      <a:pt x="752" y="190"/>
                    </a:lnTo>
                    <a:lnTo>
                      <a:pt x="738" y="182"/>
                    </a:lnTo>
                    <a:lnTo>
                      <a:pt x="726" y="172"/>
                    </a:lnTo>
                    <a:lnTo>
                      <a:pt x="718" y="170"/>
                    </a:lnTo>
                    <a:lnTo>
                      <a:pt x="712" y="170"/>
                    </a:lnTo>
                    <a:lnTo>
                      <a:pt x="704" y="170"/>
                    </a:lnTo>
                    <a:lnTo>
                      <a:pt x="698" y="166"/>
                    </a:lnTo>
                    <a:lnTo>
                      <a:pt x="688" y="182"/>
                    </a:lnTo>
                    <a:lnTo>
                      <a:pt x="678" y="192"/>
                    </a:lnTo>
                    <a:lnTo>
                      <a:pt x="668" y="202"/>
                    </a:lnTo>
                    <a:lnTo>
                      <a:pt x="660" y="208"/>
                    </a:lnTo>
                    <a:lnTo>
                      <a:pt x="652" y="214"/>
                    </a:lnTo>
                    <a:lnTo>
                      <a:pt x="644" y="218"/>
                    </a:lnTo>
                    <a:lnTo>
                      <a:pt x="628" y="222"/>
                    </a:lnTo>
                    <a:lnTo>
                      <a:pt x="604" y="224"/>
                    </a:lnTo>
                    <a:lnTo>
                      <a:pt x="594" y="226"/>
                    </a:lnTo>
                    <a:lnTo>
                      <a:pt x="590" y="228"/>
                    </a:lnTo>
                    <a:lnTo>
                      <a:pt x="586" y="232"/>
                    </a:lnTo>
                    <a:lnTo>
                      <a:pt x="586" y="240"/>
                    </a:lnTo>
                    <a:lnTo>
                      <a:pt x="584" y="246"/>
                    </a:lnTo>
                    <a:lnTo>
                      <a:pt x="580" y="250"/>
                    </a:lnTo>
                    <a:lnTo>
                      <a:pt x="572" y="256"/>
                    </a:lnTo>
                    <a:lnTo>
                      <a:pt x="558" y="268"/>
                    </a:lnTo>
                    <a:lnTo>
                      <a:pt x="550" y="276"/>
                    </a:lnTo>
                    <a:lnTo>
                      <a:pt x="542" y="284"/>
                    </a:lnTo>
                    <a:lnTo>
                      <a:pt x="538" y="288"/>
                    </a:lnTo>
                    <a:lnTo>
                      <a:pt x="534" y="288"/>
                    </a:lnTo>
                    <a:lnTo>
                      <a:pt x="520" y="288"/>
                    </a:lnTo>
                    <a:lnTo>
                      <a:pt x="506" y="288"/>
                    </a:lnTo>
                    <a:lnTo>
                      <a:pt x="500" y="288"/>
                    </a:lnTo>
                    <a:lnTo>
                      <a:pt x="494" y="288"/>
                    </a:lnTo>
                    <a:lnTo>
                      <a:pt x="494" y="296"/>
                    </a:lnTo>
                    <a:lnTo>
                      <a:pt x="490" y="302"/>
                    </a:lnTo>
                    <a:lnTo>
                      <a:pt x="488" y="306"/>
                    </a:lnTo>
                    <a:lnTo>
                      <a:pt x="484" y="308"/>
                    </a:lnTo>
                    <a:lnTo>
                      <a:pt x="476" y="306"/>
                    </a:lnTo>
                    <a:lnTo>
                      <a:pt x="470" y="304"/>
                    </a:lnTo>
                    <a:lnTo>
                      <a:pt x="462" y="302"/>
                    </a:lnTo>
                    <a:lnTo>
                      <a:pt x="454" y="304"/>
                    </a:lnTo>
                    <a:lnTo>
                      <a:pt x="410" y="324"/>
                    </a:lnTo>
                    <a:lnTo>
                      <a:pt x="386" y="334"/>
                    </a:lnTo>
                    <a:lnTo>
                      <a:pt x="364" y="342"/>
                    </a:lnTo>
                    <a:lnTo>
                      <a:pt x="352" y="344"/>
                    </a:lnTo>
                    <a:lnTo>
                      <a:pt x="340" y="346"/>
                    </a:lnTo>
                    <a:lnTo>
                      <a:pt x="330" y="344"/>
                    </a:lnTo>
                    <a:lnTo>
                      <a:pt x="320" y="342"/>
                    </a:lnTo>
                    <a:lnTo>
                      <a:pt x="310" y="336"/>
                    </a:lnTo>
                    <a:lnTo>
                      <a:pt x="302" y="330"/>
                    </a:lnTo>
                    <a:lnTo>
                      <a:pt x="296" y="320"/>
                    </a:lnTo>
                    <a:lnTo>
                      <a:pt x="290" y="308"/>
                    </a:lnTo>
                    <a:lnTo>
                      <a:pt x="286" y="300"/>
                    </a:lnTo>
                    <a:lnTo>
                      <a:pt x="284" y="294"/>
                    </a:lnTo>
                    <a:lnTo>
                      <a:pt x="284" y="278"/>
                    </a:lnTo>
                    <a:lnTo>
                      <a:pt x="286" y="262"/>
                    </a:lnTo>
                    <a:lnTo>
                      <a:pt x="290" y="246"/>
                    </a:lnTo>
                    <a:lnTo>
                      <a:pt x="292" y="230"/>
                    </a:lnTo>
                    <a:lnTo>
                      <a:pt x="292" y="214"/>
                    </a:lnTo>
                    <a:lnTo>
                      <a:pt x="292" y="206"/>
                    </a:lnTo>
                    <a:lnTo>
                      <a:pt x="290" y="200"/>
                    </a:lnTo>
                    <a:lnTo>
                      <a:pt x="286" y="192"/>
                    </a:lnTo>
                    <a:lnTo>
                      <a:pt x="280" y="186"/>
                    </a:lnTo>
                    <a:lnTo>
                      <a:pt x="268" y="198"/>
                    </a:lnTo>
                    <a:lnTo>
                      <a:pt x="254" y="212"/>
                    </a:lnTo>
                    <a:lnTo>
                      <a:pt x="246" y="216"/>
                    </a:lnTo>
                    <a:lnTo>
                      <a:pt x="238" y="222"/>
                    </a:lnTo>
                    <a:lnTo>
                      <a:pt x="230" y="224"/>
                    </a:lnTo>
                    <a:lnTo>
                      <a:pt x="222" y="226"/>
                    </a:lnTo>
                    <a:lnTo>
                      <a:pt x="224" y="208"/>
                    </a:lnTo>
                    <a:lnTo>
                      <a:pt x="224" y="200"/>
                    </a:lnTo>
                    <a:lnTo>
                      <a:pt x="222" y="196"/>
                    </a:lnTo>
                    <a:lnTo>
                      <a:pt x="214" y="192"/>
                    </a:lnTo>
                    <a:lnTo>
                      <a:pt x="206" y="192"/>
                    </a:lnTo>
                    <a:lnTo>
                      <a:pt x="196" y="194"/>
                    </a:lnTo>
                    <a:lnTo>
                      <a:pt x="188" y="196"/>
                    </a:lnTo>
                    <a:lnTo>
                      <a:pt x="176" y="202"/>
                    </a:lnTo>
                    <a:lnTo>
                      <a:pt x="170" y="202"/>
                    </a:lnTo>
                    <a:lnTo>
                      <a:pt x="168" y="200"/>
                    </a:lnTo>
                    <a:lnTo>
                      <a:pt x="160" y="188"/>
                    </a:lnTo>
                    <a:lnTo>
                      <a:pt x="150" y="180"/>
                    </a:lnTo>
                    <a:lnTo>
                      <a:pt x="138" y="176"/>
                    </a:lnTo>
                    <a:lnTo>
                      <a:pt x="126" y="174"/>
                    </a:lnTo>
                    <a:lnTo>
                      <a:pt x="100" y="172"/>
                    </a:lnTo>
                    <a:lnTo>
                      <a:pt x="86" y="172"/>
                    </a:lnTo>
                    <a:lnTo>
                      <a:pt x="76" y="172"/>
                    </a:lnTo>
                    <a:lnTo>
                      <a:pt x="80" y="162"/>
                    </a:lnTo>
                    <a:lnTo>
                      <a:pt x="86" y="152"/>
                    </a:lnTo>
                    <a:lnTo>
                      <a:pt x="88" y="148"/>
                    </a:lnTo>
                    <a:lnTo>
                      <a:pt x="88" y="144"/>
                    </a:lnTo>
                    <a:lnTo>
                      <a:pt x="88" y="138"/>
                    </a:lnTo>
                    <a:lnTo>
                      <a:pt x="84" y="132"/>
                    </a:lnTo>
                    <a:lnTo>
                      <a:pt x="74" y="118"/>
                    </a:lnTo>
                    <a:lnTo>
                      <a:pt x="68" y="106"/>
                    </a:lnTo>
                    <a:lnTo>
                      <a:pt x="66" y="92"/>
                    </a:lnTo>
                    <a:lnTo>
                      <a:pt x="66" y="74"/>
                    </a:lnTo>
                    <a:lnTo>
                      <a:pt x="64" y="72"/>
                    </a:lnTo>
                    <a:lnTo>
                      <a:pt x="64" y="70"/>
                    </a:lnTo>
                    <a:lnTo>
                      <a:pt x="58" y="70"/>
                    </a:lnTo>
                    <a:lnTo>
                      <a:pt x="54" y="68"/>
                    </a:lnTo>
                    <a:lnTo>
                      <a:pt x="52" y="68"/>
                    </a:lnTo>
                    <a:lnTo>
                      <a:pt x="50" y="64"/>
                    </a:lnTo>
                    <a:lnTo>
                      <a:pt x="50" y="0"/>
                    </a:lnTo>
                    <a:lnTo>
                      <a:pt x="48" y="8"/>
                    </a:lnTo>
                    <a:lnTo>
                      <a:pt x="48" y="10"/>
                    </a:lnTo>
                    <a:lnTo>
                      <a:pt x="42" y="10"/>
                    </a:lnTo>
                    <a:lnTo>
                      <a:pt x="40" y="12"/>
                    </a:lnTo>
                    <a:lnTo>
                      <a:pt x="38" y="14"/>
                    </a:lnTo>
                    <a:lnTo>
                      <a:pt x="36" y="22"/>
                    </a:lnTo>
                    <a:lnTo>
                      <a:pt x="32" y="30"/>
                    </a:lnTo>
                    <a:lnTo>
                      <a:pt x="30" y="34"/>
                    </a:lnTo>
                    <a:lnTo>
                      <a:pt x="26" y="38"/>
                    </a:lnTo>
                    <a:lnTo>
                      <a:pt x="22" y="40"/>
                    </a:lnTo>
                    <a:lnTo>
                      <a:pt x="20" y="42"/>
                    </a:lnTo>
                    <a:lnTo>
                      <a:pt x="20" y="50"/>
                    </a:lnTo>
                    <a:lnTo>
                      <a:pt x="22" y="54"/>
                    </a:lnTo>
                    <a:lnTo>
                      <a:pt x="22" y="56"/>
                    </a:lnTo>
                    <a:lnTo>
                      <a:pt x="16" y="64"/>
                    </a:lnTo>
                    <a:lnTo>
                      <a:pt x="10" y="70"/>
                    </a:lnTo>
                    <a:lnTo>
                      <a:pt x="2" y="76"/>
                    </a:lnTo>
                    <a:lnTo>
                      <a:pt x="0" y="78"/>
                    </a:lnTo>
                    <a:lnTo>
                      <a:pt x="4" y="80"/>
                    </a:lnTo>
                    <a:lnTo>
                      <a:pt x="12" y="80"/>
                    </a:lnTo>
                    <a:lnTo>
                      <a:pt x="14" y="104"/>
                    </a:lnTo>
                    <a:lnTo>
                      <a:pt x="16" y="128"/>
                    </a:lnTo>
                    <a:lnTo>
                      <a:pt x="16" y="154"/>
                    </a:lnTo>
                    <a:lnTo>
                      <a:pt x="18" y="164"/>
                    </a:lnTo>
                    <a:lnTo>
                      <a:pt x="20" y="172"/>
                    </a:lnTo>
                    <a:lnTo>
                      <a:pt x="26" y="184"/>
                    </a:lnTo>
                    <a:lnTo>
                      <a:pt x="30" y="194"/>
                    </a:lnTo>
                    <a:lnTo>
                      <a:pt x="32" y="200"/>
                    </a:lnTo>
                    <a:lnTo>
                      <a:pt x="32" y="206"/>
                    </a:lnTo>
                    <a:lnTo>
                      <a:pt x="34" y="204"/>
                    </a:lnTo>
                    <a:lnTo>
                      <a:pt x="38" y="204"/>
                    </a:lnTo>
                    <a:lnTo>
                      <a:pt x="46" y="208"/>
                    </a:lnTo>
                    <a:lnTo>
                      <a:pt x="60" y="216"/>
                    </a:lnTo>
                    <a:lnTo>
                      <a:pt x="64" y="220"/>
                    </a:lnTo>
                    <a:lnTo>
                      <a:pt x="66" y="226"/>
                    </a:lnTo>
                    <a:lnTo>
                      <a:pt x="68" y="238"/>
                    </a:lnTo>
                    <a:lnTo>
                      <a:pt x="66" y="252"/>
                    </a:lnTo>
                    <a:lnTo>
                      <a:pt x="68" y="258"/>
                    </a:lnTo>
                    <a:lnTo>
                      <a:pt x="70" y="264"/>
                    </a:lnTo>
                    <a:lnTo>
                      <a:pt x="76" y="268"/>
                    </a:lnTo>
                    <a:lnTo>
                      <a:pt x="82" y="270"/>
                    </a:lnTo>
                    <a:lnTo>
                      <a:pt x="94" y="274"/>
                    </a:lnTo>
                    <a:lnTo>
                      <a:pt x="116" y="294"/>
                    </a:lnTo>
                    <a:lnTo>
                      <a:pt x="138" y="310"/>
                    </a:lnTo>
                    <a:lnTo>
                      <a:pt x="160" y="326"/>
                    </a:lnTo>
                    <a:lnTo>
                      <a:pt x="184" y="340"/>
                    </a:lnTo>
                    <a:lnTo>
                      <a:pt x="210" y="352"/>
                    </a:lnTo>
                    <a:lnTo>
                      <a:pt x="236" y="364"/>
                    </a:lnTo>
                    <a:lnTo>
                      <a:pt x="262" y="372"/>
                    </a:lnTo>
                    <a:lnTo>
                      <a:pt x="290" y="380"/>
                    </a:lnTo>
                    <a:lnTo>
                      <a:pt x="318" y="386"/>
                    </a:lnTo>
                    <a:lnTo>
                      <a:pt x="346" y="390"/>
                    </a:lnTo>
                    <a:lnTo>
                      <a:pt x="374" y="394"/>
                    </a:lnTo>
                    <a:lnTo>
                      <a:pt x="404" y="396"/>
                    </a:lnTo>
                    <a:lnTo>
                      <a:pt x="432" y="396"/>
                    </a:lnTo>
                    <a:lnTo>
                      <a:pt x="462" y="396"/>
                    </a:lnTo>
                    <a:lnTo>
                      <a:pt x="490" y="394"/>
                    </a:lnTo>
                    <a:lnTo>
                      <a:pt x="518" y="390"/>
                    </a:lnTo>
                    <a:lnTo>
                      <a:pt x="524" y="390"/>
                    </a:lnTo>
                    <a:lnTo>
                      <a:pt x="528" y="392"/>
                    </a:lnTo>
                    <a:lnTo>
                      <a:pt x="538" y="396"/>
                    </a:lnTo>
                    <a:lnTo>
                      <a:pt x="598" y="386"/>
                    </a:lnTo>
                    <a:lnTo>
                      <a:pt x="632" y="374"/>
                    </a:lnTo>
                    <a:lnTo>
                      <a:pt x="666" y="360"/>
                    </a:lnTo>
                    <a:lnTo>
                      <a:pt x="698" y="342"/>
                    </a:lnTo>
                    <a:lnTo>
                      <a:pt x="730" y="322"/>
                    </a:lnTo>
                    <a:lnTo>
                      <a:pt x="760" y="300"/>
                    </a:lnTo>
                    <a:lnTo>
                      <a:pt x="790" y="278"/>
                    </a:lnTo>
                    <a:lnTo>
                      <a:pt x="850" y="230"/>
                    </a:lnTo>
                    <a:lnTo>
                      <a:pt x="844" y="230"/>
                    </a:lnTo>
                    <a:lnTo>
                      <a:pt x="850" y="230"/>
                    </a:lnTo>
                    <a:lnTo>
                      <a:pt x="854" y="222"/>
                    </a:lnTo>
                    <a:lnTo>
                      <a:pt x="856" y="218"/>
                    </a:lnTo>
                    <a:lnTo>
                      <a:pt x="860" y="216"/>
                    </a:lnTo>
                    <a:close/>
                  </a:path>
                </a:pathLst>
              </a:custGeom>
              <a:solidFill>
                <a:srgbClr val="95480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20" name="Freeform 59"/>
              <p:cNvSpPr>
                <a:spLocks/>
              </p:cNvSpPr>
              <p:nvPr/>
            </p:nvSpPr>
            <p:spPr bwMode="auto">
              <a:xfrm>
                <a:off x="3077" y="2505"/>
                <a:ext cx="88" cy="86"/>
              </a:xfrm>
              <a:custGeom>
                <a:avLst/>
                <a:gdLst>
                  <a:gd name="T0" fmla="*/ 54 w 88"/>
                  <a:gd name="T1" fmla="*/ 6 h 86"/>
                  <a:gd name="T2" fmla="*/ 54 w 88"/>
                  <a:gd name="T3" fmla="*/ 6 h 86"/>
                  <a:gd name="T4" fmla="*/ 46 w 88"/>
                  <a:gd name="T5" fmla="*/ 4 h 86"/>
                  <a:gd name="T6" fmla="*/ 40 w 88"/>
                  <a:gd name="T7" fmla="*/ 0 h 86"/>
                  <a:gd name="T8" fmla="*/ 30 w 88"/>
                  <a:gd name="T9" fmla="*/ 0 h 86"/>
                  <a:gd name="T10" fmla="*/ 24 w 88"/>
                  <a:gd name="T11" fmla="*/ 2 h 86"/>
                  <a:gd name="T12" fmla="*/ 22 w 88"/>
                  <a:gd name="T13" fmla="*/ 2 h 86"/>
                  <a:gd name="T14" fmla="*/ 22 w 88"/>
                  <a:gd name="T15" fmla="*/ 2 h 86"/>
                  <a:gd name="T16" fmla="*/ 16 w 88"/>
                  <a:gd name="T17" fmla="*/ 6 h 86"/>
                  <a:gd name="T18" fmla="*/ 10 w 88"/>
                  <a:gd name="T19" fmla="*/ 8 h 86"/>
                  <a:gd name="T20" fmla="*/ 2 w 88"/>
                  <a:gd name="T21" fmla="*/ 16 h 86"/>
                  <a:gd name="T22" fmla="*/ 0 w 88"/>
                  <a:gd name="T23" fmla="*/ 20 h 86"/>
                  <a:gd name="T24" fmla="*/ 0 w 88"/>
                  <a:gd name="T25" fmla="*/ 22 h 86"/>
                  <a:gd name="T26" fmla="*/ 2 w 88"/>
                  <a:gd name="T27" fmla="*/ 24 h 86"/>
                  <a:gd name="T28" fmla="*/ 6 w 88"/>
                  <a:gd name="T29" fmla="*/ 24 h 86"/>
                  <a:gd name="T30" fmla="*/ 6 w 88"/>
                  <a:gd name="T31" fmla="*/ 24 h 86"/>
                  <a:gd name="T32" fmla="*/ 10 w 88"/>
                  <a:gd name="T33" fmla="*/ 20 h 86"/>
                  <a:gd name="T34" fmla="*/ 18 w 88"/>
                  <a:gd name="T35" fmla="*/ 16 h 86"/>
                  <a:gd name="T36" fmla="*/ 22 w 88"/>
                  <a:gd name="T37" fmla="*/ 14 h 86"/>
                  <a:gd name="T38" fmla="*/ 28 w 88"/>
                  <a:gd name="T39" fmla="*/ 12 h 86"/>
                  <a:gd name="T40" fmla="*/ 34 w 88"/>
                  <a:gd name="T41" fmla="*/ 14 h 86"/>
                  <a:gd name="T42" fmla="*/ 40 w 88"/>
                  <a:gd name="T43" fmla="*/ 16 h 86"/>
                  <a:gd name="T44" fmla="*/ 40 w 88"/>
                  <a:gd name="T45" fmla="*/ 16 h 86"/>
                  <a:gd name="T46" fmla="*/ 52 w 88"/>
                  <a:gd name="T47" fmla="*/ 30 h 86"/>
                  <a:gd name="T48" fmla="*/ 62 w 88"/>
                  <a:gd name="T49" fmla="*/ 48 h 86"/>
                  <a:gd name="T50" fmla="*/ 64 w 88"/>
                  <a:gd name="T51" fmla="*/ 58 h 86"/>
                  <a:gd name="T52" fmla="*/ 66 w 88"/>
                  <a:gd name="T53" fmla="*/ 68 h 86"/>
                  <a:gd name="T54" fmla="*/ 66 w 88"/>
                  <a:gd name="T55" fmla="*/ 76 h 86"/>
                  <a:gd name="T56" fmla="*/ 62 w 88"/>
                  <a:gd name="T57" fmla="*/ 84 h 86"/>
                  <a:gd name="T58" fmla="*/ 62 w 88"/>
                  <a:gd name="T59" fmla="*/ 84 h 86"/>
                  <a:gd name="T60" fmla="*/ 64 w 88"/>
                  <a:gd name="T61" fmla="*/ 86 h 86"/>
                  <a:gd name="T62" fmla="*/ 68 w 88"/>
                  <a:gd name="T63" fmla="*/ 86 h 86"/>
                  <a:gd name="T64" fmla="*/ 72 w 88"/>
                  <a:gd name="T65" fmla="*/ 86 h 86"/>
                  <a:gd name="T66" fmla="*/ 78 w 88"/>
                  <a:gd name="T67" fmla="*/ 82 h 86"/>
                  <a:gd name="T68" fmla="*/ 78 w 88"/>
                  <a:gd name="T69" fmla="*/ 82 h 86"/>
                  <a:gd name="T70" fmla="*/ 82 w 88"/>
                  <a:gd name="T71" fmla="*/ 80 h 86"/>
                  <a:gd name="T72" fmla="*/ 86 w 88"/>
                  <a:gd name="T73" fmla="*/ 76 h 86"/>
                  <a:gd name="T74" fmla="*/ 88 w 88"/>
                  <a:gd name="T75" fmla="*/ 66 h 86"/>
                  <a:gd name="T76" fmla="*/ 86 w 88"/>
                  <a:gd name="T77" fmla="*/ 56 h 86"/>
                  <a:gd name="T78" fmla="*/ 82 w 88"/>
                  <a:gd name="T79" fmla="*/ 44 h 86"/>
                  <a:gd name="T80" fmla="*/ 76 w 88"/>
                  <a:gd name="T81" fmla="*/ 32 h 86"/>
                  <a:gd name="T82" fmla="*/ 68 w 88"/>
                  <a:gd name="T83" fmla="*/ 22 h 86"/>
                  <a:gd name="T84" fmla="*/ 60 w 88"/>
                  <a:gd name="T85" fmla="*/ 14 h 86"/>
                  <a:gd name="T86" fmla="*/ 54 w 88"/>
                  <a:gd name="T87" fmla="*/ 6 h 86"/>
                  <a:gd name="T88" fmla="*/ 54 w 88"/>
                  <a:gd name="T89" fmla="*/ 6 h 8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w 88"/>
                  <a:gd name="T136" fmla="*/ 0 h 86"/>
                  <a:gd name="T137" fmla="*/ 88 w 88"/>
                  <a:gd name="T138" fmla="*/ 86 h 86"/>
                </a:gdLst>
                <a:ahLst/>
                <a:cxnLst>
                  <a:cxn ang="T90">
                    <a:pos x="T0" y="T1"/>
                  </a:cxn>
                  <a:cxn ang="T91">
                    <a:pos x="T2" y="T3"/>
                  </a:cxn>
                  <a:cxn ang="T92">
                    <a:pos x="T4" y="T5"/>
                  </a:cxn>
                  <a:cxn ang="T93">
                    <a:pos x="T6" y="T7"/>
                  </a:cxn>
                  <a:cxn ang="T94">
                    <a:pos x="T8" y="T9"/>
                  </a:cxn>
                  <a:cxn ang="T95">
                    <a:pos x="T10" y="T11"/>
                  </a:cxn>
                  <a:cxn ang="T96">
                    <a:pos x="T12" y="T13"/>
                  </a:cxn>
                  <a:cxn ang="T97">
                    <a:pos x="T14" y="T15"/>
                  </a:cxn>
                  <a:cxn ang="T98">
                    <a:pos x="T16" y="T17"/>
                  </a:cxn>
                  <a:cxn ang="T99">
                    <a:pos x="T18" y="T19"/>
                  </a:cxn>
                  <a:cxn ang="T100">
                    <a:pos x="T20" y="T21"/>
                  </a:cxn>
                  <a:cxn ang="T101">
                    <a:pos x="T22" y="T23"/>
                  </a:cxn>
                  <a:cxn ang="T102">
                    <a:pos x="T24" y="T25"/>
                  </a:cxn>
                  <a:cxn ang="T103">
                    <a:pos x="T26" y="T27"/>
                  </a:cxn>
                  <a:cxn ang="T104">
                    <a:pos x="T28" y="T29"/>
                  </a:cxn>
                  <a:cxn ang="T105">
                    <a:pos x="T30" y="T31"/>
                  </a:cxn>
                  <a:cxn ang="T106">
                    <a:pos x="T32" y="T33"/>
                  </a:cxn>
                  <a:cxn ang="T107">
                    <a:pos x="T34" y="T35"/>
                  </a:cxn>
                  <a:cxn ang="T108">
                    <a:pos x="T36" y="T37"/>
                  </a:cxn>
                  <a:cxn ang="T109">
                    <a:pos x="T38" y="T39"/>
                  </a:cxn>
                  <a:cxn ang="T110">
                    <a:pos x="T40" y="T41"/>
                  </a:cxn>
                  <a:cxn ang="T111">
                    <a:pos x="T42" y="T43"/>
                  </a:cxn>
                  <a:cxn ang="T112">
                    <a:pos x="T44" y="T45"/>
                  </a:cxn>
                  <a:cxn ang="T113">
                    <a:pos x="T46" y="T47"/>
                  </a:cxn>
                  <a:cxn ang="T114">
                    <a:pos x="T48" y="T49"/>
                  </a:cxn>
                  <a:cxn ang="T115">
                    <a:pos x="T50" y="T51"/>
                  </a:cxn>
                  <a:cxn ang="T116">
                    <a:pos x="T52" y="T53"/>
                  </a:cxn>
                  <a:cxn ang="T117">
                    <a:pos x="T54" y="T55"/>
                  </a:cxn>
                  <a:cxn ang="T118">
                    <a:pos x="T56" y="T57"/>
                  </a:cxn>
                  <a:cxn ang="T119">
                    <a:pos x="T58" y="T59"/>
                  </a:cxn>
                  <a:cxn ang="T120">
                    <a:pos x="T60" y="T61"/>
                  </a:cxn>
                  <a:cxn ang="T121">
                    <a:pos x="T62" y="T63"/>
                  </a:cxn>
                  <a:cxn ang="T122">
                    <a:pos x="T64" y="T65"/>
                  </a:cxn>
                  <a:cxn ang="T123">
                    <a:pos x="T66" y="T67"/>
                  </a:cxn>
                  <a:cxn ang="T124">
                    <a:pos x="T68" y="T69"/>
                  </a:cxn>
                  <a:cxn ang="T125">
                    <a:pos x="T70" y="T71"/>
                  </a:cxn>
                  <a:cxn ang="T126">
                    <a:pos x="T72" y="T73"/>
                  </a:cxn>
                  <a:cxn ang="T127">
                    <a:pos x="T74" y="T75"/>
                  </a:cxn>
                  <a:cxn ang="T128">
                    <a:pos x="T76" y="T77"/>
                  </a:cxn>
                  <a:cxn ang="T129">
                    <a:pos x="T78" y="T79"/>
                  </a:cxn>
                  <a:cxn ang="T130">
                    <a:pos x="T80" y="T81"/>
                  </a:cxn>
                  <a:cxn ang="T131">
                    <a:pos x="T82" y="T83"/>
                  </a:cxn>
                  <a:cxn ang="T132">
                    <a:pos x="T84" y="T85"/>
                  </a:cxn>
                  <a:cxn ang="T133">
                    <a:pos x="T86" y="T87"/>
                  </a:cxn>
                  <a:cxn ang="T134">
                    <a:pos x="T88" y="T89"/>
                  </a:cxn>
                </a:cxnLst>
                <a:rect l="T135" t="T136" r="T137" b="T138"/>
                <a:pathLst>
                  <a:path w="88" h="86">
                    <a:moveTo>
                      <a:pt x="54" y="6"/>
                    </a:moveTo>
                    <a:lnTo>
                      <a:pt x="54" y="6"/>
                    </a:lnTo>
                    <a:lnTo>
                      <a:pt x="46" y="4"/>
                    </a:lnTo>
                    <a:lnTo>
                      <a:pt x="40" y="0"/>
                    </a:lnTo>
                    <a:lnTo>
                      <a:pt x="30" y="0"/>
                    </a:lnTo>
                    <a:lnTo>
                      <a:pt x="24" y="2"/>
                    </a:lnTo>
                    <a:lnTo>
                      <a:pt x="22" y="2"/>
                    </a:lnTo>
                    <a:lnTo>
                      <a:pt x="16" y="6"/>
                    </a:lnTo>
                    <a:lnTo>
                      <a:pt x="10" y="8"/>
                    </a:lnTo>
                    <a:lnTo>
                      <a:pt x="2" y="16"/>
                    </a:lnTo>
                    <a:lnTo>
                      <a:pt x="0" y="20"/>
                    </a:lnTo>
                    <a:lnTo>
                      <a:pt x="0" y="22"/>
                    </a:lnTo>
                    <a:lnTo>
                      <a:pt x="2" y="24"/>
                    </a:lnTo>
                    <a:lnTo>
                      <a:pt x="6" y="24"/>
                    </a:lnTo>
                    <a:lnTo>
                      <a:pt x="10" y="20"/>
                    </a:lnTo>
                    <a:lnTo>
                      <a:pt x="18" y="16"/>
                    </a:lnTo>
                    <a:lnTo>
                      <a:pt x="22" y="14"/>
                    </a:lnTo>
                    <a:lnTo>
                      <a:pt x="28" y="12"/>
                    </a:lnTo>
                    <a:lnTo>
                      <a:pt x="34" y="14"/>
                    </a:lnTo>
                    <a:lnTo>
                      <a:pt x="40" y="16"/>
                    </a:lnTo>
                    <a:lnTo>
                      <a:pt x="52" y="30"/>
                    </a:lnTo>
                    <a:lnTo>
                      <a:pt x="62" y="48"/>
                    </a:lnTo>
                    <a:lnTo>
                      <a:pt x="64" y="58"/>
                    </a:lnTo>
                    <a:lnTo>
                      <a:pt x="66" y="68"/>
                    </a:lnTo>
                    <a:lnTo>
                      <a:pt x="66" y="76"/>
                    </a:lnTo>
                    <a:lnTo>
                      <a:pt x="62" y="84"/>
                    </a:lnTo>
                    <a:lnTo>
                      <a:pt x="64" y="86"/>
                    </a:lnTo>
                    <a:lnTo>
                      <a:pt x="68" y="86"/>
                    </a:lnTo>
                    <a:lnTo>
                      <a:pt x="72" y="86"/>
                    </a:lnTo>
                    <a:lnTo>
                      <a:pt x="78" y="82"/>
                    </a:lnTo>
                    <a:lnTo>
                      <a:pt x="82" y="80"/>
                    </a:lnTo>
                    <a:lnTo>
                      <a:pt x="86" y="76"/>
                    </a:lnTo>
                    <a:lnTo>
                      <a:pt x="88" y="66"/>
                    </a:lnTo>
                    <a:lnTo>
                      <a:pt x="86" y="56"/>
                    </a:lnTo>
                    <a:lnTo>
                      <a:pt x="82" y="44"/>
                    </a:lnTo>
                    <a:lnTo>
                      <a:pt x="76" y="32"/>
                    </a:lnTo>
                    <a:lnTo>
                      <a:pt x="68" y="22"/>
                    </a:lnTo>
                    <a:lnTo>
                      <a:pt x="60" y="14"/>
                    </a:lnTo>
                    <a:lnTo>
                      <a:pt x="54" y="6"/>
                    </a:lnTo>
                    <a:close/>
                  </a:path>
                </a:pathLst>
              </a:custGeom>
              <a:solidFill>
                <a:srgbClr val="BD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21" name="Freeform 60"/>
              <p:cNvSpPr>
                <a:spLocks/>
              </p:cNvSpPr>
              <p:nvPr/>
            </p:nvSpPr>
            <p:spPr bwMode="auto">
              <a:xfrm>
                <a:off x="3059" y="2507"/>
                <a:ext cx="86" cy="78"/>
              </a:xfrm>
              <a:custGeom>
                <a:avLst/>
                <a:gdLst>
                  <a:gd name="T0" fmla="*/ 54 w 86"/>
                  <a:gd name="T1" fmla="*/ 4 h 78"/>
                  <a:gd name="T2" fmla="*/ 54 w 86"/>
                  <a:gd name="T3" fmla="*/ 4 h 78"/>
                  <a:gd name="T4" fmla="*/ 48 w 86"/>
                  <a:gd name="T5" fmla="*/ 2 h 78"/>
                  <a:gd name="T6" fmla="*/ 44 w 86"/>
                  <a:gd name="T7" fmla="*/ 0 h 78"/>
                  <a:gd name="T8" fmla="*/ 38 w 86"/>
                  <a:gd name="T9" fmla="*/ 0 h 78"/>
                  <a:gd name="T10" fmla="*/ 32 w 86"/>
                  <a:gd name="T11" fmla="*/ 4 h 78"/>
                  <a:gd name="T12" fmla="*/ 24 w 86"/>
                  <a:gd name="T13" fmla="*/ 8 h 78"/>
                  <a:gd name="T14" fmla="*/ 20 w 86"/>
                  <a:gd name="T15" fmla="*/ 12 h 78"/>
                  <a:gd name="T16" fmla="*/ 20 w 86"/>
                  <a:gd name="T17" fmla="*/ 12 h 78"/>
                  <a:gd name="T18" fmla="*/ 16 w 86"/>
                  <a:gd name="T19" fmla="*/ 14 h 78"/>
                  <a:gd name="T20" fmla="*/ 12 w 86"/>
                  <a:gd name="T21" fmla="*/ 18 h 78"/>
                  <a:gd name="T22" fmla="*/ 6 w 86"/>
                  <a:gd name="T23" fmla="*/ 26 h 78"/>
                  <a:gd name="T24" fmla="*/ 2 w 86"/>
                  <a:gd name="T25" fmla="*/ 36 h 78"/>
                  <a:gd name="T26" fmla="*/ 0 w 86"/>
                  <a:gd name="T27" fmla="*/ 46 h 78"/>
                  <a:gd name="T28" fmla="*/ 0 w 86"/>
                  <a:gd name="T29" fmla="*/ 46 h 78"/>
                  <a:gd name="T30" fmla="*/ 4 w 86"/>
                  <a:gd name="T31" fmla="*/ 46 h 78"/>
                  <a:gd name="T32" fmla="*/ 8 w 86"/>
                  <a:gd name="T33" fmla="*/ 46 h 78"/>
                  <a:gd name="T34" fmla="*/ 8 w 86"/>
                  <a:gd name="T35" fmla="*/ 46 h 78"/>
                  <a:gd name="T36" fmla="*/ 14 w 86"/>
                  <a:gd name="T37" fmla="*/ 46 h 78"/>
                  <a:gd name="T38" fmla="*/ 16 w 86"/>
                  <a:gd name="T39" fmla="*/ 48 h 78"/>
                  <a:gd name="T40" fmla="*/ 14 w 86"/>
                  <a:gd name="T41" fmla="*/ 58 h 78"/>
                  <a:gd name="T42" fmla="*/ 14 w 86"/>
                  <a:gd name="T43" fmla="*/ 62 h 78"/>
                  <a:gd name="T44" fmla="*/ 18 w 86"/>
                  <a:gd name="T45" fmla="*/ 64 h 78"/>
                  <a:gd name="T46" fmla="*/ 24 w 86"/>
                  <a:gd name="T47" fmla="*/ 64 h 78"/>
                  <a:gd name="T48" fmla="*/ 36 w 86"/>
                  <a:gd name="T49" fmla="*/ 62 h 78"/>
                  <a:gd name="T50" fmla="*/ 36 w 86"/>
                  <a:gd name="T51" fmla="*/ 62 h 78"/>
                  <a:gd name="T52" fmla="*/ 46 w 86"/>
                  <a:gd name="T53" fmla="*/ 60 h 78"/>
                  <a:gd name="T54" fmla="*/ 54 w 86"/>
                  <a:gd name="T55" fmla="*/ 60 h 78"/>
                  <a:gd name="T56" fmla="*/ 60 w 86"/>
                  <a:gd name="T57" fmla="*/ 62 h 78"/>
                  <a:gd name="T58" fmla="*/ 66 w 86"/>
                  <a:gd name="T59" fmla="*/ 64 h 78"/>
                  <a:gd name="T60" fmla="*/ 76 w 86"/>
                  <a:gd name="T61" fmla="*/ 72 h 78"/>
                  <a:gd name="T62" fmla="*/ 82 w 86"/>
                  <a:gd name="T63" fmla="*/ 78 h 78"/>
                  <a:gd name="T64" fmla="*/ 82 w 86"/>
                  <a:gd name="T65" fmla="*/ 78 h 78"/>
                  <a:gd name="T66" fmla="*/ 86 w 86"/>
                  <a:gd name="T67" fmla="*/ 76 h 78"/>
                  <a:gd name="T68" fmla="*/ 86 w 86"/>
                  <a:gd name="T69" fmla="*/ 72 h 78"/>
                  <a:gd name="T70" fmla="*/ 86 w 86"/>
                  <a:gd name="T71" fmla="*/ 62 h 78"/>
                  <a:gd name="T72" fmla="*/ 84 w 86"/>
                  <a:gd name="T73" fmla="*/ 52 h 78"/>
                  <a:gd name="T74" fmla="*/ 80 w 86"/>
                  <a:gd name="T75" fmla="*/ 40 h 78"/>
                  <a:gd name="T76" fmla="*/ 66 w 86"/>
                  <a:gd name="T77" fmla="*/ 20 h 78"/>
                  <a:gd name="T78" fmla="*/ 54 w 86"/>
                  <a:gd name="T79" fmla="*/ 4 h 78"/>
                  <a:gd name="T80" fmla="*/ 54 w 86"/>
                  <a:gd name="T81" fmla="*/ 4 h 78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86"/>
                  <a:gd name="T124" fmla="*/ 0 h 78"/>
                  <a:gd name="T125" fmla="*/ 86 w 86"/>
                  <a:gd name="T126" fmla="*/ 78 h 78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86" h="78">
                    <a:moveTo>
                      <a:pt x="54" y="4"/>
                    </a:moveTo>
                    <a:lnTo>
                      <a:pt x="54" y="4"/>
                    </a:lnTo>
                    <a:lnTo>
                      <a:pt x="48" y="2"/>
                    </a:lnTo>
                    <a:lnTo>
                      <a:pt x="44" y="0"/>
                    </a:lnTo>
                    <a:lnTo>
                      <a:pt x="38" y="0"/>
                    </a:lnTo>
                    <a:lnTo>
                      <a:pt x="32" y="4"/>
                    </a:lnTo>
                    <a:lnTo>
                      <a:pt x="24" y="8"/>
                    </a:lnTo>
                    <a:lnTo>
                      <a:pt x="20" y="12"/>
                    </a:lnTo>
                    <a:lnTo>
                      <a:pt x="16" y="14"/>
                    </a:lnTo>
                    <a:lnTo>
                      <a:pt x="12" y="18"/>
                    </a:lnTo>
                    <a:lnTo>
                      <a:pt x="6" y="26"/>
                    </a:lnTo>
                    <a:lnTo>
                      <a:pt x="2" y="36"/>
                    </a:lnTo>
                    <a:lnTo>
                      <a:pt x="0" y="46"/>
                    </a:lnTo>
                    <a:lnTo>
                      <a:pt x="4" y="46"/>
                    </a:lnTo>
                    <a:lnTo>
                      <a:pt x="8" y="46"/>
                    </a:lnTo>
                    <a:lnTo>
                      <a:pt x="14" y="46"/>
                    </a:lnTo>
                    <a:lnTo>
                      <a:pt x="16" y="48"/>
                    </a:lnTo>
                    <a:lnTo>
                      <a:pt x="14" y="58"/>
                    </a:lnTo>
                    <a:lnTo>
                      <a:pt x="14" y="62"/>
                    </a:lnTo>
                    <a:lnTo>
                      <a:pt x="18" y="64"/>
                    </a:lnTo>
                    <a:lnTo>
                      <a:pt x="24" y="64"/>
                    </a:lnTo>
                    <a:lnTo>
                      <a:pt x="36" y="62"/>
                    </a:lnTo>
                    <a:lnTo>
                      <a:pt x="46" y="60"/>
                    </a:lnTo>
                    <a:lnTo>
                      <a:pt x="54" y="60"/>
                    </a:lnTo>
                    <a:lnTo>
                      <a:pt x="60" y="62"/>
                    </a:lnTo>
                    <a:lnTo>
                      <a:pt x="66" y="64"/>
                    </a:lnTo>
                    <a:lnTo>
                      <a:pt x="76" y="72"/>
                    </a:lnTo>
                    <a:lnTo>
                      <a:pt x="82" y="78"/>
                    </a:lnTo>
                    <a:lnTo>
                      <a:pt x="86" y="76"/>
                    </a:lnTo>
                    <a:lnTo>
                      <a:pt x="86" y="72"/>
                    </a:lnTo>
                    <a:lnTo>
                      <a:pt x="86" y="62"/>
                    </a:lnTo>
                    <a:lnTo>
                      <a:pt x="84" y="52"/>
                    </a:lnTo>
                    <a:lnTo>
                      <a:pt x="80" y="40"/>
                    </a:lnTo>
                    <a:lnTo>
                      <a:pt x="66" y="20"/>
                    </a:lnTo>
                    <a:lnTo>
                      <a:pt x="54" y="4"/>
                    </a:lnTo>
                    <a:close/>
                  </a:path>
                </a:pathLst>
              </a:custGeom>
              <a:solidFill>
                <a:srgbClr val="DB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22" name="Freeform 61"/>
              <p:cNvSpPr>
                <a:spLocks/>
              </p:cNvSpPr>
              <p:nvPr/>
            </p:nvSpPr>
            <p:spPr bwMode="auto">
              <a:xfrm>
                <a:off x="3083" y="2529"/>
                <a:ext cx="16" cy="22"/>
              </a:xfrm>
              <a:custGeom>
                <a:avLst/>
                <a:gdLst>
                  <a:gd name="T0" fmla="*/ 16 w 16"/>
                  <a:gd name="T1" fmla="*/ 6 h 22"/>
                  <a:gd name="T2" fmla="*/ 16 w 16"/>
                  <a:gd name="T3" fmla="*/ 6 h 22"/>
                  <a:gd name="T4" fmla="*/ 16 w 16"/>
                  <a:gd name="T5" fmla="*/ 2 h 22"/>
                  <a:gd name="T6" fmla="*/ 14 w 16"/>
                  <a:gd name="T7" fmla="*/ 0 h 22"/>
                  <a:gd name="T8" fmla="*/ 12 w 16"/>
                  <a:gd name="T9" fmla="*/ 0 h 22"/>
                  <a:gd name="T10" fmla="*/ 8 w 16"/>
                  <a:gd name="T11" fmla="*/ 2 h 22"/>
                  <a:gd name="T12" fmla="*/ 2 w 16"/>
                  <a:gd name="T13" fmla="*/ 8 h 22"/>
                  <a:gd name="T14" fmla="*/ 0 w 16"/>
                  <a:gd name="T15" fmla="*/ 12 h 22"/>
                  <a:gd name="T16" fmla="*/ 0 w 16"/>
                  <a:gd name="T17" fmla="*/ 16 h 22"/>
                  <a:gd name="T18" fmla="*/ 0 w 16"/>
                  <a:gd name="T19" fmla="*/ 16 h 22"/>
                  <a:gd name="T20" fmla="*/ 2 w 16"/>
                  <a:gd name="T21" fmla="*/ 20 h 22"/>
                  <a:gd name="T22" fmla="*/ 4 w 16"/>
                  <a:gd name="T23" fmla="*/ 22 h 22"/>
                  <a:gd name="T24" fmla="*/ 6 w 16"/>
                  <a:gd name="T25" fmla="*/ 22 h 22"/>
                  <a:gd name="T26" fmla="*/ 8 w 16"/>
                  <a:gd name="T27" fmla="*/ 20 h 22"/>
                  <a:gd name="T28" fmla="*/ 14 w 16"/>
                  <a:gd name="T29" fmla="*/ 14 h 22"/>
                  <a:gd name="T30" fmla="*/ 16 w 16"/>
                  <a:gd name="T31" fmla="*/ 6 h 22"/>
                  <a:gd name="T32" fmla="*/ 16 w 16"/>
                  <a:gd name="T33" fmla="*/ 6 h 2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6"/>
                  <a:gd name="T52" fmla="*/ 0 h 22"/>
                  <a:gd name="T53" fmla="*/ 16 w 16"/>
                  <a:gd name="T54" fmla="*/ 22 h 22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6" h="22">
                    <a:moveTo>
                      <a:pt x="16" y="6"/>
                    </a:moveTo>
                    <a:lnTo>
                      <a:pt x="16" y="6"/>
                    </a:lnTo>
                    <a:lnTo>
                      <a:pt x="16" y="2"/>
                    </a:lnTo>
                    <a:lnTo>
                      <a:pt x="14" y="0"/>
                    </a:lnTo>
                    <a:lnTo>
                      <a:pt x="12" y="0"/>
                    </a:lnTo>
                    <a:lnTo>
                      <a:pt x="8" y="2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0" y="16"/>
                    </a:lnTo>
                    <a:lnTo>
                      <a:pt x="2" y="20"/>
                    </a:lnTo>
                    <a:lnTo>
                      <a:pt x="4" y="22"/>
                    </a:lnTo>
                    <a:lnTo>
                      <a:pt x="6" y="22"/>
                    </a:lnTo>
                    <a:lnTo>
                      <a:pt x="8" y="20"/>
                    </a:lnTo>
                    <a:lnTo>
                      <a:pt x="14" y="14"/>
                    </a:lnTo>
                    <a:lnTo>
                      <a:pt x="16" y="6"/>
                    </a:lnTo>
                    <a:close/>
                  </a:path>
                </a:pathLst>
              </a:custGeom>
              <a:solidFill>
                <a:srgbClr val="ED9174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23" name="Freeform 62"/>
              <p:cNvSpPr>
                <a:spLocks/>
              </p:cNvSpPr>
              <p:nvPr/>
            </p:nvSpPr>
            <p:spPr bwMode="auto">
              <a:xfrm>
                <a:off x="3289" y="2421"/>
                <a:ext cx="84" cy="64"/>
              </a:xfrm>
              <a:custGeom>
                <a:avLst/>
                <a:gdLst>
                  <a:gd name="T0" fmla="*/ 6 w 84"/>
                  <a:gd name="T1" fmla="*/ 18 h 64"/>
                  <a:gd name="T2" fmla="*/ 6 w 84"/>
                  <a:gd name="T3" fmla="*/ 18 h 64"/>
                  <a:gd name="T4" fmla="*/ 12 w 84"/>
                  <a:gd name="T5" fmla="*/ 12 h 64"/>
                  <a:gd name="T6" fmla="*/ 26 w 84"/>
                  <a:gd name="T7" fmla="*/ 4 h 64"/>
                  <a:gd name="T8" fmla="*/ 34 w 84"/>
                  <a:gd name="T9" fmla="*/ 2 h 64"/>
                  <a:gd name="T10" fmla="*/ 44 w 84"/>
                  <a:gd name="T11" fmla="*/ 0 h 64"/>
                  <a:gd name="T12" fmla="*/ 54 w 84"/>
                  <a:gd name="T13" fmla="*/ 0 h 64"/>
                  <a:gd name="T14" fmla="*/ 64 w 84"/>
                  <a:gd name="T15" fmla="*/ 4 h 64"/>
                  <a:gd name="T16" fmla="*/ 64 w 84"/>
                  <a:gd name="T17" fmla="*/ 4 h 64"/>
                  <a:gd name="T18" fmla="*/ 72 w 84"/>
                  <a:gd name="T19" fmla="*/ 10 h 64"/>
                  <a:gd name="T20" fmla="*/ 76 w 84"/>
                  <a:gd name="T21" fmla="*/ 14 h 64"/>
                  <a:gd name="T22" fmla="*/ 76 w 84"/>
                  <a:gd name="T23" fmla="*/ 20 h 64"/>
                  <a:gd name="T24" fmla="*/ 76 w 84"/>
                  <a:gd name="T25" fmla="*/ 22 h 64"/>
                  <a:gd name="T26" fmla="*/ 74 w 84"/>
                  <a:gd name="T27" fmla="*/ 30 h 64"/>
                  <a:gd name="T28" fmla="*/ 74 w 84"/>
                  <a:gd name="T29" fmla="*/ 34 h 64"/>
                  <a:gd name="T30" fmla="*/ 78 w 84"/>
                  <a:gd name="T31" fmla="*/ 38 h 64"/>
                  <a:gd name="T32" fmla="*/ 78 w 84"/>
                  <a:gd name="T33" fmla="*/ 38 h 64"/>
                  <a:gd name="T34" fmla="*/ 82 w 84"/>
                  <a:gd name="T35" fmla="*/ 42 h 64"/>
                  <a:gd name="T36" fmla="*/ 84 w 84"/>
                  <a:gd name="T37" fmla="*/ 46 h 64"/>
                  <a:gd name="T38" fmla="*/ 84 w 84"/>
                  <a:gd name="T39" fmla="*/ 50 h 64"/>
                  <a:gd name="T40" fmla="*/ 84 w 84"/>
                  <a:gd name="T41" fmla="*/ 52 h 64"/>
                  <a:gd name="T42" fmla="*/ 78 w 84"/>
                  <a:gd name="T43" fmla="*/ 56 h 64"/>
                  <a:gd name="T44" fmla="*/ 72 w 84"/>
                  <a:gd name="T45" fmla="*/ 56 h 64"/>
                  <a:gd name="T46" fmla="*/ 72 w 84"/>
                  <a:gd name="T47" fmla="*/ 56 h 64"/>
                  <a:gd name="T48" fmla="*/ 64 w 84"/>
                  <a:gd name="T49" fmla="*/ 54 h 64"/>
                  <a:gd name="T50" fmla="*/ 58 w 84"/>
                  <a:gd name="T51" fmla="*/ 50 h 64"/>
                  <a:gd name="T52" fmla="*/ 52 w 84"/>
                  <a:gd name="T53" fmla="*/ 48 h 64"/>
                  <a:gd name="T54" fmla="*/ 50 w 84"/>
                  <a:gd name="T55" fmla="*/ 48 h 64"/>
                  <a:gd name="T56" fmla="*/ 48 w 84"/>
                  <a:gd name="T57" fmla="*/ 50 h 64"/>
                  <a:gd name="T58" fmla="*/ 48 w 84"/>
                  <a:gd name="T59" fmla="*/ 50 h 64"/>
                  <a:gd name="T60" fmla="*/ 42 w 84"/>
                  <a:gd name="T61" fmla="*/ 56 h 64"/>
                  <a:gd name="T62" fmla="*/ 34 w 84"/>
                  <a:gd name="T63" fmla="*/ 60 h 64"/>
                  <a:gd name="T64" fmla="*/ 24 w 84"/>
                  <a:gd name="T65" fmla="*/ 64 h 64"/>
                  <a:gd name="T66" fmla="*/ 24 w 84"/>
                  <a:gd name="T67" fmla="*/ 64 h 64"/>
                  <a:gd name="T68" fmla="*/ 20 w 84"/>
                  <a:gd name="T69" fmla="*/ 58 h 64"/>
                  <a:gd name="T70" fmla="*/ 16 w 84"/>
                  <a:gd name="T71" fmla="*/ 54 h 64"/>
                  <a:gd name="T72" fmla="*/ 12 w 84"/>
                  <a:gd name="T73" fmla="*/ 52 h 64"/>
                  <a:gd name="T74" fmla="*/ 12 w 84"/>
                  <a:gd name="T75" fmla="*/ 52 h 64"/>
                  <a:gd name="T76" fmla="*/ 10 w 84"/>
                  <a:gd name="T77" fmla="*/ 52 h 64"/>
                  <a:gd name="T78" fmla="*/ 8 w 84"/>
                  <a:gd name="T79" fmla="*/ 52 h 64"/>
                  <a:gd name="T80" fmla="*/ 2 w 84"/>
                  <a:gd name="T81" fmla="*/ 44 h 64"/>
                  <a:gd name="T82" fmla="*/ 0 w 84"/>
                  <a:gd name="T83" fmla="*/ 38 h 64"/>
                  <a:gd name="T84" fmla="*/ 0 w 84"/>
                  <a:gd name="T85" fmla="*/ 32 h 64"/>
                  <a:gd name="T86" fmla="*/ 2 w 84"/>
                  <a:gd name="T87" fmla="*/ 24 h 64"/>
                  <a:gd name="T88" fmla="*/ 6 w 84"/>
                  <a:gd name="T89" fmla="*/ 18 h 64"/>
                  <a:gd name="T90" fmla="*/ 6 w 84"/>
                  <a:gd name="T91" fmla="*/ 18 h 64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w 84"/>
                  <a:gd name="T139" fmla="*/ 0 h 64"/>
                  <a:gd name="T140" fmla="*/ 84 w 84"/>
                  <a:gd name="T141" fmla="*/ 64 h 64"/>
                </a:gdLst>
                <a:ahLst/>
                <a:cxnLst>
                  <a:cxn ang="T92">
                    <a:pos x="T0" y="T1"/>
                  </a:cxn>
                  <a:cxn ang="T93">
                    <a:pos x="T2" y="T3"/>
                  </a:cxn>
                  <a:cxn ang="T94">
                    <a:pos x="T4" y="T5"/>
                  </a:cxn>
                  <a:cxn ang="T95">
                    <a:pos x="T6" y="T7"/>
                  </a:cxn>
                  <a:cxn ang="T96">
                    <a:pos x="T8" y="T9"/>
                  </a:cxn>
                  <a:cxn ang="T97">
                    <a:pos x="T10" y="T11"/>
                  </a:cxn>
                  <a:cxn ang="T98">
                    <a:pos x="T12" y="T13"/>
                  </a:cxn>
                  <a:cxn ang="T99">
                    <a:pos x="T14" y="T15"/>
                  </a:cxn>
                  <a:cxn ang="T100">
                    <a:pos x="T16" y="T17"/>
                  </a:cxn>
                  <a:cxn ang="T101">
                    <a:pos x="T18" y="T19"/>
                  </a:cxn>
                  <a:cxn ang="T102">
                    <a:pos x="T20" y="T21"/>
                  </a:cxn>
                  <a:cxn ang="T103">
                    <a:pos x="T22" y="T23"/>
                  </a:cxn>
                  <a:cxn ang="T104">
                    <a:pos x="T24" y="T25"/>
                  </a:cxn>
                  <a:cxn ang="T105">
                    <a:pos x="T26" y="T27"/>
                  </a:cxn>
                  <a:cxn ang="T106">
                    <a:pos x="T28" y="T29"/>
                  </a:cxn>
                  <a:cxn ang="T107">
                    <a:pos x="T30" y="T31"/>
                  </a:cxn>
                  <a:cxn ang="T108">
                    <a:pos x="T32" y="T33"/>
                  </a:cxn>
                  <a:cxn ang="T109">
                    <a:pos x="T34" y="T35"/>
                  </a:cxn>
                  <a:cxn ang="T110">
                    <a:pos x="T36" y="T37"/>
                  </a:cxn>
                  <a:cxn ang="T111">
                    <a:pos x="T38" y="T39"/>
                  </a:cxn>
                  <a:cxn ang="T112">
                    <a:pos x="T40" y="T41"/>
                  </a:cxn>
                  <a:cxn ang="T113">
                    <a:pos x="T42" y="T43"/>
                  </a:cxn>
                  <a:cxn ang="T114">
                    <a:pos x="T44" y="T45"/>
                  </a:cxn>
                  <a:cxn ang="T115">
                    <a:pos x="T46" y="T47"/>
                  </a:cxn>
                  <a:cxn ang="T116">
                    <a:pos x="T48" y="T49"/>
                  </a:cxn>
                  <a:cxn ang="T117">
                    <a:pos x="T50" y="T51"/>
                  </a:cxn>
                  <a:cxn ang="T118">
                    <a:pos x="T52" y="T53"/>
                  </a:cxn>
                  <a:cxn ang="T119">
                    <a:pos x="T54" y="T55"/>
                  </a:cxn>
                  <a:cxn ang="T120">
                    <a:pos x="T56" y="T57"/>
                  </a:cxn>
                  <a:cxn ang="T121">
                    <a:pos x="T58" y="T59"/>
                  </a:cxn>
                  <a:cxn ang="T122">
                    <a:pos x="T60" y="T61"/>
                  </a:cxn>
                  <a:cxn ang="T123">
                    <a:pos x="T62" y="T63"/>
                  </a:cxn>
                  <a:cxn ang="T124">
                    <a:pos x="T64" y="T65"/>
                  </a:cxn>
                  <a:cxn ang="T125">
                    <a:pos x="T66" y="T67"/>
                  </a:cxn>
                  <a:cxn ang="T126">
                    <a:pos x="T68" y="T69"/>
                  </a:cxn>
                  <a:cxn ang="T127">
                    <a:pos x="T70" y="T71"/>
                  </a:cxn>
                  <a:cxn ang="T128">
                    <a:pos x="T72" y="T73"/>
                  </a:cxn>
                  <a:cxn ang="T129">
                    <a:pos x="T74" y="T75"/>
                  </a:cxn>
                  <a:cxn ang="T130">
                    <a:pos x="T76" y="T77"/>
                  </a:cxn>
                  <a:cxn ang="T131">
                    <a:pos x="T78" y="T79"/>
                  </a:cxn>
                  <a:cxn ang="T132">
                    <a:pos x="T80" y="T81"/>
                  </a:cxn>
                  <a:cxn ang="T133">
                    <a:pos x="T82" y="T83"/>
                  </a:cxn>
                  <a:cxn ang="T134">
                    <a:pos x="T84" y="T85"/>
                  </a:cxn>
                  <a:cxn ang="T135">
                    <a:pos x="T86" y="T87"/>
                  </a:cxn>
                  <a:cxn ang="T136">
                    <a:pos x="T88" y="T89"/>
                  </a:cxn>
                  <a:cxn ang="T137">
                    <a:pos x="T90" y="T91"/>
                  </a:cxn>
                </a:cxnLst>
                <a:rect l="T138" t="T139" r="T140" b="T141"/>
                <a:pathLst>
                  <a:path w="84" h="64">
                    <a:moveTo>
                      <a:pt x="6" y="18"/>
                    </a:moveTo>
                    <a:lnTo>
                      <a:pt x="6" y="18"/>
                    </a:lnTo>
                    <a:lnTo>
                      <a:pt x="12" y="12"/>
                    </a:lnTo>
                    <a:lnTo>
                      <a:pt x="26" y="4"/>
                    </a:lnTo>
                    <a:lnTo>
                      <a:pt x="34" y="2"/>
                    </a:lnTo>
                    <a:lnTo>
                      <a:pt x="44" y="0"/>
                    </a:lnTo>
                    <a:lnTo>
                      <a:pt x="54" y="0"/>
                    </a:lnTo>
                    <a:lnTo>
                      <a:pt x="64" y="4"/>
                    </a:lnTo>
                    <a:lnTo>
                      <a:pt x="72" y="10"/>
                    </a:lnTo>
                    <a:lnTo>
                      <a:pt x="76" y="14"/>
                    </a:lnTo>
                    <a:lnTo>
                      <a:pt x="76" y="20"/>
                    </a:lnTo>
                    <a:lnTo>
                      <a:pt x="76" y="22"/>
                    </a:lnTo>
                    <a:lnTo>
                      <a:pt x="74" y="30"/>
                    </a:lnTo>
                    <a:lnTo>
                      <a:pt x="74" y="34"/>
                    </a:lnTo>
                    <a:lnTo>
                      <a:pt x="78" y="38"/>
                    </a:lnTo>
                    <a:lnTo>
                      <a:pt x="82" y="42"/>
                    </a:lnTo>
                    <a:lnTo>
                      <a:pt x="84" y="46"/>
                    </a:lnTo>
                    <a:lnTo>
                      <a:pt x="84" y="50"/>
                    </a:lnTo>
                    <a:lnTo>
                      <a:pt x="84" y="52"/>
                    </a:lnTo>
                    <a:lnTo>
                      <a:pt x="78" y="56"/>
                    </a:lnTo>
                    <a:lnTo>
                      <a:pt x="72" y="56"/>
                    </a:lnTo>
                    <a:lnTo>
                      <a:pt x="64" y="54"/>
                    </a:lnTo>
                    <a:lnTo>
                      <a:pt x="58" y="50"/>
                    </a:lnTo>
                    <a:lnTo>
                      <a:pt x="52" y="48"/>
                    </a:lnTo>
                    <a:lnTo>
                      <a:pt x="50" y="48"/>
                    </a:lnTo>
                    <a:lnTo>
                      <a:pt x="48" y="50"/>
                    </a:lnTo>
                    <a:lnTo>
                      <a:pt x="42" y="56"/>
                    </a:lnTo>
                    <a:lnTo>
                      <a:pt x="34" y="60"/>
                    </a:lnTo>
                    <a:lnTo>
                      <a:pt x="24" y="64"/>
                    </a:lnTo>
                    <a:lnTo>
                      <a:pt x="20" y="58"/>
                    </a:lnTo>
                    <a:lnTo>
                      <a:pt x="16" y="54"/>
                    </a:lnTo>
                    <a:lnTo>
                      <a:pt x="12" y="52"/>
                    </a:lnTo>
                    <a:lnTo>
                      <a:pt x="10" y="52"/>
                    </a:lnTo>
                    <a:lnTo>
                      <a:pt x="8" y="52"/>
                    </a:lnTo>
                    <a:lnTo>
                      <a:pt x="2" y="44"/>
                    </a:lnTo>
                    <a:lnTo>
                      <a:pt x="0" y="38"/>
                    </a:lnTo>
                    <a:lnTo>
                      <a:pt x="0" y="32"/>
                    </a:lnTo>
                    <a:lnTo>
                      <a:pt x="2" y="24"/>
                    </a:lnTo>
                    <a:lnTo>
                      <a:pt x="6" y="18"/>
                    </a:lnTo>
                    <a:close/>
                  </a:path>
                </a:pathLst>
              </a:custGeom>
              <a:solidFill>
                <a:srgbClr val="BD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24" name="Freeform 63"/>
              <p:cNvSpPr>
                <a:spLocks/>
              </p:cNvSpPr>
              <p:nvPr/>
            </p:nvSpPr>
            <p:spPr bwMode="auto">
              <a:xfrm>
                <a:off x="3621" y="2513"/>
                <a:ext cx="80" cy="52"/>
              </a:xfrm>
              <a:custGeom>
                <a:avLst/>
                <a:gdLst>
                  <a:gd name="T0" fmla="*/ 0 w 80"/>
                  <a:gd name="T1" fmla="*/ 28 h 52"/>
                  <a:gd name="T2" fmla="*/ 0 w 80"/>
                  <a:gd name="T3" fmla="*/ 28 h 52"/>
                  <a:gd name="T4" fmla="*/ 0 w 80"/>
                  <a:gd name="T5" fmla="*/ 22 h 52"/>
                  <a:gd name="T6" fmla="*/ 4 w 80"/>
                  <a:gd name="T7" fmla="*/ 14 h 52"/>
                  <a:gd name="T8" fmla="*/ 8 w 80"/>
                  <a:gd name="T9" fmla="*/ 8 h 52"/>
                  <a:gd name="T10" fmla="*/ 14 w 80"/>
                  <a:gd name="T11" fmla="*/ 4 h 52"/>
                  <a:gd name="T12" fmla="*/ 22 w 80"/>
                  <a:gd name="T13" fmla="*/ 0 h 52"/>
                  <a:gd name="T14" fmla="*/ 34 w 80"/>
                  <a:gd name="T15" fmla="*/ 0 h 52"/>
                  <a:gd name="T16" fmla="*/ 34 w 80"/>
                  <a:gd name="T17" fmla="*/ 0 h 52"/>
                  <a:gd name="T18" fmla="*/ 46 w 80"/>
                  <a:gd name="T19" fmla="*/ 0 h 52"/>
                  <a:gd name="T20" fmla="*/ 56 w 80"/>
                  <a:gd name="T21" fmla="*/ 2 h 52"/>
                  <a:gd name="T22" fmla="*/ 66 w 80"/>
                  <a:gd name="T23" fmla="*/ 8 h 52"/>
                  <a:gd name="T24" fmla="*/ 72 w 80"/>
                  <a:gd name="T25" fmla="*/ 12 h 52"/>
                  <a:gd name="T26" fmla="*/ 76 w 80"/>
                  <a:gd name="T27" fmla="*/ 20 h 52"/>
                  <a:gd name="T28" fmla="*/ 78 w 80"/>
                  <a:gd name="T29" fmla="*/ 26 h 52"/>
                  <a:gd name="T30" fmla="*/ 80 w 80"/>
                  <a:gd name="T31" fmla="*/ 34 h 52"/>
                  <a:gd name="T32" fmla="*/ 78 w 80"/>
                  <a:gd name="T33" fmla="*/ 42 h 52"/>
                  <a:gd name="T34" fmla="*/ 78 w 80"/>
                  <a:gd name="T35" fmla="*/ 42 h 52"/>
                  <a:gd name="T36" fmla="*/ 76 w 80"/>
                  <a:gd name="T37" fmla="*/ 46 h 52"/>
                  <a:gd name="T38" fmla="*/ 74 w 80"/>
                  <a:gd name="T39" fmla="*/ 50 h 52"/>
                  <a:gd name="T40" fmla="*/ 70 w 80"/>
                  <a:gd name="T41" fmla="*/ 50 h 52"/>
                  <a:gd name="T42" fmla="*/ 66 w 80"/>
                  <a:gd name="T43" fmla="*/ 50 h 52"/>
                  <a:gd name="T44" fmla="*/ 60 w 80"/>
                  <a:gd name="T45" fmla="*/ 46 h 52"/>
                  <a:gd name="T46" fmla="*/ 56 w 80"/>
                  <a:gd name="T47" fmla="*/ 44 h 52"/>
                  <a:gd name="T48" fmla="*/ 46 w 80"/>
                  <a:gd name="T49" fmla="*/ 44 h 52"/>
                  <a:gd name="T50" fmla="*/ 44 w 80"/>
                  <a:gd name="T51" fmla="*/ 52 h 52"/>
                  <a:gd name="T52" fmla="*/ 34 w 80"/>
                  <a:gd name="T53" fmla="*/ 42 h 52"/>
                  <a:gd name="T54" fmla="*/ 34 w 80"/>
                  <a:gd name="T55" fmla="*/ 42 h 52"/>
                  <a:gd name="T56" fmla="*/ 34 w 80"/>
                  <a:gd name="T57" fmla="*/ 38 h 52"/>
                  <a:gd name="T58" fmla="*/ 34 w 80"/>
                  <a:gd name="T59" fmla="*/ 36 h 52"/>
                  <a:gd name="T60" fmla="*/ 30 w 80"/>
                  <a:gd name="T61" fmla="*/ 34 h 52"/>
                  <a:gd name="T62" fmla="*/ 30 w 80"/>
                  <a:gd name="T63" fmla="*/ 34 h 52"/>
                  <a:gd name="T64" fmla="*/ 28 w 80"/>
                  <a:gd name="T65" fmla="*/ 34 h 52"/>
                  <a:gd name="T66" fmla="*/ 26 w 80"/>
                  <a:gd name="T67" fmla="*/ 32 h 52"/>
                  <a:gd name="T68" fmla="*/ 20 w 80"/>
                  <a:gd name="T69" fmla="*/ 28 h 52"/>
                  <a:gd name="T70" fmla="*/ 16 w 80"/>
                  <a:gd name="T71" fmla="*/ 24 h 52"/>
                  <a:gd name="T72" fmla="*/ 12 w 80"/>
                  <a:gd name="T73" fmla="*/ 24 h 52"/>
                  <a:gd name="T74" fmla="*/ 6 w 80"/>
                  <a:gd name="T75" fmla="*/ 24 h 52"/>
                  <a:gd name="T76" fmla="*/ 0 w 80"/>
                  <a:gd name="T77" fmla="*/ 28 h 52"/>
                  <a:gd name="T78" fmla="*/ 0 w 80"/>
                  <a:gd name="T79" fmla="*/ 28 h 52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w 80"/>
                  <a:gd name="T121" fmla="*/ 0 h 52"/>
                  <a:gd name="T122" fmla="*/ 80 w 80"/>
                  <a:gd name="T123" fmla="*/ 52 h 52"/>
                </a:gdLst>
                <a:ahLst/>
                <a:cxnLst>
                  <a:cxn ang="T80">
                    <a:pos x="T0" y="T1"/>
                  </a:cxn>
                  <a:cxn ang="T81">
                    <a:pos x="T2" y="T3"/>
                  </a:cxn>
                  <a:cxn ang="T82">
                    <a:pos x="T4" y="T5"/>
                  </a:cxn>
                  <a:cxn ang="T83">
                    <a:pos x="T6" y="T7"/>
                  </a:cxn>
                  <a:cxn ang="T84">
                    <a:pos x="T8" y="T9"/>
                  </a:cxn>
                  <a:cxn ang="T85">
                    <a:pos x="T10" y="T11"/>
                  </a:cxn>
                  <a:cxn ang="T86">
                    <a:pos x="T12" y="T13"/>
                  </a:cxn>
                  <a:cxn ang="T87">
                    <a:pos x="T14" y="T15"/>
                  </a:cxn>
                  <a:cxn ang="T88">
                    <a:pos x="T16" y="T17"/>
                  </a:cxn>
                  <a:cxn ang="T89">
                    <a:pos x="T18" y="T19"/>
                  </a:cxn>
                  <a:cxn ang="T90">
                    <a:pos x="T20" y="T21"/>
                  </a:cxn>
                  <a:cxn ang="T91">
                    <a:pos x="T22" y="T23"/>
                  </a:cxn>
                  <a:cxn ang="T92">
                    <a:pos x="T24" y="T25"/>
                  </a:cxn>
                  <a:cxn ang="T93">
                    <a:pos x="T26" y="T27"/>
                  </a:cxn>
                  <a:cxn ang="T94">
                    <a:pos x="T28" y="T29"/>
                  </a:cxn>
                  <a:cxn ang="T95">
                    <a:pos x="T30" y="T31"/>
                  </a:cxn>
                  <a:cxn ang="T96">
                    <a:pos x="T32" y="T33"/>
                  </a:cxn>
                  <a:cxn ang="T97">
                    <a:pos x="T34" y="T35"/>
                  </a:cxn>
                  <a:cxn ang="T98">
                    <a:pos x="T36" y="T37"/>
                  </a:cxn>
                  <a:cxn ang="T99">
                    <a:pos x="T38" y="T39"/>
                  </a:cxn>
                  <a:cxn ang="T100">
                    <a:pos x="T40" y="T41"/>
                  </a:cxn>
                  <a:cxn ang="T101">
                    <a:pos x="T42" y="T43"/>
                  </a:cxn>
                  <a:cxn ang="T102">
                    <a:pos x="T44" y="T45"/>
                  </a:cxn>
                  <a:cxn ang="T103">
                    <a:pos x="T46" y="T47"/>
                  </a:cxn>
                  <a:cxn ang="T104">
                    <a:pos x="T48" y="T49"/>
                  </a:cxn>
                  <a:cxn ang="T105">
                    <a:pos x="T50" y="T51"/>
                  </a:cxn>
                  <a:cxn ang="T106">
                    <a:pos x="T52" y="T53"/>
                  </a:cxn>
                  <a:cxn ang="T107">
                    <a:pos x="T54" y="T55"/>
                  </a:cxn>
                  <a:cxn ang="T108">
                    <a:pos x="T56" y="T57"/>
                  </a:cxn>
                  <a:cxn ang="T109">
                    <a:pos x="T58" y="T59"/>
                  </a:cxn>
                  <a:cxn ang="T110">
                    <a:pos x="T60" y="T61"/>
                  </a:cxn>
                  <a:cxn ang="T111">
                    <a:pos x="T62" y="T63"/>
                  </a:cxn>
                  <a:cxn ang="T112">
                    <a:pos x="T64" y="T65"/>
                  </a:cxn>
                  <a:cxn ang="T113">
                    <a:pos x="T66" y="T67"/>
                  </a:cxn>
                  <a:cxn ang="T114">
                    <a:pos x="T68" y="T69"/>
                  </a:cxn>
                  <a:cxn ang="T115">
                    <a:pos x="T70" y="T71"/>
                  </a:cxn>
                  <a:cxn ang="T116">
                    <a:pos x="T72" y="T73"/>
                  </a:cxn>
                  <a:cxn ang="T117">
                    <a:pos x="T74" y="T75"/>
                  </a:cxn>
                  <a:cxn ang="T118">
                    <a:pos x="T76" y="T77"/>
                  </a:cxn>
                  <a:cxn ang="T119">
                    <a:pos x="T78" y="T79"/>
                  </a:cxn>
                </a:cxnLst>
                <a:rect l="T120" t="T121" r="T122" b="T123"/>
                <a:pathLst>
                  <a:path w="80" h="52">
                    <a:moveTo>
                      <a:pt x="0" y="28"/>
                    </a:moveTo>
                    <a:lnTo>
                      <a:pt x="0" y="28"/>
                    </a:lnTo>
                    <a:lnTo>
                      <a:pt x="0" y="22"/>
                    </a:lnTo>
                    <a:lnTo>
                      <a:pt x="4" y="14"/>
                    </a:lnTo>
                    <a:lnTo>
                      <a:pt x="8" y="8"/>
                    </a:lnTo>
                    <a:lnTo>
                      <a:pt x="14" y="4"/>
                    </a:lnTo>
                    <a:lnTo>
                      <a:pt x="22" y="0"/>
                    </a:lnTo>
                    <a:lnTo>
                      <a:pt x="34" y="0"/>
                    </a:lnTo>
                    <a:lnTo>
                      <a:pt x="46" y="0"/>
                    </a:lnTo>
                    <a:lnTo>
                      <a:pt x="56" y="2"/>
                    </a:lnTo>
                    <a:lnTo>
                      <a:pt x="66" y="8"/>
                    </a:lnTo>
                    <a:lnTo>
                      <a:pt x="72" y="12"/>
                    </a:lnTo>
                    <a:lnTo>
                      <a:pt x="76" y="20"/>
                    </a:lnTo>
                    <a:lnTo>
                      <a:pt x="78" y="26"/>
                    </a:lnTo>
                    <a:lnTo>
                      <a:pt x="80" y="34"/>
                    </a:lnTo>
                    <a:lnTo>
                      <a:pt x="78" y="42"/>
                    </a:lnTo>
                    <a:lnTo>
                      <a:pt x="76" y="46"/>
                    </a:lnTo>
                    <a:lnTo>
                      <a:pt x="74" y="50"/>
                    </a:lnTo>
                    <a:lnTo>
                      <a:pt x="70" y="50"/>
                    </a:lnTo>
                    <a:lnTo>
                      <a:pt x="66" y="50"/>
                    </a:lnTo>
                    <a:lnTo>
                      <a:pt x="60" y="46"/>
                    </a:lnTo>
                    <a:lnTo>
                      <a:pt x="56" y="44"/>
                    </a:lnTo>
                    <a:lnTo>
                      <a:pt x="46" y="44"/>
                    </a:lnTo>
                    <a:lnTo>
                      <a:pt x="44" y="52"/>
                    </a:lnTo>
                    <a:lnTo>
                      <a:pt x="34" y="42"/>
                    </a:lnTo>
                    <a:lnTo>
                      <a:pt x="34" y="38"/>
                    </a:lnTo>
                    <a:lnTo>
                      <a:pt x="34" y="36"/>
                    </a:lnTo>
                    <a:lnTo>
                      <a:pt x="30" y="34"/>
                    </a:lnTo>
                    <a:lnTo>
                      <a:pt x="28" y="34"/>
                    </a:lnTo>
                    <a:lnTo>
                      <a:pt x="26" y="32"/>
                    </a:lnTo>
                    <a:lnTo>
                      <a:pt x="20" y="28"/>
                    </a:lnTo>
                    <a:lnTo>
                      <a:pt x="16" y="24"/>
                    </a:lnTo>
                    <a:lnTo>
                      <a:pt x="12" y="24"/>
                    </a:lnTo>
                    <a:lnTo>
                      <a:pt x="6" y="24"/>
                    </a:lnTo>
                    <a:lnTo>
                      <a:pt x="0" y="28"/>
                    </a:lnTo>
                    <a:close/>
                  </a:path>
                </a:pathLst>
              </a:custGeom>
              <a:solidFill>
                <a:srgbClr val="DB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25" name="Freeform 64"/>
              <p:cNvSpPr>
                <a:spLocks/>
              </p:cNvSpPr>
              <p:nvPr/>
            </p:nvSpPr>
            <p:spPr bwMode="auto">
              <a:xfrm>
                <a:off x="3049" y="2459"/>
                <a:ext cx="142" cy="42"/>
              </a:xfrm>
              <a:custGeom>
                <a:avLst/>
                <a:gdLst>
                  <a:gd name="T0" fmla="*/ 68 w 142"/>
                  <a:gd name="T1" fmla="*/ 0 h 42"/>
                  <a:gd name="T2" fmla="*/ 68 w 142"/>
                  <a:gd name="T3" fmla="*/ 0 h 42"/>
                  <a:gd name="T4" fmla="*/ 54 w 142"/>
                  <a:gd name="T5" fmla="*/ 0 h 42"/>
                  <a:gd name="T6" fmla="*/ 42 w 142"/>
                  <a:gd name="T7" fmla="*/ 4 h 42"/>
                  <a:gd name="T8" fmla="*/ 32 w 142"/>
                  <a:gd name="T9" fmla="*/ 8 h 42"/>
                  <a:gd name="T10" fmla="*/ 22 w 142"/>
                  <a:gd name="T11" fmla="*/ 12 h 42"/>
                  <a:gd name="T12" fmla="*/ 8 w 142"/>
                  <a:gd name="T13" fmla="*/ 22 h 42"/>
                  <a:gd name="T14" fmla="*/ 0 w 142"/>
                  <a:gd name="T15" fmla="*/ 28 h 42"/>
                  <a:gd name="T16" fmla="*/ 0 w 142"/>
                  <a:gd name="T17" fmla="*/ 28 h 42"/>
                  <a:gd name="T18" fmla="*/ 8 w 142"/>
                  <a:gd name="T19" fmla="*/ 26 h 42"/>
                  <a:gd name="T20" fmla="*/ 14 w 142"/>
                  <a:gd name="T21" fmla="*/ 26 h 42"/>
                  <a:gd name="T22" fmla="*/ 20 w 142"/>
                  <a:gd name="T23" fmla="*/ 28 h 42"/>
                  <a:gd name="T24" fmla="*/ 42 w 142"/>
                  <a:gd name="T25" fmla="*/ 26 h 42"/>
                  <a:gd name="T26" fmla="*/ 50 w 142"/>
                  <a:gd name="T27" fmla="*/ 16 h 42"/>
                  <a:gd name="T28" fmla="*/ 66 w 142"/>
                  <a:gd name="T29" fmla="*/ 16 h 42"/>
                  <a:gd name="T30" fmla="*/ 80 w 142"/>
                  <a:gd name="T31" fmla="*/ 22 h 42"/>
                  <a:gd name="T32" fmla="*/ 92 w 142"/>
                  <a:gd name="T33" fmla="*/ 26 h 42"/>
                  <a:gd name="T34" fmla="*/ 92 w 142"/>
                  <a:gd name="T35" fmla="*/ 26 h 42"/>
                  <a:gd name="T36" fmla="*/ 102 w 142"/>
                  <a:gd name="T37" fmla="*/ 34 h 42"/>
                  <a:gd name="T38" fmla="*/ 112 w 142"/>
                  <a:gd name="T39" fmla="*/ 36 h 42"/>
                  <a:gd name="T40" fmla="*/ 116 w 142"/>
                  <a:gd name="T41" fmla="*/ 36 h 42"/>
                  <a:gd name="T42" fmla="*/ 118 w 142"/>
                  <a:gd name="T43" fmla="*/ 34 h 42"/>
                  <a:gd name="T44" fmla="*/ 118 w 142"/>
                  <a:gd name="T45" fmla="*/ 34 h 42"/>
                  <a:gd name="T46" fmla="*/ 120 w 142"/>
                  <a:gd name="T47" fmla="*/ 32 h 42"/>
                  <a:gd name="T48" fmla="*/ 124 w 142"/>
                  <a:gd name="T49" fmla="*/ 32 h 42"/>
                  <a:gd name="T50" fmla="*/ 128 w 142"/>
                  <a:gd name="T51" fmla="*/ 34 h 42"/>
                  <a:gd name="T52" fmla="*/ 134 w 142"/>
                  <a:gd name="T53" fmla="*/ 38 h 42"/>
                  <a:gd name="T54" fmla="*/ 134 w 142"/>
                  <a:gd name="T55" fmla="*/ 38 h 42"/>
                  <a:gd name="T56" fmla="*/ 140 w 142"/>
                  <a:gd name="T57" fmla="*/ 42 h 42"/>
                  <a:gd name="T58" fmla="*/ 142 w 142"/>
                  <a:gd name="T59" fmla="*/ 40 h 42"/>
                  <a:gd name="T60" fmla="*/ 142 w 142"/>
                  <a:gd name="T61" fmla="*/ 40 h 42"/>
                  <a:gd name="T62" fmla="*/ 132 w 142"/>
                  <a:gd name="T63" fmla="*/ 26 h 42"/>
                  <a:gd name="T64" fmla="*/ 124 w 142"/>
                  <a:gd name="T65" fmla="*/ 20 h 42"/>
                  <a:gd name="T66" fmla="*/ 116 w 142"/>
                  <a:gd name="T67" fmla="*/ 14 h 42"/>
                  <a:gd name="T68" fmla="*/ 106 w 142"/>
                  <a:gd name="T69" fmla="*/ 8 h 42"/>
                  <a:gd name="T70" fmla="*/ 94 w 142"/>
                  <a:gd name="T71" fmla="*/ 4 h 42"/>
                  <a:gd name="T72" fmla="*/ 82 w 142"/>
                  <a:gd name="T73" fmla="*/ 0 h 42"/>
                  <a:gd name="T74" fmla="*/ 68 w 142"/>
                  <a:gd name="T75" fmla="*/ 0 h 42"/>
                  <a:gd name="T76" fmla="*/ 68 w 142"/>
                  <a:gd name="T77" fmla="*/ 0 h 42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w 142"/>
                  <a:gd name="T118" fmla="*/ 0 h 42"/>
                  <a:gd name="T119" fmla="*/ 142 w 142"/>
                  <a:gd name="T120" fmla="*/ 42 h 42"/>
                </a:gdLst>
                <a:ahLst/>
                <a:cxnLst>
                  <a:cxn ang="T78">
                    <a:pos x="T0" y="T1"/>
                  </a:cxn>
                  <a:cxn ang="T79">
                    <a:pos x="T2" y="T3"/>
                  </a:cxn>
                  <a:cxn ang="T80">
                    <a:pos x="T4" y="T5"/>
                  </a:cxn>
                  <a:cxn ang="T81">
                    <a:pos x="T6" y="T7"/>
                  </a:cxn>
                  <a:cxn ang="T82">
                    <a:pos x="T8" y="T9"/>
                  </a:cxn>
                  <a:cxn ang="T83">
                    <a:pos x="T10" y="T11"/>
                  </a:cxn>
                  <a:cxn ang="T84">
                    <a:pos x="T12" y="T13"/>
                  </a:cxn>
                  <a:cxn ang="T85">
                    <a:pos x="T14" y="T15"/>
                  </a:cxn>
                  <a:cxn ang="T86">
                    <a:pos x="T16" y="T17"/>
                  </a:cxn>
                  <a:cxn ang="T87">
                    <a:pos x="T18" y="T19"/>
                  </a:cxn>
                  <a:cxn ang="T88">
                    <a:pos x="T20" y="T21"/>
                  </a:cxn>
                  <a:cxn ang="T89">
                    <a:pos x="T22" y="T23"/>
                  </a:cxn>
                  <a:cxn ang="T90">
                    <a:pos x="T24" y="T25"/>
                  </a:cxn>
                  <a:cxn ang="T91">
                    <a:pos x="T26" y="T27"/>
                  </a:cxn>
                  <a:cxn ang="T92">
                    <a:pos x="T28" y="T29"/>
                  </a:cxn>
                  <a:cxn ang="T93">
                    <a:pos x="T30" y="T31"/>
                  </a:cxn>
                  <a:cxn ang="T94">
                    <a:pos x="T32" y="T33"/>
                  </a:cxn>
                  <a:cxn ang="T95">
                    <a:pos x="T34" y="T35"/>
                  </a:cxn>
                  <a:cxn ang="T96">
                    <a:pos x="T36" y="T37"/>
                  </a:cxn>
                  <a:cxn ang="T97">
                    <a:pos x="T38" y="T39"/>
                  </a:cxn>
                  <a:cxn ang="T98">
                    <a:pos x="T40" y="T41"/>
                  </a:cxn>
                  <a:cxn ang="T99">
                    <a:pos x="T42" y="T43"/>
                  </a:cxn>
                  <a:cxn ang="T100">
                    <a:pos x="T44" y="T45"/>
                  </a:cxn>
                  <a:cxn ang="T101">
                    <a:pos x="T46" y="T47"/>
                  </a:cxn>
                  <a:cxn ang="T102">
                    <a:pos x="T48" y="T49"/>
                  </a:cxn>
                  <a:cxn ang="T103">
                    <a:pos x="T50" y="T51"/>
                  </a:cxn>
                  <a:cxn ang="T104">
                    <a:pos x="T52" y="T53"/>
                  </a:cxn>
                  <a:cxn ang="T105">
                    <a:pos x="T54" y="T55"/>
                  </a:cxn>
                  <a:cxn ang="T106">
                    <a:pos x="T56" y="T57"/>
                  </a:cxn>
                  <a:cxn ang="T107">
                    <a:pos x="T58" y="T59"/>
                  </a:cxn>
                  <a:cxn ang="T108">
                    <a:pos x="T60" y="T61"/>
                  </a:cxn>
                  <a:cxn ang="T109">
                    <a:pos x="T62" y="T63"/>
                  </a:cxn>
                  <a:cxn ang="T110">
                    <a:pos x="T64" y="T65"/>
                  </a:cxn>
                  <a:cxn ang="T111">
                    <a:pos x="T66" y="T67"/>
                  </a:cxn>
                  <a:cxn ang="T112">
                    <a:pos x="T68" y="T69"/>
                  </a:cxn>
                  <a:cxn ang="T113">
                    <a:pos x="T70" y="T71"/>
                  </a:cxn>
                  <a:cxn ang="T114">
                    <a:pos x="T72" y="T73"/>
                  </a:cxn>
                  <a:cxn ang="T115">
                    <a:pos x="T74" y="T75"/>
                  </a:cxn>
                  <a:cxn ang="T116">
                    <a:pos x="T76" y="T77"/>
                  </a:cxn>
                </a:cxnLst>
                <a:rect l="T117" t="T118" r="T119" b="T120"/>
                <a:pathLst>
                  <a:path w="142" h="42">
                    <a:moveTo>
                      <a:pt x="68" y="0"/>
                    </a:moveTo>
                    <a:lnTo>
                      <a:pt x="68" y="0"/>
                    </a:lnTo>
                    <a:lnTo>
                      <a:pt x="54" y="0"/>
                    </a:lnTo>
                    <a:lnTo>
                      <a:pt x="42" y="4"/>
                    </a:lnTo>
                    <a:lnTo>
                      <a:pt x="32" y="8"/>
                    </a:lnTo>
                    <a:lnTo>
                      <a:pt x="22" y="12"/>
                    </a:lnTo>
                    <a:lnTo>
                      <a:pt x="8" y="22"/>
                    </a:lnTo>
                    <a:lnTo>
                      <a:pt x="0" y="28"/>
                    </a:lnTo>
                    <a:lnTo>
                      <a:pt x="8" y="26"/>
                    </a:lnTo>
                    <a:lnTo>
                      <a:pt x="14" y="26"/>
                    </a:lnTo>
                    <a:lnTo>
                      <a:pt x="20" y="28"/>
                    </a:lnTo>
                    <a:lnTo>
                      <a:pt x="42" y="26"/>
                    </a:lnTo>
                    <a:lnTo>
                      <a:pt x="50" y="16"/>
                    </a:lnTo>
                    <a:lnTo>
                      <a:pt x="66" y="16"/>
                    </a:lnTo>
                    <a:lnTo>
                      <a:pt x="80" y="22"/>
                    </a:lnTo>
                    <a:lnTo>
                      <a:pt x="92" y="26"/>
                    </a:lnTo>
                    <a:lnTo>
                      <a:pt x="102" y="34"/>
                    </a:lnTo>
                    <a:lnTo>
                      <a:pt x="112" y="36"/>
                    </a:lnTo>
                    <a:lnTo>
                      <a:pt x="116" y="36"/>
                    </a:lnTo>
                    <a:lnTo>
                      <a:pt x="118" y="34"/>
                    </a:lnTo>
                    <a:lnTo>
                      <a:pt x="120" y="32"/>
                    </a:lnTo>
                    <a:lnTo>
                      <a:pt x="124" y="32"/>
                    </a:lnTo>
                    <a:lnTo>
                      <a:pt x="128" y="34"/>
                    </a:lnTo>
                    <a:lnTo>
                      <a:pt x="134" y="38"/>
                    </a:lnTo>
                    <a:lnTo>
                      <a:pt x="140" y="42"/>
                    </a:lnTo>
                    <a:lnTo>
                      <a:pt x="142" y="40"/>
                    </a:lnTo>
                    <a:lnTo>
                      <a:pt x="132" y="26"/>
                    </a:lnTo>
                    <a:lnTo>
                      <a:pt x="124" y="20"/>
                    </a:lnTo>
                    <a:lnTo>
                      <a:pt x="116" y="14"/>
                    </a:lnTo>
                    <a:lnTo>
                      <a:pt x="106" y="8"/>
                    </a:lnTo>
                    <a:lnTo>
                      <a:pt x="94" y="4"/>
                    </a:lnTo>
                    <a:lnTo>
                      <a:pt x="82" y="0"/>
                    </a:lnTo>
                    <a:lnTo>
                      <a:pt x="68" y="0"/>
                    </a:lnTo>
                    <a:close/>
                  </a:path>
                </a:pathLst>
              </a:custGeom>
              <a:solidFill>
                <a:srgbClr val="AE630E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26" name="Freeform 65"/>
              <p:cNvSpPr>
                <a:spLocks/>
              </p:cNvSpPr>
              <p:nvPr/>
            </p:nvSpPr>
            <p:spPr bwMode="auto">
              <a:xfrm>
                <a:off x="3039" y="2449"/>
                <a:ext cx="160" cy="50"/>
              </a:xfrm>
              <a:custGeom>
                <a:avLst/>
                <a:gdLst>
                  <a:gd name="T0" fmla="*/ 160 w 160"/>
                  <a:gd name="T1" fmla="*/ 44 h 50"/>
                  <a:gd name="T2" fmla="*/ 160 w 160"/>
                  <a:gd name="T3" fmla="*/ 44 h 50"/>
                  <a:gd name="T4" fmla="*/ 156 w 160"/>
                  <a:gd name="T5" fmla="*/ 36 h 50"/>
                  <a:gd name="T6" fmla="*/ 152 w 160"/>
                  <a:gd name="T7" fmla="*/ 28 h 50"/>
                  <a:gd name="T8" fmla="*/ 146 w 160"/>
                  <a:gd name="T9" fmla="*/ 20 h 50"/>
                  <a:gd name="T10" fmla="*/ 138 w 160"/>
                  <a:gd name="T11" fmla="*/ 14 h 50"/>
                  <a:gd name="T12" fmla="*/ 128 w 160"/>
                  <a:gd name="T13" fmla="*/ 8 h 50"/>
                  <a:gd name="T14" fmla="*/ 116 w 160"/>
                  <a:gd name="T15" fmla="*/ 4 h 50"/>
                  <a:gd name="T16" fmla="*/ 102 w 160"/>
                  <a:gd name="T17" fmla="*/ 0 h 50"/>
                  <a:gd name="T18" fmla="*/ 84 w 160"/>
                  <a:gd name="T19" fmla="*/ 0 h 50"/>
                  <a:gd name="T20" fmla="*/ 84 w 160"/>
                  <a:gd name="T21" fmla="*/ 0 h 50"/>
                  <a:gd name="T22" fmla="*/ 68 w 160"/>
                  <a:gd name="T23" fmla="*/ 0 h 50"/>
                  <a:gd name="T24" fmla="*/ 54 w 160"/>
                  <a:gd name="T25" fmla="*/ 4 h 50"/>
                  <a:gd name="T26" fmla="*/ 42 w 160"/>
                  <a:gd name="T27" fmla="*/ 8 h 50"/>
                  <a:gd name="T28" fmla="*/ 32 w 160"/>
                  <a:gd name="T29" fmla="*/ 14 h 50"/>
                  <a:gd name="T30" fmla="*/ 18 w 160"/>
                  <a:gd name="T31" fmla="*/ 24 h 50"/>
                  <a:gd name="T32" fmla="*/ 14 w 160"/>
                  <a:gd name="T33" fmla="*/ 28 h 50"/>
                  <a:gd name="T34" fmla="*/ 2 w 160"/>
                  <a:gd name="T35" fmla="*/ 40 h 50"/>
                  <a:gd name="T36" fmla="*/ 2 w 160"/>
                  <a:gd name="T37" fmla="*/ 40 h 50"/>
                  <a:gd name="T38" fmla="*/ 0 w 160"/>
                  <a:gd name="T39" fmla="*/ 44 h 50"/>
                  <a:gd name="T40" fmla="*/ 0 w 160"/>
                  <a:gd name="T41" fmla="*/ 44 h 50"/>
                  <a:gd name="T42" fmla="*/ 6 w 160"/>
                  <a:gd name="T43" fmla="*/ 42 h 50"/>
                  <a:gd name="T44" fmla="*/ 6 w 160"/>
                  <a:gd name="T45" fmla="*/ 42 h 50"/>
                  <a:gd name="T46" fmla="*/ 10 w 160"/>
                  <a:gd name="T47" fmla="*/ 38 h 50"/>
                  <a:gd name="T48" fmla="*/ 10 w 160"/>
                  <a:gd name="T49" fmla="*/ 38 h 50"/>
                  <a:gd name="T50" fmla="*/ 18 w 160"/>
                  <a:gd name="T51" fmla="*/ 32 h 50"/>
                  <a:gd name="T52" fmla="*/ 32 w 160"/>
                  <a:gd name="T53" fmla="*/ 24 h 50"/>
                  <a:gd name="T54" fmla="*/ 42 w 160"/>
                  <a:gd name="T55" fmla="*/ 20 h 50"/>
                  <a:gd name="T56" fmla="*/ 52 w 160"/>
                  <a:gd name="T57" fmla="*/ 16 h 50"/>
                  <a:gd name="T58" fmla="*/ 64 w 160"/>
                  <a:gd name="T59" fmla="*/ 14 h 50"/>
                  <a:gd name="T60" fmla="*/ 78 w 160"/>
                  <a:gd name="T61" fmla="*/ 14 h 50"/>
                  <a:gd name="T62" fmla="*/ 78 w 160"/>
                  <a:gd name="T63" fmla="*/ 14 h 50"/>
                  <a:gd name="T64" fmla="*/ 92 w 160"/>
                  <a:gd name="T65" fmla="*/ 14 h 50"/>
                  <a:gd name="T66" fmla="*/ 104 w 160"/>
                  <a:gd name="T67" fmla="*/ 16 h 50"/>
                  <a:gd name="T68" fmla="*/ 116 w 160"/>
                  <a:gd name="T69" fmla="*/ 20 h 50"/>
                  <a:gd name="T70" fmla="*/ 126 w 160"/>
                  <a:gd name="T71" fmla="*/ 24 h 50"/>
                  <a:gd name="T72" fmla="*/ 134 w 160"/>
                  <a:gd name="T73" fmla="*/ 30 h 50"/>
                  <a:gd name="T74" fmla="*/ 142 w 160"/>
                  <a:gd name="T75" fmla="*/ 36 h 50"/>
                  <a:gd name="T76" fmla="*/ 152 w 160"/>
                  <a:gd name="T77" fmla="*/ 50 h 50"/>
                  <a:gd name="T78" fmla="*/ 152 w 160"/>
                  <a:gd name="T79" fmla="*/ 50 h 50"/>
                  <a:gd name="T80" fmla="*/ 160 w 160"/>
                  <a:gd name="T81" fmla="*/ 44 h 50"/>
                  <a:gd name="T82" fmla="*/ 160 w 160"/>
                  <a:gd name="T83" fmla="*/ 44 h 50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w 160"/>
                  <a:gd name="T127" fmla="*/ 0 h 50"/>
                  <a:gd name="T128" fmla="*/ 160 w 160"/>
                  <a:gd name="T129" fmla="*/ 50 h 50"/>
                </a:gdLst>
                <a:ahLst/>
                <a:cxnLst>
                  <a:cxn ang="T84">
                    <a:pos x="T0" y="T1"/>
                  </a:cxn>
                  <a:cxn ang="T85">
                    <a:pos x="T2" y="T3"/>
                  </a:cxn>
                  <a:cxn ang="T86">
                    <a:pos x="T4" y="T5"/>
                  </a:cxn>
                  <a:cxn ang="T87">
                    <a:pos x="T6" y="T7"/>
                  </a:cxn>
                  <a:cxn ang="T88">
                    <a:pos x="T8" y="T9"/>
                  </a:cxn>
                  <a:cxn ang="T89">
                    <a:pos x="T10" y="T11"/>
                  </a:cxn>
                  <a:cxn ang="T90">
                    <a:pos x="T12" y="T13"/>
                  </a:cxn>
                  <a:cxn ang="T91">
                    <a:pos x="T14" y="T15"/>
                  </a:cxn>
                  <a:cxn ang="T92">
                    <a:pos x="T16" y="T17"/>
                  </a:cxn>
                  <a:cxn ang="T93">
                    <a:pos x="T18" y="T19"/>
                  </a:cxn>
                  <a:cxn ang="T94">
                    <a:pos x="T20" y="T21"/>
                  </a:cxn>
                  <a:cxn ang="T95">
                    <a:pos x="T22" y="T23"/>
                  </a:cxn>
                  <a:cxn ang="T96">
                    <a:pos x="T24" y="T25"/>
                  </a:cxn>
                  <a:cxn ang="T97">
                    <a:pos x="T26" y="T27"/>
                  </a:cxn>
                  <a:cxn ang="T98">
                    <a:pos x="T28" y="T29"/>
                  </a:cxn>
                  <a:cxn ang="T99">
                    <a:pos x="T30" y="T31"/>
                  </a:cxn>
                  <a:cxn ang="T100">
                    <a:pos x="T32" y="T33"/>
                  </a:cxn>
                  <a:cxn ang="T101">
                    <a:pos x="T34" y="T35"/>
                  </a:cxn>
                  <a:cxn ang="T102">
                    <a:pos x="T36" y="T37"/>
                  </a:cxn>
                  <a:cxn ang="T103">
                    <a:pos x="T38" y="T39"/>
                  </a:cxn>
                  <a:cxn ang="T104">
                    <a:pos x="T40" y="T41"/>
                  </a:cxn>
                  <a:cxn ang="T105">
                    <a:pos x="T42" y="T43"/>
                  </a:cxn>
                  <a:cxn ang="T106">
                    <a:pos x="T44" y="T45"/>
                  </a:cxn>
                  <a:cxn ang="T107">
                    <a:pos x="T46" y="T47"/>
                  </a:cxn>
                  <a:cxn ang="T108">
                    <a:pos x="T48" y="T49"/>
                  </a:cxn>
                  <a:cxn ang="T109">
                    <a:pos x="T50" y="T51"/>
                  </a:cxn>
                  <a:cxn ang="T110">
                    <a:pos x="T52" y="T53"/>
                  </a:cxn>
                  <a:cxn ang="T111">
                    <a:pos x="T54" y="T55"/>
                  </a:cxn>
                  <a:cxn ang="T112">
                    <a:pos x="T56" y="T57"/>
                  </a:cxn>
                  <a:cxn ang="T113">
                    <a:pos x="T58" y="T59"/>
                  </a:cxn>
                  <a:cxn ang="T114">
                    <a:pos x="T60" y="T61"/>
                  </a:cxn>
                  <a:cxn ang="T115">
                    <a:pos x="T62" y="T63"/>
                  </a:cxn>
                  <a:cxn ang="T116">
                    <a:pos x="T64" y="T65"/>
                  </a:cxn>
                  <a:cxn ang="T117">
                    <a:pos x="T66" y="T67"/>
                  </a:cxn>
                  <a:cxn ang="T118">
                    <a:pos x="T68" y="T69"/>
                  </a:cxn>
                  <a:cxn ang="T119">
                    <a:pos x="T70" y="T71"/>
                  </a:cxn>
                  <a:cxn ang="T120">
                    <a:pos x="T72" y="T73"/>
                  </a:cxn>
                  <a:cxn ang="T121">
                    <a:pos x="T74" y="T75"/>
                  </a:cxn>
                  <a:cxn ang="T122">
                    <a:pos x="T76" y="T77"/>
                  </a:cxn>
                  <a:cxn ang="T123">
                    <a:pos x="T78" y="T79"/>
                  </a:cxn>
                  <a:cxn ang="T124">
                    <a:pos x="T80" y="T81"/>
                  </a:cxn>
                  <a:cxn ang="T125">
                    <a:pos x="T82" y="T83"/>
                  </a:cxn>
                </a:cxnLst>
                <a:rect l="T126" t="T127" r="T128" b="T129"/>
                <a:pathLst>
                  <a:path w="160" h="50">
                    <a:moveTo>
                      <a:pt x="160" y="44"/>
                    </a:moveTo>
                    <a:lnTo>
                      <a:pt x="160" y="44"/>
                    </a:lnTo>
                    <a:lnTo>
                      <a:pt x="156" y="36"/>
                    </a:lnTo>
                    <a:lnTo>
                      <a:pt x="152" y="28"/>
                    </a:lnTo>
                    <a:lnTo>
                      <a:pt x="146" y="20"/>
                    </a:lnTo>
                    <a:lnTo>
                      <a:pt x="138" y="14"/>
                    </a:lnTo>
                    <a:lnTo>
                      <a:pt x="128" y="8"/>
                    </a:lnTo>
                    <a:lnTo>
                      <a:pt x="116" y="4"/>
                    </a:lnTo>
                    <a:lnTo>
                      <a:pt x="102" y="0"/>
                    </a:lnTo>
                    <a:lnTo>
                      <a:pt x="84" y="0"/>
                    </a:lnTo>
                    <a:lnTo>
                      <a:pt x="68" y="0"/>
                    </a:lnTo>
                    <a:lnTo>
                      <a:pt x="54" y="4"/>
                    </a:lnTo>
                    <a:lnTo>
                      <a:pt x="42" y="8"/>
                    </a:lnTo>
                    <a:lnTo>
                      <a:pt x="32" y="14"/>
                    </a:lnTo>
                    <a:lnTo>
                      <a:pt x="18" y="24"/>
                    </a:lnTo>
                    <a:lnTo>
                      <a:pt x="14" y="28"/>
                    </a:lnTo>
                    <a:lnTo>
                      <a:pt x="2" y="40"/>
                    </a:lnTo>
                    <a:lnTo>
                      <a:pt x="0" y="44"/>
                    </a:lnTo>
                    <a:lnTo>
                      <a:pt x="6" y="42"/>
                    </a:lnTo>
                    <a:lnTo>
                      <a:pt x="10" y="38"/>
                    </a:lnTo>
                    <a:lnTo>
                      <a:pt x="18" y="32"/>
                    </a:lnTo>
                    <a:lnTo>
                      <a:pt x="32" y="24"/>
                    </a:lnTo>
                    <a:lnTo>
                      <a:pt x="42" y="20"/>
                    </a:lnTo>
                    <a:lnTo>
                      <a:pt x="52" y="16"/>
                    </a:lnTo>
                    <a:lnTo>
                      <a:pt x="64" y="14"/>
                    </a:lnTo>
                    <a:lnTo>
                      <a:pt x="78" y="14"/>
                    </a:lnTo>
                    <a:lnTo>
                      <a:pt x="92" y="14"/>
                    </a:lnTo>
                    <a:lnTo>
                      <a:pt x="104" y="16"/>
                    </a:lnTo>
                    <a:lnTo>
                      <a:pt x="116" y="20"/>
                    </a:lnTo>
                    <a:lnTo>
                      <a:pt x="126" y="24"/>
                    </a:lnTo>
                    <a:lnTo>
                      <a:pt x="134" y="30"/>
                    </a:lnTo>
                    <a:lnTo>
                      <a:pt x="142" y="36"/>
                    </a:lnTo>
                    <a:lnTo>
                      <a:pt x="152" y="50"/>
                    </a:lnTo>
                    <a:lnTo>
                      <a:pt x="160" y="44"/>
                    </a:lnTo>
                    <a:close/>
                  </a:path>
                </a:pathLst>
              </a:custGeom>
              <a:solidFill>
                <a:srgbClr val="8B3D0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27" name="Freeform 66"/>
              <p:cNvSpPr>
                <a:spLocks/>
              </p:cNvSpPr>
              <p:nvPr/>
            </p:nvSpPr>
            <p:spPr bwMode="auto">
              <a:xfrm>
                <a:off x="3491" y="2459"/>
                <a:ext cx="90" cy="76"/>
              </a:xfrm>
              <a:custGeom>
                <a:avLst/>
                <a:gdLst>
                  <a:gd name="T0" fmla="*/ 0 w 90"/>
                  <a:gd name="T1" fmla="*/ 76 h 76"/>
                  <a:gd name="T2" fmla="*/ 0 w 90"/>
                  <a:gd name="T3" fmla="*/ 76 h 76"/>
                  <a:gd name="T4" fmla="*/ 30 w 90"/>
                  <a:gd name="T5" fmla="*/ 68 h 76"/>
                  <a:gd name="T6" fmla="*/ 30 w 90"/>
                  <a:gd name="T7" fmla="*/ 68 h 76"/>
                  <a:gd name="T8" fmla="*/ 32 w 90"/>
                  <a:gd name="T9" fmla="*/ 66 h 76"/>
                  <a:gd name="T10" fmla="*/ 34 w 90"/>
                  <a:gd name="T11" fmla="*/ 60 h 76"/>
                  <a:gd name="T12" fmla="*/ 34 w 90"/>
                  <a:gd name="T13" fmla="*/ 50 h 76"/>
                  <a:gd name="T14" fmla="*/ 46 w 90"/>
                  <a:gd name="T15" fmla="*/ 50 h 76"/>
                  <a:gd name="T16" fmla="*/ 46 w 90"/>
                  <a:gd name="T17" fmla="*/ 50 h 76"/>
                  <a:gd name="T18" fmla="*/ 44 w 90"/>
                  <a:gd name="T19" fmla="*/ 44 h 76"/>
                  <a:gd name="T20" fmla="*/ 42 w 90"/>
                  <a:gd name="T21" fmla="*/ 38 h 76"/>
                  <a:gd name="T22" fmla="*/ 38 w 90"/>
                  <a:gd name="T23" fmla="*/ 32 h 76"/>
                  <a:gd name="T24" fmla="*/ 38 w 90"/>
                  <a:gd name="T25" fmla="*/ 32 h 76"/>
                  <a:gd name="T26" fmla="*/ 38 w 90"/>
                  <a:gd name="T27" fmla="*/ 30 h 76"/>
                  <a:gd name="T28" fmla="*/ 38 w 90"/>
                  <a:gd name="T29" fmla="*/ 28 h 76"/>
                  <a:gd name="T30" fmla="*/ 44 w 90"/>
                  <a:gd name="T31" fmla="*/ 28 h 76"/>
                  <a:gd name="T32" fmla="*/ 54 w 90"/>
                  <a:gd name="T33" fmla="*/ 30 h 76"/>
                  <a:gd name="T34" fmla="*/ 76 w 90"/>
                  <a:gd name="T35" fmla="*/ 26 h 76"/>
                  <a:gd name="T36" fmla="*/ 76 w 90"/>
                  <a:gd name="T37" fmla="*/ 26 h 76"/>
                  <a:gd name="T38" fmla="*/ 76 w 90"/>
                  <a:gd name="T39" fmla="*/ 22 h 76"/>
                  <a:gd name="T40" fmla="*/ 76 w 90"/>
                  <a:gd name="T41" fmla="*/ 18 h 76"/>
                  <a:gd name="T42" fmla="*/ 74 w 90"/>
                  <a:gd name="T43" fmla="*/ 12 h 76"/>
                  <a:gd name="T44" fmla="*/ 74 w 90"/>
                  <a:gd name="T45" fmla="*/ 12 h 76"/>
                  <a:gd name="T46" fmla="*/ 72 w 90"/>
                  <a:gd name="T47" fmla="*/ 10 h 76"/>
                  <a:gd name="T48" fmla="*/ 72 w 90"/>
                  <a:gd name="T49" fmla="*/ 8 h 76"/>
                  <a:gd name="T50" fmla="*/ 76 w 90"/>
                  <a:gd name="T51" fmla="*/ 6 h 76"/>
                  <a:gd name="T52" fmla="*/ 90 w 90"/>
                  <a:gd name="T53" fmla="*/ 0 h 76"/>
                  <a:gd name="T54" fmla="*/ 90 w 90"/>
                  <a:gd name="T55" fmla="*/ 0 h 76"/>
                  <a:gd name="T56" fmla="*/ 74 w 90"/>
                  <a:gd name="T57" fmla="*/ 4 h 76"/>
                  <a:gd name="T58" fmla="*/ 60 w 90"/>
                  <a:gd name="T59" fmla="*/ 10 h 76"/>
                  <a:gd name="T60" fmla="*/ 48 w 90"/>
                  <a:gd name="T61" fmla="*/ 18 h 76"/>
                  <a:gd name="T62" fmla="*/ 36 w 90"/>
                  <a:gd name="T63" fmla="*/ 26 h 76"/>
                  <a:gd name="T64" fmla="*/ 26 w 90"/>
                  <a:gd name="T65" fmla="*/ 36 h 76"/>
                  <a:gd name="T66" fmla="*/ 16 w 90"/>
                  <a:gd name="T67" fmla="*/ 48 h 76"/>
                  <a:gd name="T68" fmla="*/ 8 w 90"/>
                  <a:gd name="T69" fmla="*/ 62 h 76"/>
                  <a:gd name="T70" fmla="*/ 0 w 90"/>
                  <a:gd name="T71" fmla="*/ 76 h 76"/>
                  <a:gd name="T72" fmla="*/ 0 w 90"/>
                  <a:gd name="T73" fmla="*/ 76 h 7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w 90"/>
                  <a:gd name="T112" fmla="*/ 0 h 76"/>
                  <a:gd name="T113" fmla="*/ 90 w 90"/>
                  <a:gd name="T114" fmla="*/ 76 h 76"/>
                </a:gdLst>
                <a:ahLst/>
                <a:cxnLst>
                  <a:cxn ang="T74">
                    <a:pos x="T0" y="T1"/>
                  </a:cxn>
                  <a:cxn ang="T75">
                    <a:pos x="T2" y="T3"/>
                  </a:cxn>
                  <a:cxn ang="T76">
                    <a:pos x="T4" y="T5"/>
                  </a:cxn>
                  <a:cxn ang="T77">
                    <a:pos x="T6" y="T7"/>
                  </a:cxn>
                  <a:cxn ang="T78">
                    <a:pos x="T8" y="T9"/>
                  </a:cxn>
                  <a:cxn ang="T79">
                    <a:pos x="T10" y="T11"/>
                  </a:cxn>
                  <a:cxn ang="T80">
                    <a:pos x="T12" y="T13"/>
                  </a:cxn>
                  <a:cxn ang="T81">
                    <a:pos x="T14" y="T15"/>
                  </a:cxn>
                  <a:cxn ang="T82">
                    <a:pos x="T16" y="T17"/>
                  </a:cxn>
                  <a:cxn ang="T83">
                    <a:pos x="T18" y="T19"/>
                  </a:cxn>
                  <a:cxn ang="T84">
                    <a:pos x="T20" y="T21"/>
                  </a:cxn>
                  <a:cxn ang="T85">
                    <a:pos x="T22" y="T23"/>
                  </a:cxn>
                  <a:cxn ang="T86">
                    <a:pos x="T24" y="T25"/>
                  </a:cxn>
                  <a:cxn ang="T87">
                    <a:pos x="T26" y="T27"/>
                  </a:cxn>
                  <a:cxn ang="T88">
                    <a:pos x="T28" y="T29"/>
                  </a:cxn>
                  <a:cxn ang="T89">
                    <a:pos x="T30" y="T31"/>
                  </a:cxn>
                  <a:cxn ang="T90">
                    <a:pos x="T32" y="T33"/>
                  </a:cxn>
                  <a:cxn ang="T91">
                    <a:pos x="T34" y="T35"/>
                  </a:cxn>
                  <a:cxn ang="T92">
                    <a:pos x="T36" y="T37"/>
                  </a:cxn>
                  <a:cxn ang="T93">
                    <a:pos x="T38" y="T39"/>
                  </a:cxn>
                  <a:cxn ang="T94">
                    <a:pos x="T40" y="T41"/>
                  </a:cxn>
                  <a:cxn ang="T95">
                    <a:pos x="T42" y="T43"/>
                  </a:cxn>
                  <a:cxn ang="T96">
                    <a:pos x="T44" y="T45"/>
                  </a:cxn>
                  <a:cxn ang="T97">
                    <a:pos x="T46" y="T47"/>
                  </a:cxn>
                  <a:cxn ang="T98">
                    <a:pos x="T48" y="T49"/>
                  </a:cxn>
                  <a:cxn ang="T99">
                    <a:pos x="T50" y="T51"/>
                  </a:cxn>
                  <a:cxn ang="T100">
                    <a:pos x="T52" y="T53"/>
                  </a:cxn>
                  <a:cxn ang="T101">
                    <a:pos x="T54" y="T55"/>
                  </a:cxn>
                  <a:cxn ang="T102">
                    <a:pos x="T56" y="T57"/>
                  </a:cxn>
                  <a:cxn ang="T103">
                    <a:pos x="T58" y="T59"/>
                  </a:cxn>
                  <a:cxn ang="T104">
                    <a:pos x="T60" y="T61"/>
                  </a:cxn>
                  <a:cxn ang="T105">
                    <a:pos x="T62" y="T63"/>
                  </a:cxn>
                  <a:cxn ang="T106">
                    <a:pos x="T64" y="T65"/>
                  </a:cxn>
                  <a:cxn ang="T107">
                    <a:pos x="T66" y="T67"/>
                  </a:cxn>
                  <a:cxn ang="T108">
                    <a:pos x="T68" y="T69"/>
                  </a:cxn>
                  <a:cxn ang="T109">
                    <a:pos x="T70" y="T71"/>
                  </a:cxn>
                  <a:cxn ang="T110">
                    <a:pos x="T72" y="T73"/>
                  </a:cxn>
                </a:cxnLst>
                <a:rect l="T111" t="T112" r="T113" b="T114"/>
                <a:pathLst>
                  <a:path w="90" h="76">
                    <a:moveTo>
                      <a:pt x="0" y="76"/>
                    </a:moveTo>
                    <a:lnTo>
                      <a:pt x="0" y="76"/>
                    </a:lnTo>
                    <a:lnTo>
                      <a:pt x="30" y="68"/>
                    </a:lnTo>
                    <a:lnTo>
                      <a:pt x="32" y="66"/>
                    </a:lnTo>
                    <a:lnTo>
                      <a:pt x="34" y="60"/>
                    </a:lnTo>
                    <a:lnTo>
                      <a:pt x="34" y="50"/>
                    </a:lnTo>
                    <a:lnTo>
                      <a:pt x="46" y="50"/>
                    </a:lnTo>
                    <a:lnTo>
                      <a:pt x="44" y="44"/>
                    </a:lnTo>
                    <a:lnTo>
                      <a:pt x="42" y="38"/>
                    </a:lnTo>
                    <a:lnTo>
                      <a:pt x="38" y="32"/>
                    </a:lnTo>
                    <a:lnTo>
                      <a:pt x="38" y="30"/>
                    </a:lnTo>
                    <a:lnTo>
                      <a:pt x="38" y="28"/>
                    </a:lnTo>
                    <a:lnTo>
                      <a:pt x="44" y="28"/>
                    </a:lnTo>
                    <a:lnTo>
                      <a:pt x="54" y="30"/>
                    </a:lnTo>
                    <a:lnTo>
                      <a:pt x="76" y="26"/>
                    </a:lnTo>
                    <a:lnTo>
                      <a:pt x="76" y="22"/>
                    </a:lnTo>
                    <a:lnTo>
                      <a:pt x="76" y="18"/>
                    </a:lnTo>
                    <a:lnTo>
                      <a:pt x="74" y="12"/>
                    </a:lnTo>
                    <a:lnTo>
                      <a:pt x="72" y="10"/>
                    </a:lnTo>
                    <a:lnTo>
                      <a:pt x="72" y="8"/>
                    </a:lnTo>
                    <a:lnTo>
                      <a:pt x="76" y="6"/>
                    </a:lnTo>
                    <a:lnTo>
                      <a:pt x="90" y="0"/>
                    </a:lnTo>
                    <a:lnTo>
                      <a:pt x="74" y="4"/>
                    </a:lnTo>
                    <a:lnTo>
                      <a:pt x="60" y="10"/>
                    </a:lnTo>
                    <a:lnTo>
                      <a:pt x="48" y="18"/>
                    </a:lnTo>
                    <a:lnTo>
                      <a:pt x="36" y="26"/>
                    </a:lnTo>
                    <a:lnTo>
                      <a:pt x="26" y="36"/>
                    </a:lnTo>
                    <a:lnTo>
                      <a:pt x="16" y="48"/>
                    </a:lnTo>
                    <a:lnTo>
                      <a:pt x="8" y="62"/>
                    </a:lnTo>
                    <a:lnTo>
                      <a:pt x="0" y="76"/>
                    </a:lnTo>
                    <a:close/>
                  </a:path>
                </a:pathLst>
              </a:custGeom>
              <a:solidFill>
                <a:srgbClr val="AE630E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28" name="Freeform 67"/>
              <p:cNvSpPr>
                <a:spLocks/>
              </p:cNvSpPr>
              <p:nvPr/>
            </p:nvSpPr>
            <p:spPr bwMode="auto">
              <a:xfrm>
                <a:off x="3591" y="2455"/>
                <a:ext cx="66" cy="16"/>
              </a:xfrm>
              <a:custGeom>
                <a:avLst/>
                <a:gdLst>
                  <a:gd name="T0" fmla="*/ 0 w 66"/>
                  <a:gd name="T1" fmla="*/ 2 h 16"/>
                  <a:gd name="T2" fmla="*/ 0 w 66"/>
                  <a:gd name="T3" fmla="*/ 2 h 16"/>
                  <a:gd name="T4" fmla="*/ 6 w 66"/>
                  <a:gd name="T5" fmla="*/ 8 h 16"/>
                  <a:gd name="T6" fmla="*/ 8 w 66"/>
                  <a:gd name="T7" fmla="*/ 12 h 16"/>
                  <a:gd name="T8" fmla="*/ 28 w 66"/>
                  <a:gd name="T9" fmla="*/ 16 h 16"/>
                  <a:gd name="T10" fmla="*/ 42 w 66"/>
                  <a:gd name="T11" fmla="*/ 6 h 16"/>
                  <a:gd name="T12" fmla="*/ 42 w 66"/>
                  <a:gd name="T13" fmla="*/ 6 h 16"/>
                  <a:gd name="T14" fmla="*/ 56 w 66"/>
                  <a:gd name="T15" fmla="*/ 8 h 16"/>
                  <a:gd name="T16" fmla="*/ 64 w 66"/>
                  <a:gd name="T17" fmla="*/ 10 h 16"/>
                  <a:gd name="T18" fmla="*/ 66 w 66"/>
                  <a:gd name="T19" fmla="*/ 8 h 16"/>
                  <a:gd name="T20" fmla="*/ 66 w 66"/>
                  <a:gd name="T21" fmla="*/ 6 h 16"/>
                  <a:gd name="T22" fmla="*/ 66 w 66"/>
                  <a:gd name="T23" fmla="*/ 6 h 16"/>
                  <a:gd name="T24" fmla="*/ 50 w 66"/>
                  <a:gd name="T25" fmla="*/ 2 h 16"/>
                  <a:gd name="T26" fmla="*/ 32 w 66"/>
                  <a:gd name="T27" fmla="*/ 0 h 16"/>
                  <a:gd name="T28" fmla="*/ 16 w 66"/>
                  <a:gd name="T29" fmla="*/ 0 h 16"/>
                  <a:gd name="T30" fmla="*/ 0 w 66"/>
                  <a:gd name="T31" fmla="*/ 2 h 16"/>
                  <a:gd name="T32" fmla="*/ 0 w 66"/>
                  <a:gd name="T33" fmla="*/ 2 h 1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66"/>
                  <a:gd name="T52" fmla="*/ 0 h 16"/>
                  <a:gd name="T53" fmla="*/ 66 w 66"/>
                  <a:gd name="T54" fmla="*/ 16 h 1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66" h="16">
                    <a:moveTo>
                      <a:pt x="0" y="2"/>
                    </a:moveTo>
                    <a:lnTo>
                      <a:pt x="0" y="2"/>
                    </a:lnTo>
                    <a:lnTo>
                      <a:pt x="6" y="8"/>
                    </a:lnTo>
                    <a:lnTo>
                      <a:pt x="8" y="12"/>
                    </a:lnTo>
                    <a:lnTo>
                      <a:pt x="28" y="16"/>
                    </a:lnTo>
                    <a:lnTo>
                      <a:pt x="42" y="6"/>
                    </a:lnTo>
                    <a:lnTo>
                      <a:pt x="56" y="8"/>
                    </a:lnTo>
                    <a:lnTo>
                      <a:pt x="64" y="10"/>
                    </a:lnTo>
                    <a:lnTo>
                      <a:pt x="66" y="8"/>
                    </a:lnTo>
                    <a:lnTo>
                      <a:pt x="66" y="6"/>
                    </a:lnTo>
                    <a:lnTo>
                      <a:pt x="50" y="2"/>
                    </a:lnTo>
                    <a:lnTo>
                      <a:pt x="32" y="0"/>
                    </a:lnTo>
                    <a:lnTo>
                      <a:pt x="16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AE630E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29" name="Freeform 68"/>
              <p:cNvSpPr>
                <a:spLocks/>
              </p:cNvSpPr>
              <p:nvPr/>
            </p:nvSpPr>
            <p:spPr bwMode="auto">
              <a:xfrm>
                <a:off x="3485" y="2443"/>
                <a:ext cx="172" cy="94"/>
              </a:xfrm>
              <a:custGeom>
                <a:avLst/>
                <a:gdLst>
                  <a:gd name="T0" fmla="*/ 172 w 172"/>
                  <a:gd name="T1" fmla="*/ 18 h 94"/>
                  <a:gd name="T2" fmla="*/ 172 w 172"/>
                  <a:gd name="T3" fmla="*/ 18 h 94"/>
                  <a:gd name="T4" fmla="*/ 164 w 172"/>
                  <a:gd name="T5" fmla="*/ 12 h 94"/>
                  <a:gd name="T6" fmla="*/ 164 w 172"/>
                  <a:gd name="T7" fmla="*/ 12 h 94"/>
                  <a:gd name="T8" fmla="*/ 154 w 172"/>
                  <a:gd name="T9" fmla="*/ 6 h 94"/>
                  <a:gd name="T10" fmla="*/ 140 w 172"/>
                  <a:gd name="T11" fmla="*/ 2 h 94"/>
                  <a:gd name="T12" fmla="*/ 124 w 172"/>
                  <a:gd name="T13" fmla="*/ 0 h 94"/>
                  <a:gd name="T14" fmla="*/ 108 w 172"/>
                  <a:gd name="T15" fmla="*/ 0 h 94"/>
                  <a:gd name="T16" fmla="*/ 74 w 172"/>
                  <a:gd name="T17" fmla="*/ 0 h 94"/>
                  <a:gd name="T18" fmla="*/ 42 w 172"/>
                  <a:gd name="T19" fmla="*/ 4 h 94"/>
                  <a:gd name="T20" fmla="*/ 42 w 172"/>
                  <a:gd name="T21" fmla="*/ 4 h 94"/>
                  <a:gd name="T22" fmla="*/ 36 w 172"/>
                  <a:gd name="T23" fmla="*/ 6 h 94"/>
                  <a:gd name="T24" fmla="*/ 30 w 172"/>
                  <a:gd name="T25" fmla="*/ 10 h 94"/>
                  <a:gd name="T26" fmla="*/ 20 w 172"/>
                  <a:gd name="T27" fmla="*/ 18 h 94"/>
                  <a:gd name="T28" fmla="*/ 12 w 172"/>
                  <a:gd name="T29" fmla="*/ 30 h 94"/>
                  <a:gd name="T30" fmla="*/ 6 w 172"/>
                  <a:gd name="T31" fmla="*/ 44 h 94"/>
                  <a:gd name="T32" fmla="*/ 4 w 172"/>
                  <a:gd name="T33" fmla="*/ 56 h 94"/>
                  <a:gd name="T34" fmla="*/ 2 w 172"/>
                  <a:gd name="T35" fmla="*/ 68 h 94"/>
                  <a:gd name="T36" fmla="*/ 0 w 172"/>
                  <a:gd name="T37" fmla="*/ 78 h 94"/>
                  <a:gd name="T38" fmla="*/ 4 w 172"/>
                  <a:gd name="T39" fmla="*/ 94 h 94"/>
                  <a:gd name="T40" fmla="*/ 4 w 172"/>
                  <a:gd name="T41" fmla="*/ 94 h 94"/>
                  <a:gd name="T42" fmla="*/ 6 w 172"/>
                  <a:gd name="T43" fmla="*/ 92 h 94"/>
                  <a:gd name="T44" fmla="*/ 6 w 172"/>
                  <a:gd name="T45" fmla="*/ 92 h 94"/>
                  <a:gd name="T46" fmla="*/ 14 w 172"/>
                  <a:gd name="T47" fmla="*/ 78 h 94"/>
                  <a:gd name="T48" fmla="*/ 22 w 172"/>
                  <a:gd name="T49" fmla="*/ 64 h 94"/>
                  <a:gd name="T50" fmla="*/ 32 w 172"/>
                  <a:gd name="T51" fmla="*/ 52 h 94"/>
                  <a:gd name="T52" fmla="*/ 42 w 172"/>
                  <a:gd name="T53" fmla="*/ 42 h 94"/>
                  <a:gd name="T54" fmla="*/ 54 w 172"/>
                  <a:gd name="T55" fmla="*/ 34 h 94"/>
                  <a:gd name="T56" fmla="*/ 66 w 172"/>
                  <a:gd name="T57" fmla="*/ 26 h 94"/>
                  <a:gd name="T58" fmla="*/ 80 w 172"/>
                  <a:gd name="T59" fmla="*/ 20 h 94"/>
                  <a:gd name="T60" fmla="*/ 96 w 172"/>
                  <a:gd name="T61" fmla="*/ 16 h 94"/>
                  <a:gd name="T62" fmla="*/ 96 w 172"/>
                  <a:gd name="T63" fmla="*/ 16 h 94"/>
                  <a:gd name="T64" fmla="*/ 98 w 172"/>
                  <a:gd name="T65" fmla="*/ 14 h 94"/>
                  <a:gd name="T66" fmla="*/ 98 w 172"/>
                  <a:gd name="T67" fmla="*/ 14 h 94"/>
                  <a:gd name="T68" fmla="*/ 100 w 172"/>
                  <a:gd name="T69" fmla="*/ 12 h 94"/>
                  <a:gd name="T70" fmla="*/ 102 w 172"/>
                  <a:gd name="T71" fmla="*/ 12 h 94"/>
                  <a:gd name="T72" fmla="*/ 106 w 172"/>
                  <a:gd name="T73" fmla="*/ 14 h 94"/>
                  <a:gd name="T74" fmla="*/ 106 w 172"/>
                  <a:gd name="T75" fmla="*/ 14 h 94"/>
                  <a:gd name="T76" fmla="*/ 122 w 172"/>
                  <a:gd name="T77" fmla="*/ 12 h 94"/>
                  <a:gd name="T78" fmla="*/ 138 w 172"/>
                  <a:gd name="T79" fmla="*/ 12 h 94"/>
                  <a:gd name="T80" fmla="*/ 156 w 172"/>
                  <a:gd name="T81" fmla="*/ 14 h 94"/>
                  <a:gd name="T82" fmla="*/ 172 w 172"/>
                  <a:gd name="T83" fmla="*/ 18 h 94"/>
                  <a:gd name="T84" fmla="*/ 172 w 172"/>
                  <a:gd name="T85" fmla="*/ 18 h 94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w 172"/>
                  <a:gd name="T130" fmla="*/ 0 h 94"/>
                  <a:gd name="T131" fmla="*/ 172 w 172"/>
                  <a:gd name="T132" fmla="*/ 94 h 94"/>
                </a:gdLst>
                <a:ahLst/>
                <a:cxnLst>
                  <a:cxn ang="T86">
                    <a:pos x="T0" y="T1"/>
                  </a:cxn>
                  <a:cxn ang="T87">
                    <a:pos x="T2" y="T3"/>
                  </a:cxn>
                  <a:cxn ang="T88">
                    <a:pos x="T4" y="T5"/>
                  </a:cxn>
                  <a:cxn ang="T89">
                    <a:pos x="T6" y="T7"/>
                  </a:cxn>
                  <a:cxn ang="T90">
                    <a:pos x="T8" y="T9"/>
                  </a:cxn>
                  <a:cxn ang="T91">
                    <a:pos x="T10" y="T11"/>
                  </a:cxn>
                  <a:cxn ang="T92">
                    <a:pos x="T12" y="T13"/>
                  </a:cxn>
                  <a:cxn ang="T93">
                    <a:pos x="T14" y="T15"/>
                  </a:cxn>
                  <a:cxn ang="T94">
                    <a:pos x="T16" y="T17"/>
                  </a:cxn>
                  <a:cxn ang="T95">
                    <a:pos x="T18" y="T19"/>
                  </a:cxn>
                  <a:cxn ang="T96">
                    <a:pos x="T20" y="T21"/>
                  </a:cxn>
                  <a:cxn ang="T97">
                    <a:pos x="T22" y="T23"/>
                  </a:cxn>
                  <a:cxn ang="T98">
                    <a:pos x="T24" y="T25"/>
                  </a:cxn>
                  <a:cxn ang="T99">
                    <a:pos x="T26" y="T27"/>
                  </a:cxn>
                  <a:cxn ang="T100">
                    <a:pos x="T28" y="T29"/>
                  </a:cxn>
                  <a:cxn ang="T101">
                    <a:pos x="T30" y="T31"/>
                  </a:cxn>
                  <a:cxn ang="T102">
                    <a:pos x="T32" y="T33"/>
                  </a:cxn>
                  <a:cxn ang="T103">
                    <a:pos x="T34" y="T35"/>
                  </a:cxn>
                  <a:cxn ang="T104">
                    <a:pos x="T36" y="T37"/>
                  </a:cxn>
                  <a:cxn ang="T105">
                    <a:pos x="T38" y="T39"/>
                  </a:cxn>
                  <a:cxn ang="T106">
                    <a:pos x="T40" y="T41"/>
                  </a:cxn>
                  <a:cxn ang="T107">
                    <a:pos x="T42" y="T43"/>
                  </a:cxn>
                  <a:cxn ang="T108">
                    <a:pos x="T44" y="T45"/>
                  </a:cxn>
                  <a:cxn ang="T109">
                    <a:pos x="T46" y="T47"/>
                  </a:cxn>
                  <a:cxn ang="T110">
                    <a:pos x="T48" y="T49"/>
                  </a:cxn>
                  <a:cxn ang="T111">
                    <a:pos x="T50" y="T51"/>
                  </a:cxn>
                  <a:cxn ang="T112">
                    <a:pos x="T52" y="T53"/>
                  </a:cxn>
                  <a:cxn ang="T113">
                    <a:pos x="T54" y="T55"/>
                  </a:cxn>
                  <a:cxn ang="T114">
                    <a:pos x="T56" y="T57"/>
                  </a:cxn>
                  <a:cxn ang="T115">
                    <a:pos x="T58" y="T59"/>
                  </a:cxn>
                  <a:cxn ang="T116">
                    <a:pos x="T60" y="T61"/>
                  </a:cxn>
                  <a:cxn ang="T117">
                    <a:pos x="T62" y="T63"/>
                  </a:cxn>
                  <a:cxn ang="T118">
                    <a:pos x="T64" y="T65"/>
                  </a:cxn>
                  <a:cxn ang="T119">
                    <a:pos x="T66" y="T67"/>
                  </a:cxn>
                  <a:cxn ang="T120">
                    <a:pos x="T68" y="T69"/>
                  </a:cxn>
                  <a:cxn ang="T121">
                    <a:pos x="T70" y="T71"/>
                  </a:cxn>
                  <a:cxn ang="T122">
                    <a:pos x="T72" y="T73"/>
                  </a:cxn>
                  <a:cxn ang="T123">
                    <a:pos x="T74" y="T75"/>
                  </a:cxn>
                  <a:cxn ang="T124">
                    <a:pos x="T76" y="T77"/>
                  </a:cxn>
                  <a:cxn ang="T125">
                    <a:pos x="T78" y="T79"/>
                  </a:cxn>
                  <a:cxn ang="T126">
                    <a:pos x="T80" y="T81"/>
                  </a:cxn>
                  <a:cxn ang="T127">
                    <a:pos x="T82" y="T83"/>
                  </a:cxn>
                  <a:cxn ang="T128">
                    <a:pos x="T84" y="T85"/>
                  </a:cxn>
                </a:cxnLst>
                <a:rect l="T129" t="T130" r="T131" b="T132"/>
                <a:pathLst>
                  <a:path w="172" h="94">
                    <a:moveTo>
                      <a:pt x="172" y="18"/>
                    </a:moveTo>
                    <a:lnTo>
                      <a:pt x="172" y="18"/>
                    </a:lnTo>
                    <a:lnTo>
                      <a:pt x="164" y="12"/>
                    </a:lnTo>
                    <a:lnTo>
                      <a:pt x="154" y="6"/>
                    </a:lnTo>
                    <a:lnTo>
                      <a:pt x="140" y="2"/>
                    </a:lnTo>
                    <a:lnTo>
                      <a:pt x="124" y="0"/>
                    </a:lnTo>
                    <a:lnTo>
                      <a:pt x="108" y="0"/>
                    </a:lnTo>
                    <a:lnTo>
                      <a:pt x="74" y="0"/>
                    </a:lnTo>
                    <a:lnTo>
                      <a:pt x="42" y="4"/>
                    </a:lnTo>
                    <a:lnTo>
                      <a:pt x="36" y="6"/>
                    </a:lnTo>
                    <a:lnTo>
                      <a:pt x="30" y="10"/>
                    </a:lnTo>
                    <a:lnTo>
                      <a:pt x="20" y="18"/>
                    </a:lnTo>
                    <a:lnTo>
                      <a:pt x="12" y="30"/>
                    </a:lnTo>
                    <a:lnTo>
                      <a:pt x="6" y="44"/>
                    </a:lnTo>
                    <a:lnTo>
                      <a:pt x="4" y="56"/>
                    </a:lnTo>
                    <a:lnTo>
                      <a:pt x="2" y="68"/>
                    </a:lnTo>
                    <a:lnTo>
                      <a:pt x="0" y="78"/>
                    </a:lnTo>
                    <a:lnTo>
                      <a:pt x="4" y="94"/>
                    </a:lnTo>
                    <a:lnTo>
                      <a:pt x="6" y="92"/>
                    </a:lnTo>
                    <a:lnTo>
                      <a:pt x="14" y="78"/>
                    </a:lnTo>
                    <a:lnTo>
                      <a:pt x="22" y="64"/>
                    </a:lnTo>
                    <a:lnTo>
                      <a:pt x="32" y="52"/>
                    </a:lnTo>
                    <a:lnTo>
                      <a:pt x="42" y="42"/>
                    </a:lnTo>
                    <a:lnTo>
                      <a:pt x="54" y="34"/>
                    </a:lnTo>
                    <a:lnTo>
                      <a:pt x="66" y="26"/>
                    </a:lnTo>
                    <a:lnTo>
                      <a:pt x="80" y="20"/>
                    </a:lnTo>
                    <a:lnTo>
                      <a:pt x="96" y="16"/>
                    </a:lnTo>
                    <a:lnTo>
                      <a:pt x="98" y="14"/>
                    </a:lnTo>
                    <a:lnTo>
                      <a:pt x="100" y="12"/>
                    </a:lnTo>
                    <a:lnTo>
                      <a:pt x="102" y="12"/>
                    </a:lnTo>
                    <a:lnTo>
                      <a:pt x="106" y="14"/>
                    </a:lnTo>
                    <a:lnTo>
                      <a:pt x="122" y="12"/>
                    </a:lnTo>
                    <a:lnTo>
                      <a:pt x="138" y="12"/>
                    </a:lnTo>
                    <a:lnTo>
                      <a:pt x="156" y="14"/>
                    </a:lnTo>
                    <a:lnTo>
                      <a:pt x="172" y="18"/>
                    </a:lnTo>
                    <a:close/>
                  </a:path>
                </a:pathLst>
              </a:custGeom>
              <a:solidFill>
                <a:srgbClr val="8B3D0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30" name="Freeform 69"/>
              <p:cNvSpPr>
                <a:spLocks/>
              </p:cNvSpPr>
              <p:nvPr/>
            </p:nvSpPr>
            <p:spPr bwMode="auto">
              <a:xfrm>
                <a:off x="3517" y="2565"/>
                <a:ext cx="218" cy="130"/>
              </a:xfrm>
              <a:custGeom>
                <a:avLst/>
                <a:gdLst>
                  <a:gd name="T0" fmla="*/ 110 w 218"/>
                  <a:gd name="T1" fmla="*/ 46 h 130"/>
                  <a:gd name="T2" fmla="*/ 110 w 218"/>
                  <a:gd name="T3" fmla="*/ 46 h 130"/>
                  <a:gd name="T4" fmla="*/ 174 w 218"/>
                  <a:gd name="T5" fmla="*/ 98 h 130"/>
                  <a:gd name="T6" fmla="*/ 210 w 218"/>
                  <a:gd name="T7" fmla="*/ 130 h 130"/>
                  <a:gd name="T8" fmla="*/ 210 w 218"/>
                  <a:gd name="T9" fmla="*/ 130 h 130"/>
                  <a:gd name="T10" fmla="*/ 218 w 218"/>
                  <a:gd name="T11" fmla="*/ 124 h 130"/>
                  <a:gd name="T12" fmla="*/ 218 w 218"/>
                  <a:gd name="T13" fmla="*/ 124 h 130"/>
                  <a:gd name="T14" fmla="*/ 216 w 218"/>
                  <a:gd name="T15" fmla="*/ 116 h 130"/>
                  <a:gd name="T16" fmla="*/ 212 w 218"/>
                  <a:gd name="T17" fmla="*/ 104 h 130"/>
                  <a:gd name="T18" fmla="*/ 206 w 218"/>
                  <a:gd name="T19" fmla="*/ 90 h 130"/>
                  <a:gd name="T20" fmla="*/ 194 w 218"/>
                  <a:gd name="T21" fmla="*/ 74 h 130"/>
                  <a:gd name="T22" fmla="*/ 178 w 218"/>
                  <a:gd name="T23" fmla="*/ 56 h 130"/>
                  <a:gd name="T24" fmla="*/ 156 w 218"/>
                  <a:gd name="T25" fmla="*/ 36 h 130"/>
                  <a:gd name="T26" fmla="*/ 126 w 218"/>
                  <a:gd name="T27" fmla="*/ 18 h 130"/>
                  <a:gd name="T28" fmla="*/ 126 w 218"/>
                  <a:gd name="T29" fmla="*/ 18 h 130"/>
                  <a:gd name="T30" fmla="*/ 110 w 218"/>
                  <a:gd name="T31" fmla="*/ 10 h 130"/>
                  <a:gd name="T32" fmla="*/ 96 w 218"/>
                  <a:gd name="T33" fmla="*/ 4 h 130"/>
                  <a:gd name="T34" fmla="*/ 82 w 218"/>
                  <a:gd name="T35" fmla="*/ 0 h 130"/>
                  <a:gd name="T36" fmla="*/ 68 w 218"/>
                  <a:gd name="T37" fmla="*/ 0 h 130"/>
                  <a:gd name="T38" fmla="*/ 58 w 218"/>
                  <a:gd name="T39" fmla="*/ 0 h 130"/>
                  <a:gd name="T40" fmla="*/ 48 w 218"/>
                  <a:gd name="T41" fmla="*/ 2 h 130"/>
                  <a:gd name="T42" fmla="*/ 38 w 218"/>
                  <a:gd name="T43" fmla="*/ 6 h 130"/>
                  <a:gd name="T44" fmla="*/ 30 w 218"/>
                  <a:gd name="T45" fmla="*/ 10 h 130"/>
                  <a:gd name="T46" fmla="*/ 18 w 218"/>
                  <a:gd name="T47" fmla="*/ 18 h 130"/>
                  <a:gd name="T48" fmla="*/ 10 w 218"/>
                  <a:gd name="T49" fmla="*/ 28 h 130"/>
                  <a:gd name="T50" fmla="*/ 2 w 218"/>
                  <a:gd name="T51" fmla="*/ 40 h 130"/>
                  <a:gd name="T52" fmla="*/ 2 w 218"/>
                  <a:gd name="T53" fmla="*/ 40 h 130"/>
                  <a:gd name="T54" fmla="*/ 0 w 218"/>
                  <a:gd name="T55" fmla="*/ 46 h 130"/>
                  <a:gd name="T56" fmla="*/ 0 w 218"/>
                  <a:gd name="T57" fmla="*/ 50 h 130"/>
                  <a:gd name="T58" fmla="*/ 4 w 218"/>
                  <a:gd name="T59" fmla="*/ 52 h 130"/>
                  <a:gd name="T60" fmla="*/ 6 w 218"/>
                  <a:gd name="T61" fmla="*/ 52 h 130"/>
                  <a:gd name="T62" fmla="*/ 6 w 218"/>
                  <a:gd name="T63" fmla="*/ 52 h 130"/>
                  <a:gd name="T64" fmla="*/ 28 w 218"/>
                  <a:gd name="T65" fmla="*/ 40 h 130"/>
                  <a:gd name="T66" fmla="*/ 40 w 218"/>
                  <a:gd name="T67" fmla="*/ 36 h 130"/>
                  <a:gd name="T68" fmla="*/ 54 w 218"/>
                  <a:gd name="T69" fmla="*/ 32 h 130"/>
                  <a:gd name="T70" fmla="*/ 66 w 218"/>
                  <a:gd name="T71" fmla="*/ 32 h 130"/>
                  <a:gd name="T72" fmla="*/ 80 w 218"/>
                  <a:gd name="T73" fmla="*/ 34 h 130"/>
                  <a:gd name="T74" fmla="*/ 96 w 218"/>
                  <a:gd name="T75" fmla="*/ 38 h 130"/>
                  <a:gd name="T76" fmla="*/ 110 w 218"/>
                  <a:gd name="T77" fmla="*/ 46 h 130"/>
                  <a:gd name="T78" fmla="*/ 110 w 218"/>
                  <a:gd name="T79" fmla="*/ 46 h 130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w 218"/>
                  <a:gd name="T121" fmla="*/ 0 h 130"/>
                  <a:gd name="T122" fmla="*/ 218 w 218"/>
                  <a:gd name="T123" fmla="*/ 130 h 130"/>
                </a:gdLst>
                <a:ahLst/>
                <a:cxnLst>
                  <a:cxn ang="T80">
                    <a:pos x="T0" y="T1"/>
                  </a:cxn>
                  <a:cxn ang="T81">
                    <a:pos x="T2" y="T3"/>
                  </a:cxn>
                  <a:cxn ang="T82">
                    <a:pos x="T4" y="T5"/>
                  </a:cxn>
                  <a:cxn ang="T83">
                    <a:pos x="T6" y="T7"/>
                  </a:cxn>
                  <a:cxn ang="T84">
                    <a:pos x="T8" y="T9"/>
                  </a:cxn>
                  <a:cxn ang="T85">
                    <a:pos x="T10" y="T11"/>
                  </a:cxn>
                  <a:cxn ang="T86">
                    <a:pos x="T12" y="T13"/>
                  </a:cxn>
                  <a:cxn ang="T87">
                    <a:pos x="T14" y="T15"/>
                  </a:cxn>
                  <a:cxn ang="T88">
                    <a:pos x="T16" y="T17"/>
                  </a:cxn>
                  <a:cxn ang="T89">
                    <a:pos x="T18" y="T19"/>
                  </a:cxn>
                  <a:cxn ang="T90">
                    <a:pos x="T20" y="T21"/>
                  </a:cxn>
                  <a:cxn ang="T91">
                    <a:pos x="T22" y="T23"/>
                  </a:cxn>
                  <a:cxn ang="T92">
                    <a:pos x="T24" y="T25"/>
                  </a:cxn>
                  <a:cxn ang="T93">
                    <a:pos x="T26" y="T27"/>
                  </a:cxn>
                  <a:cxn ang="T94">
                    <a:pos x="T28" y="T29"/>
                  </a:cxn>
                  <a:cxn ang="T95">
                    <a:pos x="T30" y="T31"/>
                  </a:cxn>
                  <a:cxn ang="T96">
                    <a:pos x="T32" y="T33"/>
                  </a:cxn>
                  <a:cxn ang="T97">
                    <a:pos x="T34" y="T35"/>
                  </a:cxn>
                  <a:cxn ang="T98">
                    <a:pos x="T36" y="T37"/>
                  </a:cxn>
                  <a:cxn ang="T99">
                    <a:pos x="T38" y="T39"/>
                  </a:cxn>
                  <a:cxn ang="T100">
                    <a:pos x="T40" y="T41"/>
                  </a:cxn>
                  <a:cxn ang="T101">
                    <a:pos x="T42" y="T43"/>
                  </a:cxn>
                  <a:cxn ang="T102">
                    <a:pos x="T44" y="T45"/>
                  </a:cxn>
                  <a:cxn ang="T103">
                    <a:pos x="T46" y="T47"/>
                  </a:cxn>
                  <a:cxn ang="T104">
                    <a:pos x="T48" y="T49"/>
                  </a:cxn>
                  <a:cxn ang="T105">
                    <a:pos x="T50" y="T51"/>
                  </a:cxn>
                  <a:cxn ang="T106">
                    <a:pos x="T52" y="T53"/>
                  </a:cxn>
                  <a:cxn ang="T107">
                    <a:pos x="T54" y="T55"/>
                  </a:cxn>
                  <a:cxn ang="T108">
                    <a:pos x="T56" y="T57"/>
                  </a:cxn>
                  <a:cxn ang="T109">
                    <a:pos x="T58" y="T59"/>
                  </a:cxn>
                  <a:cxn ang="T110">
                    <a:pos x="T60" y="T61"/>
                  </a:cxn>
                  <a:cxn ang="T111">
                    <a:pos x="T62" y="T63"/>
                  </a:cxn>
                  <a:cxn ang="T112">
                    <a:pos x="T64" y="T65"/>
                  </a:cxn>
                  <a:cxn ang="T113">
                    <a:pos x="T66" y="T67"/>
                  </a:cxn>
                  <a:cxn ang="T114">
                    <a:pos x="T68" y="T69"/>
                  </a:cxn>
                  <a:cxn ang="T115">
                    <a:pos x="T70" y="T71"/>
                  </a:cxn>
                  <a:cxn ang="T116">
                    <a:pos x="T72" y="T73"/>
                  </a:cxn>
                  <a:cxn ang="T117">
                    <a:pos x="T74" y="T75"/>
                  </a:cxn>
                  <a:cxn ang="T118">
                    <a:pos x="T76" y="T77"/>
                  </a:cxn>
                  <a:cxn ang="T119">
                    <a:pos x="T78" y="T79"/>
                  </a:cxn>
                </a:cxnLst>
                <a:rect l="T120" t="T121" r="T122" b="T123"/>
                <a:pathLst>
                  <a:path w="218" h="130">
                    <a:moveTo>
                      <a:pt x="110" y="46"/>
                    </a:moveTo>
                    <a:lnTo>
                      <a:pt x="110" y="46"/>
                    </a:lnTo>
                    <a:lnTo>
                      <a:pt x="174" y="98"/>
                    </a:lnTo>
                    <a:lnTo>
                      <a:pt x="210" y="130"/>
                    </a:lnTo>
                    <a:lnTo>
                      <a:pt x="218" y="124"/>
                    </a:lnTo>
                    <a:lnTo>
                      <a:pt x="216" y="116"/>
                    </a:lnTo>
                    <a:lnTo>
                      <a:pt x="212" y="104"/>
                    </a:lnTo>
                    <a:lnTo>
                      <a:pt x="206" y="90"/>
                    </a:lnTo>
                    <a:lnTo>
                      <a:pt x="194" y="74"/>
                    </a:lnTo>
                    <a:lnTo>
                      <a:pt x="178" y="56"/>
                    </a:lnTo>
                    <a:lnTo>
                      <a:pt x="156" y="36"/>
                    </a:lnTo>
                    <a:lnTo>
                      <a:pt x="126" y="18"/>
                    </a:lnTo>
                    <a:lnTo>
                      <a:pt x="110" y="10"/>
                    </a:lnTo>
                    <a:lnTo>
                      <a:pt x="96" y="4"/>
                    </a:lnTo>
                    <a:lnTo>
                      <a:pt x="82" y="0"/>
                    </a:lnTo>
                    <a:lnTo>
                      <a:pt x="68" y="0"/>
                    </a:lnTo>
                    <a:lnTo>
                      <a:pt x="58" y="0"/>
                    </a:lnTo>
                    <a:lnTo>
                      <a:pt x="48" y="2"/>
                    </a:lnTo>
                    <a:lnTo>
                      <a:pt x="38" y="6"/>
                    </a:lnTo>
                    <a:lnTo>
                      <a:pt x="30" y="10"/>
                    </a:lnTo>
                    <a:lnTo>
                      <a:pt x="18" y="18"/>
                    </a:lnTo>
                    <a:lnTo>
                      <a:pt x="10" y="28"/>
                    </a:lnTo>
                    <a:lnTo>
                      <a:pt x="2" y="40"/>
                    </a:lnTo>
                    <a:lnTo>
                      <a:pt x="0" y="46"/>
                    </a:lnTo>
                    <a:lnTo>
                      <a:pt x="0" y="50"/>
                    </a:lnTo>
                    <a:lnTo>
                      <a:pt x="4" y="52"/>
                    </a:lnTo>
                    <a:lnTo>
                      <a:pt x="6" y="52"/>
                    </a:lnTo>
                    <a:lnTo>
                      <a:pt x="28" y="40"/>
                    </a:lnTo>
                    <a:lnTo>
                      <a:pt x="40" y="36"/>
                    </a:lnTo>
                    <a:lnTo>
                      <a:pt x="54" y="32"/>
                    </a:lnTo>
                    <a:lnTo>
                      <a:pt x="66" y="32"/>
                    </a:lnTo>
                    <a:lnTo>
                      <a:pt x="80" y="34"/>
                    </a:lnTo>
                    <a:lnTo>
                      <a:pt x="96" y="38"/>
                    </a:lnTo>
                    <a:lnTo>
                      <a:pt x="110" y="46"/>
                    </a:lnTo>
                    <a:close/>
                  </a:path>
                </a:pathLst>
              </a:custGeom>
              <a:solidFill>
                <a:srgbClr val="8B3D0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31" name="Freeform 70"/>
              <p:cNvSpPr>
                <a:spLocks/>
              </p:cNvSpPr>
              <p:nvPr/>
            </p:nvSpPr>
            <p:spPr bwMode="auto">
              <a:xfrm>
                <a:off x="3569" y="2585"/>
                <a:ext cx="132" cy="78"/>
              </a:xfrm>
              <a:custGeom>
                <a:avLst/>
                <a:gdLst>
                  <a:gd name="T0" fmla="*/ 62 w 132"/>
                  <a:gd name="T1" fmla="*/ 22 h 78"/>
                  <a:gd name="T2" fmla="*/ 62 w 132"/>
                  <a:gd name="T3" fmla="*/ 22 h 78"/>
                  <a:gd name="T4" fmla="*/ 102 w 132"/>
                  <a:gd name="T5" fmla="*/ 52 h 78"/>
                  <a:gd name="T6" fmla="*/ 132 w 132"/>
                  <a:gd name="T7" fmla="*/ 78 h 78"/>
                  <a:gd name="T8" fmla="*/ 132 w 132"/>
                  <a:gd name="T9" fmla="*/ 78 h 78"/>
                  <a:gd name="T10" fmla="*/ 106 w 132"/>
                  <a:gd name="T11" fmla="*/ 50 h 78"/>
                  <a:gd name="T12" fmla="*/ 86 w 132"/>
                  <a:gd name="T13" fmla="*/ 32 h 78"/>
                  <a:gd name="T14" fmla="*/ 62 w 132"/>
                  <a:gd name="T15" fmla="*/ 12 h 78"/>
                  <a:gd name="T16" fmla="*/ 62 w 132"/>
                  <a:gd name="T17" fmla="*/ 12 h 78"/>
                  <a:gd name="T18" fmla="*/ 54 w 132"/>
                  <a:gd name="T19" fmla="*/ 6 h 78"/>
                  <a:gd name="T20" fmla="*/ 44 w 132"/>
                  <a:gd name="T21" fmla="*/ 2 h 78"/>
                  <a:gd name="T22" fmla="*/ 36 w 132"/>
                  <a:gd name="T23" fmla="*/ 2 h 78"/>
                  <a:gd name="T24" fmla="*/ 28 w 132"/>
                  <a:gd name="T25" fmla="*/ 0 h 78"/>
                  <a:gd name="T26" fmla="*/ 12 w 132"/>
                  <a:gd name="T27" fmla="*/ 4 h 78"/>
                  <a:gd name="T28" fmla="*/ 0 w 132"/>
                  <a:gd name="T29" fmla="*/ 10 h 78"/>
                  <a:gd name="T30" fmla="*/ 0 w 132"/>
                  <a:gd name="T31" fmla="*/ 10 h 78"/>
                  <a:gd name="T32" fmla="*/ 14 w 132"/>
                  <a:gd name="T33" fmla="*/ 8 h 78"/>
                  <a:gd name="T34" fmla="*/ 30 w 132"/>
                  <a:gd name="T35" fmla="*/ 8 h 78"/>
                  <a:gd name="T36" fmla="*/ 46 w 132"/>
                  <a:gd name="T37" fmla="*/ 12 h 78"/>
                  <a:gd name="T38" fmla="*/ 62 w 132"/>
                  <a:gd name="T39" fmla="*/ 22 h 78"/>
                  <a:gd name="T40" fmla="*/ 62 w 132"/>
                  <a:gd name="T41" fmla="*/ 22 h 78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w 132"/>
                  <a:gd name="T64" fmla="*/ 0 h 78"/>
                  <a:gd name="T65" fmla="*/ 132 w 132"/>
                  <a:gd name="T66" fmla="*/ 78 h 78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T63" t="T64" r="T65" b="T66"/>
                <a:pathLst>
                  <a:path w="132" h="78">
                    <a:moveTo>
                      <a:pt x="62" y="22"/>
                    </a:moveTo>
                    <a:lnTo>
                      <a:pt x="62" y="22"/>
                    </a:lnTo>
                    <a:lnTo>
                      <a:pt x="102" y="52"/>
                    </a:lnTo>
                    <a:lnTo>
                      <a:pt x="132" y="78"/>
                    </a:lnTo>
                    <a:lnTo>
                      <a:pt x="106" y="50"/>
                    </a:lnTo>
                    <a:lnTo>
                      <a:pt x="86" y="32"/>
                    </a:lnTo>
                    <a:lnTo>
                      <a:pt x="62" y="12"/>
                    </a:lnTo>
                    <a:lnTo>
                      <a:pt x="54" y="6"/>
                    </a:lnTo>
                    <a:lnTo>
                      <a:pt x="44" y="2"/>
                    </a:lnTo>
                    <a:lnTo>
                      <a:pt x="36" y="2"/>
                    </a:lnTo>
                    <a:lnTo>
                      <a:pt x="28" y="0"/>
                    </a:lnTo>
                    <a:lnTo>
                      <a:pt x="12" y="4"/>
                    </a:lnTo>
                    <a:lnTo>
                      <a:pt x="0" y="10"/>
                    </a:lnTo>
                    <a:lnTo>
                      <a:pt x="14" y="8"/>
                    </a:lnTo>
                    <a:lnTo>
                      <a:pt x="30" y="8"/>
                    </a:lnTo>
                    <a:lnTo>
                      <a:pt x="46" y="12"/>
                    </a:lnTo>
                    <a:lnTo>
                      <a:pt x="62" y="22"/>
                    </a:lnTo>
                    <a:close/>
                  </a:path>
                </a:pathLst>
              </a:custGeom>
              <a:solidFill>
                <a:srgbClr val="F3C799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32" name="Freeform 71"/>
              <p:cNvSpPr>
                <a:spLocks/>
              </p:cNvSpPr>
              <p:nvPr/>
            </p:nvSpPr>
            <p:spPr bwMode="auto">
              <a:xfrm>
                <a:off x="3501" y="2455"/>
                <a:ext cx="78" cy="54"/>
              </a:xfrm>
              <a:custGeom>
                <a:avLst/>
                <a:gdLst>
                  <a:gd name="T0" fmla="*/ 42 w 78"/>
                  <a:gd name="T1" fmla="*/ 14 h 54"/>
                  <a:gd name="T2" fmla="*/ 42 w 78"/>
                  <a:gd name="T3" fmla="*/ 14 h 54"/>
                  <a:gd name="T4" fmla="*/ 56 w 78"/>
                  <a:gd name="T5" fmla="*/ 6 h 54"/>
                  <a:gd name="T6" fmla="*/ 78 w 78"/>
                  <a:gd name="T7" fmla="*/ 0 h 54"/>
                  <a:gd name="T8" fmla="*/ 78 w 78"/>
                  <a:gd name="T9" fmla="*/ 0 h 54"/>
                  <a:gd name="T10" fmla="*/ 64 w 78"/>
                  <a:gd name="T11" fmla="*/ 2 h 54"/>
                  <a:gd name="T12" fmla="*/ 36 w 78"/>
                  <a:gd name="T13" fmla="*/ 10 h 54"/>
                  <a:gd name="T14" fmla="*/ 36 w 78"/>
                  <a:gd name="T15" fmla="*/ 10 h 54"/>
                  <a:gd name="T16" fmla="*/ 28 w 78"/>
                  <a:gd name="T17" fmla="*/ 14 h 54"/>
                  <a:gd name="T18" fmla="*/ 20 w 78"/>
                  <a:gd name="T19" fmla="*/ 20 h 54"/>
                  <a:gd name="T20" fmla="*/ 10 w 78"/>
                  <a:gd name="T21" fmla="*/ 32 h 54"/>
                  <a:gd name="T22" fmla="*/ 4 w 78"/>
                  <a:gd name="T23" fmla="*/ 44 h 54"/>
                  <a:gd name="T24" fmla="*/ 0 w 78"/>
                  <a:gd name="T25" fmla="*/ 54 h 54"/>
                  <a:gd name="T26" fmla="*/ 0 w 78"/>
                  <a:gd name="T27" fmla="*/ 54 h 54"/>
                  <a:gd name="T28" fmla="*/ 6 w 78"/>
                  <a:gd name="T29" fmla="*/ 44 h 54"/>
                  <a:gd name="T30" fmla="*/ 16 w 78"/>
                  <a:gd name="T31" fmla="*/ 34 h 54"/>
                  <a:gd name="T32" fmla="*/ 28 w 78"/>
                  <a:gd name="T33" fmla="*/ 22 h 54"/>
                  <a:gd name="T34" fmla="*/ 42 w 78"/>
                  <a:gd name="T35" fmla="*/ 14 h 54"/>
                  <a:gd name="T36" fmla="*/ 42 w 78"/>
                  <a:gd name="T37" fmla="*/ 14 h 54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78"/>
                  <a:gd name="T58" fmla="*/ 0 h 54"/>
                  <a:gd name="T59" fmla="*/ 78 w 78"/>
                  <a:gd name="T60" fmla="*/ 54 h 54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78" h="54">
                    <a:moveTo>
                      <a:pt x="42" y="14"/>
                    </a:moveTo>
                    <a:lnTo>
                      <a:pt x="42" y="14"/>
                    </a:lnTo>
                    <a:lnTo>
                      <a:pt x="56" y="6"/>
                    </a:lnTo>
                    <a:lnTo>
                      <a:pt x="78" y="0"/>
                    </a:lnTo>
                    <a:lnTo>
                      <a:pt x="64" y="2"/>
                    </a:lnTo>
                    <a:lnTo>
                      <a:pt x="36" y="10"/>
                    </a:lnTo>
                    <a:lnTo>
                      <a:pt x="28" y="14"/>
                    </a:lnTo>
                    <a:lnTo>
                      <a:pt x="20" y="20"/>
                    </a:lnTo>
                    <a:lnTo>
                      <a:pt x="10" y="32"/>
                    </a:lnTo>
                    <a:lnTo>
                      <a:pt x="4" y="44"/>
                    </a:lnTo>
                    <a:lnTo>
                      <a:pt x="0" y="54"/>
                    </a:lnTo>
                    <a:lnTo>
                      <a:pt x="6" y="44"/>
                    </a:lnTo>
                    <a:lnTo>
                      <a:pt x="16" y="34"/>
                    </a:lnTo>
                    <a:lnTo>
                      <a:pt x="28" y="22"/>
                    </a:lnTo>
                    <a:lnTo>
                      <a:pt x="42" y="14"/>
                    </a:lnTo>
                    <a:close/>
                  </a:path>
                </a:pathLst>
              </a:custGeom>
              <a:solidFill>
                <a:srgbClr val="F3C799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33" name="Freeform 72"/>
              <p:cNvSpPr>
                <a:spLocks/>
              </p:cNvSpPr>
              <p:nvPr/>
            </p:nvSpPr>
            <p:spPr bwMode="auto">
              <a:xfrm>
                <a:off x="3523" y="2597"/>
                <a:ext cx="204" cy="102"/>
              </a:xfrm>
              <a:custGeom>
                <a:avLst/>
                <a:gdLst>
                  <a:gd name="T0" fmla="*/ 172 w 204"/>
                  <a:gd name="T1" fmla="*/ 70 h 102"/>
                  <a:gd name="T2" fmla="*/ 172 w 204"/>
                  <a:gd name="T3" fmla="*/ 70 h 102"/>
                  <a:gd name="T4" fmla="*/ 142 w 204"/>
                  <a:gd name="T5" fmla="*/ 46 h 102"/>
                  <a:gd name="T6" fmla="*/ 104 w 204"/>
                  <a:gd name="T7" fmla="*/ 14 h 102"/>
                  <a:gd name="T8" fmla="*/ 104 w 204"/>
                  <a:gd name="T9" fmla="*/ 14 h 102"/>
                  <a:gd name="T10" fmla="*/ 88 w 204"/>
                  <a:gd name="T11" fmla="*/ 6 h 102"/>
                  <a:gd name="T12" fmla="*/ 72 w 204"/>
                  <a:gd name="T13" fmla="*/ 0 h 102"/>
                  <a:gd name="T14" fmla="*/ 56 w 204"/>
                  <a:gd name="T15" fmla="*/ 0 h 102"/>
                  <a:gd name="T16" fmla="*/ 40 w 204"/>
                  <a:gd name="T17" fmla="*/ 2 h 102"/>
                  <a:gd name="T18" fmla="*/ 40 w 204"/>
                  <a:gd name="T19" fmla="*/ 2 h 102"/>
                  <a:gd name="T20" fmla="*/ 30 w 204"/>
                  <a:gd name="T21" fmla="*/ 6 h 102"/>
                  <a:gd name="T22" fmla="*/ 20 w 204"/>
                  <a:gd name="T23" fmla="*/ 10 h 102"/>
                  <a:gd name="T24" fmla="*/ 0 w 204"/>
                  <a:gd name="T25" fmla="*/ 20 h 102"/>
                  <a:gd name="T26" fmla="*/ 0 w 204"/>
                  <a:gd name="T27" fmla="*/ 20 h 102"/>
                  <a:gd name="T28" fmla="*/ 2 w 204"/>
                  <a:gd name="T29" fmla="*/ 20 h 102"/>
                  <a:gd name="T30" fmla="*/ 2 w 204"/>
                  <a:gd name="T31" fmla="*/ 20 h 102"/>
                  <a:gd name="T32" fmla="*/ 10 w 204"/>
                  <a:gd name="T33" fmla="*/ 22 h 102"/>
                  <a:gd name="T34" fmla="*/ 18 w 204"/>
                  <a:gd name="T35" fmla="*/ 26 h 102"/>
                  <a:gd name="T36" fmla="*/ 28 w 204"/>
                  <a:gd name="T37" fmla="*/ 32 h 102"/>
                  <a:gd name="T38" fmla="*/ 28 w 204"/>
                  <a:gd name="T39" fmla="*/ 32 h 102"/>
                  <a:gd name="T40" fmla="*/ 40 w 204"/>
                  <a:gd name="T41" fmla="*/ 36 h 102"/>
                  <a:gd name="T42" fmla="*/ 46 w 204"/>
                  <a:gd name="T43" fmla="*/ 38 h 102"/>
                  <a:gd name="T44" fmla="*/ 56 w 204"/>
                  <a:gd name="T45" fmla="*/ 36 h 102"/>
                  <a:gd name="T46" fmla="*/ 72 w 204"/>
                  <a:gd name="T47" fmla="*/ 32 h 102"/>
                  <a:gd name="T48" fmla="*/ 80 w 204"/>
                  <a:gd name="T49" fmla="*/ 46 h 102"/>
                  <a:gd name="T50" fmla="*/ 98 w 204"/>
                  <a:gd name="T51" fmla="*/ 40 h 102"/>
                  <a:gd name="T52" fmla="*/ 112 w 204"/>
                  <a:gd name="T53" fmla="*/ 58 h 102"/>
                  <a:gd name="T54" fmla="*/ 112 w 204"/>
                  <a:gd name="T55" fmla="*/ 58 h 102"/>
                  <a:gd name="T56" fmla="*/ 128 w 204"/>
                  <a:gd name="T57" fmla="*/ 60 h 102"/>
                  <a:gd name="T58" fmla="*/ 128 w 204"/>
                  <a:gd name="T59" fmla="*/ 60 h 102"/>
                  <a:gd name="T60" fmla="*/ 130 w 204"/>
                  <a:gd name="T61" fmla="*/ 62 h 102"/>
                  <a:gd name="T62" fmla="*/ 132 w 204"/>
                  <a:gd name="T63" fmla="*/ 66 h 102"/>
                  <a:gd name="T64" fmla="*/ 132 w 204"/>
                  <a:gd name="T65" fmla="*/ 74 h 102"/>
                  <a:gd name="T66" fmla="*/ 142 w 204"/>
                  <a:gd name="T67" fmla="*/ 76 h 102"/>
                  <a:gd name="T68" fmla="*/ 142 w 204"/>
                  <a:gd name="T69" fmla="*/ 76 h 102"/>
                  <a:gd name="T70" fmla="*/ 156 w 204"/>
                  <a:gd name="T71" fmla="*/ 84 h 102"/>
                  <a:gd name="T72" fmla="*/ 166 w 204"/>
                  <a:gd name="T73" fmla="*/ 92 h 102"/>
                  <a:gd name="T74" fmla="*/ 176 w 204"/>
                  <a:gd name="T75" fmla="*/ 100 h 102"/>
                  <a:gd name="T76" fmla="*/ 176 w 204"/>
                  <a:gd name="T77" fmla="*/ 100 h 102"/>
                  <a:gd name="T78" fmla="*/ 180 w 204"/>
                  <a:gd name="T79" fmla="*/ 102 h 102"/>
                  <a:gd name="T80" fmla="*/ 188 w 204"/>
                  <a:gd name="T81" fmla="*/ 102 h 102"/>
                  <a:gd name="T82" fmla="*/ 196 w 204"/>
                  <a:gd name="T83" fmla="*/ 100 h 102"/>
                  <a:gd name="T84" fmla="*/ 204 w 204"/>
                  <a:gd name="T85" fmla="*/ 98 h 102"/>
                  <a:gd name="T86" fmla="*/ 204 w 204"/>
                  <a:gd name="T87" fmla="*/ 98 h 102"/>
                  <a:gd name="T88" fmla="*/ 172 w 204"/>
                  <a:gd name="T89" fmla="*/ 70 h 102"/>
                  <a:gd name="T90" fmla="*/ 172 w 204"/>
                  <a:gd name="T91" fmla="*/ 70 h 102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w 204"/>
                  <a:gd name="T139" fmla="*/ 0 h 102"/>
                  <a:gd name="T140" fmla="*/ 204 w 204"/>
                  <a:gd name="T141" fmla="*/ 102 h 102"/>
                </a:gdLst>
                <a:ahLst/>
                <a:cxnLst>
                  <a:cxn ang="T92">
                    <a:pos x="T0" y="T1"/>
                  </a:cxn>
                  <a:cxn ang="T93">
                    <a:pos x="T2" y="T3"/>
                  </a:cxn>
                  <a:cxn ang="T94">
                    <a:pos x="T4" y="T5"/>
                  </a:cxn>
                  <a:cxn ang="T95">
                    <a:pos x="T6" y="T7"/>
                  </a:cxn>
                  <a:cxn ang="T96">
                    <a:pos x="T8" y="T9"/>
                  </a:cxn>
                  <a:cxn ang="T97">
                    <a:pos x="T10" y="T11"/>
                  </a:cxn>
                  <a:cxn ang="T98">
                    <a:pos x="T12" y="T13"/>
                  </a:cxn>
                  <a:cxn ang="T99">
                    <a:pos x="T14" y="T15"/>
                  </a:cxn>
                  <a:cxn ang="T100">
                    <a:pos x="T16" y="T17"/>
                  </a:cxn>
                  <a:cxn ang="T101">
                    <a:pos x="T18" y="T19"/>
                  </a:cxn>
                  <a:cxn ang="T102">
                    <a:pos x="T20" y="T21"/>
                  </a:cxn>
                  <a:cxn ang="T103">
                    <a:pos x="T22" y="T23"/>
                  </a:cxn>
                  <a:cxn ang="T104">
                    <a:pos x="T24" y="T25"/>
                  </a:cxn>
                  <a:cxn ang="T105">
                    <a:pos x="T26" y="T27"/>
                  </a:cxn>
                  <a:cxn ang="T106">
                    <a:pos x="T28" y="T29"/>
                  </a:cxn>
                  <a:cxn ang="T107">
                    <a:pos x="T30" y="T31"/>
                  </a:cxn>
                  <a:cxn ang="T108">
                    <a:pos x="T32" y="T33"/>
                  </a:cxn>
                  <a:cxn ang="T109">
                    <a:pos x="T34" y="T35"/>
                  </a:cxn>
                  <a:cxn ang="T110">
                    <a:pos x="T36" y="T37"/>
                  </a:cxn>
                  <a:cxn ang="T111">
                    <a:pos x="T38" y="T39"/>
                  </a:cxn>
                  <a:cxn ang="T112">
                    <a:pos x="T40" y="T41"/>
                  </a:cxn>
                  <a:cxn ang="T113">
                    <a:pos x="T42" y="T43"/>
                  </a:cxn>
                  <a:cxn ang="T114">
                    <a:pos x="T44" y="T45"/>
                  </a:cxn>
                  <a:cxn ang="T115">
                    <a:pos x="T46" y="T47"/>
                  </a:cxn>
                  <a:cxn ang="T116">
                    <a:pos x="T48" y="T49"/>
                  </a:cxn>
                  <a:cxn ang="T117">
                    <a:pos x="T50" y="T51"/>
                  </a:cxn>
                  <a:cxn ang="T118">
                    <a:pos x="T52" y="T53"/>
                  </a:cxn>
                  <a:cxn ang="T119">
                    <a:pos x="T54" y="T55"/>
                  </a:cxn>
                  <a:cxn ang="T120">
                    <a:pos x="T56" y="T57"/>
                  </a:cxn>
                  <a:cxn ang="T121">
                    <a:pos x="T58" y="T59"/>
                  </a:cxn>
                  <a:cxn ang="T122">
                    <a:pos x="T60" y="T61"/>
                  </a:cxn>
                  <a:cxn ang="T123">
                    <a:pos x="T62" y="T63"/>
                  </a:cxn>
                  <a:cxn ang="T124">
                    <a:pos x="T64" y="T65"/>
                  </a:cxn>
                  <a:cxn ang="T125">
                    <a:pos x="T66" y="T67"/>
                  </a:cxn>
                  <a:cxn ang="T126">
                    <a:pos x="T68" y="T69"/>
                  </a:cxn>
                  <a:cxn ang="T127">
                    <a:pos x="T70" y="T71"/>
                  </a:cxn>
                  <a:cxn ang="T128">
                    <a:pos x="T72" y="T73"/>
                  </a:cxn>
                  <a:cxn ang="T129">
                    <a:pos x="T74" y="T75"/>
                  </a:cxn>
                  <a:cxn ang="T130">
                    <a:pos x="T76" y="T77"/>
                  </a:cxn>
                  <a:cxn ang="T131">
                    <a:pos x="T78" y="T79"/>
                  </a:cxn>
                  <a:cxn ang="T132">
                    <a:pos x="T80" y="T81"/>
                  </a:cxn>
                  <a:cxn ang="T133">
                    <a:pos x="T82" y="T83"/>
                  </a:cxn>
                  <a:cxn ang="T134">
                    <a:pos x="T84" y="T85"/>
                  </a:cxn>
                  <a:cxn ang="T135">
                    <a:pos x="T86" y="T87"/>
                  </a:cxn>
                  <a:cxn ang="T136">
                    <a:pos x="T88" y="T89"/>
                  </a:cxn>
                  <a:cxn ang="T137">
                    <a:pos x="T90" y="T91"/>
                  </a:cxn>
                </a:cxnLst>
                <a:rect l="T138" t="T139" r="T140" b="T141"/>
                <a:pathLst>
                  <a:path w="204" h="102">
                    <a:moveTo>
                      <a:pt x="172" y="70"/>
                    </a:moveTo>
                    <a:lnTo>
                      <a:pt x="172" y="70"/>
                    </a:lnTo>
                    <a:lnTo>
                      <a:pt x="142" y="46"/>
                    </a:lnTo>
                    <a:lnTo>
                      <a:pt x="104" y="14"/>
                    </a:lnTo>
                    <a:lnTo>
                      <a:pt x="88" y="6"/>
                    </a:lnTo>
                    <a:lnTo>
                      <a:pt x="72" y="0"/>
                    </a:lnTo>
                    <a:lnTo>
                      <a:pt x="56" y="0"/>
                    </a:lnTo>
                    <a:lnTo>
                      <a:pt x="40" y="2"/>
                    </a:lnTo>
                    <a:lnTo>
                      <a:pt x="30" y="6"/>
                    </a:lnTo>
                    <a:lnTo>
                      <a:pt x="20" y="10"/>
                    </a:lnTo>
                    <a:lnTo>
                      <a:pt x="0" y="20"/>
                    </a:lnTo>
                    <a:lnTo>
                      <a:pt x="2" y="20"/>
                    </a:lnTo>
                    <a:lnTo>
                      <a:pt x="10" y="22"/>
                    </a:lnTo>
                    <a:lnTo>
                      <a:pt x="18" y="26"/>
                    </a:lnTo>
                    <a:lnTo>
                      <a:pt x="28" y="32"/>
                    </a:lnTo>
                    <a:lnTo>
                      <a:pt x="40" y="36"/>
                    </a:lnTo>
                    <a:lnTo>
                      <a:pt x="46" y="38"/>
                    </a:lnTo>
                    <a:lnTo>
                      <a:pt x="56" y="36"/>
                    </a:lnTo>
                    <a:lnTo>
                      <a:pt x="72" y="32"/>
                    </a:lnTo>
                    <a:lnTo>
                      <a:pt x="80" y="46"/>
                    </a:lnTo>
                    <a:lnTo>
                      <a:pt x="98" y="40"/>
                    </a:lnTo>
                    <a:lnTo>
                      <a:pt x="112" y="58"/>
                    </a:lnTo>
                    <a:lnTo>
                      <a:pt x="128" y="60"/>
                    </a:lnTo>
                    <a:lnTo>
                      <a:pt x="130" y="62"/>
                    </a:lnTo>
                    <a:lnTo>
                      <a:pt x="132" y="66"/>
                    </a:lnTo>
                    <a:lnTo>
                      <a:pt x="132" y="74"/>
                    </a:lnTo>
                    <a:lnTo>
                      <a:pt x="142" y="76"/>
                    </a:lnTo>
                    <a:lnTo>
                      <a:pt x="156" y="84"/>
                    </a:lnTo>
                    <a:lnTo>
                      <a:pt x="166" y="92"/>
                    </a:lnTo>
                    <a:lnTo>
                      <a:pt x="176" y="100"/>
                    </a:lnTo>
                    <a:lnTo>
                      <a:pt x="180" y="102"/>
                    </a:lnTo>
                    <a:lnTo>
                      <a:pt x="188" y="102"/>
                    </a:lnTo>
                    <a:lnTo>
                      <a:pt x="196" y="100"/>
                    </a:lnTo>
                    <a:lnTo>
                      <a:pt x="204" y="98"/>
                    </a:lnTo>
                    <a:lnTo>
                      <a:pt x="172" y="70"/>
                    </a:lnTo>
                    <a:close/>
                  </a:path>
                </a:pathLst>
              </a:custGeom>
              <a:solidFill>
                <a:srgbClr val="AE630E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34" name="Freeform 73"/>
              <p:cNvSpPr>
                <a:spLocks/>
              </p:cNvSpPr>
              <p:nvPr/>
            </p:nvSpPr>
            <p:spPr bwMode="auto">
              <a:xfrm>
                <a:off x="3287" y="2613"/>
                <a:ext cx="132" cy="42"/>
              </a:xfrm>
              <a:custGeom>
                <a:avLst/>
                <a:gdLst>
                  <a:gd name="T0" fmla="*/ 0 w 132"/>
                  <a:gd name="T1" fmla="*/ 22 h 42"/>
                  <a:gd name="T2" fmla="*/ 12 w 132"/>
                  <a:gd name="T3" fmla="*/ 16 h 42"/>
                  <a:gd name="T4" fmla="*/ 24 w 132"/>
                  <a:gd name="T5" fmla="*/ 18 h 42"/>
                  <a:gd name="T6" fmla="*/ 38 w 132"/>
                  <a:gd name="T7" fmla="*/ 14 h 42"/>
                  <a:gd name="T8" fmla="*/ 38 w 132"/>
                  <a:gd name="T9" fmla="*/ 14 h 42"/>
                  <a:gd name="T10" fmla="*/ 44 w 132"/>
                  <a:gd name="T11" fmla="*/ 12 h 42"/>
                  <a:gd name="T12" fmla="*/ 50 w 132"/>
                  <a:gd name="T13" fmla="*/ 10 h 42"/>
                  <a:gd name="T14" fmla="*/ 56 w 132"/>
                  <a:gd name="T15" fmla="*/ 6 h 42"/>
                  <a:gd name="T16" fmla="*/ 56 w 132"/>
                  <a:gd name="T17" fmla="*/ 6 h 42"/>
                  <a:gd name="T18" fmla="*/ 60 w 132"/>
                  <a:gd name="T19" fmla="*/ 4 h 42"/>
                  <a:gd name="T20" fmla="*/ 64 w 132"/>
                  <a:gd name="T21" fmla="*/ 2 h 42"/>
                  <a:gd name="T22" fmla="*/ 70 w 132"/>
                  <a:gd name="T23" fmla="*/ 0 h 42"/>
                  <a:gd name="T24" fmla="*/ 70 w 132"/>
                  <a:gd name="T25" fmla="*/ 0 h 42"/>
                  <a:gd name="T26" fmla="*/ 74 w 132"/>
                  <a:gd name="T27" fmla="*/ 4 h 42"/>
                  <a:gd name="T28" fmla="*/ 80 w 132"/>
                  <a:gd name="T29" fmla="*/ 8 h 42"/>
                  <a:gd name="T30" fmla="*/ 90 w 132"/>
                  <a:gd name="T31" fmla="*/ 8 h 42"/>
                  <a:gd name="T32" fmla="*/ 90 w 132"/>
                  <a:gd name="T33" fmla="*/ 8 h 42"/>
                  <a:gd name="T34" fmla="*/ 98 w 132"/>
                  <a:gd name="T35" fmla="*/ 8 h 42"/>
                  <a:gd name="T36" fmla="*/ 106 w 132"/>
                  <a:gd name="T37" fmla="*/ 10 h 42"/>
                  <a:gd name="T38" fmla="*/ 112 w 132"/>
                  <a:gd name="T39" fmla="*/ 12 h 42"/>
                  <a:gd name="T40" fmla="*/ 132 w 132"/>
                  <a:gd name="T41" fmla="*/ 24 h 42"/>
                  <a:gd name="T42" fmla="*/ 132 w 132"/>
                  <a:gd name="T43" fmla="*/ 24 h 42"/>
                  <a:gd name="T44" fmla="*/ 122 w 132"/>
                  <a:gd name="T45" fmla="*/ 32 h 42"/>
                  <a:gd name="T46" fmla="*/ 116 w 132"/>
                  <a:gd name="T47" fmla="*/ 38 h 42"/>
                  <a:gd name="T48" fmla="*/ 114 w 132"/>
                  <a:gd name="T49" fmla="*/ 38 h 42"/>
                  <a:gd name="T50" fmla="*/ 110 w 132"/>
                  <a:gd name="T51" fmla="*/ 38 h 42"/>
                  <a:gd name="T52" fmla="*/ 110 w 132"/>
                  <a:gd name="T53" fmla="*/ 38 h 42"/>
                  <a:gd name="T54" fmla="*/ 98 w 132"/>
                  <a:gd name="T55" fmla="*/ 34 h 42"/>
                  <a:gd name="T56" fmla="*/ 88 w 132"/>
                  <a:gd name="T57" fmla="*/ 30 h 42"/>
                  <a:gd name="T58" fmla="*/ 80 w 132"/>
                  <a:gd name="T59" fmla="*/ 30 h 42"/>
                  <a:gd name="T60" fmla="*/ 80 w 132"/>
                  <a:gd name="T61" fmla="*/ 30 h 42"/>
                  <a:gd name="T62" fmla="*/ 64 w 132"/>
                  <a:gd name="T63" fmla="*/ 32 h 42"/>
                  <a:gd name="T64" fmla="*/ 54 w 132"/>
                  <a:gd name="T65" fmla="*/ 34 h 42"/>
                  <a:gd name="T66" fmla="*/ 38 w 132"/>
                  <a:gd name="T67" fmla="*/ 40 h 42"/>
                  <a:gd name="T68" fmla="*/ 20 w 132"/>
                  <a:gd name="T69" fmla="*/ 42 h 42"/>
                  <a:gd name="T70" fmla="*/ 20 w 132"/>
                  <a:gd name="T71" fmla="*/ 42 h 42"/>
                  <a:gd name="T72" fmla="*/ 24 w 132"/>
                  <a:gd name="T73" fmla="*/ 34 h 42"/>
                  <a:gd name="T74" fmla="*/ 24 w 132"/>
                  <a:gd name="T75" fmla="*/ 30 h 42"/>
                  <a:gd name="T76" fmla="*/ 22 w 132"/>
                  <a:gd name="T77" fmla="*/ 28 h 42"/>
                  <a:gd name="T78" fmla="*/ 20 w 132"/>
                  <a:gd name="T79" fmla="*/ 28 h 42"/>
                  <a:gd name="T80" fmla="*/ 20 w 132"/>
                  <a:gd name="T81" fmla="*/ 28 h 42"/>
                  <a:gd name="T82" fmla="*/ 12 w 132"/>
                  <a:gd name="T83" fmla="*/ 26 h 42"/>
                  <a:gd name="T84" fmla="*/ 6 w 132"/>
                  <a:gd name="T85" fmla="*/ 26 h 42"/>
                  <a:gd name="T86" fmla="*/ 0 w 132"/>
                  <a:gd name="T87" fmla="*/ 22 h 42"/>
                  <a:gd name="T88" fmla="*/ 0 w 132"/>
                  <a:gd name="T89" fmla="*/ 22 h 42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w 132"/>
                  <a:gd name="T136" fmla="*/ 0 h 42"/>
                  <a:gd name="T137" fmla="*/ 132 w 132"/>
                  <a:gd name="T138" fmla="*/ 42 h 42"/>
                </a:gdLst>
                <a:ahLst/>
                <a:cxnLst>
                  <a:cxn ang="T90">
                    <a:pos x="T0" y="T1"/>
                  </a:cxn>
                  <a:cxn ang="T91">
                    <a:pos x="T2" y="T3"/>
                  </a:cxn>
                  <a:cxn ang="T92">
                    <a:pos x="T4" y="T5"/>
                  </a:cxn>
                  <a:cxn ang="T93">
                    <a:pos x="T6" y="T7"/>
                  </a:cxn>
                  <a:cxn ang="T94">
                    <a:pos x="T8" y="T9"/>
                  </a:cxn>
                  <a:cxn ang="T95">
                    <a:pos x="T10" y="T11"/>
                  </a:cxn>
                  <a:cxn ang="T96">
                    <a:pos x="T12" y="T13"/>
                  </a:cxn>
                  <a:cxn ang="T97">
                    <a:pos x="T14" y="T15"/>
                  </a:cxn>
                  <a:cxn ang="T98">
                    <a:pos x="T16" y="T17"/>
                  </a:cxn>
                  <a:cxn ang="T99">
                    <a:pos x="T18" y="T19"/>
                  </a:cxn>
                  <a:cxn ang="T100">
                    <a:pos x="T20" y="T21"/>
                  </a:cxn>
                  <a:cxn ang="T101">
                    <a:pos x="T22" y="T23"/>
                  </a:cxn>
                  <a:cxn ang="T102">
                    <a:pos x="T24" y="T25"/>
                  </a:cxn>
                  <a:cxn ang="T103">
                    <a:pos x="T26" y="T27"/>
                  </a:cxn>
                  <a:cxn ang="T104">
                    <a:pos x="T28" y="T29"/>
                  </a:cxn>
                  <a:cxn ang="T105">
                    <a:pos x="T30" y="T31"/>
                  </a:cxn>
                  <a:cxn ang="T106">
                    <a:pos x="T32" y="T33"/>
                  </a:cxn>
                  <a:cxn ang="T107">
                    <a:pos x="T34" y="T35"/>
                  </a:cxn>
                  <a:cxn ang="T108">
                    <a:pos x="T36" y="T37"/>
                  </a:cxn>
                  <a:cxn ang="T109">
                    <a:pos x="T38" y="T39"/>
                  </a:cxn>
                  <a:cxn ang="T110">
                    <a:pos x="T40" y="T41"/>
                  </a:cxn>
                  <a:cxn ang="T111">
                    <a:pos x="T42" y="T43"/>
                  </a:cxn>
                  <a:cxn ang="T112">
                    <a:pos x="T44" y="T45"/>
                  </a:cxn>
                  <a:cxn ang="T113">
                    <a:pos x="T46" y="T47"/>
                  </a:cxn>
                  <a:cxn ang="T114">
                    <a:pos x="T48" y="T49"/>
                  </a:cxn>
                  <a:cxn ang="T115">
                    <a:pos x="T50" y="T51"/>
                  </a:cxn>
                  <a:cxn ang="T116">
                    <a:pos x="T52" y="T53"/>
                  </a:cxn>
                  <a:cxn ang="T117">
                    <a:pos x="T54" y="T55"/>
                  </a:cxn>
                  <a:cxn ang="T118">
                    <a:pos x="T56" y="T57"/>
                  </a:cxn>
                  <a:cxn ang="T119">
                    <a:pos x="T58" y="T59"/>
                  </a:cxn>
                  <a:cxn ang="T120">
                    <a:pos x="T60" y="T61"/>
                  </a:cxn>
                  <a:cxn ang="T121">
                    <a:pos x="T62" y="T63"/>
                  </a:cxn>
                  <a:cxn ang="T122">
                    <a:pos x="T64" y="T65"/>
                  </a:cxn>
                  <a:cxn ang="T123">
                    <a:pos x="T66" y="T67"/>
                  </a:cxn>
                  <a:cxn ang="T124">
                    <a:pos x="T68" y="T69"/>
                  </a:cxn>
                  <a:cxn ang="T125">
                    <a:pos x="T70" y="T71"/>
                  </a:cxn>
                  <a:cxn ang="T126">
                    <a:pos x="T72" y="T73"/>
                  </a:cxn>
                  <a:cxn ang="T127">
                    <a:pos x="T74" y="T75"/>
                  </a:cxn>
                  <a:cxn ang="T128">
                    <a:pos x="T76" y="T77"/>
                  </a:cxn>
                  <a:cxn ang="T129">
                    <a:pos x="T78" y="T79"/>
                  </a:cxn>
                  <a:cxn ang="T130">
                    <a:pos x="T80" y="T81"/>
                  </a:cxn>
                  <a:cxn ang="T131">
                    <a:pos x="T82" y="T83"/>
                  </a:cxn>
                  <a:cxn ang="T132">
                    <a:pos x="T84" y="T85"/>
                  </a:cxn>
                  <a:cxn ang="T133">
                    <a:pos x="T86" y="T87"/>
                  </a:cxn>
                  <a:cxn ang="T134">
                    <a:pos x="T88" y="T89"/>
                  </a:cxn>
                </a:cxnLst>
                <a:rect l="T135" t="T136" r="T137" b="T138"/>
                <a:pathLst>
                  <a:path w="132" h="42">
                    <a:moveTo>
                      <a:pt x="0" y="22"/>
                    </a:moveTo>
                    <a:lnTo>
                      <a:pt x="12" y="16"/>
                    </a:lnTo>
                    <a:lnTo>
                      <a:pt x="24" y="18"/>
                    </a:lnTo>
                    <a:lnTo>
                      <a:pt x="38" y="14"/>
                    </a:lnTo>
                    <a:lnTo>
                      <a:pt x="44" y="12"/>
                    </a:lnTo>
                    <a:lnTo>
                      <a:pt x="50" y="10"/>
                    </a:lnTo>
                    <a:lnTo>
                      <a:pt x="56" y="6"/>
                    </a:lnTo>
                    <a:lnTo>
                      <a:pt x="60" y="4"/>
                    </a:lnTo>
                    <a:lnTo>
                      <a:pt x="64" y="2"/>
                    </a:lnTo>
                    <a:lnTo>
                      <a:pt x="70" y="0"/>
                    </a:lnTo>
                    <a:lnTo>
                      <a:pt x="74" y="4"/>
                    </a:lnTo>
                    <a:lnTo>
                      <a:pt x="80" y="8"/>
                    </a:lnTo>
                    <a:lnTo>
                      <a:pt x="90" y="8"/>
                    </a:lnTo>
                    <a:lnTo>
                      <a:pt x="98" y="8"/>
                    </a:lnTo>
                    <a:lnTo>
                      <a:pt x="106" y="10"/>
                    </a:lnTo>
                    <a:lnTo>
                      <a:pt x="112" y="12"/>
                    </a:lnTo>
                    <a:lnTo>
                      <a:pt x="132" y="24"/>
                    </a:lnTo>
                    <a:lnTo>
                      <a:pt x="122" y="32"/>
                    </a:lnTo>
                    <a:lnTo>
                      <a:pt x="116" y="38"/>
                    </a:lnTo>
                    <a:lnTo>
                      <a:pt x="114" y="38"/>
                    </a:lnTo>
                    <a:lnTo>
                      <a:pt x="110" y="38"/>
                    </a:lnTo>
                    <a:lnTo>
                      <a:pt x="98" y="34"/>
                    </a:lnTo>
                    <a:lnTo>
                      <a:pt x="88" y="30"/>
                    </a:lnTo>
                    <a:lnTo>
                      <a:pt x="80" y="30"/>
                    </a:lnTo>
                    <a:lnTo>
                      <a:pt x="64" y="32"/>
                    </a:lnTo>
                    <a:lnTo>
                      <a:pt x="54" y="34"/>
                    </a:lnTo>
                    <a:lnTo>
                      <a:pt x="38" y="40"/>
                    </a:lnTo>
                    <a:lnTo>
                      <a:pt x="20" y="42"/>
                    </a:lnTo>
                    <a:lnTo>
                      <a:pt x="24" y="34"/>
                    </a:lnTo>
                    <a:lnTo>
                      <a:pt x="24" y="30"/>
                    </a:lnTo>
                    <a:lnTo>
                      <a:pt x="22" y="28"/>
                    </a:lnTo>
                    <a:lnTo>
                      <a:pt x="20" y="28"/>
                    </a:lnTo>
                    <a:lnTo>
                      <a:pt x="12" y="26"/>
                    </a:lnTo>
                    <a:lnTo>
                      <a:pt x="6" y="26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rgbClr val="63A1CB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35" name="Freeform 74"/>
              <p:cNvSpPr>
                <a:spLocks/>
              </p:cNvSpPr>
              <p:nvPr/>
            </p:nvSpPr>
            <p:spPr bwMode="auto">
              <a:xfrm>
                <a:off x="3375" y="2621"/>
                <a:ext cx="102" cy="60"/>
              </a:xfrm>
              <a:custGeom>
                <a:avLst/>
                <a:gdLst>
                  <a:gd name="T0" fmla="*/ 86 w 102"/>
                  <a:gd name="T1" fmla="*/ 16 h 60"/>
                  <a:gd name="T2" fmla="*/ 86 w 102"/>
                  <a:gd name="T3" fmla="*/ 16 h 60"/>
                  <a:gd name="T4" fmla="*/ 102 w 102"/>
                  <a:gd name="T5" fmla="*/ 18 h 60"/>
                  <a:gd name="T6" fmla="*/ 102 w 102"/>
                  <a:gd name="T7" fmla="*/ 18 h 60"/>
                  <a:gd name="T8" fmla="*/ 96 w 102"/>
                  <a:gd name="T9" fmla="*/ 12 h 60"/>
                  <a:gd name="T10" fmla="*/ 86 w 102"/>
                  <a:gd name="T11" fmla="*/ 8 h 60"/>
                  <a:gd name="T12" fmla="*/ 76 w 102"/>
                  <a:gd name="T13" fmla="*/ 4 h 60"/>
                  <a:gd name="T14" fmla="*/ 64 w 102"/>
                  <a:gd name="T15" fmla="*/ 2 h 60"/>
                  <a:gd name="T16" fmla="*/ 64 w 102"/>
                  <a:gd name="T17" fmla="*/ 2 h 60"/>
                  <a:gd name="T18" fmla="*/ 54 w 102"/>
                  <a:gd name="T19" fmla="*/ 0 h 60"/>
                  <a:gd name="T20" fmla="*/ 44 w 102"/>
                  <a:gd name="T21" fmla="*/ 0 h 60"/>
                  <a:gd name="T22" fmla="*/ 36 w 102"/>
                  <a:gd name="T23" fmla="*/ 2 h 60"/>
                  <a:gd name="T24" fmla="*/ 30 w 102"/>
                  <a:gd name="T25" fmla="*/ 6 h 60"/>
                  <a:gd name="T26" fmla="*/ 18 w 102"/>
                  <a:gd name="T27" fmla="*/ 14 h 60"/>
                  <a:gd name="T28" fmla="*/ 10 w 102"/>
                  <a:gd name="T29" fmla="*/ 24 h 60"/>
                  <a:gd name="T30" fmla="*/ 6 w 102"/>
                  <a:gd name="T31" fmla="*/ 34 h 60"/>
                  <a:gd name="T32" fmla="*/ 2 w 102"/>
                  <a:gd name="T33" fmla="*/ 42 h 60"/>
                  <a:gd name="T34" fmla="*/ 0 w 102"/>
                  <a:gd name="T35" fmla="*/ 52 h 60"/>
                  <a:gd name="T36" fmla="*/ 0 w 102"/>
                  <a:gd name="T37" fmla="*/ 52 h 60"/>
                  <a:gd name="T38" fmla="*/ 8 w 102"/>
                  <a:gd name="T39" fmla="*/ 52 h 60"/>
                  <a:gd name="T40" fmla="*/ 12 w 102"/>
                  <a:gd name="T41" fmla="*/ 54 h 60"/>
                  <a:gd name="T42" fmla="*/ 18 w 102"/>
                  <a:gd name="T43" fmla="*/ 56 h 60"/>
                  <a:gd name="T44" fmla="*/ 18 w 102"/>
                  <a:gd name="T45" fmla="*/ 56 h 60"/>
                  <a:gd name="T46" fmla="*/ 20 w 102"/>
                  <a:gd name="T47" fmla="*/ 58 h 60"/>
                  <a:gd name="T48" fmla="*/ 24 w 102"/>
                  <a:gd name="T49" fmla="*/ 60 h 60"/>
                  <a:gd name="T50" fmla="*/ 24 w 102"/>
                  <a:gd name="T51" fmla="*/ 60 h 60"/>
                  <a:gd name="T52" fmla="*/ 30 w 102"/>
                  <a:gd name="T53" fmla="*/ 46 h 60"/>
                  <a:gd name="T54" fmla="*/ 34 w 102"/>
                  <a:gd name="T55" fmla="*/ 38 h 60"/>
                  <a:gd name="T56" fmla="*/ 40 w 102"/>
                  <a:gd name="T57" fmla="*/ 30 h 60"/>
                  <a:gd name="T58" fmla="*/ 48 w 102"/>
                  <a:gd name="T59" fmla="*/ 22 h 60"/>
                  <a:gd name="T60" fmla="*/ 58 w 102"/>
                  <a:gd name="T61" fmla="*/ 18 h 60"/>
                  <a:gd name="T62" fmla="*/ 70 w 102"/>
                  <a:gd name="T63" fmla="*/ 14 h 60"/>
                  <a:gd name="T64" fmla="*/ 86 w 102"/>
                  <a:gd name="T65" fmla="*/ 16 h 60"/>
                  <a:gd name="T66" fmla="*/ 86 w 102"/>
                  <a:gd name="T67" fmla="*/ 16 h 60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w 102"/>
                  <a:gd name="T103" fmla="*/ 0 h 60"/>
                  <a:gd name="T104" fmla="*/ 102 w 102"/>
                  <a:gd name="T105" fmla="*/ 60 h 60"/>
                </a:gdLst>
                <a:ahLst/>
                <a:cxnLst>
                  <a:cxn ang="T68">
                    <a:pos x="T0" y="T1"/>
                  </a:cxn>
                  <a:cxn ang="T69">
                    <a:pos x="T2" y="T3"/>
                  </a:cxn>
                  <a:cxn ang="T70">
                    <a:pos x="T4" y="T5"/>
                  </a:cxn>
                  <a:cxn ang="T71">
                    <a:pos x="T6" y="T7"/>
                  </a:cxn>
                  <a:cxn ang="T72">
                    <a:pos x="T8" y="T9"/>
                  </a:cxn>
                  <a:cxn ang="T73">
                    <a:pos x="T10" y="T11"/>
                  </a:cxn>
                  <a:cxn ang="T74">
                    <a:pos x="T12" y="T13"/>
                  </a:cxn>
                  <a:cxn ang="T75">
                    <a:pos x="T14" y="T15"/>
                  </a:cxn>
                  <a:cxn ang="T76">
                    <a:pos x="T16" y="T17"/>
                  </a:cxn>
                  <a:cxn ang="T77">
                    <a:pos x="T18" y="T19"/>
                  </a:cxn>
                  <a:cxn ang="T78">
                    <a:pos x="T20" y="T21"/>
                  </a:cxn>
                  <a:cxn ang="T79">
                    <a:pos x="T22" y="T23"/>
                  </a:cxn>
                  <a:cxn ang="T80">
                    <a:pos x="T24" y="T25"/>
                  </a:cxn>
                  <a:cxn ang="T81">
                    <a:pos x="T26" y="T27"/>
                  </a:cxn>
                  <a:cxn ang="T82">
                    <a:pos x="T28" y="T29"/>
                  </a:cxn>
                  <a:cxn ang="T83">
                    <a:pos x="T30" y="T31"/>
                  </a:cxn>
                  <a:cxn ang="T84">
                    <a:pos x="T32" y="T33"/>
                  </a:cxn>
                  <a:cxn ang="T85">
                    <a:pos x="T34" y="T35"/>
                  </a:cxn>
                  <a:cxn ang="T86">
                    <a:pos x="T36" y="T37"/>
                  </a:cxn>
                  <a:cxn ang="T87">
                    <a:pos x="T38" y="T39"/>
                  </a:cxn>
                  <a:cxn ang="T88">
                    <a:pos x="T40" y="T41"/>
                  </a:cxn>
                  <a:cxn ang="T89">
                    <a:pos x="T42" y="T43"/>
                  </a:cxn>
                  <a:cxn ang="T90">
                    <a:pos x="T44" y="T45"/>
                  </a:cxn>
                  <a:cxn ang="T91">
                    <a:pos x="T46" y="T47"/>
                  </a:cxn>
                  <a:cxn ang="T92">
                    <a:pos x="T48" y="T49"/>
                  </a:cxn>
                  <a:cxn ang="T93">
                    <a:pos x="T50" y="T51"/>
                  </a:cxn>
                  <a:cxn ang="T94">
                    <a:pos x="T52" y="T53"/>
                  </a:cxn>
                  <a:cxn ang="T95">
                    <a:pos x="T54" y="T55"/>
                  </a:cxn>
                  <a:cxn ang="T96">
                    <a:pos x="T56" y="T57"/>
                  </a:cxn>
                  <a:cxn ang="T97">
                    <a:pos x="T58" y="T59"/>
                  </a:cxn>
                  <a:cxn ang="T98">
                    <a:pos x="T60" y="T61"/>
                  </a:cxn>
                  <a:cxn ang="T99">
                    <a:pos x="T62" y="T63"/>
                  </a:cxn>
                  <a:cxn ang="T100">
                    <a:pos x="T64" y="T65"/>
                  </a:cxn>
                  <a:cxn ang="T101">
                    <a:pos x="T66" y="T67"/>
                  </a:cxn>
                </a:cxnLst>
                <a:rect l="T102" t="T103" r="T104" b="T105"/>
                <a:pathLst>
                  <a:path w="102" h="60">
                    <a:moveTo>
                      <a:pt x="86" y="16"/>
                    </a:moveTo>
                    <a:lnTo>
                      <a:pt x="86" y="16"/>
                    </a:lnTo>
                    <a:lnTo>
                      <a:pt x="102" y="18"/>
                    </a:lnTo>
                    <a:lnTo>
                      <a:pt x="96" y="12"/>
                    </a:lnTo>
                    <a:lnTo>
                      <a:pt x="86" y="8"/>
                    </a:lnTo>
                    <a:lnTo>
                      <a:pt x="76" y="4"/>
                    </a:lnTo>
                    <a:lnTo>
                      <a:pt x="64" y="2"/>
                    </a:lnTo>
                    <a:lnTo>
                      <a:pt x="54" y="0"/>
                    </a:lnTo>
                    <a:lnTo>
                      <a:pt x="44" y="0"/>
                    </a:lnTo>
                    <a:lnTo>
                      <a:pt x="36" y="2"/>
                    </a:lnTo>
                    <a:lnTo>
                      <a:pt x="30" y="6"/>
                    </a:lnTo>
                    <a:lnTo>
                      <a:pt x="18" y="14"/>
                    </a:lnTo>
                    <a:lnTo>
                      <a:pt x="10" y="24"/>
                    </a:lnTo>
                    <a:lnTo>
                      <a:pt x="6" y="34"/>
                    </a:lnTo>
                    <a:lnTo>
                      <a:pt x="2" y="42"/>
                    </a:lnTo>
                    <a:lnTo>
                      <a:pt x="0" y="52"/>
                    </a:lnTo>
                    <a:lnTo>
                      <a:pt x="8" y="52"/>
                    </a:lnTo>
                    <a:lnTo>
                      <a:pt x="12" y="54"/>
                    </a:lnTo>
                    <a:lnTo>
                      <a:pt x="18" y="56"/>
                    </a:lnTo>
                    <a:lnTo>
                      <a:pt x="20" y="58"/>
                    </a:lnTo>
                    <a:lnTo>
                      <a:pt x="24" y="60"/>
                    </a:lnTo>
                    <a:lnTo>
                      <a:pt x="30" y="46"/>
                    </a:lnTo>
                    <a:lnTo>
                      <a:pt x="34" y="38"/>
                    </a:lnTo>
                    <a:lnTo>
                      <a:pt x="40" y="30"/>
                    </a:lnTo>
                    <a:lnTo>
                      <a:pt x="48" y="22"/>
                    </a:lnTo>
                    <a:lnTo>
                      <a:pt x="58" y="18"/>
                    </a:lnTo>
                    <a:lnTo>
                      <a:pt x="70" y="14"/>
                    </a:lnTo>
                    <a:lnTo>
                      <a:pt x="86" y="16"/>
                    </a:lnTo>
                    <a:close/>
                  </a:path>
                </a:pathLst>
              </a:custGeom>
              <a:solidFill>
                <a:srgbClr val="BD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36" name="Freeform 75"/>
              <p:cNvSpPr>
                <a:spLocks/>
              </p:cNvSpPr>
              <p:nvPr/>
            </p:nvSpPr>
            <p:spPr bwMode="auto">
              <a:xfrm>
                <a:off x="3399" y="2635"/>
                <a:ext cx="92" cy="58"/>
              </a:xfrm>
              <a:custGeom>
                <a:avLst/>
                <a:gdLst>
                  <a:gd name="T0" fmla="*/ 22 w 92"/>
                  <a:gd name="T1" fmla="*/ 56 h 58"/>
                  <a:gd name="T2" fmla="*/ 22 w 92"/>
                  <a:gd name="T3" fmla="*/ 56 h 58"/>
                  <a:gd name="T4" fmla="*/ 26 w 92"/>
                  <a:gd name="T5" fmla="*/ 58 h 58"/>
                  <a:gd name="T6" fmla="*/ 28 w 92"/>
                  <a:gd name="T7" fmla="*/ 58 h 58"/>
                  <a:gd name="T8" fmla="*/ 32 w 92"/>
                  <a:gd name="T9" fmla="*/ 54 h 58"/>
                  <a:gd name="T10" fmla="*/ 34 w 92"/>
                  <a:gd name="T11" fmla="*/ 50 h 58"/>
                  <a:gd name="T12" fmla="*/ 36 w 92"/>
                  <a:gd name="T13" fmla="*/ 50 h 58"/>
                  <a:gd name="T14" fmla="*/ 40 w 92"/>
                  <a:gd name="T15" fmla="*/ 50 h 58"/>
                  <a:gd name="T16" fmla="*/ 46 w 92"/>
                  <a:gd name="T17" fmla="*/ 54 h 58"/>
                  <a:gd name="T18" fmla="*/ 46 w 92"/>
                  <a:gd name="T19" fmla="*/ 54 h 58"/>
                  <a:gd name="T20" fmla="*/ 50 w 92"/>
                  <a:gd name="T21" fmla="*/ 58 h 58"/>
                  <a:gd name="T22" fmla="*/ 54 w 92"/>
                  <a:gd name="T23" fmla="*/ 58 h 58"/>
                  <a:gd name="T24" fmla="*/ 56 w 92"/>
                  <a:gd name="T25" fmla="*/ 56 h 58"/>
                  <a:gd name="T26" fmla="*/ 58 w 92"/>
                  <a:gd name="T27" fmla="*/ 54 h 58"/>
                  <a:gd name="T28" fmla="*/ 60 w 92"/>
                  <a:gd name="T29" fmla="*/ 52 h 58"/>
                  <a:gd name="T30" fmla="*/ 62 w 92"/>
                  <a:gd name="T31" fmla="*/ 50 h 58"/>
                  <a:gd name="T32" fmla="*/ 66 w 92"/>
                  <a:gd name="T33" fmla="*/ 50 h 58"/>
                  <a:gd name="T34" fmla="*/ 72 w 92"/>
                  <a:gd name="T35" fmla="*/ 52 h 58"/>
                  <a:gd name="T36" fmla="*/ 72 w 92"/>
                  <a:gd name="T37" fmla="*/ 52 h 58"/>
                  <a:gd name="T38" fmla="*/ 78 w 92"/>
                  <a:gd name="T39" fmla="*/ 56 h 58"/>
                  <a:gd name="T40" fmla="*/ 82 w 92"/>
                  <a:gd name="T41" fmla="*/ 56 h 58"/>
                  <a:gd name="T42" fmla="*/ 86 w 92"/>
                  <a:gd name="T43" fmla="*/ 54 h 58"/>
                  <a:gd name="T44" fmla="*/ 90 w 92"/>
                  <a:gd name="T45" fmla="*/ 52 h 58"/>
                  <a:gd name="T46" fmla="*/ 92 w 92"/>
                  <a:gd name="T47" fmla="*/ 46 h 58"/>
                  <a:gd name="T48" fmla="*/ 92 w 92"/>
                  <a:gd name="T49" fmla="*/ 42 h 58"/>
                  <a:gd name="T50" fmla="*/ 92 w 92"/>
                  <a:gd name="T51" fmla="*/ 42 h 58"/>
                  <a:gd name="T52" fmla="*/ 92 w 92"/>
                  <a:gd name="T53" fmla="*/ 32 h 58"/>
                  <a:gd name="T54" fmla="*/ 90 w 92"/>
                  <a:gd name="T55" fmla="*/ 24 h 58"/>
                  <a:gd name="T56" fmla="*/ 86 w 92"/>
                  <a:gd name="T57" fmla="*/ 14 h 58"/>
                  <a:gd name="T58" fmla="*/ 78 w 92"/>
                  <a:gd name="T59" fmla="*/ 4 h 58"/>
                  <a:gd name="T60" fmla="*/ 78 w 92"/>
                  <a:gd name="T61" fmla="*/ 4 h 58"/>
                  <a:gd name="T62" fmla="*/ 62 w 92"/>
                  <a:gd name="T63" fmla="*/ 2 h 58"/>
                  <a:gd name="T64" fmla="*/ 62 w 92"/>
                  <a:gd name="T65" fmla="*/ 2 h 58"/>
                  <a:gd name="T66" fmla="*/ 46 w 92"/>
                  <a:gd name="T67" fmla="*/ 0 h 58"/>
                  <a:gd name="T68" fmla="*/ 34 w 92"/>
                  <a:gd name="T69" fmla="*/ 4 h 58"/>
                  <a:gd name="T70" fmla="*/ 24 w 92"/>
                  <a:gd name="T71" fmla="*/ 8 h 58"/>
                  <a:gd name="T72" fmla="*/ 16 w 92"/>
                  <a:gd name="T73" fmla="*/ 16 h 58"/>
                  <a:gd name="T74" fmla="*/ 10 w 92"/>
                  <a:gd name="T75" fmla="*/ 24 h 58"/>
                  <a:gd name="T76" fmla="*/ 6 w 92"/>
                  <a:gd name="T77" fmla="*/ 32 h 58"/>
                  <a:gd name="T78" fmla="*/ 0 w 92"/>
                  <a:gd name="T79" fmla="*/ 46 h 58"/>
                  <a:gd name="T80" fmla="*/ 0 w 92"/>
                  <a:gd name="T81" fmla="*/ 46 h 58"/>
                  <a:gd name="T82" fmla="*/ 12 w 92"/>
                  <a:gd name="T83" fmla="*/ 46 h 58"/>
                  <a:gd name="T84" fmla="*/ 16 w 92"/>
                  <a:gd name="T85" fmla="*/ 50 h 58"/>
                  <a:gd name="T86" fmla="*/ 22 w 92"/>
                  <a:gd name="T87" fmla="*/ 56 h 58"/>
                  <a:gd name="T88" fmla="*/ 22 w 92"/>
                  <a:gd name="T89" fmla="*/ 56 h 58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w 92"/>
                  <a:gd name="T136" fmla="*/ 0 h 58"/>
                  <a:gd name="T137" fmla="*/ 92 w 92"/>
                  <a:gd name="T138" fmla="*/ 58 h 58"/>
                </a:gdLst>
                <a:ahLst/>
                <a:cxnLst>
                  <a:cxn ang="T90">
                    <a:pos x="T0" y="T1"/>
                  </a:cxn>
                  <a:cxn ang="T91">
                    <a:pos x="T2" y="T3"/>
                  </a:cxn>
                  <a:cxn ang="T92">
                    <a:pos x="T4" y="T5"/>
                  </a:cxn>
                  <a:cxn ang="T93">
                    <a:pos x="T6" y="T7"/>
                  </a:cxn>
                  <a:cxn ang="T94">
                    <a:pos x="T8" y="T9"/>
                  </a:cxn>
                  <a:cxn ang="T95">
                    <a:pos x="T10" y="T11"/>
                  </a:cxn>
                  <a:cxn ang="T96">
                    <a:pos x="T12" y="T13"/>
                  </a:cxn>
                  <a:cxn ang="T97">
                    <a:pos x="T14" y="T15"/>
                  </a:cxn>
                  <a:cxn ang="T98">
                    <a:pos x="T16" y="T17"/>
                  </a:cxn>
                  <a:cxn ang="T99">
                    <a:pos x="T18" y="T19"/>
                  </a:cxn>
                  <a:cxn ang="T100">
                    <a:pos x="T20" y="T21"/>
                  </a:cxn>
                  <a:cxn ang="T101">
                    <a:pos x="T22" y="T23"/>
                  </a:cxn>
                  <a:cxn ang="T102">
                    <a:pos x="T24" y="T25"/>
                  </a:cxn>
                  <a:cxn ang="T103">
                    <a:pos x="T26" y="T27"/>
                  </a:cxn>
                  <a:cxn ang="T104">
                    <a:pos x="T28" y="T29"/>
                  </a:cxn>
                  <a:cxn ang="T105">
                    <a:pos x="T30" y="T31"/>
                  </a:cxn>
                  <a:cxn ang="T106">
                    <a:pos x="T32" y="T33"/>
                  </a:cxn>
                  <a:cxn ang="T107">
                    <a:pos x="T34" y="T35"/>
                  </a:cxn>
                  <a:cxn ang="T108">
                    <a:pos x="T36" y="T37"/>
                  </a:cxn>
                  <a:cxn ang="T109">
                    <a:pos x="T38" y="T39"/>
                  </a:cxn>
                  <a:cxn ang="T110">
                    <a:pos x="T40" y="T41"/>
                  </a:cxn>
                  <a:cxn ang="T111">
                    <a:pos x="T42" y="T43"/>
                  </a:cxn>
                  <a:cxn ang="T112">
                    <a:pos x="T44" y="T45"/>
                  </a:cxn>
                  <a:cxn ang="T113">
                    <a:pos x="T46" y="T47"/>
                  </a:cxn>
                  <a:cxn ang="T114">
                    <a:pos x="T48" y="T49"/>
                  </a:cxn>
                  <a:cxn ang="T115">
                    <a:pos x="T50" y="T51"/>
                  </a:cxn>
                  <a:cxn ang="T116">
                    <a:pos x="T52" y="T53"/>
                  </a:cxn>
                  <a:cxn ang="T117">
                    <a:pos x="T54" y="T55"/>
                  </a:cxn>
                  <a:cxn ang="T118">
                    <a:pos x="T56" y="T57"/>
                  </a:cxn>
                  <a:cxn ang="T119">
                    <a:pos x="T58" y="T59"/>
                  </a:cxn>
                  <a:cxn ang="T120">
                    <a:pos x="T60" y="T61"/>
                  </a:cxn>
                  <a:cxn ang="T121">
                    <a:pos x="T62" y="T63"/>
                  </a:cxn>
                  <a:cxn ang="T122">
                    <a:pos x="T64" y="T65"/>
                  </a:cxn>
                  <a:cxn ang="T123">
                    <a:pos x="T66" y="T67"/>
                  </a:cxn>
                  <a:cxn ang="T124">
                    <a:pos x="T68" y="T69"/>
                  </a:cxn>
                  <a:cxn ang="T125">
                    <a:pos x="T70" y="T71"/>
                  </a:cxn>
                  <a:cxn ang="T126">
                    <a:pos x="T72" y="T73"/>
                  </a:cxn>
                  <a:cxn ang="T127">
                    <a:pos x="T74" y="T75"/>
                  </a:cxn>
                  <a:cxn ang="T128">
                    <a:pos x="T76" y="T77"/>
                  </a:cxn>
                  <a:cxn ang="T129">
                    <a:pos x="T78" y="T79"/>
                  </a:cxn>
                  <a:cxn ang="T130">
                    <a:pos x="T80" y="T81"/>
                  </a:cxn>
                  <a:cxn ang="T131">
                    <a:pos x="T82" y="T83"/>
                  </a:cxn>
                  <a:cxn ang="T132">
                    <a:pos x="T84" y="T85"/>
                  </a:cxn>
                  <a:cxn ang="T133">
                    <a:pos x="T86" y="T87"/>
                  </a:cxn>
                  <a:cxn ang="T134">
                    <a:pos x="T88" y="T89"/>
                  </a:cxn>
                </a:cxnLst>
                <a:rect l="T135" t="T136" r="T137" b="T138"/>
                <a:pathLst>
                  <a:path w="92" h="58">
                    <a:moveTo>
                      <a:pt x="22" y="56"/>
                    </a:moveTo>
                    <a:lnTo>
                      <a:pt x="22" y="56"/>
                    </a:lnTo>
                    <a:lnTo>
                      <a:pt x="26" y="58"/>
                    </a:lnTo>
                    <a:lnTo>
                      <a:pt x="28" y="58"/>
                    </a:lnTo>
                    <a:lnTo>
                      <a:pt x="32" y="54"/>
                    </a:lnTo>
                    <a:lnTo>
                      <a:pt x="34" y="50"/>
                    </a:lnTo>
                    <a:lnTo>
                      <a:pt x="36" y="50"/>
                    </a:lnTo>
                    <a:lnTo>
                      <a:pt x="40" y="50"/>
                    </a:lnTo>
                    <a:lnTo>
                      <a:pt x="46" y="54"/>
                    </a:lnTo>
                    <a:lnTo>
                      <a:pt x="50" y="58"/>
                    </a:lnTo>
                    <a:lnTo>
                      <a:pt x="54" y="58"/>
                    </a:lnTo>
                    <a:lnTo>
                      <a:pt x="56" y="56"/>
                    </a:lnTo>
                    <a:lnTo>
                      <a:pt x="58" y="54"/>
                    </a:lnTo>
                    <a:lnTo>
                      <a:pt x="60" y="52"/>
                    </a:lnTo>
                    <a:lnTo>
                      <a:pt x="62" y="50"/>
                    </a:lnTo>
                    <a:lnTo>
                      <a:pt x="66" y="50"/>
                    </a:lnTo>
                    <a:lnTo>
                      <a:pt x="72" y="52"/>
                    </a:lnTo>
                    <a:lnTo>
                      <a:pt x="78" y="56"/>
                    </a:lnTo>
                    <a:lnTo>
                      <a:pt x="82" y="56"/>
                    </a:lnTo>
                    <a:lnTo>
                      <a:pt x="86" y="54"/>
                    </a:lnTo>
                    <a:lnTo>
                      <a:pt x="90" y="52"/>
                    </a:lnTo>
                    <a:lnTo>
                      <a:pt x="92" y="46"/>
                    </a:lnTo>
                    <a:lnTo>
                      <a:pt x="92" y="42"/>
                    </a:lnTo>
                    <a:lnTo>
                      <a:pt x="92" y="32"/>
                    </a:lnTo>
                    <a:lnTo>
                      <a:pt x="90" y="24"/>
                    </a:lnTo>
                    <a:lnTo>
                      <a:pt x="86" y="14"/>
                    </a:lnTo>
                    <a:lnTo>
                      <a:pt x="78" y="4"/>
                    </a:lnTo>
                    <a:lnTo>
                      <a:pt x="62" y="2"/>
                    </a:lnTo>
                    <a:lnTo>
                      <a:pt x="46" y="0"/>
                    </a:lnTo>
                    <a:lnTo>
                      <a:pt x="34" y="4"/>
                    </a:lnTo>
                    <a:lnTo>
                      <a:pt x="24" y="8"/>
                    </a:lnTo>
                    <a:lnTo>
                      <a:pt x="16" y="16"/>
                    </a:lnTo>
                    <a:lnTo>
                      <a:pt x="10" y="24"/>
                    </a:lnTo>
                    <a:lnTo>
                      <a:pt x="6" y="32"/>
                    </a:lnTo>
                    <a:lnTo>
                      <a:pt x="0" y="46"/>
                    </a:lnTo>
                    <a:lnTo>
                      <a:pt x="12" y="46"/>
                    </a:lnTo>
                    <a:lnTo>
                      <a:pt x="16" y="50"/>
                    </a:lnTo>
                    <a:lnTo>
                      <a:pt x="22" y="56"/>
                    </a:lnTo>
                    <a:close/>
                  </a:path>
                </a:pathLst>
              </a:custGeom>
              <a:solidFill>
                <a:srgbClr val="DB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37" name="Freeform 76"/>
              <p:cNvSpPr>
                <a:spLocks/>
              </p:cNvSpPr>
              <p:nvPr/>
            </p:nvSpPr>
            <p:spPr bwMode="auto">
              <a:xfrm>
                <a:off x="3071" y="2601"/>
                <a:ext cx="226" cy="156"/>
              </a:xfrm>
              <a:custGeom>
                <a:avLst/>
                <a:gdLst>
                  <a:gd name="T0" fmla="*/ 226 w 226"/>
                  <a:gd name="T1" fmla="*/ 30 h 156"/>
                  <a:gd name="T2" fmla="*/ 226 w 226"/>
                  <a:gd name="T3" fmla="*/ 30 h 156"/>
                  <a:gd name="T4" fmla="*/ 226 w 226"/>
                  <a:gd name="T5" fmla="*/ 24 h 156"/>
                  <a:gd name="T6" fmla="*/ 224 w 226"/>
                  <a:gd name="T7" fmla="*/ 20 h 156"/>
                  <a:gd name="T8" fmla="*/ 218 w 226"/>
                  <a:gd name="T9" fmla="*/ 14 h 156"/>
                  <a:gd name="T10" fmla="*/ 212 w 226"/>
                  <a:gd name="T11" fmla="*/ 10 h 156"/>
                  <a:gd name="T12" fmla="*/ 204 w 226"/>
                  <a:gd name="T13" fmla="*/ 6 h 156"/>
                  <a:gd name="T14" fmla="*/ 192 w 226"/>
                  <a:gd name="T15" fmla="*/ 4 h 156"/>
                  <a:gd name="T16" fmla="*/ 178 w 226"/>
                  <a:gd name="T17" fmla="*/ 2 h 156"/>
                  <a:gd name="T18" fmla="*/ 160 w 226"/>
                  <a:gd name="T19" fmla="*/ 0 h 156"/>
                  <a:gd name="T20" fmla="*/ 160 w 226"/>
                  <a:gd name="T21" fmla="*/ 0 h 156"/>
                  <a:gd name="T22" fmla="*/ 144 w 226"/>
                  <a:gd name="T23" fmla="*/ 2 h 156"/>
                  <a:gd name="T24" fmla="*/ 130 w 226"/>
                  <a:gd name="T25" fmla="*/ 8 h 156"/>
                  <a:gd name="T26" fmla="*/ 114 w 226"/>
                  <a:gd name="T27" fmla="*/ 16 h 156"/>
                  <a:gd name="T28" fmla="*/ 100 w 226"/>
                  <a:gd name="T29" fmla="*/ 26 h 156"/>
                  <a:gd name="T30" fmla="*/ 86 w 226"/>
                  <a:gd name="T31" fmla="*/ 36 h 156"/>
                  <a:gd name="T32" fmla="*/ 72 w 226"/>
                  <a:gd name="T33" fmla="*/ 50 h 156"/>
                  <a:gd name="T34" fmla="*/ 48 w 226"/>
                  <a:gd name="T35" fmla="*/ 78 h 156"/>
                  <a:gd name="T36" fmla="*/ 28 w 226"/>
                  <a:gd name="T37" fmla="*/ 108 h 156"/>
                  <a:gd name="T38" fmla="*/ 14 w 226"/>
                  <a:gd name="T39" fmla="*/ 132 h 156"/>
                  <a:gd name="T40" fmla="*/ 0 w 226"/>
                  <a:gd name="T41" fmla="*/ 156 h 156"/>
                  <a:gd name="T42" fmla="*/ 16 w 226"/>
                  <a:gd name="T43" fmla="*/ 148 h 156"/>
                  <a:gd name="T44" fmla="*/ 20 w 226"/>
                  <a:gd name="T45" fmla="*/ 148 h 156"/>
                  <a:gd name="T46" fmla="*/ 20 w 226"/>
                  <a:gd name="T47" fmla="*/ 148 h 156"/>
                  <a:gd name="T48" fmla="*/ 24 w 226"/>
                  <a:gd name="T49" fmla="*/ 142 h 156"/>
                  <a:gd name="T50" fmla="*/ 24 w 226"/>
                  <a:gd name="T51" fmla="*/ 142 h 156"/>
                  <a:gd name="T52" fmla="*/ 66 w 226"/>
                  <a:gd name="T53" fmla="*/ 98 h 156"/>
                  <a:gd name="T54" fmla="*/ 90 w 226"/>
                  <a:gd name="T55" fmla="*/ 76 h 156"/>
                  <a:gd name="T56" fmla="*/ 116 w 226"/>
                  <a:gd name="T57" fmla="*/ 56 h 156"/>
                  <a:gd name="T58" fmla="*/ 144 w 226"/>
                  <a:gd name="T59" fmla="*/ 40 h 156"/>
                  <a:gd name="T60" fmla="*/ 156 w 226"/>
                  <a:gd name="T61" fmla="*/ 34 h 156"/>
                  <a:gd name="T62" fmla="*/ 170 w 226"/>
                  <a:gd name="T63" fmla="*/ 28 h 156"/>
                  <a:gd name="T64" fmla="*/ 184 w 226"/>
                  <a:gd name="T65" fmla="*/ 26 h 156"/>
                  <a:gd name="T66" fmla="*/ 198 w 226"/>
                  <a:gd name="T67" fmla="*/ 24 h 156"/>
                  <a:gd name="T68" fmla="*/ 212 w 226"/>
                  <a:gd name="T69" fmla="*/ 26 h 156"/>
                  <a:gd name="T70" fmla="*/ 226 w 226"/>
                  <a:gd name="T71" fmla="*/ 30 h 156"/>
                  <a:gd name="T72" fmla="*/ 226 w 226"/>
                  <a:gd name="T73" fmla="*/ 30 h 15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w 226"/>
                  <a:gd name="T112" fmla="*/ 0 h 156"/>
                  <a:gd name="T113" fmla="*/ 226 w 226"/>
                  <a:gd name="T114" fmla="*/ 156 h 156"/>
                </a:gdLst>
                <a:ahLst/>
                <a:cxnLst>
                  <a:cxn ang="T74">
                    <a:pos x="T0" y="T1"/>
                  </a:cxn>
                  <a:cxn ang="T75">
                    <a:pos x="T2" y="T3"/>
                  </a:cxn>
                  <a:cxn ang="T76">
                    <a:pos x="T4" y="T5"/>
                  </a:cxn>
                  <a:cxn ang="T77">
                    <a:pos x="T6" y="T7"/>
                  </a:cxn>
                  <a:cxn ang="T78">
                    <a:pos x="T8" y="T9"/>
                  </a:cxn>
                  <a:cxn ang="T79">
                    <a:pos x="T10" y="T11"/>
                  </a:cxn>
                  <a:cxn ang="T80">
                    <a:pos x="T12" y="T13"/>
                  </a:cxn>
                  <a:cxn ang="T81">
                    <a:pos x="T14" y="T15"/>
                  </a:cxn>
                  <a:cxn ang="T82">
                    <a:pos x="T16" y="T17"/>
                  </a:cxn>
                  <a:cxn ang="T83">
                    <a:pos x="T18" y="T19"/>
                  </a:cxn>
                  <a:cxn ang="T84">
                    <a:pos x="T20" y="T21"/>
                  </a:cxn>
                  <a:cxn ang="T85">
                    <a:pos x="T22" y="T23"/>
                  </a:cxn>
                  <a:cxn ang="T86">
                    <a:pos x="T24" y="T25"/>
                  </a:cxn>
                  <a:cxn ang="T87">
                    <a:pos x="T26" y="T27"/>
                  </a:cxn>
                  <a:cxn ang="T88">
                    <a:pos x="T28" y="T29"/>
                  </a:cxn>
                  <a:cxn ang="T89">
                    <a:pos x="T30" y="T31"/>
                  </a:cxn>
                  <a:cxn ang="T90">
                    <a:pos x="T32" y="T33"/>
                  </a:cxn>
                  <a:cxn ang="T91">
                    <a:pos x="T34" y="T35"/>
                  </a:cxn>
                  <a:cxn ang="T92">
                    <a:pos x="T36" y="T37"/>
                  </a:cxn>
                  <a:cxn ang="T93">
                    <a:pos x="T38" y="T39"/>
                  </a:cxn>
                  <a:cxn ang="T94">
                    <a:pos x="T40" y="T41"/>
                  </a:cxn>
                  <a:cxn ang="T95">
                    <a:pos x="T42" y="T43"/>
                  </a:cxn>
                  <a:cxn ang="T96">
                    <a:pos x="T44" y="T45"/>
                  </a:cxn>
                  <a:cxn ang="T97">
                    <a:pos x="T46" y="T47"/>
                  </a:cxn>
                  <a:cxn ang="T98">
                    <a:pos x="T48" y="T49"/>
                  </a:cxn>
                  <a:cxn ang="T99">
                    <a:pos x="T50" y="T51"/>
                  </a:cxn>
                  <a:cxn ang="T100">
                    <a:pos x="T52" y="T53"/>
                  </a:cxn>
                  <a:cxn ang="T101">
                    <a:pos x="T54" y="T55"/>
                  </a:cxn>
                  <a:cxn ang="T102">
                    <a:pos x="T56" y="T57"/>
                  </a:cxn>
                  <a:cxn ang="T103">
                    <a:pos x="T58" y="T59"/>
                  </a:cxn>
                  <a:cxn ang="T104">
                    <a:pos x="T60" y="T61"/>
                  </a:cxn>
                  <a:cxn ang="T105">
                    <a:pos x="T62" y="T63"/>
                  </a:cxn>
                  <a:cxn ang="T106">
                    <a:pos x="T64" y="T65"/>
                  </a:cxn>
                  <a:cxn ang="T107">
                    <a:pos x="T66" y="T67"/>
                  </a:cxn>
                  <a:cxn ang="T108">
                    <a:pos x="T68" y="T69"/>
                  </a:cxn>
                  <a:cxn ang="T109">
                    <a:pos x="T70" y="T71"/>
                  </a:cxn>
                  <a:cxn ang="T110">
                    <a:pos x="T72" y="T73"/>
                  </a:cxn>
                </a:cxnLst>
                <a:rect l="T111" t="T112" r="T113" b="T114"/>
                <a:pathLst>
                  <a:path w="226" h="156">
                    <a:moveTo>
                      <a:pt x="226" y="30"/>
                    </a:moveTo>
                    <a:lnTo>
                      <a:pt x="226" y="30"/>
                    </a:lnTo>
                    <a:lnTo>
                      <a:pt x="226" y="24"/>
                    </a:lnTo>
                    <a:lnTo>
                      <a:pt x="224" y="20"/>
                    </a:lnTo>
                    <a:lnTo>
                      <a:pt x="218" y="14"/>
                    </a:lnTo>
                    <a:lnTo>
                      <a:pt x="212" y="10"/>
                    </a:lnTo>
                    <a:lnTo>
                      <a:pt x="204" y="6"/>
                    </a:lnTo>
                    <a:lnTo>
                      <a:pt x="192" y="4"/>
                    </a:lnTo>
                    <a:lnTo>
                      <a:pt x="178" y="2"/>
                    </a:lnTo>
                    <a:lnTo>
                      <a:pt x="160" y="0"/>
                    </a:lnTo>
                    <a:lnTo>
                      <a:pt x="144" y="2"/>
                    </a:lnTo>
                    <a:lnTo>
                      <a:pt x="130" y="8"/>
                    </a:lnTo>
                    <a:lnTo>
                      <a:pt x="114" y="16"/>
                    </a:lnTo>
                    <a:lnTo>
                      <a:pt x="100" y="26"/>
                    </a:lnTo>
                    <a:lnTo>
                      <a:pt x="86" y="36"/>
                    </a:lnTo>
                    <a:lnTo>
                      <a:pt x="72" y="50"/>
                    </a:lnTo>
                    <a:lnTo>
                      <a:pt x="48" y="78"/>
                    </a:lnTo>
                    <a:lnTo>
                      <a:pt x="28" y="108"/>
                    </a:lnTo>
                    <a:lnTo>
                      <a:pt x="14" y="132"/>
                    </a:lnTo>
                    <a:lnTo>
                      <a:pt x="0" y="156"/>
                    </a:lnTo>
                    <a:lnTo>
                      <a:pt x="16" y="148"/>
                    </a:lnTo>
                    <a:lnTo>
                      <a:pt x="20" y="148"/>
                    </a:lnTo>
                    <a:lnTo>
                      <a:pt x="24" y="142"/>
                    </a:lnTo>
                    <a:lnTo>
                      <a:pt x="66" y="98"/>
                    </a:lnTo>
                    <a:lnTo>
                      <a:pt x="90" y="76"/>
                    </a:lnTo>
                    <a:lnTo>
                      <a:pt x="116" y="56"/>
                    </a:lnTo>
                    <a:lnTo>
                      <a:pt x="144" y="40"/>
                    </a:lnTo>
                    <a:lnTo>
                      <a:pt x="156" y="34"/>
                    </a:lnTo>
                    <a:lnTo>
                      <a:pt x="170" y="28"/>
                    </a:lnTo>
                    <a:lnTo>
                      <a:pt x="184" y="26"/>
                    </a:lnTo>
                    <a:lnTo>
                      <a:pt x="198" y="24"/>
                    </a:lnTo>
                    <a:lnTo>
                      <a:pt x="212" y="26"/>
                    </a:lnTo>
                    <a:lnTo>
                      <a:pt x="226" y="30"/>
                    </a:lnTo>
                    <a:close/>
                  </a:path>
                </a:pathLst>
              </a:custGeom>
              <a:solidFill>
                <a:srgbClr val="8B3D0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38" name="Freeform 77"/>
              <p:cNvSpPr>
                <a:spLocks/>
              </p:cNvSpPr>
              <p:nvPr/>
            </p:nvSpPr>
            <p:spPr bwMode="auto">
              <a:xfrm>
                <a:off x="3091" y="2625"/>
                <a:ext cx="206" cy="124"/>
              </a:xfrm>
              <a:custGeom>
                <a:avLst/>
                <a:gdLst>
                  <a:gd name="T0" fmla="*/ 4 w 206"/>
                  <a:gd name="T1" fmla="*/ 118 h 124"/>
                  <a:gd name="T2" fmla="*/ 4 w 206"/>
                  <a:gd name="T3" fmla="*/ 118 h 124"/>
                  <a:gd name="T4" fmla="*/ 0 w 206"/>
                  <a:gd name="T5" fmla="*/ 124 h 124"/>
                  <a:gd name="T6" fmla="*/ 20 w 206"/>
                  <a:gd name="T7" fmla="*/ 114 h 124"/>
                  <a:gd name="T8" fmla="*/ 20 w 206"/>
                  <a:gd name="T9" fmla="*/ 114 h 124"/>
                  <a:gd name="T10" fmla="*/ 30 w 206"/>
                  <a:gd name="T11" fmla="*/ 106 h 124"/>
                  <a:gd name="T12" fmla="*/ 38 w 206"/>
                  <a:gd name="T13" fmla="*/ 100 h 124"/>
                  <a:gd name="T14" fmla="*/ 42 w 206"/>
                  <a:gd name="T15" fmla="*/ 92 h 124"/>
                  <a:gd name="T16" fmla="*/ 42 w 206"/>
                  <a:gd name="T17" fmla="*/ 92 h 124"/>
                  <a:gd name="T18" fmla="*/ 46 w 206"/>
                  <a:gd name="T19" fmla="*/ 86 h 124"/>
                  <a:gd name="T20" fmla="*/ 48 w 206"/>
                  <a:gd name="T21" fmla="*/ 82 h 124"/>
                  <a:gd name="T22" fmla="*/ 52 w 206"/>
                  <a:gd name="T23" fmla="*/ 80 h 124"/>
                  <a:gd name="T24" fmla="*/ 60 w 206"/>
                  <a:gd name="T25" fmla="*/ 78 h 124"/>
                  <a:gd name="T26" fmla="*/ 60 w 206"/>
                  <a:gd name="T27" fmla="*/ 78 h 124"/>
                  <a:gd name="T28" fmla="*/ 68 w 206"/>
                  <a:gd name="T29" fmla="*/ 76 h 124"/>
                  <a:gd name="T30" fmla="*/ 72 w 206"/>
                  <a:gd name="T31" fmla="*/ 70 h 124"/>
                  <a:gd name="T32" fmla="*/ 78 w 206"/>
                  <a:gd name="T33" fmla="*/ 64 h 124"/>
                  <a:gd name="T34" fmla="*/ 78 w 206"/>
                  <a:gd name="T35" fmla="*/ 64 h 124"/>
                  <a:gd name="T36" fmla="*/ 90 w 206"/>
                  <a:gd name="T37" fmla="*/ 60 h 124"/>
                  <a:gd name="T38" fmla="*/ 100 w 206"/>
                  <a:gd name="T39" fmla="*/ 56 h 124"/>
                  <a:gd name="T40" fmla="*/ 108 w 206"/>
                  <a:gd name="T41" fmla="*/ 54 h 124"/>
                  <a:gd name="T42" fmla="*/ 108 w 206"/>
                  <a:gd name="T43" fmla="*/ 54 h 124"/>
                  <a:gd name="T44" fmla="*/ 114 w 206"/>
                  <a:gd name="T45" fmla="*/ 54 h 124"/>
                  <a:gd name="T46" fmla="*/ 118 w 206"/>
                  <a:gd name="T47" fmla="*/ 52 h 124"/>
                  <a:gd name="T48" fmla="*/ 124 w 206"/>
                  <a:gd name="T49" fmla="*/ 48 h 124"/>
                  <a:gd name="T50" fmla="*/ 124 w 206"/>
                  <a:gd name="T51" fmla="*/ 48 h 124"/>
                  <a:gd name="T52" fmla="*/ 156 w 206"/>
                  <a:gd name="T53" fmla="*/ 38 h 124"/>
                  <a:gd name="T54" fmla="*/ 156 w 206"/>
                  <a:gd name="T55" fmla="*/ 38 h 124"/>
                  <a:gd name="T56" fmla="*/ 160 w 206"/>
                  <a:gd name="T57" fmla="*/ 36 h 124"/>
                  <a:gd name="T58" fmla="*/ 164 w 206"/>
                  <a:gd name="T59" fmla="*/ 32 h 124"/>
                  <a:gd name="T60" fmla="*/ 174 w 206"/>
                  <a:gd name="T61" fmla="*/ 24 h 124"/>
                  <a:gd name="T62" fmla="*/ 174 w 206"/>
                  <a:gd name="T63" fmla="*/ 24 h 124"/>
                  <a:gd name="T64" fmla="*/ 176 w 206"/>
                  <a:gd name="T65" fmla="*/ 22 h 124"/>
                  <a:gd name="T66" fmla="*/ 178 w 206"/>
                  <a:gd name="T67" fmla="*/ 22 h 124"/>
                  <a:gd name="T68" fmla="*/ 184 w 206"/>
                  <a:gd name="T69" fmla="*/ 24 h 124"/>
                  <a:gd name="T70" fmla="*/ 188 w 206"/>
                  <a:gd name="T71" fmla="*/ 30 h 124"/>
                  <a:gd name="T72" fmla="*/ 200 w 206"/>
                  <a:gd name="T73" fmla="*/ 24 h 124"/>
                  <a:gd name="T74" fmla="*/ 200 w 206"/>
                  <a:gd name="T75" fmla="*/ 24 h 124"/>
                  <a:gd name="T76" fmla="*/ 200 w 206"/>
                  <a:gd name="T77" fmla="*/ 18 h 124"/>
                  <a:gd name="T78" fmla="*/ 202 w 206"/>
                  <a:gd name="T79" fmla="*/ 16 h 124"/>
                  <a:gd name="T80" fmla="*/ 206 w 206"/>
                  <a:gd name="T81" fmla="*/ 16 h 124"/>
                  <a:gd name="T82" fmla="*/ 206 w 206"/>
                  <a:gd name="T83" fmla="*/ 16 h 124"/>
                  <a:gd name="T84" fmla="*/ 206 w 206"/>
                  <a:gd name="T85" fmla="*/ 14 h 124"/>
                  <a:gd name="T86" fmla="*/ 206 w 206"/>
                  <a:gd name="T87" fmla="*/ 6 h 124"/>
                  <a:gd name="T88" fmla="*/ 206 w 206"/>
                  <a:gd name="T89" fmla="*/ 6 h 124"/>
                  <a:gd name="T90" fmla="*/ 192 w 206"/>
                  <a:gd name="T91" fmla="*/ 2 h 124"/>
                  <a:gd name="T92" fmla="*/ 178 w 206"/>
                  <a:gd name="T93" fmla="*/ 0 h 124"/>
                  <a:gd name="T94" fmla="*/ 164 w 206"/>
                  <a:gd name="T95" fmla="*/ 2 h 124"/>
                  <a:gd name="T96" fmla="*/ 150 w 206"/>
                  <a:gd name="T97" fmla="*/ 4 h 124"/>
                  <a:gd name="T98" fmla="*/ 136 w 206"/>
                  <a:gd name="T99" fmla="*/ 10 h 124"/>
                  <a:gd name="T100" fmla="*/ 124 w 206"/>
                  <a:gd name="T101" fmla="*/ 16 h 124"/>
                  <a:gd name="T102" fmla="*/ 96 w 206"/>
                  <a:gd name="T103" fmla="*/ 32 h 124"/>
                  <a:gd name="T104" fmla="*/ 70 w 206"/>
                  <a:gd name="T105" fmla="*/ 52 h 124"/>
                  <a:gd name="T106" fmla="*/ 46 w 206"/>
                  <a:gd name="T107" fmla="*/ 74 h 124"/>
                  <a:gd name="T108" fmla="*/ 4 w 206"/>
                  <a:gd name="T109" fmla="*/ 118 h 124"/>
                  <a:gd name="T110" fmla="*/ 4 w 206"/>
                  <a:gd name="T111" fmla="*/ 118 h 124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w 206"/>
                  <a:gd name="T169" fmla="*/ 0 h 124"/>
                  <a:gd name="T170" fmla="*/ 206 w 206"/>
                  <a:gd name="T171" fmla="*/ 124 h 124"/>
                </a:gdLst>
                <a:ahLst/>
                <a:cxnLst>
                  <a:cxn ang="T112">
                    <a:pos x="T0" y="T1"/>
                  </a:cxn>
                  <a:cxn ang="T113">
                    <a:pos x="T2" y="T3"/>
                  </a:cxn>
                  <a:cxn ang="T114">
                    <a:pos x="T4" y="T5"/>
                  </a:cxn>
                  <a:cxn ang="T115">
                    <a:pos x="T6" y="T7"/>
                  </a:cxn>
                  <a:cxn ang="T116">
                    <a:pos x="T8" y="T9"/>
                  </a:cxn>
                  <a:cxn ang="T117">
                    <a:pos x="T10" y="T11"/>
                  </a:cxn>
                  <a:cxn ang="T118">
                    <a:pos x="T12" y="T13"/>
                  </a:cxn>
                  <a:cxn ang="T119">
                    <a:pos x="T14" y="T15"/>
                  </a:cxn>
                  <a:cxn ang="T120">
                    <a:pos x="T16" y="T17"/>
                  </a:cxn>
                  <a:cxn ang="T121">
                    <a:pos x="T18" y="T19"/>
                  </a:cxn>
                  <a:cxn ang="T122">
                    <a:pos x="T20" y="T21"/>
                  </a:cxn>
                  <a:cxn ang="T123">
                    <a:pos x="T22" y="T23"/>
                  </a:cxn>
                  <a:cxn ang="T124">
                    <a:pos x="T24" y="T25"/>
                  </a:cxn>
                  <a:cxn ang="T125">
                    <a:pos x="T26" y="T27"/>
                  </a:cxn>
                  <a:cxn ang="T126">
                    <a:pos x="T28" y="T29"/>
                  </a:cxn>
                  <a:cxn ang="T127">
                    <a:pos x="T30" y="T31"/>
                  </a:cxn>
                  <a:cxn ang="T128">
                    <a:pos x="T32" y="T33"/>
                  </a:cxn>
                  <a:cxn ang="T129">
                    <a:pos x="T34" y="T35"/>
                  </a:cxn>
                  <a:cxn ang="T130">
                    <a:pos x="T36" y="T37"/>
                  </a:cxn>
                  <a:cxn ang="T131">
                    <a:pos x="T38" y="T39"/>
                  </a:cxn>
                  <a:cxn ang="T132">
                    <a:pos x="T40" y="T41"/>
                  </a:cxn>
                  <a:cxn ang="T133">
                    <a:pos x="T42" y="T43"/>
                  </a:cxn>
                  <a:cxn ang="T134">
                    <a:pos x="T44" y="T45"/>
                  </a:cxn>
                  <a:cxn ang="T135">
                    <a:pos x="T46" y="T47"/>
                  </a:cxn>
                  <a:cxn ang="T136">
                    <a:pos x="T48" y="T49"/>
                  </a:cxn>
                  <a:cxn ang="T137">
                    <a:pos x="T50" y="T51"/>
                  </a:cxn>
                  <a:cxn ang="T138">
                    <a:pos x="T52" y="T53"/>
                  </a:cxn>
                  <a:cxn ang="T139">
                    <a:pos x="T54" y="T55"/>
                  </a:cxn>
                  <a:cxn ang="T140">
                    <a:pos x="T56" y="T57"/>
                  </a:cxn>
                  <a:cxn ang="T141">
                    <a:pos x="T58" y="T59"/>
                  </a:cxn>
                  <a:cxn ang="T142">
                    <a:pos x="T60" y="T61"/>
                  </a:cxn>
                  <a:cxn ang="T143">
                    <a:pos x="T62" y="T63"/>
                  </a:cxn>
                  <a:cxn ang="T144">
                    <a:pos x="T64" y="T65"/>
                  </a:cxn>
                  <a:cxn ang="T145">
                    <a:pos x="T66" y="T67"/>
                  </a:cxn>
                  <a:cxn ang="T146">
                    <a:pos x="T68" y="T69"/>
                  </a:cxn>
                  <a:cxn ang="T147">
                    <a:pos x="T70" y="T71"/>
                  </a:cxn>
                  <a:cxn ang="T148">
                    <a:pos x="T72" y="T73"/>
                  </a:cxn>
                  <a:cxn ang="T149">
                    <a:pos x="T74" y="T75"/>
                  </a:cxn>
                  <a:cxn ang="T150">
                    <a:pos x="T76" y="T77"/>
                  </a:cxn>
                  <a:cxn ang="T151">
                    <a:pos x="T78" y="T79"/>
                  </a:cxn>
                  <a:cxn ang="T152">
                    <a:pos x="T80" y="T81"/>
                  </a:cxn>
                  <a:cxn ang="T153">
                    <a:pos x="T82" y="T83"/>
                  </a:cxn>
                  <a:cxn ang="T154">
                    <a:pos x="T84" y="T85"/>
                  </a:cxn>
                  <a:cxn ang="T155">
                    <a:pos x="T86" y="T87"/>
                  </a:cxn>
                  <a:cxn ang="T156">
                    <a:pos x="T88" y="T89"/>
                  </a:cxn>
                  <a:cxn ang="T157">
                    <a:pos x="T90" y="T91"/>
                  </a:cxn>
                  <a:cxn ang="T158">
                    <a:pos x="T92" y="T93"/>
                  </a:cxn>
                  <a:cxn ang="T159">
                    <a:pos x="T94" y="T95"/>
                  </a:cxn>
                  <a:cxn ang="T160">
                    <a:pos x="T96" y="T97"/>
                  </a:cxn>
                  <a:cxn ang="T161">
                    <a:pos x="T98" y="T99"/>
                  </a:cxn>
                  <a:cxn ang="T162">
                    <a:pos x="T100" y="T101"/>
                  </a:cxn>
                  <a:cxn ang="T163">
                    <a:pos x="T102" y="T103"/>
                  </a:cxn>
                  <a:cxn ang="T164">
                    <a:pos x="T104" y="T105"/>
                  </a:cxn>
                  <a:cxn ang="T165">
                    <a:pos x="T106" y="T107"/>
                  </a:cxn>
                  <a:cxn ang="T166">
                    <a:pos x="T108" y="T109"/>
                  </a:cxn>
                  <a:cxn ang="T167">
                    <a:pos x="T110" y="T111"/>
                  </a:cxn>
                </a:cxnLst>
                <a:rect l="T168" t="T169" r="T170" b="T171"/>
                <a:pathLst>
                  <a:path w="206" h="124">
                    <a:moveTo>
                      <a:pt x="4" y="118"/>
                    </a:moveTo>
                    <a:lnTo>
                      <a:pt x="4" y="118"/>
                    </a:lnTo>
                    <a:lnTo>
                      <a:pt x="0" y="124"/>
                    </a:lnTo>
                    <a:lnTo>
                      <a:pt x="20" y="114"/>
                    </a:lnTo>
                    <a:lnTo>
                      <a:pt x="30" y="106"/>
                    </a:lnTo>
                    <a:lnTo>
                      <a:pt x="38" y="100"/>
                    </a:lnTo>
                    <a:lnTo>
                      <a:pt x="42" y="92"/>
                    </a:lnTo>
                    <a:lnTo>
                      <a:pt x="46" y="86"/>
                    </a:lnTo>
                    <a:lnTo>
                      <a:pt x="48" y="82"/>
                    </a:lnTo>
                    <a:lnTo>
                      <a:pt x="52" y="80"/>
                    </a:lnTo>
                    <a:lnTo>
                      <a:pt x="60" y="78"/>
                    </a:lnTo>
                    <a:lnTo>
                      <a:pt x="68" y="76"/>
                    </a:lnTo>
                    <a:lnTo>
                      <a:pt x="72" y="70"/>
                    </a:lnTo>
                    <a:lnTo>
                      <a:pt x="78" y="64"/>
                    </a:lnTo>
                    <a:lnTo>
                      <a:pt x="90" y="60"/>
                    </a:lnTo>
                    <a:lnTo>
                      <a:pt x="100" y="56"/>
                    </a:lnTo>
                    <a:lnTo>
                      <a:pt x="108" y="54"/>
                    </a:lnTo>
                    <a:lnTo>
                      <a:pt x="114" y="54"/>
                    </a:lnTo>
                    <a:lnTo>
                      <a:pt x="118" y="52"/>
                    </a:lnTo>
                    <a:lnTo>
                      <a:pt x="124" y="48"/>
                    </a:lnTo>
                    <a:lnTo>
                      <a:pt x="156" y="38"/>
                    </a:lnTo>
                    <a:lnTo>
                      <a:pt x="160" y="36"/>
                    </a:lnTo>
                    <a:lnTo>
                      <a:pt x="164" y="32"/>
                    </a:lnTo>
                    <a:lnTo>
                      <a:pt x="174" y="24"/>
                    </a:lnTo>
                    <a:lnTo>
                      <a:pt x="176" y="22"/>
                    </a:lnTo>
                    <a:lnTo>
                      <a:pt x="178" y="22"/>
                    </a:lnTo>
                    <a:lnTo>
                      <a:pt x="184" y="24"/>
                    </a:lnTo>
                    <a:lnTo>
                      <a:pt x="188" y="30"/>
                    </a:lnTo>
                    <a:lnTo>
                      <a:pt x="200" y="24"/>
                    </a:lnTo>
                    <a:lnTo>
                      <a:pt x="200" y="18"/>
                    </a:lnTo>
                    <a:lnTo>
                      <a:pt x="202" y="16"/>
                    </a:lnTo>
                    <a:lnTo>
                      <a:pt x="206" y="16"/>
                    </a:lnTo>
                    <a:lnTo>
                      <a:pt x="206" y="14"/>
                    </a:lnTo>
                    <a:lnTo>
                      <a:pt x="206" y="6"/>
                    </a:lnTo>
                    <a:lnTo>
                      <a:pt x="192" y="2"/>
                    </a:lnTo>
                    <a:lnTo>
                      <a:pt x="178" y="0"/>
                    </a:lnTo>
                    <a:lnTo>
                      <a:pt x="164" y="2"/>
                    </a:lnTo>
                    <a:lnTo>
                      <a:pt x="150" y="4"/>
                    </a:lnTo>
                    <a:lnTo>
                      <a:pt x="136" y="10"/>
                    </a:lnTo>
                    <a:lnTo>
                      <a:pt x="124" y="16"/>
                    </a:lnTo>
                    <a:lnTo>
                      <a:pt x="96" y="32"/>
                    </a:lnTo>
                    <a:lnTo>
                      <a:pt x="70" y="52"/>
                    </a:lnTo>
                    <a:lnTo>
                      <a:pt x="46" y="74"/>
                    </a:lnTo>
                    <a:lnTo>
                      <a:pt x="4" y="118"/>
                    </a:lnTo>
                    <a:close/>
                  </a:path>
                </a:pathLst>
              </a:custGeom>
              <a:solidFill>
                <a:srgbClr val="AE630E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39" name="Freeform 78"/>
              <p:cNvSpPr>
                <a:spLocks/>
              </p:cNvSpPr>
              <p:nvPr/>
            </p:nvSpPr>
            <p:spPr bwMode="auto">
              <a:xfrm>
                <a:off x="3327" y="2703"/>
                <a:ext cx="234" cy="78"/>
              </a:xfrm>
              <a:custGeom>
                <a:avLst/>
                <a:gdLst>
                  <a:gd name="T0" fmla="*/ 0 w 234"/>
                  <a:gd name="T1" fmla="*/ 68 h 78"/>
                  <a:gd name="T2" fmla="*/ 0 w 234"/>
                  <a:gd name="T3" fmla="*/ 68 h 78"/>
                  <a:gd name="T4" fmla="*/ 18 w 234"/>
                  <a:gd name="T5" fmla="*/ 72 h 78"/>
                  <a:gd name="T6" fmla="*/ 36 w 234"/>
                  <a:gd name="T7" fmla="*/ 76 h 78"/>
                  <a:gd name="T8" fmla="*/ 60 w 234"/>
                  <a:gd name="T9" fmla="*/ 78 h 78"/>
                  <a:gd name="T10" fmla="*/ 86 w 234"/>
                  <a:gd name="T11" fmla="*/ 78 h 78"/>
                  <a:gd name="T12" fmla="*/ 100 w 234"/>
                  <a:gd name="T13" fmla="*/ 76 h 78"/>
                  <a:gd name="T14" fmla="*/ 112 w 234"/>
                  <a:gd name="T15" fmla="*/ 72 h 78"/>
                  <a:gd name="T16" fmla="*/ 126 w 234"/>
                  <a:gd name="T17" fmla="*/ 68 h 78"/>
                  <a:gd name="T18" fmla="*/ 138 w 234"/>
                  <a:gd name="T19" fmla="*/ 60 h 78"/>
                  <a:gd name="T20" fmla="*/ 148 w 234"/>
                  <a:gd name="T21" fmla="*/ 52 h 78"/>
                  <a:gd name="T22" fmla="*/ 160 w 234"/>
                  <a:gd name="T23" fmla="*/ 40 h 78"/>
                  <a:gd name="T24" fmla="*/ 160 w 234"/>
                  <a:gd name="T25" fmla="*/ 40 h 78"/>
                  <a:gd name="T26" fmla="*/ 166 w 234"/>
                  <a:gd name="T27" fmla="*/ 34 h 78"/>
                  <a:gd name="T28" fmla="*/ 172 w 234"/>
                  <a:gd name="T29" fmla="*/ 28 h 78"/>
                  <a:gd name="T30" fmla="*/ 178 w 234"/>
                  <a:gd name="T31" fmla="*/ 26 h 78"/>
                  <a:gd name="T32" fmla="*/ 184 w 234"/>
                  <a:gd name="T33" fmla="*/ 24 h 78"/>
                  <a:gd name="T34" fmla="*/ 196 w 234"/>
                  <a:gd name="T35" fmla="*/ 24 h 78"/>
                  <a:gd name="T36" fmla="*/ 206 w 234"/>
                  <a:gd name="T37" fmla="*/ 26 h 78"/>
                  <a:gd name="T38" fmla="*/ 214 w 234"/>
                  <a:gd name="T39" fmla="*/ 26 h 78"/>
                  <a:gd name="T40" fmla="*/ 218 w 234"/>
                  <a:gd name="T41" fmla="*/ 26 h 78"/>
                  <a:gd name="T42" fmla="*/ 222 w 234"/>
                  <a:gd name="T43" fmla="*/ 24 h 78"/>
                  <a:gd name="T44" fmla="*/ 226 w 234"/>
                  <a:gd name="T45" fmla="*/ 20 h 78"/>
                  <a:gd name="T46" fmla="*/ 230 w 234"/>
                  <a:gd name="T47" fmla="*/ 16 h 78"/>
                  <a:gd name="T48" fmla="*/ 234 w 234"/>
                  <a:gd name="T49" fmla="*/ 0 h 78"/>
                  <a:gd name="T50" fmla="*/ 234 w 234"/>
                  <a:gd name="T51" fmla="*/ 0 h 78"/>
                  <a:gd name="T52" fmla="*/ 232 w 234"/>
                  <a:gd name="T53" fmla="*/ 2 h 78"/>
                  <a:gd name="T54" fmla="*/ 224 w 234"/>
                  <a:gd name="T55" fmla="*/ 10 h 78"/>
                  <a:gd name="T56" fmla="*/ 220 w 234"/>
                  <a:gd name="T57" fmla="*/ 12 h 78"/>
                  <a:gd name="T58" fmla="*/ 212 w 234"/>
                  <a:gd name="T59" fmla="*/ 14 h 78"/>
                  <a:gd name="T60" fmla="*/ 204 w 234"/>
                  <a:gd name="T61" fmla="*/ 14 h 78"/>
                  <a:gd name="T62" fmla="*/ 194 w 234"/>
                  <a:gd name="T63" fmla="*/ 12 h 78"/>
                  <a:gd name="T64" fmla="*/ 194 w 234"/>
                  <a:gd name="T65" fmla="*/ 12 h 78"/>
                  <a:gd name="T66" fmla="*/ 188 w 234"/>
                  <a:gd name="T67" fmla="*/ 10 h 78"/>
                  <a:gd name="T68" fmla="*/ 182 w 234"/>
                  <a:gd name="T69" fmla="*/ 10 h 78"/>
                  <a:gd name="T70" fmla="*/ 170 w 234"/>
                  <a:gd name="T71" fmla="*/ 18 h 78"/>
                  <a:gd name="T72" fmla="*/ 156 w 234"/>
                  <a:gd name="T73" fmla="*/ 28 h 78"/>
                  <a:gd name="T74" fmla="*/ 136 w 234"/>
                  <a:gd name="T75" fmla="*/ 40 h 78"/>
                  <a:gd name="T76" fmla="*/ 114 w 234"/>
                  <a:gd name="T77" fmla="*/ 54 h 78"/>
                  <a:gd name="T78" fmla="*/ 100 w 234"/>
                  <a:gd name="T79" fmla="*/ 60 h 78"/>
                  <a:gd name="T80" fmla="*/ 84 w 234"/>
                  <a:gd name="T81" fmla="*/ 64 h 78"/>
                  <a:gd name="T82" fmla="*/ 66 w 234"/>
                  <a:gd name="T83" fmla="*/ 68 h 78"/>
                  <a:gd name="T84" fmla="*/ 46 w 234"/>
                  <a:gd name="T85" fmla="*/ 70 h 78"/>
                  <a:gd name="T86" fmla="*/ 24 w 234"/>
                  <a:gd name="T87" fmla="*/ 70 h 78"/>
                  <a:gd name="T88" fmla="*/ 0 w 234"/>
                  <a:gd name="T89" fmla="*/ 68 h 78"/>
                  <a:gd name="T90" fmla="*/ 0 w 234"/>
                  <a:gd name="T91" fmla="*/ 68 h 78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w 234"/>
                  <a:gd name="T139" fmla="*/ 0 h 78"/>
                  <a:gd name="T140" fmla="*/ 234 w 234"/>
                  <a:gd name="T141" fmla="*/ 78 h 78"/>
                </a:gdLst>
                <a:ahLst/>
                <a:cxnLst>
                  <a:cxn ang="T92">
                    <a:pos x="T0" y="T1"/>
                  </a:cxn>
                  <a:cxn ang="T93">
                    <a:pos x="T2" y="T3"/>
                  </a:cxn>
                  <a:cxn ang="T94">
                    <a:pos x="T4" y="T5"/>
                  </a:cxn>
                  <a:cxn ang="T95">
                    <a:pos x="T6" y="T7"/>
                  </a:cxn>
                  <a:cxn ang="T96">
                    <a:pos x="T8" y="T9"/>
                  </a:cxn>
                  <a:cxn ang="T97">
                    <a:pos x="T10" y="T11"/>
                  </a:cxn>
                  <a:cxn ang="T98">
                    <a:pos x="T12" y="T13"/>
                  </a:cxn>
                  <a:cxn ang="T99">
                    <a:pos x="T14" y="T15"/>
                  </a:cxn>
                  <a:cxn ang="T100">
                    <a:pos x="T16" y="T17"/>
                  </a:cxn>
                  <a:cxn ang="T101">
                    <a:pos x="T18" y="T19"/>
                  </a:cxn>
                  <a:cxn ang="T102">
                    <a:pos x="T20" y="T21"/>
                  </a:cxn>
                  <a:cxn ang="T103">
                    <a:pos x="T22" y="T23"/>
                  </a:cxn>
                  <a:cxn ang="T104">
                    <a:pos x="T24" y="T25"/>
                  </a:cxn>
                  <a:cxn ang="T105">
                    <a:pos x="T26" y="T27"/>
                  </a:cxn>
                  <a:cxn ang="T106">
                    <a:pos x="T28" y="T29"/>
                  </a:cxn>
                  <a:cxn ang="T107">
                    <a:pos x="T30" y="T31"/>
                  </a:cxn>
                  <a:cxn ang="T108">
                    <a:pos x="T32" y="T33"/>
                  </a:cxn>
                  <a:cxn ang="T109">
                    <a:pos x="T34" y="T35"/>
                  </a:cxn>
                  <a:cxn ang="T110">
                    <a:pos x="T36" y="T37"/>
                  </a:cxn>
                  <a:cxn ang="T111">
                    <a:pos x="T38" y="T39"/>
                  </a:cxn>
                  <a:cxn ang="T112">
                    <a:pos x="T40" y="T41"/>
                  </a:cxn>
                  <a:cxn ang="T113">
                    <a:pos x="T42" y="T43"/>
                  </a:cxn>
                  <a:cxn ang="T114">
                    <a:pos x="T44" y="T45"/>
                  </a:cxn>
                  <a:cxn ang="T115">
                    <a:pos x="T46" y="T47"/>
                  </a:cxn>
                  <a:cxn ang="T116">
                    <a:pos x="T48" y="T49"/>
                  </a:cxn>
                  <a:cxn ang="T117">
                    <a:pos x="T50" y="T51"/>
                  </a:cxn>
                  <a:cxn ang="T118">
                    <a:pos x="T52" y="T53"/>
                  </a:cxn>
                  <a:cxn ang="T119">
                    <a:pos x="T54" y="T55"/>
                  </a:cxn>
                  <a:cxn ang="T120">
                    <a:pos x="T56" y="T57"/>
                  </a:cxn>
                  <a:cxn ang="T121">
                    <a:pos x="T58" y="T59"/>
                  </a:cxn>
                  <a:cxn ang="T122">
                    <a:pos x="T60" y="T61"/>
                  </a:cxn>
                  <a:cxn ang="T123">
                    <a:pos x="T62" y="T63"/>
                  </a:cxn>
                  <a:cxn ang="T124">
                    <a:pos x="T64" y="T65"/>
                  </a:cxn>
                  <a:cxn ang="T125">
                    <a:pos x="T66" y="T67"/>
                  </a:cxn>
                  <a:cxn ang="T126">
                    <a:pos x="T68" y="T69"/>
                  </a:cxn>
                  <a:cxn ang="T127">
                    <a:pos x="T70" y="T71"/>
                  </a:cxn>
                  <a:cxn ang="T128">
                    <a:pos x="T72" y="T73"/>
                  </a:cxn>
                  <a:cxn ang="T129">
                    <a:pos x="T74" y="T75"/>
                  </a:cxn>
                  <a:cxn ang="T130">
                    <a:pos x="T76" y="T77"/>
                  </a:cxn>
                  <a:cxn ang="T131">
                    <a:pos x="T78" y="T79"/>
                  </a:cxn>
                  <a:cxn ang="T132">
                    <a:pos x="T80" y="T81"/>
                  </a:cxn>
                  <a:cxn ang="T133">
                    <a:pos x="T82" y="T83"/>
                  </a:cxn>
                  <a:cxn ang="T134">
                    <a:pos x="T84" y="T85"/>
                  </a:cxn>
                  <a:cxn ang="T135">
                    <a:pos x="T86" y="T87"/>
                  </a:cxn>
                  <a:cxn ang="T136">
                    <a:pos x="T88" y="T89"/>
                  </a:cxn>
                  <a:cxn ang="T137">
                    <a:pos x="T90" y="T91"/>
                  </a:cxn>
                </a:cxnLst>
                <a:rect l="T138" t="T139" r="T140" b="T141"/>
                <a:pathLst>
                  <a:path w="234" h="78">
                    <a:moveTo>
                      <a:pt x="0" y="68"/>
                    </a:moveTo>
                    <a:lnTo>
                      <a:pt x="0" y="68"/>
                    </a:lnTo>
                    <a:lnTo>
                      <a:pt x="18" y="72"/>
                    </a:lnTo>
                    <a:lnTo>
                      <a:pt x="36" y="76"/>
                    </a:lnTo>
                    <a:lnTo>
                      <a:pt x="60" y="78"/>
                    </a:lnTo>
                    <a:lnTo>
                      <a:pt x="86" y="78"/>
                    </a:lnTo>
                    <a:lnTo>
                      <a:pt x="100" y="76"/>
                    </a:lnTo>
                    <a:lnTo>
                      <a:pt x="112" y="72"/>
                    </a:lnTo>
                    <a:lnTo>
                      <a:pt x="126" y="68"/>
                    </a:lnTo>
                    <a:lnTo>
                      <a:pt x="138" y="60"/>
                    </a:lnTo>
                    <a:lnTo>
                      <a:pt x="148" y="52"/>
                    </a:lnTo>
                    <a:lnTo>
                      <a:pt x="160" y="40"/>
                    </a:lnTo>
                    <a:lnTo>
                      <a:pt x="166" y="34"/>
                    </a:lnTo>
                    <a:lnTo>
                      <a:pt x="172" y="28"/>
                    </a:lnTo>
                    <a:lnTo>
                      <a:pt x="178" y="26"/>
                    </a:lnTo>
                    <a:lnTo>
                      <a:pt x="184" y="24"/>
                    </a:lnTo>
                    <a:lnTo>
                      <a:pt x="196" y="24"/>
                    </a:lnTo>
                    <a:lnTo>
                      <a:pt x="206" y="26"/>
                    </a:lnTo>
                    <a:lnTo>
                      <a:pt x="214" y="26"/>
                    </a:lnTo>
                    <a:lnTo>
                      <a:pt x="218" y="26"/>
                    </a:lnTo>
                    <a:lnTo>
                      <a:pt x="222" y="24"/>
                    </a:lnTo>
                    <a:lnTo>
                      <a:pt x="226" y="20"/>
                    </a:lnTo>
                    <a:lnTo>
                      <a:pt x="230" y="16"/>
                    </a:lnTo>
                    <a:lnTo>
                      <a:pt x="234" y="0"/>
                    </a:lnTo>
                    <a:lnTo>
                      <a:pt x="232" y="2"/>
                    </a:lnTo>
                    <a:lnTo>
                      <a:pt x="224" y="10"/>
                    </a:lnTo>
                    <a:lnTo>
                      <a:pt x="220" y="12"/>
                    </a:lnTo>
                    <a:lnTo>
                      <a:pt x="212" y="14"/>
                    </a:lnTo>
                    <a:lnTo>
                      <a:pt x="204" y="14"/>
                    </a:lnTo>
                    <a:lnTo>
                      <a:pt x="194" y="12"/>
                    </a:lnTo>
                    <a:lnTo>
                      <a:pt x="188" y="10"/>
                    </a:lnTo>
                    <a:lnTo>
                      <a:pt x="182" y="10"/>
                    </a:lnTo>
                    <a:lnTo>
                      <a:pt x="170" y="18"/>
                    </a:lnTo>
                    <a:lnTo>
                      <a:pt x="156" y="28"/>
                    </a:lnTo>
                    <a:lnTo>
                      <a:pt x="136" y="40"/>
                    </a:lnTo>
                    <a:lnTo>
                      <a:pt x="114" y="54"/>
                    </a:lnTo>
                    <a:lnTo>
                      <a:pt x="100" y="60"/>
                    </a:lnTo>
                    <a:lnTo>
                      <a:pt x="84" y="64"/>
                    </a:lnTo>
                    <a:lnTo>
                      <a:pt x="66" y="68"/>
                    </a:lnTo>
                    <a:lnTo>
                      <a:pt x="46" y="70"/>
                    </a:lnTo>
                    <a:lnTo>
                      <a:pt x="24" y="70"/>
                    </a:lnTo>
                    <a:lnTo>
                      <a:pt x="0" y="68"/>
                    </a:lnTo>
                    <a:close/>
                  </a:path>
                </a:pathLst>
              </a:custGeom>
              <a:solidFill>
                <a:srgbClr val="E8BA3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40" name="Freeform 79"/>
              <p:cNvSpPr>
                <a:spLocks/>
              </p:cNvSpPr>
              <p:nvPr/>
            </p:nvSpPr>
            <p:spPr bwMode="auto">
              <a:xfrm>
                <a:off x="3253" y="2853"/>
                <a:ext cx="26" cy="12"/>
              </a:xfrm>
              <a:custGeom>
                <a:avLst/>
                <a:gdLst>
                  <a:gd name="T0" fmla="*/ 26 w 26"/>
                  <a:gd name="T1" fmla="*/ 6 h 12"/>
                  <a:gd name="T2" fmla="*/ 26 w 26"/>
                  <a:gd name="T3" fmla="*/ 6 h 12"/>
                  <a:gd name="T4" fmla="*/ 26 w 26"/>
                  <a:gd name="T5" fmla="*/ 8 h 12"/>
                  <a:gd name="T6" fmla="*/ 24 w 26"/>
                  <a:gd name="T7" fmla="*/ 10 h 12"/>
                  <a:gd name="T8" fmla="*/ 14 w 26"/>
                  <a:gd name="T9" fmla="*/ 12 h 12"/>
                  <a:gd name="T10" fmla="*/ 14 w 26"/>
                  <a:gd name="T11" fmla="*/ 12 h 12"/>
                  <a:gd name="T12" fmla="*/ 4 w 26"/>
                  <a:gd name="T13" fmla="*/ 10 h 12"/>
                  <a:gd name="T14" fmla="*/ 2 w 26"/>
                  <a:gd name="T15" fmla="*/ 8 h 12"/>
                  <a:gd name="T16" fmla="*/ 0 w 26"/>
                  <a:gd name="T17" fmla="*/ 6 h 12"/>
                  <a:gd name="T18" fmla="*/ 0 w 26"/>
                  <a:gd name="T19" fmla="*/ 6 h 12"/>
                  <a:gd name="T20" fmla="*/ 2 w 26"/>
                  <a:gd name="T21" fmla="*/ 4 h 12"/>
                  <a:gd name="T22" fmla="*/ 4 w 26"/>
                  <a:gd name="T23" fmla="*/ 2 h 12"/>
                  <a:gd name="T24" fmla="*/ 14 w 26"/>
                  <a:gd name="T25" fmla="*/ 0 h 12"/>
                  <a:gd name="T26" fmla="*/ 14 w 26"/>
                  <a:gd name="T27" fmla="*/ 0 h 12"/>
                  <a:gd name="T28" fmla="*/ 24 w 26"/>
                  <a:gd name="T29" fmla="*/ 2 h 12"/>
                  <a:gd name="T30" fmla="*/ 26 w 26"/>
                  <a:gd name="T31" fmla="*/ 4 h 12"/>
                  <a:gd name="T32" fmla="*/ 26 w 26"/>
                  <a:gd name="T33" fmla="*/ 6 h 12"/>
                  <a:gd name="T34" fmla="*/ 26 w 26"/>
                  <a:gd name="T35" fmla="*/ 6 h 12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w 26"/>
                  <a:gd name="T55" fmla="*/ 0 h 12"/>
                  <a:gd name="T56" fmla="*/ 26 w 26"/>
                  <a:gd name="T57" fmla="*/ 12 h 12"/>
                </a:gdLst>
                <a:ahLst/>
                <a:cxnLst>
                  <a:cxn ang="T36">
                    <a:pos x="T0" y="T1"/>
                  </a:cxn>
                  <a:cxn ang="T37">
                    <a:pos x="T2" y="T3"/>
                  </a:cxn>
                  <a:cxn ang="T38">
                    <a:pos x="T4" y="T5"/>
                  </a:cxn>
                  <a:cxn ang="T39">
                    <a:pos x="T6" y="T7"/>
                  </a:cxn>
                  <a:cxn ang="T40">
                    <a:pos x="T8" y="T9"/>
                  </a:cxn>
                  <a:cxn ang="T41">
                    <a:pos x="T10" y="T11"/>
                  </a:cxn>
                  <a:cxn ang="T42">
                    <a:pos x="T12" y="T13"/>
                  </a:cxn>
                  <a:cxn ang="T43">
                    <a:pos x="T14" y="T15"/>
                  </a:cxn>
                  <a:cxn ang="T44">
                    <a:pos x="T16" y="T17"/>
                  </a:cxn>
                  <a:cxn ang="T45">
                    <a:pos x="T18" y="T19"/>
                  </a:cxn>
                  <a:cxn ang="T46">
                    <a:pos x="T20" y="T21"/>
                  </a:cxn>
                  <a:cxn ang="T47">
                    <a:pos x="T22" y="T23"/>
                  </a:cxn>
                  <a:cxn ang="T48">
                    <a:pos x="T24" y="T25"/>
                  </a:cxn>
                  <a:cxn ang="T49">
                    <a:pos x="T26" y="T27"/>
                  </a:cxn>
                  <a:cxn ang="T50">
                    <a:pos x="T28" y="T29"/>
                  </a:cxn>
                  <a:cxn ang="T51">
                    <a:pos x="T30" y="T31"/>
                  </a:cxn>
                  <a:cxn ang="T52">
                    <a:pos x="T32" y="T33"/>
                  </a:cxn>
                  <a:cxn ang="T53">
                    <a:pos x="T34" y="T35"/>
                  </a:cxn>
                </a:cxnLst>
                <a:rect l="T54" t="T55" r="T56" b="T57"/>
                <a:pathLst>
                  <a:path w="26" h="12">
                    <a:moveTo>
                      <a:pt x="26" y="6"/>
                    </a:moveTo>
                    <a:lnTo>
                      <a:pt x="26" y="6"/>
                    </a:lnTo>
                    <a:lnTo>
                      <a:pt x="26" y="8"/>
                    </a:lnTo>
                    <a:lnTo>
                      <a:pt x="24" y="10"/>
                    </a:lnTo>
                    <a:lnTo>
                      <a:pt x="14" y="12"/>
                    </a:lnTo>
                    <a:lnTo>
                      <a:pt x="4" y="10"/>
                    </a:lnTo>
                    <a:lnTo>
                      <a:pt x="2" y="8"/>
                    </a:lnTo>
                    <a:lnTo>
                      <a:pt x="0" y="6"/>
                    </a:lnTo>
                    <a:lnTo>
                      <a:pt x="2" y="4"/>
                    </a:lnTo>
                    <a:lnTo>
                      <a:pt x="4" y="2"/>
                    </a:lnTo>
                    <a:lnTo>
                      <a:pt x="14" y="0"/>
                    </a:lnTo>
                    <a:lnTo>
                      <a:pt x="24" y="2"/>
                    </a:lnTo>
                    <a:lnTo>
                      <a:pt x="26" y="4"/>
                    </a:lnTo>
                    <a:lnTo>
                      <a:pt x="26" y="6"/>
                    </a:lnTo>
                    <a:close/>
                  </a:path>
                </a:pathLst>
              </a:custGeom>
              <a:solidFill>
                <a:srgbClr val="C25E13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41" name="Freeform 80"/>
              <p:cNvSpPr>
                <a:spLocks/>
              </p:cNvSpPr>
              <p:nvPr/>
            </p:nvSpPr>
            <p:spPr bwMode="auto">
              <a:xfrm>
                <a:off x="3521" y="2603"/>
                <a:ext cx="12" cy="8"/>
              </a:xfrm>
              <a:custGeom>
                <a:avLst/>
                <a:gdLst>
                  <a:gd name="T0" fmla="*/ 0 w 12"/>
                  <a:gd name="T1" fmla="*/ 8 h 8"/>
                  <a:gd name="T2" fmla="*/ 0 w 12"/>
                  <a:gd name="T3" fmla="*/ 8 h 8"/>
                  <a:gd name="T4" fmla="*/ 8 w 12"/>
                  <a:gd name="T5" fmla="*/ 8 h 8"/>
                  <a:gd name="T6" fmla="*/ 12 w 12"/>
                  <a:gd name="T7" fmla="*/ 8 h 8"/>
                  <a:gd name="T8" fmla="*/ 12 w 12"/>
                  <a:gd name="T9" fmla="*/ 6 h 8"/>
                  <a:gd name="T10" fmla="*/ 12 w 12"/>
                  <a:gd name="T11" fmla="*/ 4 h 8"/>
                  <a:gd name="T12" fmla="*/ 12 w 12"/>
                  <a:gd name="T13" fmla="*/ 4 h 8"/>
                  <a:gd name="T14" fmla="*/ 10 w 12"/>
                  <a:gd name="T15" fmla="*/ 0 h 8"/>
                  <a:gd name="T16" fmla="*/ 6 w 12"/>
                  <a:gd name="T17" fmla="*/ 2 h 8"/>
                  <a:gd name="T18" fmla="*/ 2 w 12"/>
                  <a:gd name="T19" fmla="*/ 4 h 8"/>
                  <a:gd name="T20" fmla="*/ 0 w 12"/>
                  <a:gd name="T21" fmla="*/ 8 h 8"/>
                  <a:gd name="T22" fmla="*/ 0 w 12"/>
                  <a:gd name="T23" fmla="*/ 8 h 8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8"/>
                  <a:gd name="T38" fmla="*/ 12 w 12"/>
                  <a:gd name="T39" fmla="*/ 8 h 8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8">
                    <a:moveTo>
                      <a:pt x="0" y="8"/>
                    </a:moveTo>
                    <a:lnTo>
                      <a:pt x="0" y="8"/>
                    </a:lnTo>
                    <a:lnTo>
                      <a:pt x="8" y="8"/>
                    </a:lnTo>
                    <a:lnTo>
                      <a:pt x="12" y="8"/>
                    </a:lnTo>
                    <a:lnTo>
                      <a:pt x="12" y="6"/>
                    </a:lnTo>
                    <a:lnTo>
                      <a:pt x="12" y="4"/>
                    </a:lnTo>
                    <a:lnTo>
                      <a:pt x="10" y="0"/>
                    </a:lnTo>
                    <a:lnTo>
                      <a:pt x="6" y="2"/>
                    </a:lnTo>
                    <a:lnTo>
                      <a:pt x="2" y="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3C799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42" name="Freeform 81"/>
              <p:cNvSpPr>
                <a:spLocks/>
              </p:cNvSpPr>
              <p:nvPr/>
            </p:nvSpPr>
            <p:spPr bwMode="auto">
              <a:xfrm>
                <a:off x="3539" y="2593"/>
                <a:ext cx="22" cy="12"/>
              </a:xfrm>
              <a:custGeom>
                <a:avLst/>
                <a:gdLst>
                  <a:gd name="T0" fmla="*/ 20 w 22"/>
                  <a:gd name="T1" fmla="*/ 6 h 12"/>
                  <a:gd name="T2" fmla="*/ 20 w 22"/>
                  <a:gd name="T3" fmla="*/ 6 h 12"/>
                  <a:gd name="T4" fmla="*/ 22 w 22"/>
                  <a:gd name="T5" fmla="*/ 4 h 12"/>
                  <a:gd name="T6" fmla="*/ 22 w 22"/>
                  <a:gd name="T7" fmla="*/ 2 h 12"/>
                  <a:gd name="T8" fmla="*/ 16 w 22"/>
                  <a:gd name="T9" fmla="*/ 0 h 12"/>
                  <a:gd name="T10" fmla="*/ 6 w 22"/>
                  <a:gd name="T11" fmla="*/ 2 h 12"/>
                  <a:gd name="T12" fmla="*/ 4 w 22"/>
                  <a:gd name="T13" fmla="*/ 4 h 12"/>
                  <a:gd name="T14" fmla="*/ 0 w 22"/>
                  <a:gd name="T15" fmla="*/ 6 h 12"/>
                  <a:gd name="T16" fmla="*/ 0 w 22"/>
                  <a:gd name="T17" fmla="*/ 6 h 12"/>
                  <a:gd name="T18" fmla="*/ 0 w 22"/>
                  <a:gd name="T19" fmla="*/ 10 h 12"/>
                  <a:gd name="T20" fmla="*/ 0 w 22"/>
                  <a:gd name="T21" fmla="*/ 12 h 12"/>
                  <a:gd name="T22" fmla="*/ 6 w 22"/>
                  <a:gd name="T23" fmla="*/ 12 h 12"/>
                  <a:gd name="T24" fmla="*/ 12 w 22"/>
                  <a:gd name="T25" fmla="*/ 10 h 12"/>
                  <a:gd name="T26" fmla="*/ 20 w 22"/>
                  <a:gd name="T27" fmla="*/ 6 h 12"/>
                  <a:gd name="T28" fmla="*/ 20 w 22"/>
                  <a:gd name="T29" fmla="*/ 6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22"/>
                  <a:gd name="T46" fmla="*/ 0 h 12"/>
                  <a:gd name="T47" fmla="*/ 22 w 22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22" h="12">
                    <a:moveTo>
                      <a:pt x="20" y="6"/>
                    </a:moveTo>
                    <a:lnTo>
                      <a:pt x="20" y="6"/>
                    </a:lnTo>
                    <a:lnTo>
                      <a:pt x="22" y="4"/>
                    </a:lnTo>
                    <a:lnTo>
                      <a:pt x="22" y="2"/>
                    </a:lnTo>
                    <a:lnTo>
                      <a:pt x="16" y="0"/>
                    </a:lnTo>
                    <a:lnTo>
                      <a:pt x="6" y="2"/>
                    </a:lnTo>
                    <a:lnTo>
                      <a:pt x="4" y="4"/>
                    </a:lnTo>
                    <a:lnTo>
                      <a:pt x="0" y="6"/>
                    </a:lnTo>
                    <a:lnTo>
                      <a:pt x="0" y="10"/>
                    </a:lnTo>
                    <a:lnTo>
                      <a:pt x="0" y="12"/>
                    </a:lnTo>
                    <a:lnTo>
                      <a:pt x="6" y="12"/>
                    </a:lnTo>
                    <a:lnTo>
                      <a:pt x="12" y="10"/>
                    </a:lnTo>
                    <a:lnTo>
                      <a:pt x="20" y="6"/>
                    </a:lnTo>
                    <a:close/>
                  </a:path>
                </a:pathLst>
              </a:custGeom>
              <a:solidFill>
                <a:srgbClr val="F3C799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43" name="Freeform 82"/>
              <p:cNvSpPr>
                <a:spLocks/>
              </p:cNvSpPr>
              <p:nvPr/>
            </p:nvSpPr>
            <p:spPr bwMode="auto">
              <a:xfrm>
                <a:off x="3595" y="2449"/>
                <a:ext cx="16" cy="4"/>
              </a:xfrm>
              <a:custGeom>
                <a:avLst/>
                <a:gdLst>
                  <a:gd name="T0" fmla="*/ 16 w 16"/>
                  <a:gd name="T1" fmla="*/ 4 h 4"/>
                  <a:gd name="T2" fmla="*/ 16 w 16"/>
                  <a:gd name="T3" fmla="*/ 4 h 4"/>
                  <a:gd name="T4" fmla="*/ 16 w 16"/>
                  <a:gd name="T5" fmla="*/ 2 h 4"/>
                  <a:gd name="T6" fmla="*/ 16 w 16"/>
                  <a:gd name="T7" fmla="*/ 2 h 4"/>
                  <a:gd name="T8" fmla="*/ 12 w 16"/>
                  <a:gd name="T9" fmla="*/ 0 h 4"/>
                  <a:gd name="T10" fmla="*/ 6 w 16"/>
                  <a:gd name="T11" fmla="*/ 0 h 4"/>
                  <a:gd name="T12" fmla="*/ 2 w 16"/>
                  <a:gd name="T13" fmla="*/ 0 h 4"/>
                  <a:gd name="T14" fmla="*/ 2 w 16"/>
                  <a:gd name="T15" fmla="*/ 0 h 4"/>
                  <a:gd name="T16" fmla="*/ 0 w 16"/>
                  <a:gd name="T17" fmla="*/ 2 h 4"/>
                  <a:gd name="T18" fmla="*/ 4 w 16"/>
                  <a:gd name="T19" fmla="*/ 4 h 4"/>
                  <a:gd name="T20" fmla="*/ 16 w 16"/>
                  <a:gd name="T21" fmla="*/ 4 h 4"/>
                  <a:gd name="T22" fmla="*/ 16 w 16"/>
                  <a:gd name="T23" fmla="*/ 4 h 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4"/>
                  <a:gd name="T38" fmla="*/ 16 w 16"/>
                  <a:gd name="T39" fmla="*/ 4 h 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4">
                    <a:moveTo>
                      <a:pt x="16" y="4"/>
                    </a:moveTo>
                    <a:lnTo>
                      <a:pt x="16" y="4"/>
                    </a:lnTo>
                    <a:lnTo>
                      <a:pt x="16" y="2"/>
                    </a:lnTo>
                    <a:lnTo>
                      <a:pt x="12" y="0"/>
                    </a:lnTo>
                    <a:lnTo>
                      <a:pt x="6" y="0"/>
                    </a:lnTo>
                    <a:lnTo>
                      <a:pt x="2" y="0"/>
                    </a:lnTo>
                    <a:lnTo>
                      <a:pt x="0" y="2"/>
                    </a:lnTo>
                    <a:lnTo>
                      <a:pt x="4" y="4"/>
                    </a:lnTo>
                    <a:lnTo>
                      <a:pt x="16" y="4"/>
                    </a:lnTo>
                    <a:close/>
                  </a:path>
                </a:pathLst>
              </a:custGeom>
              <a:solidFill>
                <a:srgbClr val="F3C799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44" name="Freeform 83"/>
              <p:cNvSpPr>
                <a:spLocks/>
              </p:cNvSpPr>
              <p:nvPr/>
            </p:nvSpPr>
            <p:spPr bwMode="auto">
              <a:xfrm>
                <a:off x="3213" y="2655"/>
                <a:ext cx="12" cy="8"/>
              </a:xfrm>
              <a:custGeom>
                <a:avLst/>
                <a:gdLst>
                  <a:gd name="T0" fmla="*/ 0 w 12"/>
                  <a:gd name="T1" fmla="*/ 8 h 8"/>
                  <a:gd name="T2" fmla="*/ 0 w 12"/>
                  <a:gd name="T3" fmla="*/ 8 h 8"/>
                  <a:gd name="T4" fmla="*/ 8 w 12"/>
                  <a:gd name="T5" fmla="*/ 8 h 8"/>
                  <a:gd name="T6" fmla="*/ 12 w 12"/>
                  <a:gd name="T7" fmla="*/ 8 h 8"/>
                  <a:gd name="T8" fmla="*/ 12 w 12"/>
                  <a:gd name="T9" fmla="*/ 6 h 8"/>
                  <a:gd name="T10" fmla="*/ 12 w 12"/>
                  <a:gd name="T11" fmla="*/ 4 h 8"/>
                  <a:gd name="T12" fmla="*/ 12 w 12"/>
                  <a:gd name="T13" fmla="*/ 4 h 8"/>
                  <a:gd name="T14" fmla="*/ 10 w 12"/>
                  <a:gd name="T15" fmla="*/ 0 h 8"/>
                  <a:gd name="T16" fmla="*/ 6 w 12"/>
                  <a:gd name="T17" fmla="*/ 0 h 8"/>
                  <a:gd name="T18" fmla="*/ 2 w 12"/>
                  <a:gd name="T19" fmla="*/ 4 h 8"/>
                  <a:gd name="T20" fmla="*/ 0 w 12"/>
                  <a:gd name="T21" fmla="*/ 8 h 8"/>
                  <a:gd name="T22" fmla="*/ 0 w 12"/>
                  <a:gd name="T23" fmla="*/ 8 h 8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8"/>
                  <a:gd name="T38" fmla="*/ 12 w 12"/>
                  <a:gd name="T39" fmla="*/ 8 h 8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8">
                    <a:moveTo>
                      <a:pt x="0" y="8"/>
                    </a:moveTo>
                    <a:lnTo>
                      <a:pt x="0" y="8"/>
                    </a:lnTo>
                    <a:lnTo>
                      <a:pt x="8" y="8"/>
                    </a:lnTo>
                    <a:lnTo>
                      <a:pt x="12" y="8"/>
                    </a:lnTo>
                    <a:lnTo>
                      <a:pt x="12" y="6"/>
                    </a:lnTo>
                    <a:lnTo>
                      <a:pt x="12" y="4"/>
                    </a:lnTo>
                    <a:lnTo>
                      <a:pt x="10" y="0"/>
                    </a:lnTo>
                    <a:lnTo>
                      <a:pt x="6" y="0"/>
                    </a:lnTo>
                    <a:lnTo>
                      <a:pt x="2" y="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EBAD59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45" name="Freeform 84"/>
              <p:cNvSpPr>
                <a:spLocks/>
              </p:cNvSpPr>
              <p:nvPr/>
            </p:nvSpPr>
            <p:spPr bwMode="auto">
              <a:xfrm>
                <a:off x="3231" y="2645"/>
                <a:ext cx="22" cy="12"/>
              </a:xfrm>
              <a:custGeom>
                <a:avLst/>
                <a:gdLst>
                  <a:gd name="T0" fmla="*/ 20 w 22"/>
                  <a:gd name="T1" fmla="*/ 6 h 12"/>
                  <a:gd name="T2" fmla="*/ 20 w 22"/>
                  <a:gd name="T3" fmla="*/ 6 h 12"/>
                  <a:gd name="T4" fmla="*/ 22 w 22"/>
                  <a:gd name="T5" fmla="*/ 4 h 12"/>
                  <a:gd name="T6" fmla="*/ 20 w 22"/>
                  <a:gd name="T7" fmla="*/ 2 h 12"/>
                  <a:gd name="T8" fmla="*/ 14 w 22"/>
                  <a:gd name="T9" fmla="*/ 0 h 12"/>
                  <a:gd name="T10" fmla="*/ 6 w 22"/>
                  <a:gd name="T11" fmla="*/ 2 h 12"/>
                  <a:gd name="T12" fmla="*/ 2 w 22"/>
                  <a:gd name="T13" fmla="*/ 4 h 12"/>
                  <a:gd name="T14" fmla="*/ 0 w 22"/>
                  <a:gd name="T15" fmla="*/ 6 h 12"/>
                  <a:gd name="T16" fmla="*/ 0 w 22"/>
                  <a:gd name="T17" fmla="*/ 6 h 12"/>
                  <a:gd name="T18" fmla="*/ 0 w 22"/>
                  <a:gd name="T19" fmla="*/ 10 h 12"/>
                  <a:gd name="T20" fmla="*/ 0 w 22"/>
                  <a:gd name="T21" fmla="*/ 12 h 12"/>
                  <a:gd name="T22" fmla="*/ 4 w 22"/>
                  <a:gd name="T23" fmla="*/ 12 h 12"/>
                  <a:gd name="T24" fmla="*/ 12 w 22"/>
                  <a:gd name="T25" fmla="*/ 10 h 12"/>
                  <a:gd name="T26" fmla="*/ 20 w 22"/>
                  <a:gd name="T27" fmla="*/ 6 h 12"/>
                  <a:gd name="T28" fmla="*/ 20 w 22"/>
                  <a:gd name="T29" fmla="*/ 6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22"/>
                  <a:gd name="T46" fmla="*/ 0 h 12"/>
                  <a:gd name="T47" fmla="*/ 22 w 22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22" h="12">
                    <a:moveTo>
                      <a:pt x="20" y="6"/>
                    </a:moveTo>
                    <a:lnTo>
                      <a:pt x="20" y="6"/>
                    </a:lnTo>
                    <a:lnTo>
                      <a:pt x="22" y="4"/>
                    </a:lnTo>
                    <a:lnTo>
                      <a:pt x="20" y="2"/>
                    </a:lnTo>
                    <a:lnTo>
                      <a:pt x="14" y="0"/>
                    </a:lnTo>
                    <a:lnTo>
                      <a:pt x="6" y="2"/>
                    </a:lnTo>
                    <a:lnTo>
                      <a:pt x="2" y="4"/>
                    </a:lnTo>
                    <a:lnTo>
                      <a:pt x="0" y="6"/>
                    </a:lnTo>
                    <a:lnTo>
                      <a:pt x="0" y="10"/>
                    </a:lnTo>
                    <a:lnTo>
                      <a:pt x="0" y="12"/>
                    </a:lnTo>
                    <a:lnTo>
                      <a:pt x="4" y="12"/>
                    </a:lnTo>
                    <a:lnTo>
                      <a:pt x="12" y="10"/>
                    </a:lnTo>
                    <a:lnTo>
                      <a:pt x="20" y="6"/>
                    </a:lnTo>
                    <a:close/>
                  </a:path>
                </a:pathLst>
              </a:custGeom>
              <a:solidFill>
                <a:srgbClr val="EBAD59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46" name="Freeform 85"/>
              <p:cNvSpPr>
                <a:spLocks/>
              </p:cNvSpPr>
              <p:nvPr/>
            </p:nvSpPr>
            <p:spPr bwMode="auto">
              <a:xfrm>
                <a:off x="3111" y="2701"/>
                <a:ext cx="14" cy="12"/>
              </a:xfrm>
              <a:custGeom>
                <a:avLst/>
                <a:gdLst>
                  <a:gd name="T0" fmla="*/ 14 w 14"/>
                  <a:gd name="T1" fmla="*/ 0 h 12"/>
                  <a:gd name="T2" fmla="*/ 14 w 14"/>
                  <a:gd name="T3" fmla="*/ 0 h 12"/>
                  <a:gd name="T4" fmla="*/ 12 w 14"/>
                  <a:gd name="T5" fmla="*/ 0 h 12"/>
                  <a:gd name="T6" fmla="*/ 12 w 14"/>
                  <a:gd name="T7" fmla="*/ 0 h 12"/>
                  <a:gd name="T8" fmla="*/ 6 w 14"/>
                  <a:gd name="T9" fmla="*/ 4 h 12"/>
                  <a:gd name="T10" fmla="*/ 0 w 14"/>
                  <a:gd name="T11" fmla="*/ 10 h 12"/>
                  <a:gd name="T12" fmla="*/ 0 w 14"/>
                  <a:gd name="T13" fmla="*/ 12 h 12"/>
                  <a:gd name="T14" fmla="*/ 0 w 14"/>
                  <a:gd name="T15" fmla="*/ 12 h 12"/>
                  <a:gd name="T16" fmla="*/ 0 w 14"/>
                  <a:gd name="T17" fmla="*/ 12 h 12"/>
                  <a:gd name="T18" fmla="*/ 4 w 14"/>
                  <a:gd name="T19" fmla="*/ 12 h 12"/>
                  <a:gd name="T20" fmla="*/ 8 w 14"/>
                  <a:gd name="T21" fmla="*/ 8 h 12"/>
                  <a:gd name="T22" fmla="*/ 12 w 14"/>
                  <a:gd name="T23" fmla="*/ 4 h 12"/>
                  <a:gd name="T24" fmla="*/ 14 w 14"/>
                  <a:gd name="T25" fmla="*/ 0 h 12"/>
                  <a:gd name="T26" fmla="*/ 14 w 14"/>
                  <a:gd name="T27" fmla="*/ 0 h 12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4"/>
                  <a:gd name="T43" fmla="*/ 0 h 12"/>
                  <a:gd name="T44" fmla="*/ 14 w 14"/>
                  <a:gd name="T45" fmla="*/ 12 h 12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4" h="12">
                    <a:moveTo>
                      <a:pt x="14" y="0"/>
                    </a:moveTo>
                    <a:lnTo>
                      <a:pt x="14" y="0"/>
                    </a:lnTo>
                    <a:lnTo>
                      <a:pt x="12" y="0"/>
                    </a:lnTo>
                    <a:lnTo>
                      <a:pt x="6" y="4"/>
                    </a:lnTo>
                    <a:lnTo>
                      <a:pt x="0" y="10"/>
                    </a:lnTo>
                    <a:lnTo>
                      <a:pt x="0" y="12"/>
                    </a:lnTo>
                    <a:lnTo>
                      <a:pt x="4" y="12"/>
                    </a:lnTo>
                    <a:lnTo>
                      <a:pt x="8" y="8"/>
                    </a:lnTo>
                    <a:lnTo>
                      <a:pt x="12" y="4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F3C799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47" name="Freeform 86"/>
              <p:cNvSpPr>
                <a:spLocks/>
              </p:cNvSpPr>
              <p:nvPr/>
            </p:nvSpPr>
            <p:spPr bwMode="auto">
              <a:xfrm>
                <a:off x="3699" y="2685"/>
                <a:ext cx="8" cy="6"/>
              </a:xfrm>
              <a:custGeom>
                <a:avLst/>
                <a:gdLst>
                  <a:gd name="T0" fmla="*/ 2 w 8"/>
                  <a:gd name="T1" fmla="*/ 0 h 6"/>
                  <a:gd name="T2" fmla="*/ 2 w 8"/>
                  <a:gd name="T3" fmla="*/ 0 h 6"/>
                  <a:gd name="T4" fmla="*/ 0 w 8"/>
                  <a:gd name="T5" fmla="*/ 0 h 6"/>
                  <a:gd name="T6" fmla="*/ 2 w 8"/>
                  <a:gd name="T7" fmla="*/ 2 h 6"/>
                  <a:gd name="T8" fmla="*/ 4 w 8"/>
                  <a:gd name="T9" fmla="*/ 4 h 6"/>
                  <a:gd name="T10" fmla="*/ 6 w 8"/>
                  <a:gd name="T11" fmla="*/ 6 h 6"/>
                  <a:gd name="T12" fmla="*/ 6 w 8"/>
                  <a:gd name="T13" fmla="*/ 6 h 6"/>
                  <a:gd name="T14" fmla="*/ 8 w 8"/>
                  <a:gd name="T15" fmla="*/ 4 h 6"/>
                  <a:gd name="T16" fmla="*/ 8 w 8"/>
                  <a:gd name="T17" fmla="*/ 4 h 6"/>
                  <a:gd name="T18" fmla="*/ 2 w 8"/>
                  <a:gd name="T19" fmla="*/ 0 h 6"/>
                  <a:gd name="T20" fmla="*/ 2 w 8"/>
                  <a:gd name="T21" fmla="*/ 0 h 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8"/>
                  <a:gd name="T34" fmla="*/ 0 h 6"/>
                  <a:gd name="T35" fmla="*/ 8 w 8"/>
                  <a:gd name="T36" fmla="*/ 6 h 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8" h="6">
                    <a:moveTo>
                      <a:pt x="2" y="0"/>
                    </a:moveTo>
                    <a:lnTo>
                      <a:pt x="2" y="0"/>
                    </a:lnTo>
                    <a:lnTo>
                      <a:pt x="0" y="0"/>
                    </a:lnTo>
                    <a:lnTo>
                      <a:pt x="2" y="2"/>
                    </a:lnTo>
                    <a:lnTo>
                      <a:pt x="4" y="4"/>
                    </a:lnTo>
                    <a:lnTo>
                      <a:pt x="6" y="6"/>
                    </a:lnTo>
                    <a:lnTo>
                      <a:pt x="8" y="4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EBAD59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48" name="Freeform 87"/>
              <p:cNvSpPr>
                <a:spLocks/>
              </p:cNvSpPr>
              <p:nvPr/>
            </p:nvSpPr>
            <p:spPr bwMode="auto">
              <a:xfrm>
                <a:off x="3273" y="2637"/>
                <a:ext cx="8" cy="6"/>
              </a:xfrm>
              <a:custGeom>
                <a:avLst/>
                <a:gdLst>
                  <a:gd name="T0" fmla="*/ 0 w 8"/>
                  <a:gd name="T1" fmla="*/ 0 h 6"/>
                  <a:gd name="T2" fmla="*/ 0 w 8"/>
                  <a:gd name="T3" fmla="*/ 0 h 6"/>
                  <a:gd name="T4" fmla="*/ 0 w 8"/>
                  <a:gd name="T5" fmla="*/ 0 h 6"/>
                  <a:gd name="T6" fmla="*/ 0 w 8"/>
                  <a:gd name="T7" fmla="*/ 4 h 6"/>
                  <a:gd name="T8" fmla="*/ 2 w 8"/>
                  <a:gd name="T9" fmla="*/ 6 h 6"/>
                  <a:gd name="T10" fmla="*/ 6 w 8"/>
                  <a:gd name="T11" fmla="*/ 6 h 6"/>
                  <a:gd name="T12" fmla="*/ 6 w 8"/>
                  <a:gd name="T13" fmla="*/ 6 h 6"/>
                  <a:gd name="T14" fmla="*/ 8 w 8"/>
                  <a:gd name="T15" fmla="*/ 6 h 6"/>
                  <a:gd name="T16" fmla="*/ 8 w 8"/>
                  <a:gd name="T17" fmla="*/ 4 h 6"/>
                  <a:gd name="T18" fmla="*/ 0 w 8"/>
                  <a:gd name="T19" fmla="*/ 0 h 6"/>
                  <a:gd name="T20" fmla="*/ 0 w 8"/>
                  <a:gd name="T21" fmla="*/ 0 h 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8"/>
                  <a:gd name="T34" fmla="*/ 0 h 6"/>
                  <a:gd name="T35" fmla="*/ 8 w 8"/>
                  <a:gd name="T36" fmla="*/ 6 h 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8" h="6">
                    <a:moveTo>
                      <a:pt x="0" y="0"/>
                    </a:moveTo>
                    <a:lnTo>
                      <a:pt x="0" y="0"/>
                    </a:lnTo>
                    <a:lnTo>
                      <a:pt x="0" y="4"/>
                    </a:lnTo>
                    <a:lnTo>
                      <a:pt x="2" y="6"/>
                    </a:lnTo>
                    <a:lnTo>
                      <a:pt x="6" y="6"/>
                    </a:lnTo>
                    <a:lnTo>
                      <a:pt x="8" y="6"/>
                    </a:lnTo>
                    <a:lnTo>
                      <a:pt x="8" y="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8B3D0A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49" name="Freeform 88"/>
              <p:cNvSpPr>
                <a:spLocks/>
              </p:cNvSpPr>
              <p:nvPr/>
            </p:nvSpPr>
            <p:spPr bwMode="auto">
              <a:xfrm>
                <a:off x="3711" y="2669"/>
                <a:ext cx="20" cy="18"/>
              </a:xfrm>
              <a:custGeom>
                <a:avLst/>
                <a:gdLst>
                  <a:gd name="T0" fmla="*/ 4 w 20"/>
                  <a:gd name="T1" fmla="*/ 0 h 18"/>
                  <a:gd name="T2" fmla="*/ 4 w 20"/>
                  <a:gd name="T3" fmla="*/ 0 h 18"/>
                  <a:gd name="T4" fmla="*/ 2 w 20"/>
                  <a:gd name="T5" fmla="*/ 0 h 18"/>
                  <a:gd name="T6" fmla="*/ 0 w 20"/>
                  <a:gd name="T7" fmla="*/ 2 h 18"/>
                  <a:gd name="T8" fmla="*/ 2 w 20"/>
                  <a:gd name="T9" fmla="*/ 8 h 18"/>
                  <a:gd name="T10" fmla="*/ 8 w 20"/>
                  <a:gd name="T11" fmla="*/ 14 h 18"/>
                  <a:gd name="T12" fmla="*/ 12 w 20"/>
                  <a:gd name="T13" fmla="*/ 16 h 18"/>
                  <a:gd name="T14" fmla="*/ 16 w 20"/>
                  <a:gd name="T15" fmla="*/ 18 h 18"/>
                  <a:gd name="T16" fmla="*/ 16 w 20"/>
                  <a:gd name="T17" fmla="*/ 18 h 18"/>
                  <a:gd name="T18" fmla="*/ 18 w 20"/>
                  <a:gd name="T19" fmla="*/ 16 h 18"/>
                  <a:gd name="T20" fmla="*/ 20 w 20"/>
                  <a:gd name="T21" fmla="*/ 14 h 18"/>
                  <a:gd name="T22" fmla="*/ 18 w 20"/>
                  <a:gd name="T23" fmla="*/ 10 h 18"/>
                  <a:gd name="T24" fmla="*/ 12 w 20"/>
                  <a:gd name="T25" fmla="*/ 6 h 18"/>
                  <a:gd name="T26" fmla="*/ 4 w 20"/>
                  <a:gd name="T27" fmla="*/ 0 h 18"/>
                  <a:gd name="T28" fmla="*/ 4 w 20"/>
                  <a:gd name="T29" fmla="*/ 0 h 18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20"/>
                  <a:gd name="T46" fmla="*/ 0 h 18"/>
                  <a:gd name="T47" fmla="*/ 20 w 20"/>
                  <a:gd name="T48" fmla="*/ 18 h 18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20" h="18">
                    <a:moveTo>
                      <a:pt x="4" y="0"/>
                    </a:moveTo>
                    <a:lnTo>
                      <a:pt x="4" y="0"/>
                    </a:lnTo>
                    <a:lnTo>
                      <a:pt x="2" y="0"/>
                    </a:lnTo>
                    <a:lnTo>
                      <a:pt x="0" y="2"/>
                    </a:lnTo>
                    <a:lnTo>
                      <a:pt x="2" y="8"/>
                    </a:lnTo>
                    <a:lnTo>
                      <a:pt x="8" y="14"/>
                    </a:lnTo>
                    <a:lnTo>
                      <a:pt x="12" y="16"/>
                    </a:lnTo>
                    <a:lnTo>
                      <a:pt x="16" y="18"/>
                    </a:lnTo>
                    <a:lnTo>
                      <a:pt x="18" y="16"/>
                    </a:lnTo>
                    <a:lnTo>
                      <a:pt x="20" y="14"/>
                    </a:lnTo>
                    <a:lnTo>
                      <a:pt x="18" y="10"/>
                    </a:lnTo>
                    <a:lnTo>
                      <a:pt x="12" y="6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EBAD59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50" name="Freeform 89"/>
              <p:cNvSpPr>
                <a:spLocks/>
              </p:cNvSpPr>
              <p:nvPr/>
            </p:nvSpPr>
            <p:spPr bwMode="auto">
              <a:xfrm>
                <a:off x="3571" y="2619"/>
                <a:ext cx="18" cy="6"/>
              </a:xfrm>
              <a:custGeom>
                <a:avLst/>
                <a:gdLst>
                  <a:gd name="T0" fmla="*/ 18 w 18"/>
                  <a:gd name="T1" fmla="*/ 2 h 6"/>
                  <a:gd name="T2" fmla="*/ 18 w 18"/>
                  <a:gd name="T3" fmla="*/ 2 h 6"/>
                  <a:gd name="T4" fmla="*/ 12 w 18"/>
                  <a:gd name="T5" fmla="*/ 4 h 6"/>
                  <a:gd name="T6" fmla="*/ 6 w 18"/>
                  <a:gd name="T7" fmla="*/ 6 h 6"/>
                  <a:gd name="T8" fmla="*/ 2 w 18"/>
                  <a:gd name="T9" fmla="*/ 6 h 6"/>
                  <a:gd name="T10" fmla="*/ 2 w 18"/>
                  <a:gd name="T11" fmla="*/ 6 h 6"/>
                  <a:gd name="T12" fmla="*/ 0 w 18"/>
                  <a:gd name="T13" fmla="*/ 4 h 6"/>
                  <a:gd name="T14" fmla="*/ 2 w 18"/>
                  <a:gd name="T15" fmla="*/ 2 h 6"/>
                  <a:gd name="T16" fmla="*/ 4 w 18"/>
                  <a:gd name="T17" fmla="*/ 0 h 6"/>
                  <a:gd name="T18" fmla="*/ 18 w 18"/>
                  <a:gd name="T19" fmla="*/ 2 h 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w 18"/>
                  <a:gd name="T31" fmla="*/ 0 h 6"/>
                  <a:gd name="T32" fmla="*/ 18 w 18"/>
                  <a:gd name="T33" fmla="*/ 6 h 6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T30" t="T31" r="T32" b="T33"/>
                <a:pathLst>
                  <a:path w="18" h="6">
                    <a:moveTo>
                      <a:pt x="18" y="2"/>
                    </a:moveTo>
                    <a:lnTo>
                      <a:pt x="18" y="2"/>
                    </a:lnTo>
                    <a:lnTo>
                      <a:pt x="12" y="4"/>
                    </a:lnTo>
                    <a:lnTo>
                      <a:pt x="6" y="6"/>
                    </a:lnTo>
                    <a:lnTo>
                      <a:pt x="2" y="6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18" y="2"/>
                    </a:lnTo>
                    <a:close/>
                  </a:path>
                </a:pathLst>
              </a:custGeom>
              <a:solidFill>
                <a:srgbClr val="EBAD59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51" name="Freeform 90"/>
              <p:cNvSpPr>
                <a:spLocks/>
              </p:cNvSpPr>
              <p:nvPr/>
            </p:nvSpPr>
            <p:spPr bwMode="auto">
              <a:xfrm>
                <a:off x="3145" y="2617"/>
                <a:ext cx="130" cy="66"/>
              </a:xfrm>
              <a:custGeom>
                <a:avLst/>
                <a:gdLst>
                  <a:gd name="T0" fmla="*/ 68 w 130"/>
                  <a:gd name="T1" fmla="*/ 18 h 66"/>
                  <a:gd name="T2" fmla="*/ 68 w 130"/>
                  <a:gd name="T3" fmla="*/ 18 h 66"/>
                  <a:gd name="T4" fmla="*/ 28 w 130"/>
                  <a:gd name="T5" fmla="*/ 44 h 66"/>
                  <a:gd name="T6" fmla="*/ 0 w 130"/>
                  <a:gd name="T7" fmla="*/ 66 h 66"/>
                  <a:gd name="T8" fmla="*/ 0 w 130"/>
                  <a:gd name="T9" fmla="*/ 66 h 66"/>
                  <a:gd name="T10" fmla="*/ 24 w 130"/>
                  <a:gd name="T11" fmla="*/ 42 h 66"/>
                  <a:gd name="T12" fmla="*/ 44 w 130"/>
                  <a:gd name="T13" fmla="*/ 28 h 66"/>
                  <a:gd name="T14" fmla="*/ 68 w 130"/>
                  <a:gd name="T15" fmla="*/ 10 h 66"/>
                  <a:gd name="T16" fmla="*/ 68 w 130"/>
                  <a:gd name="T17" fmla="*/ 10 h 66"/>
                  <a:gd name="T18" fmla="*/ 76 w 130"/>
                  <a:gd name="T19" fmla="*/ 6 h 66"/>
                  <a:gd name="T20" fmla="*/ 86 w 130"/>
                  <a:gd name="T21" fmla="*/ 2 h 66"/>
                  <a:gd name="T22" fmla="*/ 94 w 130"/>
                  <a:gd name="T23" fmla="*/ 0 h 66"/>
                  <a:gd name="T24" fmla="*/ 102 w 130"/>
                  <a:gd name="T25" fmla="*/ 0 h 66"/>
                  <a:gd name="T26" fmla="*/ 118 w 130"/>
                  <a:gd name="T27" fmla="*/ 4 h 66"/>
                  <a:gd name="T28" fmla="*/ 130 w 130"/>
                  <a:gd name="T29" fmla="*/ 8 h 66"/>
                  <a:gd name="T30" fmla="*/ 130 w 130"/>
                  <a:gd name="T31" fmla="*/ 8 h 66"/>
                  <a:gd name="T32" fmla="*/ 114 w 130"/>
                  <a:gd name="T33" fmla="*/ 6 h 66"/>
                  <a:gd name="T34" fmla="*/ 98 w 130"/>
                  <a:gd name="T35" fmla="*/ 6 h 66"/>
                  <a:gd name="T36" fmla="*/ 84 w 130"/>
                  <a:gd name="T37" fmla="*/ 10 h 66"/>
                  <a:gd name="T38" fmla="*/ 68 w 130"/>
                  <a:gd name="T39" fmla="*/ 18 h 66"/>
                  <a:gd name="T40" fmla="*/ 68 w 130"/>
                  <a:gd name="T41" fmla="*/ 18 h 6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w 130"/>
                  <a:gd name="T64" fmla="*/ 0 h 66"/>
                  <a:gd name="T65" fmla="*/ 130 w 130"/>
                  <a:gd name="T66" fmla="*/ 66 h 66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T63" t="T64" r="T65" b="T66"/>
                <a:pathLst>
                  <a:path w="130" h="66">
                    <a:moveTo>
                      <a:pt x="68" y="18"/>
                    </a:moveTo>
                    <a:lnTo>
                      <a:pt x="68" y="18"/>
                    </a:lnTo>
                    <a:lnTo>
                      <a:pt x="28" y="44"/>
                    </a:lnTo>
                    <a:lnTo>
                      <a:pt x="0" y="66"/>
                    </a:lnTo>
                    <a:lnTo>
                      <a:pt x="24" y="42"/>
                    </a:lnTo>
                    <a:lnTo>
                      <a:pt x="44" y="28"/>
                    </a:lnTo>
                    <a:lnTo>
                      <a:pt x="68" y="10"/>
                    </a:lnTo>
                    <a:lnTo>
                      <a:pt x="76" y="6"/>
                    </a:lnTo>
                    <a:lnTo>
                      <a:pt x="86" y="2"/>
                    </a:lnTo>
                    <a:lnTo>
                      <a:pt x="94" y="0"/>
                    </a:lnTo>
                    <a:lnTo>
                      <a:pt x="102" y="0"/>
                    </a:lnTo>
                    <a:lnTo>
                      <a:pt x="118" y="4"/>
                    </a:lnTo>
                    <a:lnTo>
                      <a:pt x="130" y="8"/>
                    </a:lnTo>
                    <a:lnTo>
                      <a:pt x="114" y="6"/>
                    </a:lnTo>
                    <a:lnTo>
                      <a:pt x="98" y="6"/>
                    </a:lnTo>
                    <a:lnTo>
                      <a:pt x="84" y="10"/>
                    </a:lnTo>
                    <a:lnTo>
                      <a:pt x="68" y="18"/>
                    </a:lnTo>
                    <a:close/>
                  </a:path>
                </a:pathLst>
              </a:custGeom>
              <a:solidFill>
                <a:srgbClr val="F3C799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52" name="Freeform 91"/>
              <p:cNvSpPr>
                <a:spLocks/>
              </p:cNvSpPr>
              <p:nvPr/>
            </p:nvSpPr>
            <p:spPr bwMode="auto">
              <a:xfrm>
                <a:off x="3099" y="2457"/>
                <a:ext cx="72" cy="16"/>
              </a:xfrm>
              <a:custGeom>
                <a:avLst/>
                <a:gdLst>
                  <a:gd name="T0" fmla="*/ 34 w 72"/>
                  <a:gd name="T1" fmla="*/ 2 h 16"/>
                  <a:gd name="T2" fmla="*/ 34 w 72"/>
                  <a:gd name="T3" fmla="*/ 2 h 16"/>
                  <a:gd name="T4" fmla="*/ 14 w 72"/>
                  <a:gd name="T5" fmla="*/ 2 h 16"/>
                  <a:gd name="T6" fmla="*/ 0 w 72"/>
                  <a:gd name="T7" fmla="*/ 4 h 16"/>
                  <a:gd name="T8" fmla="*/ 0 w 72"/>
                  <a:gd name="T9" fmla="*/ 4 h 16"/>
                  <a:gd name="T10" fmla="*/ 10 w 72"/>
                  <a:gd name="T11" fmla="*/ 0 h 16"/>
                  <a:gd name="T12" fmla="*/ 30 w 72"/>
                  <a:gd name="T13" fmla="*/ 0 h 16"/>
                  <a:gd name="T14" fmla="*/ 30 w 72"/>
                  <a:gd name="T15" fmla="*/ 0 h 16"/>
                  <a:gd name="T16" fmla="*/ 42 w 72"/>
                  <a:gd name="T17" fmla="*/ 0 h 16"/>
                  <a:gd name="T18" fmla="*/ 52 w 72"/>
                  <a:gd name="T19" fmla="*/ 4 h 16"/>
                  <a:gd name="T20" fmla="*/ 64 w 72"/>
                  <a:gd name="T21" fmla="*/ 10 h 16"/>
                  <a:gd name="T22" fmla="*/ 72 w 72"/>
                  <a:gd name="T23" fmla="*/ 16 h 16"/>
                  <a:gd name="T24" fmla="*/ 72 w 72"/>
                  <a:gd name="T25" fmla="*/ 16 h 16"/>
                  <a:gd name="T26" fmla="*/ 50 w 72"/>
                  <a:gd name="T27" fmla="*/ 6 h 16"/>
                  <a:gd name="T28" fmla="*/ 42 w 72"/>
                  <a:gd name="T29" fmla="*/ 4 h 16"/>
                  <a:gd name="T30" fmla="*/ 34 w 72"/>
                  <a:gd name="T31" fmla="*/ 2 h 16"/>
                  <a:gd name="T32" fmla="*/ 34 w 72"/>
                  <a:gd name="T33" fmla="*/ 2 h 1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72"/>
                  <a:gd name="T52" fmla="*/ 0 h 16"/>
                  <a:gd name="T53" fmla="*/ 72 w 72"/>
                  <a:gd name="T54" fmla="*/ 16 h 1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72" h="16">
                    <a:moveTo>
                      <a:pt x="34" y="2"/>
                    </a:moveTo>
                    <a:lnTo>
                      <a:pt x="34" y="2"/>
                    </a:lnTo>
                    <a:lnTo>
                      <a:pt x="14" y="2"/>
                    </a:lnTo>
                    <a:lnTo>
                      <a:pt x="0" y="4"/>
                    </a:lnTo>
                    <a:lnTo>
                      <a:pt x="10" y="0"/>
                    </a:lnTo>
                    <a:lnTo>
                      <a:pt x="30" y="0"/>
                    </a:lnTo>
                    <a:lnTo>
                      <a:pt x="42" y="0"/>
                    </a:lnTo>
                    <a:lnTo>
                      <a:pt x="52" y="4"/>
                    </a:lnTo>
                    <a:lnTo>
                      <a:pt x="64" y="10"/>
                    </a:lnTo>
                    <a:lnTo>
                      <a:pt x="72" y="16"/>
                    </a:lnTo>
                    <a:lnTo>
                      <a:pt x="50" y="6"/>
                    </a:lnTo>
                    <a:lnTo>
                      <a:pt x="42" y="4"/>
                    </a:lnTo>
                    <a:lnTo>
                      <a:pt x="34" y="2"/>
                    </a:lnTo>
                    <a:close/>
                  </a:path>
                </a:pathLst>
              </a:custGeom>
              <a:solidFill>
                <a:srgbClr val="F3C799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53" name="Freeform 92"/>
              <p:cNvSpPr>
                <a:spLocks/>
              </p:cNvSpPr>
              <p:nvPr/>
            </p:nvSpPr>
            <p:spPr bwMode="auto">
              <a:xfrm>
                <a:off x="3293" y="2421"/>
                <a:ext cx="54" cy="34"/>
              </a:xfrm>
              <a:custGeom>
                <a:avLst/>
                <a:gdLst>
                  <a:gd name="T0" fmla="*/ 54 w 54"/>
                  <a:gd name="T1" fmla="*/ 6 h 34"/>
                  <a:gd name="T2" fmla="*/ 54 w 54"/>
                  <a:gd name="T3" fmla="*/ 6 h 34"/>
                  <a:gd name="T4" fmla="*/ 54 w 54"/>
                  <a:gd name="T5" fmla="*/ 12 h 34"/>
                  <a:gd name="T6" fmla="*/ 50 w 54"/>
                  <a:gd name="T7" fmla="*/ 18 h 34"/>
                  <a:gd name="T8" fmla="*/ 44 w 54"/>
                  <a:gd name="T9" fmla="*/ 24 h 34"/>
                  <a:gd name="T10" fmla="*/ 34 w 54"/>
                  <a:gd name="T11" fmla="*/ 30 h 34"/>
                  <a:gd name="T12" fmla="*/ 34 w 54"/>
                  <a:gd name="T13" fmla="*/ 30 h 34"/>
                  <a:gd name="T14" fmla="*/ 22 w 54"/>
                  <a:gd name="T15" fmla="*/ 34 h 34"/>
                  <a:gd name="T16" fmla="*/ 12 w 54"/>
                  <a:gd name="T17" fmla="*/ 34 h 34"/>
                  <a:gd name="T18" fmla="*/ 4 w 54"/>
                  <a:gd name="T19" fmla="*/ 32 h 34"/>
                  <a:gd name="T20" fmla="*/ 0 w 54"/>
                  <a:gd name="T21" fmla="*/ 28 h 34"/>
                  <a:gd name="T22" fmla="*/ 0 w 54"/>
                  <a:gd name="T23" fmla="*/ 28 h 34"/>
                  <a:gd name="T24" fmla="*/ 0 w 54"/>
                  <a:gd name="T25" fmla="*/ 22 h 34"/>
                  <a:gd name="T26" fmla="*/ 4 w 54"/>
                  <a:gd name="T27" fmla="*/ 14 h 34"/>
                  <a:gd name="T28" fmla="*/ 12 w 54"/>
                  <a:gd name="T29" fmla="*/ 8 h 34"/>
                  <a:gd name="T30" fmla="*/ 22 w 54"/>
                  <a:gd name="T31" fmla="*/ 4 h 34"/>
                  <a:gd name="T32" fmla="*/ 22 w 54"/>
                  <a:gd name="T33" fmla="*/ 4 h 34"/>
                  <a:gd name="T34" fmla="*/ 32 w 54"/>
                  <a:gd name="T35" fmla="*/ 0 h 34"/>
                  <a:gd name="T36" fmla="*/ 42 w 54"/>
                  <a:gd name="T37" fmla="*/ 0 h 34"/>
                  <a:gd name="T38" fmla="*/ 50 w 54"/>
                  <a:gd name="T39" fmla="*/ 2 h 34"/>
                  <a:gd name="T40" fmla="*/ 54 w 54"/>
                  <a:gd name="T41" fmla="*/ 6 h 34"/>
                  <a:gd name="T42" fmla="*/ 54 w 54"/>
                  <a:gd name="T43" fmla="*/ 6 h 34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w 54"/>
                  <a:gd name="T67" fmla="*/ 0 h 34"/>
                  <a:gd name="T68" fmla="*/ 54 w 54"/>
                  <a:gd name="T69" fmla="*/ 34 h 34"/>
                </a:gdLst>
                <a:ahLst/>
                <a:cxnLst>
                  <a:cxn ang="T44">
                    <a:pos x="T0" y="T1"/>
                  </a:cxn>
                  <a:cxn ang="T45">
                    <a:pos x="T2" y="T3"/>
                  </a:cxn>
                  <a:cxn ang="T46">
                    <a:pos x="T4" y="T5"/>
                  </a:cxn>
                  <a:cxn ang="T47">
                    <a:pos x="T6" y="T7"/>
                  </a:cxn>
                  <a:cxn ang="T48">
                    <a:pos x="T8" y="T9"/>
                  </a:cxn>
                  <a:cxn ang="T49">
                    <a:pos x="T10" y="T11"/>
                  </a:cxn>
                  <a:cxn ang="T50">
                    <a:pos x="T12" y="T13"/>
                  </a:cxn>
                  <a:cxn ang="T51">
                    <a:pos x="T14" y="T15"/>
                  </a:cxn>
                  <a:cxn ang="T52">
                    <a:pos x="T16" y="T17"/>
                  </a:cxn>
                  <a:cxn ang="T53">
                    <a:pos x="T18" y="T19"/>
                  </a:cxn>
                  <a:cxn ang="T54">
                    <a:pos x="T20" y="T21"/>
                  </a:cxn>
                  <a:cxn ang="T55">
                    <a:pos x="T22" y="T23"/>
                  </a:cxn>
                  <a:cxn ang="T56">
                    <a:pos x="T24" y="T25"/>
                  </a:cxn>
                  <a:cxn ang="T57">
                    <a:pos x="T26" y="T27"/>
                  </a:cxn>
                  <a:cxn ang="T58">
                    <a:pos x="T28" y="T29"/>
                  </a:cxn>
                  <a:cxn ang="T59">
                    <a:pos x="T30" y="T31"/>
                  </a:cxn>
                  <a:cxn ang="T60">
                    <a:pos x="T32" y="T33"/>
                  </a:cxn>
                  <a:cxn ang="T61">
                    <a:pos x="T34" y="T35"/>
                  </a:cxn>
                  <a:cxn ang="T62">
                    <a:pos x="T36" y="T37"/>
                  </a:cxn>
                  <a:cxn ang="T63">
                    <a:pos x="T38" y="T39"/>
                  </a:cxn>
                  <a:cxn ang="T64">
                    <a:pos x="T40" y="T41"/>
                  </a:cxn>
                  <a:cxn ang="T65">
                    <a:pos x="T42" y="T43"/>
                  </a:cxn>
                </a:cxnLst>
                <a:rect l="T66" t="T67" r="T68" b="T69"/>
                <a:pathLst>
                  <a:path w="54" h="34">
                    <a:moveTo>
                      <a:pt x="54" y="6"/>
                    </a:moveTo>
                    <a:lnTo>
                      <a:pt x="54" y="6"/>
                    </a:lnTo>
                    <a:lnTo>
                      <a:pt x="54" y="12"/>
                    </a:lnTo>
                    <a:lnTo>
                      <a:pt x="50" y="18"/>
                    </a:lnTo>
                    <a:lnTo>
                      <a:pt x="44" y="24"/>
                    </a:lnTo>
                    <a:lnTo>
                      <a:pt x="34" y="30"/>
                    </a:lnTo>
                    <a:lnTo>
                      <a:pt x="22" y="34"/>
                    </a:lnTo>
                    <a:lnTo>
                      <a:pt x="12" y="34"/>
                    </a:lnTo>
                    <a:lnTo>
                      <a:pt x="4" y="32"/>
                    </a:lnTo>
                    <a:lnTo>
                      <a:pt x="0" y="28"/>
                    </a:lnTo>
                    <a:lnTo>
                      <a:pt x="0" y="22"/>
                    </a:lnTo>
                    <a:lnTo>
                      <a:pt x="4" y="14"/>
                    </a:lnTo>
                    <a:lnTo>
                      <a:pt x="12" y="8"/>
                    </a:lnTo>
                    <a:lnTo>
                      <a:pt x="22" y="4"/>
                    </a:lnTo>
                    <a:lnTo>
                      <a:pt x="32" y="0"/>
                    </a:lnTo>
                    <a:lnTo>
                      <a:pt x="42" y="0"/>
                    </a:lnTo>
                    <a:lnTo>
                      <a:pt x="50" y="2"/>
                    </a:lnTo>
                    <a:lnTo>
                      <a:pt x="54" y="6"/>
                    </a:lnTo>
                    <a:close/>
                  </a:path>
                </a:pathLst>
              </a:custGeom>
              <a:solidFill>
                <a:srgbClr val="DB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54" name="Freeform 93"/>
              <p:cNvSpPr>
                <a:spLocks/>
              </p:cNvSpPr>
              <p:nvPr/>
            </p:nvSpPr>
            <p:spPr bwMode="auto">
              <a:xfrm>
                <a:off x="3301" y="2433"/>
                <a:ext cx="16" cy="16"/>
              </a:xfrm>
              <a:custGeom>
                <a:avLst/>
                <a:gdLst>
                  <a:gd name="T0" fmla="*/ 16 w 16"/>
                  <a:gd name="T1" fmla="*/ 2 h 16"/>
                  <a:gd name="T2" fmla="*/ 16 w 16"/>
                  <a:gd name="T3" fmla="*/ 2 h 16"/>
                  <a:gd name="T4" fmla="*/ 16 w 16"/>
                  <a:gd name="T5" fmla="*/ 0 h 16"/>
                  <a:gd name="T6" fmla="*/ 14 w 16"/>
                  <a:gd name="T7" fmla="*/ 0 h 16"/>
                  <a:gd name="T8" fmla="*/ 8 w 16"/>
                  <a:gd name="T9" fmla="*/ 2 h 16"/>
                  <a:gd name="T10" fmla="*/ 2 w 16"/>
                  <a:gd name="T11" fmla="*/ 6 h 16"/>
                  <a:gd name="T12" fmla="*/ 0 w 16"/>
                  <a:gd name="T13" fmla="*/ 10 h 16"/>
                  <a:gd name="T14" fmla="*/ 0 w 16"/>
                  <a:gd name="T15" fmla="*/ 12 h 16"/>
                  <a:gd name="T16" fmla="*/ 0 w 16"/>
                  <a:gd name="T17" fmla="*/ 12 h 16"/>
                  <a:gd name="T18" fmla="*/ 2 w 16"/>
                  <a:gd name="T19" fmla="*/ 14 h 16"/>
                  <a:gd name="T20" fmla="*/ 4 w 16"/>
                  <a:gd name="T21" fmla="*/ 16 h 16"/>
                  <a:gd name="T22" fmla="*/ 8 w 16"/>
                  <a:gd name="T23" fmla="*/ 14 h 16"/>
                  <a:gd name="T24" fmla="*/ 14 w 16"/>
                  <a:gd name="T25" fmla="*/ 8 h 16"/>
                  <a:gd name="T26" fmla="*/ 16 w 16"/>
                  <a:gd name="T27" fmla="*/ 2 h 16"/>
                  <a:gd name="T28" fmla="*/ 16 w 16"/>
                  <a:gd name="T29" fmla="*/ 2 h 1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6"/>
                  <a:gd name="T46" fmla="*/ 0 h 16"/>
                  <a:gd name="T47" fmla="*/ 16 w 16"/>
                  <a:gd name="T48" fmla="*/ 16 h 1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6" h="16">
                    <a:moveTo>
                      <a:pt x="16" y="2"/>
                    </a:moveTo>
                    <a:lnTo>
                      <a:pt x="16" y="2"/>
                    </a:lnTo>
                    <a:lnTo>
                      <a:pt x="16" y="0"/>
                    </a:lnTo>
                    <a:lnTo>
                      <a:pt x="14" y="0"/>
                    </a:lnTo>
                    <a:lnTo>
                      <a:pt x="8" y="2"/>
                    </a:lnTo>
                    <a:lnTo>
                      <a:pt x="2" y="6"/>
                    </a:lnTo>
                    <a:lnTo>
                      <a:pt x="0" y="10"/>
                    </a:lnTo>
                    <a:lnTo>
                      <a:pt x="0" y="12"/>
                    </a:lnTo>
                    <a:lnTo>
                      <a:pt x="2" y="14"/>
                    </a:lnTo>
                    <a:lnTo>
                      <a:pt x="4" y="16"/>
                    </a:lnTo>
                    <a:lnTo>
                      <a:pt x="8" y="14"/>
                    </a:lnTo>
                    <a:lnTo>
                      <a:pt x="14" y="8"/>
                    </a:lnTo>
                    <a:lnTo>
                      <a:pt x="16" y="2"/>
                    </a:lnTo>
                    <a:close/>
                  </a:path>
                </a:pathLst>
              </a:custGeom>
              <a:solidFill>
                <a:srgbClr val="ED9174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55" name="Freeform 94"/>
              <p:cNvSpPr>
                <a:spLocks/>
              </p:cNvSpPr>
              <p:nvPr/>
            </p:nvSpPr>
            <p:spPr bwMode="auto">
              <a:xfrm>
                <a:off x="3461" y="2657"/>
                <a:ext cx="12" cy="18"/>
              </a:xfrm>
              <a:custGeom>
                <a:avLst/>
                <a:gdLst>
                  <a:gd name="T0" fmla="*/ 2 w 12"/>
                  <a:gd name="T1" fmla="*/ 0 h 18"/>
                  <a:gd name="T2" fmla="*/ 2 w 12"/>
                  <a:gd name="T3" fmla="*/ 0 h 18"/>
                  <a:gd name="T4" fmla="*/ 0 w 12"/>
                  <a:gd name="T5" fmla="*/ 0 h 18"/>
                  <a:gd name="T6" fmla="*/ 0 w 12"/>
                  <a:gd name="T7" fmla="*/ 2 h 18"/>
                  <a:gd name="T8" fmla="*/ 0 w 12"/>
                  <a:gd name="T9" fmla="*/ 8 h 18"/>
                  <a:gd name="T10" fmla="*/ 2 w 12"/>
                  <a:gd name="T11" fmla="*/ 14 h 18"/>
                  <a:gd name="T12" fmla="*/ 6 w 12"/>
                  <a:gd name="T13" fmla="*/ 18 h 18"/>
                  <a:gd name="T14" fmla="*/ 8 w 12"/>
                  <a:gd name="T15" fmla="*/ 18 h 18"/>
                  <a:gd name="T16" fmla="*/ 8 w 12"/>
                  <a:gd name="T17" fmla="*/ 18 h 18"/>
                  <a:gd name="T18" fmla="*/ 10 w 12"/>
                  <a:gd name="T19" fmla="*/ 18 h 18"/>
                  <a:gd name="T20" fmla="*/ 12 w 12"/>
                  <a:gd name="T21" fmla="*/ 16 h 18"/>
                  <a:gd name="T22" fmla="*/ 10 w 12"/>
                  <a:gd name="T23" fmla="*/ 10 h 18"/>
                  <a:gd name="T24" fmla="*/ 8 w 12"/>
                  <a:gd name="T25" fmla="*/ 4 h 18"/>
                  <a:gd name="T26" fmla="*/ 2 w 12"/>
                  <a:gd name="T27" fmla="*/ 0 h 18"/>
                  <a:gd name="T28" fmla="*/ 2 w 12"/>
                  <a:gd name="T29" fmla="*/ 0 h 18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2"/>
                  <a:gd name="T46" fmla="*/ 0 h 18"/>
                  <a:gd name="T47" fmla="*/ 12 w 12"/>
                  <a:gd name="T48" fmla="*/ 18 h 18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2" h="18">
                    <a:moveTo>
                      <a:pt x="2" y="0"/>
                    </a:moveTo>
                    <a:lnTo>
                      <a:pt x="2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0" y="8"/>
                    </a:lnTo>
                    <a:lnTo>
                      <a:pt x="2" y="14"/>
                    </a:lnTo>
                    <a:lnTo>
                      <a:pt x="6" y="18"/>
                    </a:lnTo>
                    <a:lnTo>
                      <a:pt x="8" y="18"/>
                    </a:lnTo>
                    <a:lnTo>
                      <a:pt x="10" y="18"/>
                    </a:lnTo>
                    <a:lnTo>
                      <a:pt x="12" y="16"/>
                    </a:lnTo>
                    <a:lnTo>
                      <a:pt x="10" y="10"/>
                    </a:lnTo>
                    <a:lnTo>
                      <a:pt x="8" y="4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ED9174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56" name="Freeform 95"/>
              <p:cNvSpPr>
                <a:spLocks/>
              </p:cNvSpPr>
              <p:nvPr/>
            </p:nvSpPr>
            <p:spPr bwMode="auto">
              <a:xfrm>
                <a:off x="3435" y="2671"/>
                <a:ext cx="4" cy="6"/>
              </a:xfrm>
              <a:custGeom>
                <a:avLst/>
                <a:gdLst>
                  <a:gd name="T0" fmla="*/ 2 w 4"/>
                  <a:gd name="T1" fmla="*/ 0 h 6"/>
                  <a:gd name="T2" fmla="*/ 2 w 4"/>
                  <a:gd name="T3" fmla="*/ 0 h 6"/>
                  <a:gd name="T4" fmla="*/ 0 w 4"/>
                  <a:gd name="T5" fmla="*/ 2 h 6"/>
                  <a:gd name="T6" fmla="*/ 0 w 4"/>
                  <a:gd name="T7" fmla="*/ 2 h 6"/>
                  <a:gd name="T8" fmla="*/ 0 w 4"/>
                  <a:gd name="T9" fmla="*/ 4 h 6"/>
                  <a:gd name="T10" fmla="*/ 0 w 4"/>
                  <a:gd name="T11" fmla="*/ 4 h 6"/>
                  <a:gd name="T12" fmla="*/ 4 w 4"/>
                  <a:gd name="T13" fmla="*/ 6 h 6"/>
                  <a:gd name="T14" fmla="*/ 2 w 4"/>
                  <a:gd name="T15" fmla="*/ 0 h 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w 4"/>
                  <a:gd name="T25" fmla="*/ 0 h 6"/>
                  <a:gd name="T26" fmla="*/ 4 w 4"/>
                  <a:gd name="T27" fmla="*/ 6 h 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T24" t="T25" r="T26" b="T27"/>
                <a:pathLst>
                  <a:path w="4" h="6">
                    <a:moveTo>
                      <a:pt x="2" y="0"/>
                    </a:moveTo>
                    <a:lnTo>
                      <a:pt x="2" y="0"/>
                    </a:lnTo>
                    <a:lnTo>
                      <a:pt x="0" y="2"/>
                    </a:lnTo>
                    <a:lnTo>
                      <a:pt x="0" y="4"/>
                    </a:lnTo>
                    <a:lnTo>
                      <a:pt x="4" y="6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ED9174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57" name="Freeform 96"/>
              <p:cNvSpPr>
                <a:spLocks/>
              </p:cNvSpPr>
              <p:nvPr/>
            </p:nvSpPr>
            <p:spPr bwMode="auto">
              <a:xfrm>
                <a:off x="3437" y="2659"/>
                <a:ext cx="6" cy="4"/>
              </a:xfrm>
              <a:custGeom>
                <a:avLst/>
                <a:gdLst>
                  <a:gd name="T0" fmla="*/ 2 w 6"/>
                  <a:gd name="T1" fmla="*/ 0 h 4"/>
                  <a:gd name="T2" fmla="*/ 2 w 6"/>
                  <a:gd name="T3" fmla="*/ 0 h 4"/>
                  <a:gd name="T4" fmla="*/ 4 w 6"/>
                  <a:gd name="T5" fmla="*/ 2 h 4"/>
                  <a:gd name="T6" fmla="*/ 6 w 6"/>
                  <a:gd name="T7" fmla="*/ 4 h 4"/>
                  <a:gd name="T8" fmla="*/ 6 w 6"/>
                  <a:gd name="T9" fmla="*/ 4 h 4"/>
                  <a:gd name="T10" fmla="*/ 0 w 6"/>
                  <a:gd name="T11" fmla="*/ 4 h 4"/>
                  <a:gd name="T12" fmla="*/ 0 w 6"/>
                  <a:gd name="T13" fmla="*/ 4 h 4"/>
                  <a:gd name="T14" fmla="*/ 2 w 6"/>
                  <a:gd name="T15" fmla="*/ 0 h 4"/>
                  <a:gd name="T16" fmla="*/ 2 w 6"/>
                  <a:gd name="T17" fmla="*/ 0 h 4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6"/>
                  <a:gd name="T28" fmla="*/ 0 h 4"/>
                  <a:gd name="T29" fmla="*/ 6 w 6"/>
                  <a:gd name="T30" fmla="*/ 4 h 4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6" h="4">
                    <a:moveTo>
                      <a:pt x="2" y="0"/>
                    </a:moveTo>
                    <a:lnTo>
                      <a:pt x="2" y="0"/>
                    </a:lnTo>
                    <a:lnTo>
                      <a:pt x="4" y="2"/>
                    </a:lnTo>
                    <a:lnTo>
                      <a:pt x="6" y="4"/>
                    </a:lnTo>
                    <a:lnTo>
                      <a:pt x="0" y="4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ED9174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58" name="Freeform 97"/>
              <p:cNvSpPr>
                <a:spLocks/>
              </p:cNvSpPr>
              <p:nvPr/>
            </p:nvSpPr>
            <p:spPr bwMode="auto">
              <a:xfrm>
                <a:off x="3443" y="2667"/>
                <a:ext cx="6" cy="10"/>
              </a:xfrm>
              <a:custGeom>
                <a:avLst/>
                <a:gdLst>
                  <a:gd name="T0" fmla="*/ 2 w 6"/>
                  <a:gd name="T1" fmla="*/ 0 h 10"/>
                  <a:gd name="T2" fmla="*/ 2 w 6"/>
                  <a:gd name="T3" fmla="*/ 0 h 10"/>
                  <a:gd name="T4" fmla="*/ 2 w 6"/>
                  <a:gd name="T5" fmla="*/ 4 h 10"/>
                  <a:gd name="T6" fmla="*/ 0 w 6"/>
                  <a:gd name="T7" fmla="*/ 6 h 10"/>
                  <a:gd name="T8" fmla="*/ 0 w 6"/>
                  <a:gd name="T9" fmla="*/ 6 h 10"/>
                  <a:gd name="T10" fmla="*/ 6 w 6"/>
                  <a:gd name="T11" fmla="*/ 10 h 10"/>
                  <a:gd name="T12" fmla="*/ 6 w 6"/>
                  <a:gd name="T13" fmla="*/ 10 h 10"/>
                  <a:gd name="T14" fmla="*/ 6 w 6"/>
                  <a:gd name="T15" fmla="*/ 6 h 10"/>
                  <a:gd name="T16" fmla="*/ 4 w 6"/>
                  <a:gd name="T17" fmla="*/ 2 h 10"/>
                  <a:gd name="T18" fmla="*/ 2 w 6"/>
                  <a:gd name="T19" fmla="*/ 0 h 10"/>
                  <a:gd name="T20" fmla="*/ 2 w 6"/>
                  <a:gd name="T21" fmla="*/ 0 h 10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6"/>
                  <a:gd name="T34" fmla="*/ 0 h 10"/>
                  <a:gd name="T35" fmla="*/ 6 w 6"/>
                  <a:gd name="T36" fmla="*/ 10 h 10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6" h="10">
                    <a:moveTo>
                      <a:pt x="2" y="0"/>
                    </a:moveTo>
                    <a:lnTo>
                      <a:pt x="2" y="0"/>
                    </a:lnTo>
                    <a:lnTo>
                      <a:pt x="2" y="4"/>
                    </a:lnTo>
                    <a:lnTo>
                      <a:pt x="0" y="6"/>
                    </a:lnTo>
                    <a:lnTo>
                      <a:pt x="6" y="10"/>
                    </a:lnTo>
                    <a:lnTo>
                      <a:pt x="6" y="6"/>
                    </a:lnTo>
                    <a:lnTo>
                      <a:pt x="4" y="2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ED9174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59" name="Freeform 98"/>
              <p:cNvSpPr>
                <a:spLocks/>
              </p:cNvSpPr>
              <p:nvPr/>
            </p:nvSpPr>
            <p:spPr bwMode="auto">
              <a:xfrm>
                <a:off x="3433" y="2651"/>
                <a:ext cx="0" cy="2"/>
              </a:xfrm>
              <a:custGeom>
                <a:avLst/>
                <a:gdLst>
                  <a:gd name="T0" fmla="*/ 0 h 2"/>
                  <a:gd name="T1" fmla="*/ 0 h 2"/>
                  <a:gd name="T2" fmla="*/ 0 h 2"/>
                  <a:gd name="T3" fmla="*/ 2 h 2"/>
                  <a:gd name="T4" fmla="*/ 2 h 2"/>
                  <a:gd name="T5" fmla="*/ 0 h 2"/>
                  <a:gd name="T6" fmla="*/ 0 h 2"/>
                  <a:gd name="T7" fmla="*/ 0 h 2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h 2"/>
                  <a:gd name="T17" fmla="*/ 2 h 2"/>
                </a:gdLst>
                <a:ahLst/>
                <a:cxnLst>
                  <a:cxn ang="T8">
                    <a:pos x="0" y="T0"/>
                  </a:cxn>
                  <a:cxn ang="T9">
                    <a:pos x="0" y="T1"/>
                  </a:cxn>
                  <a:cxn ang="T10">
                    <a:pos x="0" y="T2"/>
                  </a:cxn>
                  <a:cxn ang="T11">
                    <a:pos x="0" y="T3"/>
                  </a:cxn>
                  <a:cxn ang="T12">
                    <a:pos x="0" y="T4"/>
                  </a:cxn>
                  <a:cxn ang="T13">
                    <a:pos x="0" y="T5"/>
                  </a:cxn>
                  <a:cxn ang="T14">
                    <a:pos x="0" y="T6"/>
                  </a:cxn>
                  <a:cxn ang="T15">
                    <a:pos x="0" y="T7"/>
                  </a:cxn>
                </a:cxnLst>
                <a:rect l="0" t="T16" r="0" b="T17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ED9174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60" name="Freeform 99"/>
              <p:cNvSpPr>
                <a:spLocks/>
              </p:cNvSpPr>
              <p:nvPr/>
            </p:nvSpPr>
            <p:spPr bwMode="auto">
              <a:xfrm>
                <a:off x="3465" y="2643"/>
                <a:ext cx="20" cy="36"/>
              </a:xfrm>
              <a:custGeom>
                <a:avLst/>
                <a:gdLst>
                  <a:gd name="T0" fmla="*/ 0 w 20"/>
                  <a:gd name="T1" fmla="*/ 0 h 36"/>
                  <a:gd name="T2" fmla="*/ 0 w 20"/>
                  <a:gd name="T3" fmla="*/ 0 h 36"/>
                  <a:gd name="T4" fmla="*/ 6 w 20"/>
                  <a:gd name="T5" fmla="*/ 4 h 36"/>
                  <a:gd name="T6" fmla="*/ 14 w 20"/>
                  <a:gd name="T7" fmla="*/ 8 h 36"/>
                  <a:gd name="T8" fmla="*/ 14 w 20"/>
                  <a:gd name="T9" fmla="*/ 8 h 36"/>
                  <a:gd name="T10" fmla="*/ 18 w 20"/>
                  <a:gd name="T11" fmla="*/ 14 h 36"/>
                  <a:gd name="T12" fmla="*/ 20 w 20"/>
                  <a:gd name="T13" fmla="*/ 18 h 36"/>
                  <a:gd name="T14" fmla="*/ 20 w 20"/>
                  <a:gd name="T15" fmla="*/ 24 h 36"/>
                  <a:gd name="T16" fmla="*/ 20 w 20"/>
                  <a:gd name="T17" fmla="*/ 24 h 36"/>
                  <a:gd name="T18" fmla="*/ 20 w 20"/>
                  <a:gd name="T19" fmla="*/ 34 h 36"/>
                  <a:gd name="T20" fmla="*/ 20 w 20"/>
                  <a:gd name="T21" fmla="*/ 36 h 36"/>
                  <a:gd name="T22" fmla="*/ 18 w 20"/>
                  <a:gd name="T23" fmla="*/ 36 h 36"/>
                  <a:gd name="T24" fmla="*/ 18 w 20"/>
                  <a:gd name="T25" fmla="*/ 36 h 36"/>
                  <a:gd name="T26" fmla="*/ 16 w 20"/>
                  <a:gd name="T27" fmla="*/ 34 h 36"/>
                  <a:gd name="T28" fmla="*/ 16 w 20"/>
                  <a:gd name="T29" fmla="*/ 28 h 36"/>
                  <a:gd name="T30" fmla="*/ 14 w 20"/>
                  <a:gd name="T31" fmla="*/ 18 h 36"/>
                  <a:gd name="T32" fmla="*/ 14 w 20"/>
                  <a:gd name="T33" fmla="*/ 18 h 36"/>
                  <a:gd name="T34" fmla="*/ 12 w 20"/>
                  <a:gd name="T35" fmla="*/ 12 h 36"/>
                  <a:gd name="T36" fmla="*/ 6 w 20"/>
                  <a:gd name="T37" fmla="*/ 8 h 36"/>
                  <a:gd name="T38" fmla="*/ 6 w 20"/>
                  <a:gd name="T39" fmla="*/ 8 h 36"/>
                  <a:gd name="T40" fmla="*/ 4 w 20"/>
                  <a:gd name="T41" fmla="*/ 8 h 36"/>
                  <a:gd name="T42" fmla="*/ 2 w 20"/>
                  <a:gd name="T43" fmla="*/ 4 h 36"/>
                  <a:gd name="T44" fmla="*/ 0 w 20"/>
                  <a:gd name="T45" fmla="*/ 0 h 36"/>
                  <a:gd name="T46" fmla="*/ 0 w 20"/>
                  <a:gd name="T47" fmla="*/ 0 h 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w 20"/>
                  <a:gd name="T73" fmla="*/ 0 h 36"/>
                  <a:gd name="T74" fmla="*/ 20 w 20"/>
                  <a:gd name="T75" fmla="*/ 36 h 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T72" t="T73" r="T74" b="T75"/>
                <a:pathLst>
                  <a:path w="20" h="36">
                    <a:moveTo>
                      <a:pt x="0" y="0"/>
                    </a:moveTo>
                    <a:lnTo>
                      <a:pt x="0" y="0"/>
                    </a:lnTo>
                    <a:lnTo>
                      <a:pt x="6" y="4"/>
                    </a:lnTo>
                    <a:lnTo>
                      <a:pt x="14" y="8"/>
                    </a:lnTo>
                    <a:lnTo>
                      <a:pt x="18" y="14"/>
                    </a:lnTo>
                    <a:lnTo>
                      <a:pt x="20" y="18"/>
                    </a:lnTo>
                    <a:lnTo>
                      <a:pt x="20" y="24"/>
                    </a:lnTo>
                    <a:lnTo>
                      <a:pt x="20" y="34"/>
                    </a:lnTo>
                    <a:lnTo>
                      <a:pt x="20" y="36"/>
                    </a:lnTo>
                    <a:lnTo>
                      <a:pt x="18" y="36"/>
                    </a:lnTo>
                    <a:lnTo>
                      <a:pt x="16" y="34"/>
                    </a:lnTo>
                    <a:lnTo>
                      <a:pt x="16" y="28"/>
                    </a:lnTo>
                    <a:lnTo>
                      <a:pt x="14" y="18"/>
                    </a:lnTo>
                    <a:lnTo>
                      <a:pt x="12" y="12"/>
                    </a:lnTo>
                    <a:lnTo>
                      <a:pt x="6" y="8"/>
                    </a:lnTo>
                    <a:lnTo>
                      <a:pt x="4" y="8"/>
                    </a:lnTo>
                    <a:lnTo>
                      <a:pt x="2" y="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ED9174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61" name="Freeform 100"/>
              <p:cNvSpPr>
                <a:spLocks/>
              </p:cNvSpPr>
              <p:nvPr/>
            </p:nvSpPr>
            <p:spPr bwMode="auto">
              <a:xfrm>
                <a:off x="3457" y="2641"/>
                <a:ext cx="8" cy="4"/>
              </a:xfrm>
              <a:custGeom>
                <a:avLst/>
                <a:gdLst>
                  <a:gd name="T0" fmla="*/ 2 w 8"/>
                  <a:gd name="T1" fmla="*/ 0 h 4"/>
                  <a:gd name="T2" fmla="*/ 2 w 8"/>
                  <a:gd name="T3" fmla="*/ 0 h 4"/>
                  <a:gd name="T4" fmla="*/ 0 w 8"/>
                  <a:gd name="T5" fmla="*/ 2 h 4"/>
                  <a:gd name="T6" fmla="*/ 0 w 8"/>
                  <a:gd name="T7" fmla="*/ 2 h 4"/>
                  <a:gd name="T8" fmla="*/ 2 w 8"/>
                  <a:gd name="T9" fmla="*/ 2 h 4"/>
                  <a:gd name="T10" fmla="*/ 2 w 8"/>
                  <a:gd name="T11" fmla="*/ 2 h 4"/>
                  <a:gd name="T12" fmla="*/ 6 w 8"/>
                  <a:gd name="T13" fmla="*/ 4 h 4"/>
                  <a:gd name="T14" fmla="*/ 8 w 8"/>
                  <a:gd name="T15" fmla="*/ 2 h 4"/>
                  <a:gd name="T16" fmla="*/ 8 w 8"/>
                  <a:gd name="T17" fmla="*/ 2 h 4"/>
                  <a:gd name="T18" fmla="*/ 2 w 8"/>
                  <a:gd name="T19" fmla="*/ 0 h 4"/>
                  <a:gd name="T20" fmla="*/ 2 w 8"/>
                  <a:gd name="T21" fmla="*/ 0 h 4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8"/>
                  <a:gd name="T34" fmla="*/ 0 h 4"/>
                  <a:gd name="T35" fmla="*/ 8 w 8"/>
                  <a:gd name="T36" fmla="*/ 4 h 4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8" h="4">
                    <a:moveTo>
                      <a:pt x="2" y="0"/>
                    </a:moveTo>
                    <a:lnTo>
                      <a:pt x="2" y="0"/>
                    </a:lnTo>
                    <a:lnTo>
                      <a:pt x="0" y="2"/>
                    </a:lnTo>
                    <a:lnTo>
                      <a:pt x="2" y="2"/>
                    </a:lnTo>
                    <a:lnTo>
                      <a:pt x="6" y="4"/>
                    </a:lnTo>
                    <a:lnTo>
                      <a:pt x="8" y="2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ED9174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62" name="Freeform 101"/>
              <p:cNvSpPr>
                <a:spLocks/>
              </p:cNvSpPr>
              <p:nvPr/>
            </p:nvSpPr>
            <p:spPr bwMode="auto">
              <a:xfrm>
                <a:off x="3437" y="2649"/>
                <a:ext cx="6" cy="6"/>
              </a:xfrm>
              <a:custGeom>
                <a:avLst/>
                <a:gdLst>
                  <a:gd name="T0" fmla="*/ 0 w 6"/>
                  <a:gd name="T1" fmla="*/ 0 h 6"/>
                  <a:gd name="T2" fmla="*/ 2 w 6"/>
                  <a:gd name="T3" fmla="*/ 6 h 6"/>
                  <a:gd name="T4" fmla="*/ 2 w 6"/>
                  <a:gd name="T5" fmla="*/ 6 h 6"/>
                  <a:gd name="T6" fmla="*/ 4 w 6"/>
                  <a:gd name="T7" fmla="*/ 4 h 6"/>
                  <a:gd name="T8" fmla="*/ 6 w 6"/>
                  <a:gd name="T9" fmla="*/ 2 h 6"/>
                  <a:gd name="T10" fmla="*/ 4 w 6"/>
                  <a:gd name="T11" fmla="*/ 0 h 6"/>
                  <a:gd name="T12" fmla="*/ 4 w 6"/>
                  <a:gd name="T13" fmla="*/ 0 h 6"/>
                  <a:gd name="T14" fmla="*/ 0 w 6"/>
                  <a:gd name="T15" fmla="*/ 0 h 6"/>
                  <a:gd name="T16" fmla="*/ 0 w 6"/>
                  <a:gd name="T17" fmla="*/ 0 h 6"/>
                  <a:gd name="T18" fmla="*/ 0 w 6"/>
                  <a:gd name="T19" fmla="*/ 0 h 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w 6"/>
                  <a:gd name="T31" fmla="*/ 0 h 6"/>
                  <a:gd name="T32" fmla="*/ 6 w 6"/>
                  <a:gd name="T33" fmla="*/ 6 h 6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T30" t="T31" r="T32" b="T33"/>
                <a:pathLst>
                  <a:path w="6" h="6">
                    <a:moveTo>
                      <a:pt x="0" y="0"/>
                    </a:moveTo>
                    <a:lnTo>
                      <a:pt x="2" y="6"/>
                    </a:lnTo>
                    <a:lnTo>
                      <a:pt x="4" y="4"/>
                    </a:lnTo>
                    <a:lnTo>
                      <a:pt x="6" y="2"/>
                    </a:lnTo>
                    <a:lnTo>
                      <a:pt x="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ED9174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63" name="Freeform 102"/>
              <p:cNvSpPr>
                <a:spLocks/>
              </p:cNvSpPr>
              <p:nvPr/>
            </p:nvSpPr>
            <p:spPr bwMode="auto">
              <a:xfrm>
                <a:off x="3099" y="2515"/>
                <a:ext cx="8" cy="8"/>
              </a:xfrm>
              <a:custGeom>
                <a:avLst/>
                <a:gdLst>
                  <a:gd name="T0" fmla="*/ 4 w 8"/>
                  <a:gd name="T1" fmla="*/ 0 h 8"/>
                  <a:gd name="T2" fmla="*/ 4 w 8"/>
                  <a:gd name="T3" fmla="*/ 0 h 8"/>
                  <a:gd name="T4" fmla="*/ 2 w 8"/>
                  <a:gd name="T5" fmla="*/ 2 h 8"/>
                  <a:gd name="T6" fmla="*/ 0 w 8"/>
                  <a:gd name="T7" fmla="*/ 2 h 8"/>
                  <a:gd name="T8" fmla="*/ 2 w 8"/>
                  <a:gd name="T9" fmla="*/ 4 h 8"/>
                  <a:gd name="T10" fmla="*/ 2 w 8"/>
                  <a:gd name="T11" fmla="*/ 4 h 8"/>
                  <a:gd name="T12" fmla="*/ 6 w 8"/>
                  <a:gd name="T13" fmla="*/ 8 h 8"/>
                  <a:gd name="T14" fmla="*/ 8 w 8"/>
                  <a:gd name="T15" fmla="*/ 8 h 8"/>
                  <a:gd name="T16" fmla="*/ 4 w 8"/>
                  <a:gd name="T17" fmla="*/ 0 h 8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w 8"/>
                  <a:gd name="T28" fmla="*/ 0 h 8"/>
                  <a:gd name="T29" fmla="*/ 8 w 8"/>
                  <a:gd name="T30" fmla="*/ 8 h 8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T27" t="T28" r="T29" b="T30"/>
                <a:pathLst>
                  <a:path w="8" h="8">
                    <a:moveTo>
                      <a:pt x="4" y="0"/>
                    </a:moveTo>
                    <a:lnTo>
                      <a:pt x="4" y="0"/>
                    </a:lnTo>
                    <a:lnTo>
                      <a:pt x="2" y="2"/>
                    </a:lnTo>
                    <a:lnTo>
                      <a:pt x="0" y="2"/>
                    </a:lnTo>
                    <a:lnTo>
                      <a:pt x="2" y="4"/>
                    </a:lnTo>
                    <a:lnTo>
                      <a:pt x="6" y="8"/>
                    </a:lnTo>
                    <a:lnTo>
                      <a:pt x="8" y="8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ED9174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64" name="Freeform 103"/>
              <p:cNvSpPr>
                <a:spLocks/>
              </p:cNvSpPr>
              <p:nvPr/>
            </p:nvSpPr>
            <p:spPr bwMode="auto">
              <a:xfrm>
                <a:off x="3077" y="2521"/>
                <a:ext cx="16" cy="20"/>
              </a:xfrm>
              <a:custGeom>
                <a:avLst/>
                <a:gdLst>
                  <a:gd name="T0" fmla="*/ 0 w 16"/>
                  <a:gd name="T1" fmla="*/ 20 h 20"/>
                  <a:gd name="T2" fmla="*/ 0 w 16"/>
                  <a:gd name="T3" fmla="*/ 20 h 20"/>
                  <a:gd name="T4" fmla="*/ 4 w 16"/>
                  <a:gd name="T5" fmla="*/ 12 h 20"/>
                  <a:gd name="T6" fmla="*/ 8 w 16"/>
                  <a:gd name="T7" fmla="*/ 6 h 20"/>
                  <a:gd name="T8" fmla="*/ 14 w 16"/>
                  <a:gd name="T9" fmla="*/ 4 h 20"/>
                  <a:gd name="T10" fmla="*/ 14 w 16"/>
                  <a:gd name="T11" fmla="*/ 4 h 20"/>
                  <a:gd name="T12" fmla="*/ 16 w 16"/>
                  <a:gd name="T13" fmla="*/ 2 h 20"/>
                  <a:gd name="T14" fmla="*/ 16 w 16"/>
                  <a:gd name="T15" fmla="*/ 0 h 20"/>
                  <a:gd name="T16" fmla="*/ 14 w 16"/>
                  <a:gd name="T17" fmla="*/ 0 h 20"/>
                  <a:gd name="T18" fmla="*/ 12 w 16"/>
                  <a:gd name="T19" fmla="*/ 0 h 20"/>
                  <a:gd name="T20" fmla="*/ 8 w 16"/>
                  <a:gd name="T21" fmla="*/ 2 h 20"/>
                  <a:gd name="T22" fmla="*/ 6 w 16"/>
                  <a:gd name="T23" fmla="*/ 4 h 20"/>
                  <a:gd name="T24" fmla="*/ 2 w 16"/>
                  <a:gd name="T25" fmla="*/ 10 h 20"/>
                  <a:gd name="T26" fmla="*/ 0 w 16"/>
                  <a:gd name="T27" fmla="*/ 20 h 20"/>
                  <a:gd name="T28" fmla="*/ 0 w 16"/>
                  <a:gd name="T29" fmla="*/ 20 h 20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6"/>
                  <a:gd name="T46" fmla="*/ 0 h 20"/>
                  <a:gd name="T47" fmla="*/ 16 w 16"/>
                  <a:gd name="T48" fmla="*/ 20 h 20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6" h="20">
                    <a:moveTo>
                      <a:pt x="0" y="20"/>
                    </a:moveTo>
                    <a:lnTo>
                      <a:pt x="0" y="20"/>
                    </a:lnTo>
                    <a:lnTo>
                      <a:pt x="4" y="12"/>
                    </a:lnTo>
                    <a:lnTo>
                      <a:pt x="8" y="6"/>
                    </a:lnTo>
                    <a:lnTo>
                      <a:pt x="14" y="4"/>
                    </a:lnTo>
                    <a:lnTo>
                      <a:pt x="16" y="2"/>
                    </a:lnTo>
                    <a:lnTo>
                      <a:pt x="16" y="0"/>
                    </a:lnTo>
                    <a:lnTo>
                      <a:pt x="14" y="0"/>
                    </a:lnTo>
                    <a:lnTo>
                      <a:pt x="12" y="0"/>
                    </a:lnTo>
                    <a:lnTo>
                      <a:pt x="8" y="2"/>
                    </a:lnTo>
                    <a:lnTo>
                      <a:pt x="6" y="4"/>
                    </a:lnTo>
                    <a:lnTo>
                      <a:pt x="2" y="10"/>
                    </a:lnTo>
                    <a:lnTo>
                      <a:pt x="0" y="20"/>
                    </a:lnTo>
                    <a:close/>
                  </a:path>
                </a:pathLst>
              </a:custGeom>
              <a:solidFill>
                <a:srgbClr val="ED9174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65" name="Freeform 104"/>
              <p:cNvSpPr>
                <a:spLocks/>
              </p:cNvSpPr>
              <p:nvPr/>
            </p:nvSpPr>
            <p:spPr bwMode="auto">
              <a:xfrm>
                <a:off x="3177" y="2701"/>
                <a:ext cx="116" cy="70"/>
              </a:xfrm>
              <a:custGeom>
                <a:avLst/>
                <a:gdLst>
                  <a:gd name="T0" fmla="*/ 16 w 116"/>
                  <a:gd name="T1" fmla="*/ 36 h 70"/>
                  <a:gd name="T2" fmla="*/ 16 w 116"/>
                  <a:gd name="T3" fmla="*/ 36 h 70"/>
                  <a:gd name="T4" fmla="*/ 22 w 116"/>
                  <a:gd name="T5" fmla="*/ 42 h 70"/>
                  <a:gd name="T6" fmla="*/ 28 w 116"/>
                  <a:gd name="T7" fmla="*/ 48 h 70"/>
                  <a:gd name="T8" fmla="*/ 36 w 116"/>
                  <a:gd name="T9" fmla="*/ 56 h 70"/>
                  <a:gd name="T10" fmla="*/ 48 w 116"/>
                  <a:gd name="T11" fmla="*/ 62 h 70"/>
                  <a:gd name="T12" fmla="*/ 62 w 116"/>
                  <a:gd name="T13" fmla="*/ 68 h 70"/>
                  <a:gd name="T14" fmla="*/ 80 w 116"/>
                  <a:gd name="T15" fmla="*/ 70 h 70"/>
                  <a:gd name="T16" fmla="*/ 100 w 116"/>
                  <a:gd name="T17" fmla="*/ 68 h 70"/>
                  <a:gd name="T18" fmla="*/ 100 w 116"/>
                  <a:gd name="T19" fmla="*/ 68 h 70"/>
                  <a:gd name="T20" fmla="*/ 114 w 116"/>
                  <a:gd name="T21" fmla="*/ 66 h 70"/>
                  <a:gd name="T22" fmla="*/ 116 w 116"/>
                  <a:gd name="T23" fmla="*/ 64 h 70"/>
                  <a:gd name="T24" fmla="*/ 116 w 116"/>
                  <a:gd name="T25" fmla="*/ 62 h 70"/>
                  <a:gd name="T26" fmla="*/ 108 w 116"/>
                  <a:gd name="T27" fmla="*/ 60 h 70"/>
                  <a:gd name="T28" fmla="*/ 90 w 116"/>
                  <a:gd name="T29" fmla="*/ 54 h 70"/>
                  <a:gd name="T30" fmla="*/ 68 w 116"/>
                  <a:gd name="T31" fmla="*/ 48 h 70"/>
                  <a:gd name="T32" fmla="*/ 44 w 116"/>
                  <a:gd name="T33" fmla="*/ 36 h 70"/>
                  <a:gd name="T34" fmla="*/ 32 w 116"/>
                  <a:gd name="T35" fmla="*/ 30 h 70"/>
                  <a:gd name="T36" fmla="*/ 20 w 116"/>
                  <a:gd name="T37" fmla="*/ 22 h 70"/>
                  <a:gd name="T38" fmla="*/ 10 w 116"/>
                  <a:gd name="T39" fmla="*/ 12 h 70"/>
                  <a:gd name="T40" fmla="*/ 0 w 116"/>
                  <a:gd name="T41" fmla="*/ 0 h 70"/>
                  <a:gd name="T42" fmla="*/ 0 w 116"/>
                  <a:gd name="T43" fmla="*/ 0 h 70"/>
                  <a:gd name="T44" fmla="*/ 0 w 116"/>
                  <a:gd name="T45" fmla="*/ 4 h 70"/>
                  <a:gd name="T46" fmla="*/ 2 w 116"/>
                  <a:gd name="T47" fmla="*/ 14 h 70"/>
                  <a:gd name="T48" fmla="*/ 6 w 116"/>
                  <a:gd name="T49" fmla="*/ 26 h 70"/>
                  <a:gd name="T50" fmla="*/ 10 w 116"/>
                  <a:gd name="T51" fmla="*/ 32 h 70"/>
                  <a:gd name="T52" fmla="*/ 16 w 116"/>
                  <a:gd name="T53" fmla="*/ 36 h 70"/>
                  <a:gd name="T54" fmla="*/ 16 w 116"/>
                  <a:gd name="T55" fmla="*/ 36 h 70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w 116"/>
                  <a:gd name="T85" fmla="*/ 0 h 70"/>
                  <a:gd name="T86" fmla="*/ 116 w 116"/>
                  <a:gd name="T87" fmla="*/ 70 h 70"/>
                </a:gdLst>
                <a:ahLst/>
                <a:cxnLst>
                  <a:cxn ang="T56">
                    <a:pos x="T0" y="T1"/>
                  </a:cxn>
                  <a:cxn ang="T57">
                    <a:pos x="T2" y="T3"/>
                  </a:cxn>
                  <a:cxn ang="T58">
                    <a:pos x="T4" y="T5"/>
                  </a:cxn>
                  <a:cxn ang="T59">
                    <a:pos x="T6" y="T7"/>
                  </a:cxn>
                  <a:cxn ang="T60">
                    <a:pos x="T8" y="T9"/>
                  </a:cxn>
                  <a:cxn ang="T61">
                    <a:pos x="T10" y="T11"/>
                  </a:cxn>
                  <a:cxn ang="T62">
                    <a:pos x="T12" y="T13"/>
                  </a:cxn>
                  <a:cxn ang="T63">
                    <a:pos x="T14" y="T15"/>
                  </a:cxn>
                  <a:cxn ang="T64">
                    <a:pos x="T16" y="T17"/>
                  </a:cxn>
                  <a:cxn ang="T65">
                    <a:pos x="T18" y="T19"/>
                  </a:cxn>
                  <a:cxn ang="T66">
                    <a:pos x="T20" y="T21"/>
                  </a:cxn>
                  <a:cxn ang="T67">
                    <a:pos x="T22" y="T23"/>
                  </a:cxn>
                  <a:cxn ang="T68">
                    <a:pos x="T24" y="T25"/>
                  </a:cxn>
                  <a:cxn ang="T69">
                    <a:pos x="T26" y="T27"/>
                  </a:cxn>
                  <a:cxn ang="T70">
                    <a:pos x="T28" y="T29"/>
                  </a:cxn>
                  <a:cxn ang="T71">
                    <a:pos x="T30" y="T31"/>
                  </a:cxn>
                  <a:cxn ang="T72">
                    <a:pos x="T32" y="T33"/>
                  </a:cxn>
                  <a:cxn ang="T73">
                    <a:pos x="T34" y="T35"/>
                  </a:cxn>
                  <a:cxn ang="T74">
                    <a:pos x="T36" y="T37"/>
                  </a:cxn>
                  <a:cxn ang="T75">
                    <a:pos x="T38" y="T39"/>
                  </a:cxn>
                  <a:cxn ang="T76">
                    <a:pos x="T40" y="T41"/>
                  </a:cxn>
                  <a:cxn ang="T77">
                    <a:pos x="T42" y="T43"/>
                  </a:cxn>
                  <a:cxn ang="T78">
                    <a:pos x="T44" y="T45"/>
                  </a:cxn>
                  <a:cxn ang="T79">
                    <a:pos x="T46" y="T47"/>
                  </a:cxn>
                  <a:cxn ang="T80">
                    <a:pos x="T48" y="T49"/>
                  </a:cxn>
                  <a:cxn ang="T81">
                    <a:pos x="T50" y="T51"/>
                  </a:cxn>
                  <a:cxn ang="T82">
                    <a:pos x="T52" y="T53"/>
                  </a:cxn>
                  <a:cxn ang="T83">
                    <a:pos x="T54" y="T55"/>
                  </a:cxn>
                </a:cxnLst>
                <a:rect l="T84" t="T85" r="T86" b="T87"/>
                <a:pathLst>
                  <a:path w="116" h="70">
                    <a:moveTo>
                      <a:pt x="16" y="36"/>
                    </a:moveTo>
                    <a:lnTo>
                      <a:pt x="16" y="36"/>
                    </a:lnTo>
                    <a:lnTo>
                      <a:pt x="22" y="42"/>
                    </a:lnTo>
                    <a:lnTo>
                      <a:pt x="28" y="48"/>
                    </a:lnTo>
                    <a:lnTo>
                      <a:pt x="36" y="56"/>
                    </a:lnTo>
                    <a:lnTo>
                      <a:pt x="48" y="62"/>
                    </a:lnTo>
                    <a:lnTo>
                      <a:pt x="62" y="68"/>
                    </a:lnTo>
                    <a:lnTo>
                      <a:pt x="80" y="70"/>
                    </a:lnTo>
                    <a:lnTo>
                      <a:pt x="100" y="68"/>
                    </a:lnTo>
                    <a:lnTo>
                      <a:pt x="114" y="66"/>
                    </a:lnTo>
                    <a:lnTo>
                      <a:pt x="116" y="64"/>
                    </a:lnTo>
                    <a:lnTo>
                      <a:pt x="116" y="62"/>
                    </a:lnTo>
                    <a:lnTo>
                      <a:pt x="108" y="60"/>
                    </a:lnTo>
                    <a:lnTo>
                      <a:pt x="90" y="54"/>
                    </a:lnTo>
                    <a:lnTo>
                      <a:pt x="68" y="48"/>
                    </a:lnTo>
                    <a:lnTo>
                      <a:pt x="44" y="36"/>
                    </a:lnTo>
                    <a:lnTo>
                      <a:pt x="32" y="30"/>
                    </a:lnTo>
                    <a:lnTo>
                      <a:pt x="20" y="22"/>
                    </a:lnTo>
                    <a:lnTo>
                      <a:pt x="10" y="12"/>
                    </a:lnTo>
                    <a:lnTo>
                      <a:pt x="0" y="0"/>
                    </a:lnTo>
                    <a:lnTo>
                      <a:pt x="0" y="4"/>
                    </a:lnTo>
                    <a:lnTo>
                      <a:pt x="2" y="14"/>
                    </a:lnTo>
                    <a:lnTo>
                      <a:pt x="6" y="26"/>
                    </a:lnTo>
                    <a:lnTo>
                      <a:pt x="10" y="32"/>
                    </a:lnTo>
                    <a:lnTo>
                      <a:pt x="16" y="36"/>
                    </a:lnTo>
                    <a:close/>
                  </a:path>
                </a:pathLst>
              </a:custGeom>
              <a:solidFill>
                <a:srgbClr val="E8BA3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66" name="Freeform 105"/>
              <p:cNvSpPr>
                <a:spLocks/>
              </p:cNvSpPr>
              <p:nvPr/>
            </p:nvSpPr>
            <p:spPr bwMode="auto">
              <a:xfrm>
                <a:off x="2997" y="2595"/>
                <a:ext cx="106" cy="102"/>
              </a:xfrm>
              <a:custGeom>
                <a:avLst/>
                <a:gdLst>
                  <a:gd name="T0" fmla="*/ 0 w 106"/>
                  <a:gd name="T1" fmla="*/ 0 h 102"/>
                  <a:gd name="T2" fmla="*/ 0 w 106"/>
                  <a:gd name="T3" fmla="*/ 0 h 102"/>
                  <a:gd name="T4" fmla="*/ 8 w 106"/>
                  <a:gd name="T5" fmla="*/ 14 h 102"/>
                  <a:gd name="T6" fmla="*/ 14 w 106"/>
                  <a:gd name="T7" fmla="*/ 30 h 102"/>
                  <a:gd name="T8" fmla="*/ 24 w 106"/>
                  <a:gd name="T9" fmla="*/ 46 h 102"/>
                  <a:gd name="T10" fmla="*/ 36 w 106"/>
                  <a:gd name="T11" fmla="*/ 64 h 102"/>
                  <a:gd name="T12" fmla="*/ 50 w 106"/>
                  <a:gd name="T13" fmla="*/ 76 h 102"/>
                  <a:gd name="T14" fmla="*/ 56 w 106"/>
                  <a:gd name="T15" fmla="*/ 82 h 102"/>
                  <a:gd name="T16" fmla="*/ 64 w 106"/>
                  <a:gd name="T17" fmla="*/ 86 h 102"/>
                  <a:gd name="T18" fmla="*/ 70 w 106"/>
                  <a:gd name="T19" fmla="*/ 86 h 102"/>
                  <a:gd name="T20" fmla="*/ 78 w 106"/>
                  <a:gd name="T21" fmla="*/ 86 h 102"/>
                  <a:gd name="T22" fmla="*/ 78 w 106"/>
                  <a:gd name="T23" fmla="*/ 86 h 102"/>
                  <a:gd name="T24" fmla="*/ 92 w 106"/>
                  <a:gd name="T25" fmla="*/ 84 h 102"/>
                  <a:gd name="T26" fmla="*/ 100 w 106"/>
                  <a:gd name="T27" fmla="*/ 84 h 102"/>
                  <a:gd name="T28" fmla="*/ 104 w 106"/>
                  <a:gd name="T29" fmla="*/ 84 h 102"/>
                  <a:gd name="T30" fmla="*/ 106 w 106"/>
                  <a:gd name="T31" fmla="*/ 86 h 102"/>
                  <a:gd name="T32" fmla="*/ 104 w 106"/>
                  <a:gd name="T33" fmla="*/ 90 h 102"/>
                  <a:gd name="T34" fmla="*/ 102 w 106"/>
                  <a:gd name="T35" fmla="*/ 92 h 102"/>
                  <a:gd name="T36" fmla="*/ 102 w 106"/>
                  <a:gd name="T37" fmla="*/ 92 h 102"/>
                  <a:gd name="T38" fmla="*/ 96 w 106"/>
                  <a:gd name="T39" fmla="*/ 96 h 102"/>
                  <a:gd name="T40" fmla="*/ 88 w 106"/>
                  <a:gd name="T41" fmla="*/ 100 h 102"/>
                  <a:gd name="T42" fmla="*/ 80 w 106"/>
                  <a:gd name="T43" fmla="*/ 102 h 102"/>
                  <a:gd name="T44" fmla="*/ 70 w 106"/>
                  <a:gd name="T45" fmla="*/ 102 h 102"/>
                  <a:gd name="T46" fmla="*/ 58 w 106"/>
                  <a:gd name="T47" fmla="*/ 100 h 102"/>
                  <a:gd name="T48" fmla="*/ 44 w 106"/>
                  <a:gd name="T49" fmla="*/ 92 h 102"/>
                  <a:gd name="T50" fmla="*/ 32 w 106"/>
                  <a:gd name="T51" fmla="*/ 82 h 102"/>
                  <a:gd name="T52" fmla="*/ 32 w 106"/>
                  <a:gd name="T53" fmla="*/ 82 h 102"/>
                  <a:gd name="T54" fmla="*/ 20 w 106"/>
                  <a:gd name="T55" fmla="*/ 66 h 102"/>
                  <a:gd name="T56" fmla="*/ 12 w 106"/>
                  <a:gd name="T57" fmla="*/ 52 h 102"/>
                  <a:gd name="T58" fmla="*/ 6 w 106"/>
                  <a:gd name="T59" fmla="*/ 38 h 102"/>
                  <a:gd name="T60" fmla="*/ 2 w 106"/>
                  <a:gd name="T61" fmla="*/ 26 h 102"/>
                  <a:gd name="T62" fmla="*/ 0 w 106"/>
                  <a:gd name="T63" fmla="*/ 8 h 102"/>
                  <a:gd name="T64" fmla="*/ 0 w 106"/>
                  <a:gd name="T65" fmla="*/ 0 h 102"/>
                  <a:gd name="T66" fmla="*/ 0 w 106"/>
                  <a:gd name="T67" fmla="*/ 0 h 102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w 106"/>
                  <a:gd name="T103" fmla="*/ 0 h 102"/>
                  <a:gd name="T104" fmla="*/ 106 w 106"/>
                  <a:gd name="T105" fmla="*/ 102 h 102"/>
                </a:gdLst>
                <a:ahLst/>
                <a:cxnLst>
                  <a:cxn ang="T68">
                    <a:pos x="T0" y="T1"/>
                  </a:cxn>
                  <a:cxn ang="T69">
                    <a:pos x="T2" y="T3"/>
                  </a:cxn>
                  <a:cxn ang="T70">
                    <a:pos x="T4" y="T5"/>
                  </a:cxn>
                  <a:cxn ang="T71">
                    <a:pos x="T6" y="T7"/>
                  </a:cxn>
                  <a:cxn ang="T72">
                    <a:pos x="T8" y="T9"/>
                  </a:cxn>
                  <a:cxn ang="T73">
                    <a:pos x="T10" y="T11"/>
                  </a:cxn>
                  <a:cxn ang="T74">
                    <a:pos x="T12" y="T13"/>
                  </a:cxn>
                  <a:cxn ang="T75">
                    <a:pos x="T14" y="T15"/>
                  </a:cxn>
                  <a:cxn ang="T76">
                    <a:pos x="T16" y="T17"/>
                  </a:cxn>
                  <a:cxn ang="T77">
                    <a:pos x="T18" y="T19"/>
                  </a:cxn>
                  <a:cxn ang="T78">
                    <a:pos x="T20" y="T21"/>
                  </a:cxn>
                  <a:cxn ang="T79">
                    <a:pos x="T22" y="T23"/>
                  </a:cxn>
                  <a:cxn ang="T80">
                    <a:pos x="T24" y="T25"/>
                  </a:cxn>
                  <a:cxn ang="T81">
                    <a:pos x="T26" y="T27"/>
                  </a:cxn>
                  <a:cxn ang="T82">
                    <a:pos x="T28" y="T29"/>
                  </a:cxn>
                  <a:cxn ang="T83">
                    <a:pos x="T30" y="T31"/>
                  </a:cxn>
                  <a:cxn ang="T84">
                    <a:pos x="T32" y="T33"/>
                  </a:cxn>
                  <a:cxn ang="T85">
                    <a:pos x="T34" y="T35"/>
                  </a:cxn>
                  <a:cxn ang="T86">
                    <a:pos x="T36" y="T37"/>
                  </a:cxn>
                  <a:cxn ang="T87">
                    <a:pos x="T38" y="T39"/>
                  </a:cxn>
                  <a:cxn ang="T88">
                    <a:pos x="T40" y="T41"/>
                  </a:cxn>
                  <a:cxn ang="T89">
                    <a:pos x="T42" y="T43"/>
                  </a:cxn>
                  <a:cxn ang="T90">
                    <a:pos x="T44" y="T45"/>
                  </a:cxn>
                  <a:cxn ang="T91">
                    <a:pos x="T46" y="T47"/>
                  </a:cxn>
                  <a:cxn ang="T92">
                    <a:pos x="T48" y="T49"/>
                  </a:cxn>
                  <a:cxn ang="T93">
                    <a:pos x="T50" y="T51"/>
                  </a:cxn>
                  <a:cxn ang="T94">
                    <a:pos x="T52" y="T53"/>
                  </a:cxn>
                  <a:cxn ang="T95">
                    <a:pos x="T54" y="T55"/>
                  </a:cxn>
                  <a:cxn ang="T96">
                    <a:pos x="T56" y="T57"/>
                  </a:cxn>
                  <a:cxn ang="T97">
                    <a:pos x="T58" y="T59"/>
                  </a:cxn>
                  <a:cxn ang="T98">
                    <a:pos x="T60" y="T61"/>
                  </a:cxn>
                  <a:cxn ang="T99">
                    <a:pos x="T62" y="T63"/>
                  </a:cxn>
                  <a:cxn ang="T100">
                    <a:pos x="T64" y="T65"/>
                  </a:cxn>
                  <a:cxn ang="T101">
                    <a:pos x="T66" y="T67"/>
                  </a:cxn>
                </a:cxnLst>
                <a:rect l="T102" t="T103" r="T104" b="T105"/>
                <a:pathLst>
                  <a:path w="106" h="102">
                    <a:moveTo>
                      <a:pt x="0" y="0"/>
                    </a:moveTo>
                    <a:lnTo>
                      <a:pt x="0" y="0"/>
                    </a:lnTo>
                    <a:lnTo>
                      <a:pt x="8" y="14"/>
                    </a:lnTo>
                    <a:lnTo>
                      <a:pt x="14" y="30"/>
                    </a:lnTo>
                    <a:lnTo>
                      <a:pt x="24" y="46"/>
                    </a:lnTo>
                    <a:lnTo>
                      <a:pt x="36" y="64"/>
                    </a:lnTo>
                    <a:lnTo>
                      <a:pt x="50" y="76"/>
                    </a:lnTo>
                    <a:lnTo>
                      <a:pt x="56" y="82"/>
                    </a:lnTo>
                    <a:lnTo>
                      <a:pt x="64" y="86"/>
                    </a:lnTo>
                    <a:lnTo>
                      <a:pt x="70" y="86"/>
                    </a:lnTo>
                    <a:lnTo>
                      <a:pt x="78" y="86"/>
                    </a:lnTo>
                    <a:lnTo>
                      <a:pt x="92" y="84"/>
                    </a:lnTo>
                    <a:lnTo>
                      <a:pt x="100" y="84"/>
                    </a:lnTo>
                    <a:lnTo>
                      <a:pt x="104" y="84"/>
                    </a:lnTo>
                    <a:lnTo>
                      <a:pt x="106" y="86"/>
                    </a:lnTo>
                    <a:lnTo>
                      <a:pt x="104" y="90"/>
                    </a:lnTo>
                    <a:lnTo>
                      <a:pt x="102" y="92"/>
                    </a:lnTo>
                    <a:lnTo>
                      <a:pt x="96" y="96"/>
                    </a:lnTo>
                    <a:lnTo>
                      <a:pt x="88" y="100"/>
                    </a:lnTo>
                    <a:lnTo>
                      <a:pt x="80" y="102"/>
                    </a:lnTo>
                    <a:lnTo>
                      <a:pt x="70" y="102"/>
                    </a:lnTo>
                    <a:lnTo>
                      <a:pt x="58" y="100"/>
                    </a:lnTo>
                    <a:lnTo>
                      <a:pt x="44" y="92"/>
                    </a:lnTo>
                    <a:lnTo>
                      <a:pt x="32" y="82"/>
                    </a:lnTo>
                    <a:lnTo>
                      <a:pt x="20" y="66"/>
                    </a:lnTo>
                    <a:lnTo>
                      <a:pt x="12" y="52"/>
                    </a:lnTo>
                    <a:lnTo>
                      <a:pt x="6" y="38"/>
                    </a:lnTo>
                    <a:lnTo>
                      <a:pt x="2" y="26"/>
                    </a:lnTo>
                    <a:lnTo>
                      <a:pt x="0" y="8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E8BA3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67" name="Freeform 106"/>
              <p:cNvSpPr>
                <a:spLocks/>
              </p:cNvSpPr>
              <p:nvPr/>
            </p:nvSpPr>
            <p:spPr bwMode="auto">
              <a:xfrm>
                <a:off x="3371" y="2815"/>
                <a:ext cx="76" cy="28"/>
              </a:xfrm>
              <a:custGeom>
                <a:avLst/>
                <a:gdLst>
                  <a:gd name="T0" fmla="*/ 0 w 76"/>
                  <a:gd name="T1" fmla="*/ 14 h 28"/>
                  <a:gd name="T2" fmla="*/ 0 w 76"/>
                  <a:gd name="T3" fmla="*/ 14 h 28"/>
                  <a:gd name="T4" fmla="*/ 2 w 76"/>
                  <a:gd name="T5" fmla="*/ 18 h 28"/>
                  <a:gd name="T6" fmla="*/ 10 w 76"/>
                  <a:gd name="T7" fmla="*/ 24 h 28"/>
                  <a:gd name="T8" fmla="*/ 14 w 76"/>
                  <a:gd name="T9" fmla="*/ 26 h 28"/>
                  <a:gd name="T10" fmla="*/ 20 w 76"/>
                  <a:gd name="T11" fmla="*/ 28 h 28"/>
                  <a:gd name="T12" fmla="*/ 26 w 76"/>
                  <a:gd name="T13" fmla="*/ 26 h 28"/>
                  <a:gd name="T14" fmla="*/ 30 w 76"/>
                  <a:gd name="T15" fmla="*/ 24 h 28"/>
                  <a:gd name="T16" fmla="*/ 30 w 76"/>
                  <a:gd name="T17" fmla="*/ 24 h 28"/>
                  <a:gd name="T18" fmla="*/ 36 w 76"/>
                  <a:gd name="T19" fmla="*/ 20 h 28"/>
                  <a:gd name="T20" fmla="*/ 42 w 76"/>
                  <a:gd name="T21" fmla="*/ 16 h 28"/>
                  <a:gd name="T22" fmla="*/ 56 w 76"/>
                  <a:gd name="T23" fmla="*/ 14 h 28"/>
                  <a:gd name="T24" fmla="*/ 68 w 76"/>
                  <a:gd name="T25" fmla="*/ 10 h 28"/>
                  <a:gd name="T26" fmla="*/ 72 w 76"/>
                  <a:gd name="T27" fmla="*/ 6 h 28"/>
                  <a:gd name="T28" fmla="*/ 76 w 76"/>
                  <a:gd name="T29" fmla="*/ 0 h 28"/>
                  <a:gd name="T30" fmla="*/ 30 w 76"/>
                  <a:gd name="T31" fmla="*/ 6 h 28"/>
                  <a:gd name="T32" fmla="*/ 30 w 76"/>
                  <a:gd name="T33" fmla="*/ 6 h 28"/>
                  <a:gd name="T34" fmla="*/ 28 w 76"/>
                  <a:gd name="T35" fmla="*/ 8 h 28"/>
                  <a:gd name="T36" fmla="*/ 24 w 76"/>
                  <a:gd name="T37" fmla="*/ 12 h 28"/>
                  <a:gd name="T38" fmla="*/ 14 w 76"/>
                  <a:gd name="T39" fmla="*/ 16 h 28"/>
                  <a:gd name="T40" fmla="*/ 8 w 76"/>
                  <a:gd name="T41" fmla="*/ 16 h 28"/>
                  <a:gd name="T42" fmla="*/ 0 w 76"/>
                  <a:gd name="T43" fmla="*/ 14 h 28"/>
                  <a:gd name="T44" fmla="*/ 0 w 76"/>
                  <a:gd name="T45" fmla="*/ 14 h 28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w 76"/>
                  <a:gd name="T70" fmla="*/ 0 h 28"/>
                  <a:gd name="T71" fmla="*/ 76 w 76"/>
                  <a:gd name="T72" fmla="*/ 28 h 28"/>
                </a:gdLst>
                <a:ahLst/>
                <a:cxnLst>
                  <a:cxn ang="T46">
                    <a:pos x="T0" y="T1"/>
                  </a:cxn>
                  <a:cxn ang="T47">
                    <a:pos x="T2" y="T3"/>
                  </a:cxn>
                  <a:cxn ang="T48">
                    <a:pos x="T4" y="T5"/>
                  </a:cxn>
                  <a:cxn ang="T49">
                    <a:pos x="T6" y="T7"/>
                  </a:cxn>
                  <a:cxn ang="T50">
                    <a:pos x="T8" y="T9"/>
                  </a:cxn>
                  <a:cxn ang="T51">
                    <a:pos x="T10" y="T11"/>
                  </a:cxn>
                  <a:cxn ang="T52">
                    <a:pos x="T12" y="T13"/>
                  </a:cxn>
                  <a:cxn ang="T53">
                    <a:pos x="T14" y="T15"/>
                  </a:cxn>
                  <a:cxn ang="T54">
                    <a:pos x="T16" y="T17"/>
                  </a:cxn>
                  <a:cxn ang="T55">
                    <a:pos x="T18" y="T19"/>
                  </a:cxn>
                  <a:cxn ang="T56">
                    <a:pos x="T20" y="T21"/>
                  </a:cxn>
                  <a:cxn ang="T57">
                    <a:pos x="T22" y="T23"/>
                  </a:cxn>
                  <a:cxn ang="T58">
                    <a:pos x="T24" y="T25"/>
                  </a:cxn>
                  <a:cxn ang="T59">
                    <a:pos x="T26" y="T27"/>
                  </a:cxn>
                  <a:cxn ang="T60">
                    <a:pos x="T28" y="T29"/>
                  </a:cxn>
                  <a:cxn ang="T61">
                    <a:pos x="T30" y="T31"/>
                  </a:cxn>
                  <a:cxn ang="T62">
                    <a:pos x="T32" y="T33"/>
                  </a:cxn>
                  <a:cxn ang="T63">
                    <a:pos x="T34" y="T35"/>
                  </a:cxn>
                  <a:cxn ang="T64">
                    <a:pos x="T36" y="T37"/>
                  </a:cxn>
                  <a:cxn ang="T65">
                    <a:pos x="T38" y="T39"/>
                  </a:cxn>
                  <a:cxn ang="T66">
                    <a:pos x="T40" y="T41"/>
                  </a:cxn>
                  <a:cxn ang="T67">
                    <a:pos x="T42" y="T43"/>
                  </a:cxn>
                  <a:cxn ang="T68">
                    <a:pos x="T44" y="T45"/>
                  </a:cxn>
                </a:cxnLst>
                <a:rect l="T69" t="T70" r="T71" b="T72"/>
                <a:pathLst>
                  <a:path w="76" h="28">
                    <a:moveTo>
                      <a:pt x="0" y="14"/>
                    </a:moveTo>
                    <a:lnTo>
                      <a:pt x="0" y="14"/>
                    </a:lnTo>
                    <a:lnTo>
                      <a:pt x="2" y="18"/>
                    </a:lnTo>
                    <a:lnTo>
                      <a:pt x="10" y="24"/>
                    </a:lnTo>
                    <a:lnTo>
                      <a:pt x="14" y="26"/>
                    </a:lnTo>
                    <a:lnTo>
                      <a:pt x="20" y="28"/>
                    </a:lnTo>
                    <a:lnTo>
                      <a:pt x="26" y="26"/>
                    </a:lnTo>
                    <a:lnTo>
                      <a:pt x="30" y="24"/>
                    </a:lnTo>
                    <a:lnTo>
                      <a:pt x="36" y="20"/>
                    </a:lnTo>
                    <a:lnTo>
                      <a:pt x="42" y="16"/>
                    </a:lnTo>
                    <a:lnTo>
                      <a:pt x="56" y="14"/>
                    </a:lnTo>
                    <a:lnTo>
                      <a:pt x="68" y="10"/>
                    </a:lnTo>
                    <a:lnTo>
                      <a:pt x="72" y="6"/>
                    </a:lnTo>
                    <a:lnTo>
                      <a:pt x="76" y="0"/>
                    </a:lnTo>
                    <a:lnTo>
                      <a:pt x="30" y="6"/>
                    </a:lnTo>
                    <a:lnTo>
                      <a:pt x="28" y="8"/>
                    </a:lnTo>
                    <a:lnTo>
                      <a:pt x="24" y="12"/>
                    </a:lnTo>
                    <a:lnTo>
                      <a:pt x="14" y="16"/>
                    </a:lnTo>
                    <a:lnTo>
                      <a:pt x="8" y="16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E8BA3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68" name="Freeform 107"/>
              <p:cNvSpPr>
                <a:spLocks/>
              </p:cNvSpPr>
              <p:nvPr/>
            </p:nvSpPr>
            <p:spPr bwMode="auto">
              <a:xfrm>
                <a:off x="3229" y="2807"/>
                <a:ext cx="64" cy="48"/>
              </a:xfrm>
              <a:custGeom>
                <a:avLst/>
                <a:gdLst>
                  <a:gd name="T0" fmla="*/ 0 w 64"/>
                  <a:gd name="T1" fmla="*/ 0 h 48"/>
                  <a:gd name="T2" fmla="*/ 0 w 64"/>
                  <a:gd name="T3" fmla="*/ 0 h 48"/>
                  <a:gd name="T4" fmla="*/ 2 w 64"/>
                  <a:gd name="T5" fmla="*/ 8 h 48"/>
                  <a:gd name="T6" fmla="*/ 4 w 64"/>
                  <a:gd name="T7" fmla="*/ 16 h 48"/>
                  <a:gd name="T8" fmla="*/ 6 w 64"/>
                  <a:gd name="T9" fmla="*/ 24 h 48"/>
                  <a:gd name="T10" fmla="*/ 12 w 64"/>
                  <a:gd name="T11" fmla="*/ 34 h 48"/>
                  <a:gd name="T12" fmla="*/ 22 w 64"/>
                  <a:gd name="T13" fmla="*/ 40 h 48"/>
                  <a:gd name="T14" fmla="*/ 34 w 64"/>
                  <a:gd name="T15" fmla="*/ 46 h 48"/>
                  <a:gd name="T16" fmla="*/ 48 w 64"/>
                  <a:gd name="T17" fmla="*/ 48 h 48"/>
                  <a:gd name="T18" fmla="*/ 48 w 64"/>
                  <a:gd name="T19" fmla="*/ 48 h 48"/>
                  <a:gd name="T20" fmla="*/ 62 w 64"/>
                  <a:gd name="T21" fmla="*/ 46 h 48"/>
                  <a:gd name="T22" fmla="*/ 64 w 64"/>
                  <a:gd name="T23" fmla="*/ 46 h 48"/>
                  <a:gd name="T24" fmla="*/ 64 w 64"/>
                  <a:gd name="T25" fmla="*/ 44 h 48"/>
                  <a:gd name="T26" fmla="*/ 58 w 64"/>
                  <a:gd name="T27" fmla="*/ 40 h 48"/>
                  <a:gd name="T28" fmla="*/ 48 w 64"/>
                  <a:gd name="T29" fmla="*/ 36 h 48"/>
                  <a:gd name="T30" fmla="*/ 34 w 64"/>
                  <a:gd name="T31" fmla="*/ 28 h 48"/>
                  <a:gd name="T32" fmla="*/ 20 w 64"/>
                  <a:gd name="T33" fmla="*/ 20 h 48"/>
                  <a:gd name="T34" fmla="*/ 8 w 64"/>
                  <a:gd name="T35" fmla="*/ 12 h 48"/>
                  <a:gd name="T36" fmla="*/ 4 w 64"/>
                  <a:gd name="T37" fmla="*/ 6 h 48"/>
                  <a:gd name="T38" fmla="*/ 0 w 64"/>
                  <a:gd name="T39" fmla="*/ 0 h 48"/>
                  <a:gd name="T40" fmla="*/ 0 w 64"/>
                  <a:gd name="T41" fmla="*/ 0 h 48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w 64"/>
                  <a:gd name="T64" fmla="*/ 0 h 48"/>
                  <a:gd name="T65" fmla="*/ 64 w 64"/>
                  <a:gd name="T66" fmla="*/ 48 h 48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T63" t="T64" r="T65" b="T66"/>
                <a:pathLst>
                  <a:path w="64" h="48">
                    <a:moveTo>
                      <a:pt x="0" y="0"/>
                    </a:moveTo>
                    <a:lnTo>
                      <a:pt x="0" y="0"/>
                    </a:lnTo>
                    <a:lnTo>
                      <a:pt x="2" y="8"/>
                    </a:lnTo>
                    <a:lnTo>
                      <a:pt x="4" y="16"/>
                    </a:lnTo>
                    <a:lnTo>
                      <a:pt x="6" y="24"/>
                    </a:lnTo>
                    <a:lnTo>
                      <a:pt x="12" y="34"/>
                    </a:lnTo>
                    <a:lnTo>
                      <a:pt x="22" y="40"/>
                    </a:lnTo>
                    <a:lnTo>
                      <a:pt x="34" y="46"/>
                    </a:lnTo>
                    <a:lnTo>
                      <a:pt x="48" y="48"/>
                    </a:lnTo>
                    <a:lnTo>
                      <a:pt x="62" y="46"/>
                    </a:lnTo>
                    <a:lnTo>
                      <a:pt x="64" y="46"/>
                    </a:lnTo>
                    <a:lnTo>
                      <a:pt x="64" y="44"/>
                    </a:lnTo>
                    <a:lnTo>
                      <a:pt x="58" y="40"/>
                    </a:lnTo>
                    <a:lnTo>
                      <a:pt x="48" y="36"/>
                    </a:lnTo>
                    <a:lnTo>
                      <a:pt x="34" y="28"/>
                    </a:lnTo>
                    <a:lnTo>
                      <a:pt x="20" y="20"/>
                    </a:lnTo>
                    <a:lnTo>
                      <a:pt x="8" y="12"/>
                    </a:lnTo>
                    <a:lnTo>
                      <a:pt x="4" y="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E8BA36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69" name="Freeform 108"/>
              <p:cNvSpPr>
                <a:spLocks/>
              </p:cNvSpPr>
              <p:nvPr/>
            </p:nvSpPr>
            <p:spPr bwMode="auto">
              <a:xfrm>
                <a:off x="3533" y="2751"/>
                <a:ext cx="30" cy="22"/>
              </a:xfrm>
              <a:custGeom>
                <a:avLst/>
                <a:gdLst>
                  <a:gd name="T0" fmla="*/ 4 w 30"/>
                  <a:gd name="T1" fmla="*/ 22 h 22"/>
                  <a:gd name="T2" fmla="*/ 4 w 30"/>
                  <a:gd name="T3" fmla="*/ 22 h 22"/>
                  <a:gd name="T4" fmla="*/ 16 w 30"/>
                  <a:gd name="T5" fmla="*/ 16 h 22"/>
                  <a:gd name="T6" fmla="*/ 26 w 30"/>
                  <a:gd name="T7" fmla="*/ 8 h 22"/>
                  <a:gd name="T8" fmla="*/ 28 w 30"/>
                  <a:gd name="T9" fmla="*/ 6 h 22"/>
                  <a:gd name="T10" fmla="*/ 30 w 30"/>
                  <a:gd name="T11" fmla="*/ 2 h 22"/>
                  <a:gd name="T12" fmla="*/ 30 w 30"/>
                  <a:gd name="T13" fmla="*/ 2 h 22"/>
                  <a:gd name="T14" fmla="*/ 28 w 30"/>
                  <a:gd name="T15" fmla="*/ 0 h 22"/>
                  <a:gd name="T16" fmla="*/ 22 w 30"/>
                  <a:gd name="T17" fmla="*/ 0 h 22"/>
                  <a:gd name="T18" fmla="*/ 10 w 30"/>
                  <a:gd name="T19" fmla="*/ 6 h 22"/>
                  <a:gd name="T20" fmla="*/ 4 w 30"/>
                  <a:gd name="T21" fmla="*/ 10 h 22"/>
                  <a:gd name="T22" fmla="*/ 0 w 30"/>
                  <a:gd name="T23" fmla="*/ 16 h 22"/>
                  <a:gd name="T24" fmla="*/ 0 w 30"/>
                  <a:gd name="T25" fmla="*/ 20 h 22"/>
                  <a:gd name="T26" fmla="*/ 4 w 30"/>
                  <a:gd name="T27" fmla="*/ 22 h 22"/>
                  <a:gd name="T28" fmla="*/ 4 w 30"/>
                  <a:gd name="T29" fmla="*/ 22 h 2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30"/>
                  <a:gd name="T46" fmla="*/ 0 h 22"/>
                  <a:gd name="T47" fmla="*/ 30 w 30"/>
                  <a:gd name="T48" fmla="*/ 22 h 2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30" h="22">
                    <a:moveTo>
                      <a:pt x="4" y="22"/>
                    </a:moveTo>
                    <a:lnTo>
                      <a:pt x="4" y="22"/>
                    </a:lnTo>
                    <a:lnTo>
                      <a:pt x="16" y="16"/>
                    </a:lnTo>
                    <a:lnTo>
                      <a:pt x="26" y="8"/>
                    </a:lnTo>
                    <a:lnTo>
                      <a:pt x="28" y="6"/>
                    </a:lnTo>
                    <a:lnTo>
                      <a:pt x="30" y="2"/>
                    </a:lnTo>
                    <a:lnTo>
                      <a:pt x="28" y="0"/>
                    </a:lnTo>
                    <a:lnTo>
                      <a:pt x="22" y="0"/>
                    </a:lnTo>
                    <a:lnTo>
                      <a:pt x="10" y="6"/>
                    </a:lnTo>
                    <a:lnTo>
                      <a:pt x="4" y="10"/>
                    </a:lnTo>
                    <a:lnTo>
                      <a:pt x="0" y="16"/>
                    </a:lnTo>
                    <a:lnTo>
                      <a:pt x="0" y="20"/>
                    </a:lnTo>
                    <a:lnTo>
                      <a:pt x="4" y="22"/>
                    </a:lnTo>
                    <a:close/>
                  </a:path>
                </a:pathLst>
              </a:custGeom>
              <a:solidFill>
                <a:srgbClr val="C25E13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70" name="Freeform 109"/>
              <p:cNvSpPr>
                <a:spLocks/>
              </p:cNvSpPr>
              <p:nvPr/>
            </p:nvSpPr>
            <p:spPr bwMode="auto">
              <a:xfrm>
                <a:off x="3683" y="2725"/>
                <a:ext cx="22" cy="14"/>
              </a:xfrm>
              <a:custGeom>
                <a:avLst/>
                <a:gdLst>
                  <a:gd name="T0" fmla="*/ 6 w 22"/>
                  <a:gd name="T1" fmla="*/ 8 h 14"/>
                  <a:gd name="T2" fmla="*/ 6 w 22"/>
                  <a:gd name="T3" fmla="*/ 8 h 14"/>
                  <a:gd name="T4" fmla="*/ 6 w 22"/>
                  <a:gd name="T5" fmla="*/ 10 h 14"/>
                  <a:gd name="T6" fmla="*/ 6 w 22"/>
                  <a:gd name="T7" fmla="*/ 12 h 14"/>
                  <a:gd name="T8" fmla="*/ 10 w 22"/>
                  <a:gd name="T9" fmla="*/ 14 h 14"/>
                  <a:gd name="T10" fmla="*/ 18 w 22"/>
                  <a:gd name="T11" fmla="*/ 12 h 14"/>
                  <a:gd name="T12" fmla="*/ 18 w 22"/>
                  <a:gd name="T13" fmla="*/ 12 h 14"/>
                  <a:gd name="T14" fmla="*/ 22 w 22"/>
                  <a:gd name="T15" fmla="*/ 8 h 14"/>
                  <a:gd name="T16" fmla="*/ 20 w 22"/>
                  <a:gd name="T17" fmla="*/ 6 h 14"/>
                  <a:gd name="T18" fmla="*/ 8 w 22"/>
                  <a:gd name="T19" fmla="*/ 0 h 14"/>
                  <a:gd name="T20" fmla="*/ 2 w 22"/>
                  <a:gd name="T21" fmla="*/ 0 h 14"/>
                  <a:gd name="T22" fmla="*/ 0 w 22"/>
                  <a:gd name="T23" fmla="*/ 0 h 14"/>
                  <a:gd name="T24" fmla="*/ 0 w 22"/>
                  <a:gd name="T25" fmla="*/ 2 h 14"/>
                  <a:gd name="T26" fmla="*/ 6 w 22"/>
                  <a:gd name="T27" fmla="*/ 8 h 14"/>
                  <a:gd name="T28" fmla="*/ 6 w 22"/>
                  <a:gd name="T29" fmla="*/ 8 h 14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22"/>
                  <a:gd name="T46" fmla="*/ 0 h 14"/>
                  <a:gd name="T47" fmla="*/ 22 w 22"/>
                  <a:gd name="T48" fmla="*/ 14 h 14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22" h="14">
                    <a:moveTo>
                      <a:pt x="6" y="8"/>
                    </a:moveTo>
                    <a:lnTo>
                      <a:pt x="6" y="8"/>
                    </a:lnTo>
                    <a:lnTo>
                      <a:pt x="6" y="10"/>
                    </a:lnTo>
                    <a:lnTo>
                      <a:pt x="6" y="12"/>
                    </a:lnTo>
                    <a:lnTo>
                      <a:pt x="10" y="14"/>
                    </a:lnTo>
                    <a:lnTo>
                      <a:pt x="18" y="12"/>
                    </a:lnTo>
                    <a:lnTo>
                      <a:pt x="22" y="8"/>
                    </a:lnTo>
                    <a:lnTo>
                      <a:pt x="20" y="6"/>
                    </a:lnTo>
                    <a:lnTo>
                      <a:pt x="8" y="0"/>
                    </a:lnTo>
                    <a:lnTo>
                      <a:pt x="2" y="0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6" y="8"/>
                    </a:lnTo>
                    <a:close/>
                  </a:path>
                </a:pathLst>
              </a:custGeom>
              <a:solidFill>
                <a:srgbClr val="C25E13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71" name="Freeform 110"/>
              <p:cNvSpPr>
                <a:spLocks/>
              </p:cNvSpPr>
              <p:nvPr/>
            </p:nvSpPr>
            <p:spPr bwMode="auto">
              <a:xfrm>
                <a:off x="3739" y="2715"/>
                <a:ext cx="22" cy="18"/>
              </a:xfrm>
              <a:custGeom>
                <a:avLst/>
                <a:gdLst>
                  <a:gd name="T0" fmla="*/ 0 w 22"/>
                  <a:gd name="T1" fmla="*/ 18 h 18"/>
                  <a:gd name="T2" fmla="*/ 0 w 22"/>
                  <a:gd name="T3" fmla="*/ 18 h 18"/>
                  <a:gd name="T4" fmla="*/ 2 w 22"/>
                  <a:gd name="T5" fmla="*/ 18 h 18"/>
                  <a:gd name="T6" fmla="*/ 10 w 22"/>
                  <a:gd name="T7" fmla="*/ 18 h 18"/>
                  <a:gd name="T8" fmla="*/ 16 w 22"/>
                  <a:gd name="T9" fmla="*/ 16 h 18"/>
                  <a:gd name="T10" fmla="*/ 20 w 22"/>
                  <a:gd name="T11" fmla="*/ 12 h 18"/>
                  <a:gd name="T12" fmla="*/ 22 w 22"/>
                  <a:gd name="T13" fmla="*/ 6 h 18"/>
                  <a:gd name="T14" fmla="*/ 22 w 22"/>
                  <a:gd name="T15" fmla="*/ 6 h 18"/>
                  <a:gd name="T16" fmla="*/ 22 w 22"/>
                  <a:gd name="T17" fmla="*/ 2 h 18"/>
                  <a:gd name="T18" fmla="*/ 22 w 22"/>
                  <a:gd name="T19" fmla="*/ 0 h 18"/>
                  <a:gd name="T20" fmla="*/ 18 w 22"/>
                  <a:gd name="T21" fmla="*/ 2 h 18"/>
                  <a:gd name="T22" fmla="*/ 0 w 22"/>
                  <a:gd name="T23" fmla="*/ 18 h 18"/>
                  <a:gd name="T24" fmla="*/ 0 w 22"/>
                  <a:gd name="T25" fmla="*/ 18 h 18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22"/>
                  <a:gd name="T40" fmla="*/ 0 h 18"/>
                  <a:gd name="T41" fmla="*/ 22 w 22"/>
                  <a:gd name="T42" fmla="*/ 18 h 18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22" h="18">
                    <a:moveTo>
                      <a:pt x="0" y="18"/>
                    </a:moveTo>
                    <a:lnTo>
                      <a:pt x="0" y="18"/>
                    </a:lnTo>
                    <a:lnTo>
                      <a:pt x="2" y="18"/>
                    </a:lnTo>
                    <a:lnTo>
                      <a:pt x="10" y="18"/>
                    </a:lnTo>
                    <a:lnTo>
                      <a:pt x="16" y="16"/>
                    </a:lnTo>
                    <a:lnTo>
                      <a:pt x="20" y="12"/>
                    </a:lnTo>
                    <a:lnTo>
                      <a:pt x="22" y="6"/>
                    </a:lnTo>
                    <a:lnTo>
                      <a:pt x="22" y="2"/>
                    </a:lnTo>
                    <a:lnTo>
                      <a:pt x="22" y="0"/>
                    </a:lnTo>
                    <a:lnTo>
                      <a:pt x="18" y="2"/>
                    </a:lnTo>
                    <a:lnTo>
                      <a:pt x="0" y="18"/>
                    </a:lnTo>
                    <a:close/>
                  </a:path>
                </a:pathLst>
              </a:custGeom>
              <a:solidFill>
                <a:srgbClr val="C25E13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72" name="Freeform 111"/>
              <p:cNvSpPr>
                <a:spLocks/>
              </p:cNvSpPr>
              <p:nvPr/>
            </p:nvSpPr>
            <p:spPr bwMode="auto">
              <a:xfrm>
                <a:off x="3021" y="2721"/>
                <a:ext cx="42" cy="30"/>
              </a:xfrm>
              <a:custGeom>
                <a:avLst/>
                <a:gdLst>
                  <a:gd name="T0" fmla="*/ 14 w 42"/>
                  <a:gd name="T1" fmla="*/ 0 h 30"/>
                  <a:gd name="T2" fmla="*/ 14 w 42"/>
                  <a:gd name="T3" fmla="*/ 0 h 30"/>
                  <a:gd name="T4" fmla="*/ 14 w 42"/>
                  <a:gd name="T5" fmla="*/ 4 h 30"/>
                  <a:gd name="T6" fmla="*/ 12 w 42"/>
                  <a:gd name="T7" fmla="*/ 8 h 30"/>
                  <a:gd name="T8" fmla="*/ 14 w 42"/>
                  <a:gd name="T9" fmla="*/ 10 h 30"/>
                  <a:gd name="T10" fmla="*/ 16 w 42"/>
                  <a:gd name="T11" fmla="*/ 14 h 30"/>
                  <a:gd name="T12" fmla="*/ 20 w 42"/>
                  <a:gd name="T13" fmla="*/ 14 h 30"/>
                  <a:gd name="T14" fmla="*/ 26 w 42"/>
                  <a:gd name="T15" fmla="*/ 16 h 30"/>
                  <a:gd name="T16" fmla="*/ 26 w 42"/>
                  <a:gd name="T17" fmla="*/ 16 h 30"/>
                  <a:gd name="T18" fmla="*/ 32 w 42"/>
                  <a:gd name="T19" fmla="*/ 16 h 30"/>
                  <a:gd name="T20" fmla="*/ 36 w 42"/>
                  <a:gd name="T21" fmla="*/ 18 h 30"/>
                  <a:gd name="T22" fmla="*/ 40 w 42"/>
                  <a:gd name="T23" fmla="*/ 22 h 30"/>
                  <a:gd name="T24" fmla="*/ 42 w 42"/>
                  <a:gd name="T25" fmla="*/ 28 h 30"/>
                  <a:gd name="T26" fmla="*/ 42 w 42"/>
                  <a:gd name="T27" fmla="*/ 30 h 30"/>
                  <a:gd name="T28" fmla="*/ 4 w 42"/>
                  <a:gd name="T29" fmla="*/ 18 h 30"/>
                  <a:gd name="T30" fmla="*/ 4 w 42"/>
                  <a:gd name="T31" fmla="*/ 18 h 30"/>
                  <a:gd name="T32" fmla="*/ 2 w 42"/>
                  <a:gd name="T33" fmla="*/ 16 h 30"/>
                  <a:gd name="T34" fmla="*/ 0 w 42"/>
                  <a:gd name="T35" fmla="*/ 10 h 30"/>
                  <a:gd name="T36" fmla="*/ 0 w 42"/>
                  <a:gd name="T37" fmla="*/ 8 h 30"/>
                  <a:gd name="T38" fmla="*/ 2 w 42"/>
                  <a:gd name="T39" fmla="*/ 4 h 30"/>
                  <a:gd name="T40" fmla="*/ 6 w 42"/>
                  <a:gd name="T41" fmla="*/ 2 h 30"/>
                  <a:gd name="T42" fmla="*/ 14 w 42"/>
                  <a:gd name="T43" fmla="*/ 0 h 30"/>
                  <a:gd name="T44" fmla="*/ 14 w 42"/>
                  <a:gd name="T45" fmla="*/ 0 h 30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w 42"/>
                  <a:gd name="T70" fmla="*/ 0 h 30"/>
                  <a:gd name="T71" fmla="*/ 42 w 42"/>
                  <a:gd name="T72" fmla="*/ 30 h 30"/>
                </a:gdLst>
                <a:ahLst/>
                <a:cxnLst>
                  <a:cxn ang="T46">
                    <a:pos x="T0" y="T1"/>
                  </a:cxn>
                  <a:cxn ang="T47">
                    <a:pos x="T2" y="T3"/>
                  </a:cxn>
                  <a:cxn ang="T48">
                    <a:pos x="T4" y="T5"/>
                  </a:cxn>
                  <a:cxn ang="T49">
                    <a:pos x="T6" y="T7"/>
                  </a:cxn>
                  <a:cxn ang="T50">
                    <a:pos x="T8" y="T9"/>
                  </a:cxn>
                  <a:cxn ang="T51">
                    <a:pos x="T10" y="T11"/>
                  </a:cxn>
                  <a:cxn ang="T52">
                    <a:pos x="T12" y="T13"/>
                  </a:cxn>
                  <a:cxn ang="T53">
                    <a:pos x="T14" y="T15"/>
                  </a:cxn>
                  <a:cxn ang="T54">
                    <a:pos x="T16" y="T17"/>
                  </a:cxn>
                  <a:cxn ang="T55">
                    <a:pos x="T18" y="T19"/>
                  </a:cxn>
                  <a:cxn ang="T56">
                    <a:pos x="T20" y="T21"/>
                  </a:cxn>
                  <a:cxn ang="T57">
                    <a:pos x="T22" y="T23"/>
                  </a:cxn>
                  <a:cxn ang="T58">
                    <a:pos x="T24" y="T25"/>
                  </a:cxn>
                  <a:cxn ang="T59">
                    <a:pos x="T26" y="T27"/>
                  </a:cxn>
                  <a:cxn ang="T60">
                    <a:pos x="T28" y="T29"/>
                  </a:cxn>
                  <a:cxn ang="T61">
                    <a:pos x="T30" y="T31"/>
                  </a:cxn>
                  <a:cxn ang="T62">
                    <a:pos x="T32" y="T33"/>
                  </a:cxn>
                  <a:cxn ang="T63">
                    <a:pos x="T34" y="T35"/>
                  </a:cxn>
                  <a:cxn ang="T64">
                    <a:pos x="T36" y="T37"/>
                  </a:cxn>
                  <a:cxn ang="T65">
                    <a:pos x="T38" y="T39"/>
                  </a:cxn>
                  <a:cxn ang="T66">
                    <a:pos x="T40" y="T41"/>
                  </a:cxn>
                  <a:cxn ang="T67">
                    <a:pos x="T42" y="T43"/>
                  </a:cxn>
                  <a:cxn ang="T68">
                    <a:pos x="T44" y="T45"/>
                  </a:cxn>
                </a:cxnLst>
                <a:rect l="T69" t="T70" r="T71" b="T72"/>
                <a:pathLst>
                  <a:path w="42" h="30">
                    <a:moveTo>
                      <a:pt x="14" y="0"/>
                    </a:moveTo>
                    <a:lnTo>
                      <a:pt x="14" y="0"/>
                    </a:lnTo>
                    <a:lnTo>
                      <a:pt x="14" y="4"/>
                    </a:lnTo>
                    <a:lnTo>
                      <a:pt x="12" y="8"/>
                    </a:lnTo>
                    <a:lnTo>
                      <a:pt x="14" y="10"/>
                    </a:lnTo>
                    <a:lnTo>
                      <a:pt x="16" y="14"/>
                    </a:lnTo>
                    <a:lnTo>
                      <a:pt x="20" y="14"/>
                    </a:lnTo>
                    <a:lnTo>
                      <a:pt x="26" y="16"/>
                    </a:lnTo>
                    <a:lnTo>
                      <a:pt x="32" y="16"/>
                    </a:lnTo>
                    <a:lnTo>
                      <a:pt x="36" y="18"/>
                    </a:lnTo>
                    <a:lnTo>
                      <a:pt x="40" y="22"/>
                    </a:lnTo>
                    <a:lnTo>
                      <a:pt x="42" y="28"/>
                    </a:lnTo>
                    <a:lnTo>
                      <a:pt x="42" y="30"/>
                    </a:lnTo>
                    <a:lnTo>
                      <a:pt x="4" y="18"/>
                    </a:lnTo>
                    <a:lnTo>
                      <a:pt x="2" y="16"/>
                    </a:lnTo>
                    <a:lnTo>
                      <a:pt x="0" y="10"/>
                    </a:lnTo>
                    <a:lnTo>
                      <a:pt x="0" y="8"/>
                    </a:lnTo>
                    <a:lnTo>
                      <a:pt x="2" y="4"/>
                    </a:lnTo>
                    <a:lnTo>
                      <a:pt x="6" y="2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C25E13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73" name="Freeform 112"/>
              <p:cNvSpPr>
                <a:spLocks/>
              </p:cNvSpPr>
              <p:nvPr/>
            </p:nvSpPr>
            <p:spPr bwMode="auto">
              <a:xfrm>
                <a:off x="3359" y="2499"/>
                <a:ext cx="62" cy="110"/>
              </a:xfrm>
              <a:custGeom>
                <a:avLst/>
                <a:gdLst>
                  <a:gd name="T0" fmla="*/ 0 w 62"/>
                  <a:gd name="T1" fmla="*/ 96 h 110"/>
                  <a:gd name="T2" fmla="*/ 0 w 62"/>
                  <a:gd name="T3" fmla="*/ 96 h 110"/>
                  <a:gd name="T4" fmla="*/ 8 w 62"/>
                  <a:gd name="T5" fmla="*/ 74 h 110"/>
                  <a:gd name="T6" fmla="*/ 14 w 62"/>
                  <a:gd name="T7" fmla="*/ 58 h 110"/>
                  <a:gd name="T8" fmla="*/ 18 w 62"/>
                  <a:gd name="T9" fmla="*/ 54 h 110"/>
                  <a:gd name="T10" fmla="*/ 22 w 62"/>
                  <a:gd name="T11" fmla="*/ 50 h 110"/>
                  <a:gd name="T12" fmla="*/ 22 w 62"/>
                  <a:gd name="T13" fmla="*/ 50 h 110"/>
                  <a:gd name="T14" fmla="*/ 28 w 62"/>
                  <a:gd name="T15" fmla="*/ 46 h 110"/>
                  <a:gd name="T16" fmla="*/ 32 w 62"/>
                  <a:gd name="T17" fmla="*/ 38 h 110"/>
                  <a:gd name="T18" fmla="*/ 44 w 62"/>
                  <a:gd name="T19" fmla="*/ 18 h 110"/>
                  <a:gd name="T20" fmla="*/ 50 w 62"/>
                  <a:gd name="T21" fmla="*/ 10 h 110"/>
                  <a:gd name="T22" fmla="*/ 54 w 62"/>
                  <a:gd name="T23" fmla="*/ 4 h 110"/>
                  <a:gd name="T24" fmla="*/ 58 w 62"/>
                  <a:gd name="T25" fmla="*/ 0 h 110"/>
                  <a:gd name="T26" fmla="*/ 60 w 62"/>
                  <a:gd name="T27" fmla="*/ 2 h 110"/>
                  <a:gd name="T28" fmla="*/ 62 w 62"/>
                  <a:gd name="T29" fmla="*/ 4 h 110"/>
                  <a:gd name="T30" fmla="*/ 62 w 62"/>
                  <a:gd name="T31" fmla="*/ 4 h 110"/>
                  <a:gd name="T32" fmla="*/ 58 w 62"/>
                  <a:gd name="T33" fmla="*/ 12 h 110"/>
                  <a:gd name="T34" fmla="*/ 52 w 62"/>
                  <a:gd name="T35" fmla="*/ 26 h 110"/>
                  <a:gd name="T36" fmla="*/ 48 w 62"/>
                  <a:gd name="T37" fmla="*/ 36 h 110"/>
                  <a:gd name="T38" fmla="*/ 48 w 62"/>
                  <a:gd name="T39" fmla="*/ 44 h 110"/>
                  <a:gd name="T40" fmla="*/ 48 w 62"/>
                  <a:gd name="T41" fmla="*/ 50 h 110"/>
                  <a:gd name="T42" fmla="*/ 50 w 62"/>
                  <a:gd name="T43" fmla="*/ 56 h 110"/>
                  <a:gd name="T44" fmla="*/ 50 w 62"/>
                  <a:gd name="T45" fmla="*/ 56 h 110"/>
                  <a:gd name="T46" fmla="*/ 54 w 62"/>
                  <a:gd name="T47" fmla="*/ 60 h 110"/>
                  <a:gd name="T48" fmla="*/ 54 w 62"/>
                  <a:gd name="T49" fmla="*/ 64 h 110"/>
                  <a:gd name="T50" fmla="*/ 50 w 62"/>
                  <a:gd name="T51" fmla="*/ 72 h 110"/>
                  <a:gd name="T52" fmla="*/ 46 w 62"/>
                  <a:gd name="T53" fmla="*/ 82 h 110"/>
                  <a:gd name="T54" fmla="*/ 44 w 62"/>
                  <a:gd name="T55" fmla="*/ 90 h 110"/>
                  <a:gd name="T56" fmla="*/ 44 w 62"/>
                  <a:gd name="T57" fmla="*/ 100 h 110"/>
                  <a:gd name="T58" fmla="*/ 44 w 62"/>
                  <a:gd name="T59" fmla="*/ 100 h 110"/>
                  <a:gd name="T60" fmla="*/ 44 w 62"/>
                  <a:gd name="T61" fmla="*/ 104 h 110"/>
                  <a:gd name="T62" fmla="*/ 42 w 62"/>
                  <a:gd name="T63" fmla="*/ 108 h 110"/>
                  <a:gd name="T64" fmla="*/ 40 w 62"/>
                  <a:gd name="T65" fmla="*/ 110 h 110"/>
                  <a:gd name="T66" fmla="*/ 38 w 62"/>
                  <a:gd name="T67" fmla="*/ 110 h 110"/>
                  <a:gd name="T68" fmla="*/ 32 w 62"/>
                  <a:gd name="T69" fmla="*/ 110 h 110"/>
                  <a:gd name="T70" fmla="*/ 22 w 62"/>
                  <a:gd name="T71" fmla="*/ 108 h 110"/>
                  <a:gd name="T72" fmla="*/ 8 w 62"/>
                  <a:gd name="T73" fmla="*/ 102 h 110"/>
                  <a:gd name="T74" fmla="*/ 0 w 62"/>
                  <a:gd name="T75" fmla="*/ 96 h 110"/>
                  <a:gd name="T76" fmla="*/ 0 w 62"/>
                  <a:gd name="T77" fmla="*/ 96 h 110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w 62"/>
                  <a:gd name="T118" fmla="*/ 0 h 110"/>
                  <a:gd name="T119" fmla="*/ 62 w 62"/>
                  <a:gd name="T120" fmla="*/ 110 h 110"/>
                </a:gdLst>
                <a:ahLst/>
                <a:cxnLst>
                  <a:cxn ang="T78">
                    <a:pos x="T0" y="T1"/>
                  </a:cxn>
                  <a:cxn ang="T79">
                    <a:pos x="T2" y="T3"/>
                  </a:cxn>
                  <a:cxn ang="T80">
                    <a:pos x="T4" y="T5"/>
                  </a:cxn>
                  <a:cxn ang="T81">
                    <a:pos x="T6" y="T7"/>
                  </a:cxn>
                  <a:cxn ang="T82">
                    <a:pos x="T8" y="T9"/>
                  </a:cxn>
                  <a:cxn ang="T83">
                    <a:pos x="T10" y="T11"/>
                  </a:cxn>
                  <a:cxn ang="T84">
                    <a:pos x="T12" y="T13"/>
                  </a:cxn>
                  <a:cxn ang="T85">
                    <a:pos x="T14" y="T15"/>
                  </a:cxn>
                  <a:cxn ang="T86">
                    <a:pos x="T16" y="T17"/>
                  </a:cxn>
                  <a:cxn ang="T87">
                    <a:pos x="T18" y="T19"/>
                  </a:cxn>
                  <a:cxn ang="T88">
                    <a:pos x="T20" y="T21"/>
                  </a:cxn>
                  <a:cxn ang="T89">
                    <a:pos x="T22" y="T23"/>
                  </a:cxn>
                  <a:cxn ang="T90">
                    <a:pos x="T24" y="T25"/>
                  </a:cxn>
                  <a:cxn ang="T91">
                    <a:pos x="T26" y="T27"/>
                  </a:cxn>
                  <a:cxn ang="T92">
                    <a:pos x="T28" y="T29"/>
                  </a:cxn>
                  <a:cxn ang="T93">
                    <a:pos x="T30" y="T31"/>
                  </a:cxn>
                  <a:cxn ang="T94">
                    <a:pos x="T32" y="T33"/>
                  </a:cxn>
                  <a:cxn ang="T95">
                    <a:pos x="T34" y="T35"/>
                  </a:cxn>
                  <a:cxn ang="T96">
                    <a:pos x="T36" y="T37"/>
                  </a:cxn>
                  <a:cxn ang="T97">
                    <a:pos x="T38" y="T39"/>
                  </a:cxn>
                  <a:cxn ang="T98">
                    <a:pos x="T40" y="T41"/>
                  </a:cxn>
                  <a:cxn ang="T99">
                    <a:pos x="T42" y="T43"/>
                  </a:cxn>
                  <a:cxn ang="T100">
                    <a:pos x="T44" y="T45"/>
                  </a:cxn>
                  <a:cxn ang="T101">
                    <a:pos x="T46" y="T47"/>
                  </a:cxn>
                  <a:cxn ang="T102">
                    <a:pos x="T48" y="T49"/>
                  </a:cxn>
                  <a:cxn ang="T103">
                    <a:pos x="T50" y="T51"/>
                  </a:cxn>
                  <a:cxn ang="T104">
                    <a:pos x="T52" y="T53"/>
                  </a:cxn>
                  <a:cxn ang="T105">
                    <a:pos x="T54" y="T55"/>
                  </a:cxn>
                  <a:cxn ang="T106">
                    <a:pos x="T56" y="T57"/>
                  </a:cxn>
                  <a:cxn ang="T107">
                    <a:pos x="T58" y="T59"/>
                  </a:cxn>
                  <a:cxn ang="T108">
                    <a:pos x="T60" y="T61"/>
                  </a:cxn>
                  <a:cxn ang="T109">
                    <a:pos x="T62" y="T63"/>
                  </a:cxn>
                  <a:cxn ang="T110">
                    <a:pos x="T64" y="T65"/>
                  </a:cxn>
                  <a:cxn ang="T111">
                    <a:pos x="T66" y="T67"/>
                  </a:cxn>
                  <a:cxn ang="T112">
                    <a:pos x="T68" y="T69"/>
                  </a:cxn>
                  <a:cxn ang="T113">
                    <a:pos x="T70" y="T71"/>
                  </a:cxn>
                  <a:cxn ang="T114">
                    <a:pos x="T72" y="T73"/>
                  </a:cxn>
                  <a:cxn ang="T115">
                    <a:pos x="T74" y="T75"/>
                  </a:cxn>
                  <a:cxn ang="T116">
                    <a:pos x="T76" y="T77"/>
                  </a:cxn>
                </a:cxnLst>
                <a:rect l="T117" t="T118" r="T119" b="T120"/>
                <a:pathLst>
                  <a:path w="62" h="110">
                    <a:moveTo>
                      <a:pt x="0" y="96"/>
                    </a:moveTo>
                    <a:lnTo>
                      <a:pt x="0" y="96"/>
                    </a:lnTo>
                    <a:lnTo>
                      <a:pt x="8" y="74"/>
                    </a:lnTo>
                    <a:lnTo>
                      <a:pt x="14" y="58"/>
                    </a:lnTo>
                    <a:lnTo>
                      <a:pt x="18" y="54"/>
                    </a:lnTo>
                    <a:lnTo>
                      <a:pt x="22" y="50"/>
                    </a:lnTo>
                    <a:lnTo>
                      <a:pt x="28" y="46"/>
                    </a:lnTo>
                    <a:lnTo>
                      <a:pt x="32" y="38"/>
                    </a:lnTo>
                    <a:lnTo>
                      <a:pt x="44" y="18"/>
                    </a:lnTo>
                    <a:lnTo>
                      <a:pt x="50" y="10"/>
                    </a:lnTo>
                    <a:lnTo>
                      <a:pt x="54" y="4"/>
                    </a:lnTo>
                    <a:lnTo>
                      <a:pt x="58" y="0"/>
                    </a:lnTo>
                    <a:lnTo>
                      <a:pt x="60" y="2"/>
                    </a:lnTo>
                    <a:lnTo>
                      <a:pt x="62" y="4"/>
                    </a:lnTo>
                    <a:lnTo>
                      <a:pt x="58" y="12"/>
                    </a:lnTo>
                    <a:lnTo>
                      <a:pt x="52" y="26"/>
                    </a:lnTo>
                    <a:lnTo>
                      <a:pt x="48" y="36"/>
                    </a:lnTo>
                    <a:lnTo>
                      <a:pt x="48" y="44"/>
                    </a:lnTo>
                    <a:lnTo>
                      <a:pt x="48" y="50"/>
                    </a:lnTo>
                    <a:lnTo>
                      <a:pt x="50" y="56"/>
                    </a:lnTo>
                    <a:lnTo>
                      <a:pt x="54" y="60"/>
                    </a:lnTo>
                    <a:lnTo>
                      <a:pt x="54" y="64"/>
                    </a:lnTo>
                    <a:lnTo>
                      <a:pt x="50" y="72"/>
                    </a:lnTo>
                    <a:lnTo>
                      <a:pt x="46" y="82"/>
                    </a:lnTo>
                    <a:lnTo>
                      <a:pt x="44" y="90"/>
                    </a:lnTo>
                    <a:lnTo>
                      <a:pt x="44" y="100"/>
                    </a:lnTo>
                    <a:lnTo>
                      <a:pt x="44" y="104"/>
                    </a:lnTo>
                    <a:lnTo>
                      <a:pt x="42" y="108"/>
                    </a:lnTo>
                    <a:lnTo>
                      <a:pt x="40" y="110"/>
                    </a:lnTo>
                    <a:lnTo>
                      <a:pt x="38" y="110"/>
                    </a:lnTo>
                    <a:lnTo>
                      <a:pt x="32" y="110"/>
                    </a:lnTo>
                    <a:lnTo>
                      <a:pt x="22" y="108"/>
                    </a:lnTo>
                    <a:lnTo>
                      <a:pt x="8" y="102"/>
                    </a:lnTo>
                    <a:lnTo>
                      <a:pt x="0" y="96"/>
                    </a:lnTo>
                    <a:close/>
                  </a:path>
                </a:pathLst>
              </a:custGeom>
              <a:solidFill>
                <a:srgbClr val="C25E13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74" name="Freeform 113"/>
              <p:cNvSpPr>
                <a:spLocks/>
              </p:cNvSpPr>
              <p:nvPr/>
            </p:nvSpPr>
            <p:spPr bwMode="auto">
              <a:xfrm>
                <a:off x="3229" y="2523"/>
                <a:ext cx="56" cy="74"/>
              </a:xfrm>
              <a:custGeom>
                <a:avLst/>
                <a:gdLst>
                  <a:gd name="T0" fmla="*/ 0 w 56"/>
                  <a:gd name="T1" fmla="*/ 0 h 74"/>
                  <a:gd name="T2" fmla="*/ 0 w 56"/>
                  <a:gd name="T3" fmla="*/ 0 h 74"/>
                  <a:gd name="T4" fmla="*/ 6 w 56"/>
                  <a:gd name="T5" fmla="*/ 0 h 74"/>
                  <a:gd name="T6" fmla="*/ 12 w 56"/>
                  <a:gd name="T7" fmla="*/ 2 h 74"/>
                  <a:gd name="T8" fmla="*/ 20 w 56"/>
                  <a:gd name="T9" fmla="*/ 8 h 74"/>
                  <a:gd name="T10" fmla="*/ 28 w 56"/>
                  <a:gd name="T11" fmla="*/ 16 h 74"/>
                  <a:gd name="T12" fmla="*/ 38 w 56"/>
                  <a:gd name="T13" fmla="*/ 28 h 74"/>
                  <a:gd name="T14" fmla="*/ 48 w 56"/>
                  <a:gd name="T15" fmla="*/ 48 h 74"/>
                  <a:gd name="T16" fmla="*/ 56 w 56"/>
                  <a:gd name="T17" fmla="*/ 74 h 74"/>
                  <a:gd name="T18" fmla="*/ 42 w 56"/>
                  <a:gd name="T19" fmla="*/ 72 h 74"/>
                  <a:gd name="T20" fmla="*/ 42 w 56"/>
                  <a:gd name="T21" fmla="*/ 72 h 74"/>
                  <a:gd name="T22" fmla="*/ 42 w 56"/>
                  <a:gd name="T23" fmla="*/ 66 h 74"/>
                  <a:gd name="T24" fmla="*/ 40 w 56"/>
                  <a:gd name="T25" fmla="*/ 54 h 74"/>
                  <a:gd name="T26" fmla="*/ 38 w 56"/>
                  <a:gd name="T27" fmla="*/ 48 h 74"/>
                  <a:gd name="T28" fmla="*/ 32 w 56"/>
                  <a:gd name="T29" fmla="*/ 40 h 74"/>
                  <a:gd name="T30" fmla="*/ 24 w 56"/>
                  <a:gd name="T31" fmla="*/ 36 h 74"/>
                  <a:gd name="T32" fmla="*/ 14 w 56"/>
                  <a:gd name="T33" fmla="*/ 32 h 74"/>
                  <a:gd name="T34" fmla="*/ 14 w 56"/>
                  <a:gd name="T35" fmla="*/ 32 h 74"/>
                  <a:gd name="T36" fmla="*/ 4 w 56"/>
                  <a:gd name="T37" fmla="*/ 28 h 74"/>
                  <a:gd name="T38" fmla="*/ 8 w 56"/>
                  <a:gd name="T39" fmla="*/ 26 h 74"/>
                  <a:gd name="T40" fmla="*/ 10 w 56"/>
                  <a:gd name="T41" fmla="*/ 22 h 74"/>
                  <a:gd name="T42" fmla="*/ 12 w 56"/>
                  <a:gd name="T43" fmla="*/ 18 h 74"/>
                  <a:gd name="T44" fmla="*/ 10 w 56"/>
                  <a:gd name="T45" fmla="*/ 10 h 74"/>
                  <a:gd name="T46" fmla="*/ 0 w 56"/>
                  <a:gd name="T47" fmla="*/ 0 h 74"/>
                  <a:gd name="T48" fmla="*/ 0 w 56"/>
                  <a:gd name="T49" fmla="*/ 0 h 74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w 56"/>
                  <a:gd name="T76" fmla="*/ 0 h 74"/>
                  <a:gd name="T77" fmla="*/ 56 w 56"/>
                  <a:gd name="T78" fmla="*/ 74 h 74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T75" t="T76" r="T77" b="T78"/>
                <a:pathLst>
                  <a:path w="56" h="74">
                    <a:moveTo>
                      <a:pt x="0" y="0"/>
                    </a:moveTo>
                    <a:lnTo>
                      <a:pt x="0" y="0"/>
                    </a:lnTo>
                    <a:lnTo>
                      <a:pt x="6" y="0"/>
                    </a:lnTo>
                    <a:lnTo>
                      <a:pt x="12" y="2"/>
                    </a:lnTo>
                    <a:lnTo>
                      <a:pt x="20" y="8"/>
                    </a:lnTo>
                    <a:lnTo>
                      <a:pt x="28" y="16"/>
                    </a:lnTo>
                    <a:lnTo>
                      <a:pt x="38" y="28"/>
                    </a:lnTo>
                    <a:lnTo>
                      <a:pt x="48" y="48"/>
                    </a:lnTo>
                    <a:lnTo>
                      <a:pt x="56" y="74"/>
                    </a:lnTo>
                    <a:lnTo>
                      <a:pt x="42" y="72"/>
                    </a:lnTo>
                    <a:lnTo>
                      <a:pt x="42" y="66"/>
                    </a:lnTo>
                    <a:lnTo>
                      <a:pt x="40" y="54"/>
                    </a:lnTo>
                    <a:lnTo>
                      <a:pt x="38" y="48"/>
                    </a:lnTo>
                    <a:lnTo>
                      <a:pt x="32" y="40"/>
                    </a:lnTo>
                    <a:lnTo>
                      <a:pt x="24" y="36"/>
                    </a:lnTo>
                    <a:lnTo>
                      <a:pt x="14" y="32"/>
                    </a:lnTo>
                    <a:lnTo>
                      <a:pt x="4" y="28"/>
                    </a:lnTo>
                    <a:lnTo>
                      <a:pt x="8" y="26"/>
                    </a:lnTo>
                    <a:lnTo>
                      <a:pt x="10" y="22"/>
                    </a:lnTo>
                    <a:lnTo>
                      <a:pt x="12" y="18"/>
                    </a:lnTo>
                    <a:lnTo>
                      <a:pt x="10" y="1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25E13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75" name="Freeform 114"/>
              <p:cNvSpPr>
                <a:spLocks/>
              </p:cNvSpPr>
              <p:nvPr/>
            </p:nvSpPr>
            <p:spPr bwMode="auto">
              <a:xfrm>
                <a:off x="3433" y="2553"/>
                <a:ext cx="32" cy="54"/>
              </a:xfrm>
              <a:custGeom>
                <a:avLst/>
                <a:gdLst>
                  <a:gd name="T0" fmla="*/ 0 w 32"/>
                  <a:gd name="T1" fmla="*/ 48 h 54"/>
                  <a:gd name="T2" fmla="*/ 0 w 32"/>
                  <a:gd name="T3" fmla="*/ 48 h 54"/>
                  <a:gd name="T4" fmla="*/ 0 w 32"/>
                  <a:gd name="T5" fmla="*/ 40 h 54"/>
                  <a:gd name="T6" fmla="*/ 0 w 32"/>
                  <a:gd name="T7" fmla="*/ 34 h 54"/>
                  <a:gd name="T8" fmla="*/ 0 w 32"/>
                  <a:gd name="T9" fmla="*/ 26 h 54"/>
                  <a:gd name="T10" fmla="*/ 4 w 32"/>
                  <a:gd name="T11" fmla="*/ 18 h 54"/>
                  <a:gd name="T12" fmla="*/ 10 w 32"/>
                  <a:gd name="T13" fmla="*/ 10 h 54"/>
                  <a:gd name="T14" fmla="*/ 20 w 32"/>
                  <a:gd name="T15" fmla="*/ 4 h 54"/>
                  <a:gd name="T16" fmla="*/ 32 w 32"/>
                  <a:gd name="T17" fmla="*/ 0 h 54"/>
                  <a:gd name="T18" fmla="*/ 32 w 32"/>
                  <a:gd name="T19" fmla="*/ 0 h 54"/>
                  <a:gd name="T20" fmla="*/ 26 w 32"/>
                  <a:gd name="T21" fmla="*/ 4 h 54"/>
                  <a:gd name="T22" fmla="*/ 20 w 32"/>
                  <a:gd name="T23" fmla="*/ 10 h 54"/>
                  <a:gd name="T24" fmla="*/ 14 w 32"/>
                  <a:gd name="T25" fmla="*/ 16 h 54"/>
                  <a:gd name="T26" fmla="*/ 10 w 32"/>
                  <a:gd name="T27" fmla="*/ 24 h 54"/>
                  <a:gd name="T28" fmla="*/ 8 w 32"/>
                  <a:gd name="T29" fmla="*/ 34 h 54"/>
                  <a:gd name="T30" fmla="*/ 10 w 32"/>
                  <a:gd name="T31" fmla="*/ 44 h 54"/>
                  <a:gd name="T32" fmla="*/ 12 w 32"/>
                  <a:gd name="T33" fmla="*/ 50 h 54"/>
                  <a:gd name="T34" fmla="*/ 16 w 32"/>
                  <a:gd name="T35" fmla="*/ 54 h 54"/>
                  <a:gd name="T36" fmla="*/ 0 w 32"/>
                  <a:gd name="T37" fmla="*/ 48 h 54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32"/>
                  <a:gd name="T58" fmla="*/ 0 h 54"/>
                  <a:gd name="T59" fmla="*/ 32 w 32"/>
                  <a:gd name="T60" fmla="*/ 54 h 54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32" h="54">
                    <a:moveTo>
                      <a:pt x="0" y="48"/>
                    </a:moveTo>
                    <a:lnTo>
                      <a:pt x="0" y="48"/>
                    </a:lnTo>
                    <a:lnTo>
                      <a:pt x="0" y="40"/>
                    </a:lnTo>
                    <a:lnTo>
                      <a:pt x="0" y="34"/>
                    </a:lnTo>
                    <a:lnTo>
                      <a:pt x="0" y="26"/>
                    </a:lnTo>
                    <a:lnTo>
                      <a:pt x="4" y="18"/>
                    </a:lnTo>
                    <a:lnTo>
                      <a:pt x="10" y="10"/>
                    </a:lnTo>
                    <a:lnTo>
                      <a:pt x="20" y="4"/>
                    </a:lnTo>
                    <a:lnTo>
                      <a:pt x="32" y="0"/>
                    </a:lnTo>
                    <a:lnTo>
                      <a:pt x="26" y="4"/>
                    </a:lnTo>
                    <a:lnTo>
                      <a:pt x="20" y="10"/>
                    </a:lnTo>
                    <a:lnTo>
                      <a:pt x="14" y="16"/>
                    </a:lnTo>
                    <a:lnTo>
                      <a:pt x="10" y="24"/>
                    </a:lnTo>
                    <a:lnTo>
                      <a:pt x="8" y="34"/>
                    </a:lnTo>
                    <a:lnTo>
                      <a:pt x="10" y="44"/>
                    </a:lnTo>
                    <a:lnTo>
                      <a:pt x="12" y="50"/>
                    </a:lnTo>
                    <a:lnTo>
                      <a:pt x="16" y="54"/>
                    </a:lnTo>
                    <a:lnTo>
                      <a:pt x="0" y="48"/>
                    </a:lnTo>
                    <a:close/>
                  </a:path>
                </a:pathLst>
              </a:custGeom>
              <a:solidFill>
                <a:srgbClr val="C25E13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76" name="Freeform 115"/>
              <p:cNvSpPr>
                <a:spLocks/>
              </p:cNvSpPr>
              <p:nvPr/>
            </p:nvSpPr>
            <p:spPr bwMode="auto">
              <a:xfrm>
                <a:off x="3319" y="2549"/>
                <a:ext cx="28" cy="40"/>
              </a:xfrm>
              <a:custGeom>
                <a:avLst/>
                <a:gdLst>
                  <a:gd name="T0" fmla="*/ 0 w 28"/>
                  <a:gd name="T1" fmla="*/ 0 h 40"/>
                  <a:gd name="T2" fmla="*/ 0 w 28"/>
                  <a:gd name="T3" fmla="*/ 32 h 40"/>
                  <a:gd name="T4" fmla="*/ 28 w 28"/>
                  <a:gd name="T5" fmla="*/ 40 h 40"/>
                  <a:gd name="T6" fmla="*/ 0 w 28"/>
                  <a:gd name="T7" fmla="*/ 0 h 4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28"/>
                  <a:gd name="T13" fmla="*/ 0 h 40"/>
                  <a:gd name="T14" fmla="*/ 28 w 28"/>
                  <a:gd name="T15" fmla="*/ 40 h 4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8" h="40">
                    <a:moveTo>
                      <a:pt x="0" y="0"/>
                    </a:moveTo>
                    <a:lnTo>
                      <a:pt x="0" y="32"/>
                    </a:lnTo>
                    <a:lnTo>
                      <a:pt x="28" y="4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25E13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77" name="Freeform 116"/>
              <p:cNvSpPr>
                <a:spLocks/>
              </p:cNvSpPr>
              <p:nvPr/>
            </p:nvSpPr>
            <p:spPr bwMode="auto">
              <a:xfrm>
                <a:off x="2991" y="2813"/>
                <a:ext cx="14" cy="16"/>
              </a:xfrm>
              <a:custGeom>
                <a:avLst/>
                <a:gdLst>
                  <a:gd name="T0" fmla="*/ 4 w 14"/>
                  <a:gd name="T1" fmla="*/ 0 h 16"/>
                  <a:gd name="T2" fmla="*/ 4 w 14"/>
                  <a:gd name="T3" fmla="*/ 0 h 16"/>
                  <a:gd name="T4" fmla="*/ 2 w 14"/>
                  <a:gd name="T5" fmla="*/ 2 h 16"/>
                  <a:gd name="T6" fmla="*/ 0 w 14"/>
                  <a:gd name="T7" fmla="*/ 8 h 16"/>
                  <a:gd name="T8" fmla="*/ 0 w 14"/>
                  <a:gd name="T9" fmla="*/ 10 h 16"/>
                  <a:gd name="T10" fmla="*/ 0 w 14"/>
                  <a:gd name="T11" fmla="*/ 12 h 16"/>
                  <a:gd name="T12" fmla="*/ 4 w 14"/>
                  <a:gd name="T13" fmla="*/ 14 h 16"/>
                  <a:gd name="T14" fmla="*/ 10 w 14"/>
                  <a:gd name="T15" fmla="*/ 16 h 16"/>
                  <a:gd name="T16" fmla="*/ 10 w 14"/>
                  <a:gd name="T17" fmla="*/ 16 h 16"/>
                  <a:gd name="T18" fmla="*/ 12 w 14"/>
                  <a:gd name="T19" fmla="*/ 16 h 16"/>
                  <a:gd name="T20" fmla="*/ 14 w 14"/>
                  <a:gd name="T21" fmla="*/ 14 h 16"/>
                  <a:gd name="T22" fmla="*/ 12 w 14"/>
                  <a:gd name="T23" fmla="*/ 8 h 16"/>
                  <a:gd name="T24" fmla="*/ 4 w 14"/>
                  <a:gd name="T25" fmla="*/ 0 h 16"/>
                  <a:gd name="T26" fmla="*/ 4 w 14"/>
                  <a:gd name="T27" fmla="*/ 0 h 1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4"/>
                  <a:gd name="T43" fmla="*/ 0 h 16"/>
                  <a:gd name="T44" fmla="*/ 14 w 14"/>
                  <a:gd name="T45" fmla="*/ 16 h 16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4" h="16">
                    <a:moveTo>
                      <a:pt x="4" y="0"/>
                    </a:moveTo>
                    <a:lnTo>
                      <a:pt x="4" y="0"/>
                    </a:lnTo>
                    <a:lnTo>
                      <a:pt x="2" y="2"/>
                    </a:lnTo>
                    <a:lnTo>
                      <a:pt x="0" y="8"/>
                    </a:lnTo>
                    <a:lnTo>
                      <a:pt x="0" y="10"/>
                    </a:lnTo>
                    <a:lnTo>
                      <a:pt x="0" y="12"/>
                    </a:lnTo>
                    <a:lnTo>
                      <a:pt x="4" y="14"/>
                    </a:lnTo>
                    <a:lnTo>
                      <a:pt x="10" y="16"/>
                    </a:lnTo>
                    <a:lnTo>
                      <a:pt x="12" y="16"/>
                    </a:lnTo>
                    <a:lnTo>
                      <a:pt x="14" y="14"/>
                    </a:lnTo>
                    <a:lnTo>
                      <a:pt x="12" y="8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602F09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78" name="Freeform 117"/>
              <p:cNvSpPr>
                <a:spLocks/>
              </p:cNvSpPr>
              <p:nvPr/>
            </p:nvSpPr>
            <p:spPr bwMode="auto">
              <a:xfrm>
                <a:off x="2935" y="2715"/>
                <a:ext cx="10" cy="18"/>
              </a:xfrm>
              <a:custGeom>
                <a:avLst/>
                <a:gdLst>
                  <a:gd name="T0" fmla="*/ 8 w 10"/>
                  <a:gd name="T1" fmla="*/ 0 h 18"/>
                  <a:gd name="T2" fmla="*/ 8 w 10"/>
                  <a:gd name="T3" fmla="*/ 0 h 18"/>
                  <a:gd name="T4" fmla="*/ 6 w 10"/>
                  <a:gd name="T5" fmla="*/ 2 h 18"/>
                  <a:gd name="T6" fmla="*/ 2 w 10"/>
                  <a:gd name="T7" fmla="*/ 6 h 18"/>
                  <a:gd name="T8" fmla="*/ 0 w 10"/>
                  <a:gd name="T9" fmla="*/ 8 h 18"/>
                  <a:gd name="T10" fmla="*/ 0 w 10"/>
                  <a:gd name="T11" fmla="*/ 12 h 18"/>
                  <a:gd name="T12" fmla="*/ 2 w 10"/>
                  <a:gd name="T13" fmla="*/ 14 h 18"/>
                  <a:gd name="T14" fmla="*/ 8 w 10"/>
                  <a:gd name="T15" fmla="*/ 18 h 18"/>
                  <a:gd name="T16" fmla="*/ 8 w 10"/>
                  <a:gd name="T17" fmla="*/ 18 h 18"/>
                  <a:gd name="T18" fmla="*/ 8 w 10"/>
                  <a:gd name="T19" fmla="*/ 18 h 18"/>
                  <a:gd name="T20" fmla="*/ 10 w 10"/>
                  <a:gd name="T21" fmla="*/ 16 h 18"/>
                  <a:gd name="T22" fmla="*/ 10 w 10"/>
                  <a:gd name="T23" fmla="*/ 10 h 18"/>
                  <a:gd name="T24" fmla="*/ 8 w 10"/>
                  <a:gd name="T25" fmla="*/ 0 h 18"/>
                  <a:gd name="T26" fmla="*/ 8 w 10"/>
                  <a:gd name="T27" fmla="*/ 0 h 18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10"/>
                  <a:gd name="T43" fmla="*/ 0 h 18"/>
                  <a:gd name="T44" fmla="*/ 10 w 10"/>
                  <a:gd name="T45" fmla="*/ 18 h 18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10" h="18">
                    <a:moveTo>
                      <a:pt x="8" y="0"/>
                    </a:moveTo>
                    <a:lnTo>
                      <a:pt x="8" y="0"/>
                    </a:lnTo>
                    <a:lnTo>
                      <a:pt x="6" y="2"/>
                    </a:lnTo>
                    <a:lnTo>
                      <a:pt x="2" y="6"/>
                    </a:lnTo>
                    <a:lnTo>
                      <a:pt x="0" y="8"/>
                    </a:lnTo>
                    <a:lnTo>
                      <a:pt x="0" y="12"/>
                    </a:lnTo>
                    <a:lnTo>
                      <a:pt x="2" y="14"/>
                    </a:lnTo>
                    <a:lnTo>
                      <a:pt x="8" y="18"/>
                    </a:lnTo>
                    <a:lnTo>
                      <a:pt x="10" y="16"/>
                    </a:lnTo>
                    <a:lnTo>
                      <a:pt x="10" y="10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602F09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79" name="Freeform 118"/>
              <p:cNvSpPr>
                <a:spLocks/>
              </p:cNvSpPr>
              <p:nvPr/>
            </p:nvSpPr>
            <p:spPr bwMode="auto">
              <a:xfrm>
                <a:off x="3013" y="2831"/>
                <a:ext cx="16" cy="16"/>
              </a:xfrm>
              <a:custGeom>
                <a:avLst/>
                <a:gdLst>
                  <a:gd name="T0" fmla="*/ 12 w 16"/>
                  <a:gd name="T1" fmla="*/ 0 h 16"/>
                  <a:gd name="T2" fmla="*/ 16 w 16"/>
                  <a:gd name="T3" fmla="*/ 16 h 16"/>
                  <a:gd name="T4" fmla="*/ 0 w 16"/>
                  <a:gd name="T5" fmla="*/ 8 h 16"/>
                  <a:gd name="T6" fmla="*/ 12 w 16"/>
                  <a:gd name="T7" fmla="*/ 0 h 16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16"/>
                  <a:gd name="T13" fmla="*/ 0 h 16"/>
                  <a:gd name="T14" fmla="*/ 16 w 16"/>
                  <a:gd name="T15" fmla="*/ 16 h 1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16" h="16">
                    <a:moveTo>
                      <a:pt x="12" y="0"/>
                    </a:moveTo>
                    <a:lnTo>
                      <a:pt x="16" y="16"/>
                    </a:lnTo>
                    <a:lnTo>
                      <a:pt x="0" y="8"/>
                    </a:lnTo>
                    <a:lnTo>
                      <a:pt x="12" y="0"/>
                    </a:lnTo>
                    <a:close/>
                  </a:path>
                </a:pathLst>
              </a:custGeom>
              <a:solidFill>
                <a:srgbClr val="602F09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80" name="Freeform 119"/>
              <p:cNvSpPr>
                <a:spLocks/>
              </p:cNvSpPr>
              <p:nvPr/>
            </p:nvSpPr>
            <p:spPr bwMode="auto">
              <a:xfrm>
                <a:off x="3417" y="2921"/>
                <a:ext cx="16" cy="16"/>
              </a:xfrm>
              <a:custGeom>
                <a:avLst/>
                <a:gdLst>
                  <a:gd name="T0" fmla="*/ 14 w 16"/>
                  <a:gd name="T1" fmla="*/ 0 h 16"/>
                  <a:gd name="T2" fmla="*/ 16 w 16"/>
                  <a:gd name="T3" fmla="*/ 16 h 16"/>
                  <a:gd name="T4" fmla="*/ 0 w 16"/>
                  <a:gd name="T5" fmla="*/ 8 h 16"/>
                  <a:gd name="T6" fmla="*/ 14 w 16"/>
                  <a:gd name="T7" fmla="*/ 0 h 16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16"/>
                  <a:gd name="T13" fmla="*/ 0 h 16"/>
                  <a:gd name="T14" fmla="*/ 16 w 16"/>
                  <a:gd name="T15" fmla="*/ 16 h 1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16" h="16">
                    <a:moveTo>
                      <a:pt x="14" y="0"/>
                    </a:moveTo>
                    <a:lnTo>
                      <a:pt x="16" y="16"/>
                    </a:lnTo>
                    <a:lnTo>
                      <a:pt x="0" y="8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602F09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81" name="Freeform 120"/>
              <p:cNvSpPr>
                <a:spLocks/>
              </p:cNvSpPr>
              <p:nvPr/>
            </p:nvSpPr>
            <p:spPr bwMode="auto">
              <a:xfrm>
                <a:off x="3513" y="2921"/>
                <a:ext cx="16" cy="16"/>
              </a:xfrm>
              <a:custGeom>
                <a:avLst/>
                <a:gdLst>
                  <a:gd name="T0" fmla="*/ 14 w 16"/>
                  <a:gd name="T1" fmla="*/ 0 h 16"/>
                  <a:gd name="T2" fmla="*/ 16 w 16"/>
                  <a:gd name="T3" fmla="*/ 16 h 16"/>
                  <a:gd name="T4" fmla="*/ 0 w 16"/>
                  <a:gd name="T5" fmla="*/ 8 h 16"/>
                  <a:gd name="T6" fmla="*/ 14 w 16"/>
                  <a:gd name="T7" fmla="*/ 0 h 16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0 w 16"/>
                  <a:gd name="T13" fmla="*/ 0 h 16"/>
                  <a:gd name="T14" fmla="*/ 16 w 16"/>
                  <a:gd name="T15" fmla="*/ 16 h 1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16" h="16">
                    <a:moveTo>
                      <a:pt x="14" y="0"/>
                    </a:moveTo>
                    <a:lnTo>
                      <a:pt x="16" y="16"/>
                    </a:lnTo>
                    <a:lnTo>
                      <a:pt x="0" y="8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602F09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82" name="Freeform 121"/>
              <p:cNvSpPr>
                <a:spLocks/>
              </p:cNvSpPr>
              <p:nvPr/>
            </p:nvSpPr>
            <p:spPr bwMode="auto">
              <a:xfrm>
                <a:off x="3147" y="2913"/>
                <a:ext cx="28" cy="12"/>
              </a:xfrm>
              <a:custGeom>
                <a:avLst/>
                <a:gdLst>
                  <a:gd name="T0" fmla="*/ 0 w 28"/>
                  <a:gd name="T1" fmla="*/ 2 h 12"/>
                  <a:gd name="T2" fmla="*/ 0 w 28"/>
                  <a:gd name="T3" fmla="*/ 2 h 12"/>
                  <a:gd name="T4" fmla="*/ 8 w 28"/>
                  <a:gd name="T5" fmla="*/ 8 h 12"/>
                  <a:gd name="T6" fmla="*/ 14 w 28"/>
                  <a:gd name="T7" fmla="*/ 12 h 12"/>
                  <a:gd name="T8" fmla="*/ 18 w 28"/>
                  <a:gd name="T9" fmla="*/ 12 h 12"/>
                  <a:gd name="T10" fmla="*/ 22 w 28"/>
                  <a:gd name="T11" fmla="*/ 12 h 12"/>
                  <a:gd name="T12" fmla="*/ 22 w 28"/>
                  <a:gd name="T13" fmla="*/ 12 h 12"/>
                  <a:gd name="T14" fmla="*/ 26 w 28"/>
                  <a:gd name="T15" fmla="*/ 8 h 12"/>
                  <a:gd name="T16" fmla="*/ 28 w 28"/>
                  <a:gd name="T17" fmla="*/ 4 h 12"/>
                  <a:gd name="T18" fmla="*/ 24 w 28"/>
                  <a:gd name="T19" fmla="*/ 0 h 12"/>
                  <a:gd name="T20" fmla="*/ 0 w 28"/>
                  <a:gd name="T21" fmla="*/ 2 h 12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28"/>
                  <a:gd name="T34" fmla="*/ 0 h 12"/>
                  <a:gd name="T35" fmla="*/ 28 w 28"/>
                  <a:gd name="T36" fmla="*/ 12 h 12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28" h="12">
                    <a:moveTo>
                      <a:pt x="0" y="2"/>
                    </a:moveTo>
                    <a:lnTo>
                      <a:pt x="0" y="2"/>
                    </a:lnTo>
                    <a:lnTo>
                      <a:pt x="8" y="8"/>
                    </a:lnTo>
                    <a:lnTo>
                      <a:pt x="14" y="12"/>
                    </a:lnTo>
                    <a:lnTo>
                      <a:pt x="18" y="12"/>
                    </a:lnTo>
                    <a:lnTo>
                      <a:pt x="22" y="12"/>
                    </a:lnTo>
                    <a:lnTo>
                      <a:pt x="26" y="8"/>
                    </a:lnTo>
                    <a:lnTo>
                      <a:pt x="28" y="4"/>
                    </a:lnTo>
                    <a:lnTo>
                      <a:pt x="24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602F09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83" name="Freeform 122"/>
              <p:cNvSpPr>
                <a:spLocks/>
              </p:cNvSpPr>
              <p:nvPr/>
            </p:nvSpPr>
            <p:spPr bwMode="auto">
              <a:xfrm>
                <a:off x="3567" y="2837"/>
                <a:ext cx="18" cy="8"/>
              </a:xfrm>
              <a:custGeom>
                <a:avLst/>
                <a:gdLst>
                  <a:gd name="T0" fmla="*/ 0 w 18"/>
                  <a:gd name="T1" fmla="*/ 2 h 8"/>
                  <a:gd name="T2" fmla="*/ 0 w 18"/>
                  <a:gd name="T3" fmla="*/ 2 h 8"/>
                  <a:gd name="T4" fmla="*/ 0 w 18"/>
                  <a:gd name="T5" fmla="*/ 2 h 8"/>
                  <a:gd name="T6" fmla="*/ 0 w 18"/>
                  <a:gd name="T7" fmla="*/ 4 h 8"/>
                  <a:gd name="T8" fmla="*/ 2 w 18"/>
                  <a:gd name="T9" fmla="*/ 8 h 8"/>
                  <a:gd name="T10" fmla="*/ 10 w 18"/>
                  <a:gd name="T11" fmla="*/ 8 h 8"/>
                  <a:gd name="T12" fmla="*/ 10 w 18"/>
                  <a:gd name="T13" fmla="*/ 8 h 8"/>
                  <a:gd name="T14" fmla="*/ 16 w 18"/>
                  <a:gd name="T15" fmla="*/ 6 h 8"/>
                  <a:gd name="T16" fmla="*/ 18 w 18"/>
                  <a:gd name="T17" fmla="*/ 4 h 8"/>
                  <a:gd name="T18" fmla="*/ 18 w 18"/>
                  <a:gd name="T19" fmla="*/ 0 h 8"/>
                  <a:gd name="T20" fmla="*/ 0 w 18"/>
                  <a:gd name="T21" fmla="*/ 2 h 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8"/>
                  <a:gd name="T34" fmla="*/ 0 h 8"/>
                  <a:gd name="T35" fmla="*/ 18 w 18"/>
                  <a:gd name="T36" fmla="*/ 8 h 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8" h="8">
                    <a:moveTo>
                      <a:pt x="0" y="2"/>
                    </a:moveTo>
                    <a:lnTo>
                      <a:pt x="0" y="2"/>
                    </a:lnTo>
                    <a:lnTo>
                      <a:pt x="0" y="4"/>
                    </a:lnTo>
                    <a:lnTo>
                      <a:pt x="2" y="8"/>
                    </a:lnTo>
                    <a:lnTo>
                      <a:pt x="10" y="8"/>
                    </a:lnTo>
                    <a:lnTo>
                      <a:pt x="16" y="6"/>
                    </a:lnTo>
                    <a:lnTo>
                      <a:pt x="18" y="4"/>
                    </a:lnTo>
                    <a:lnTo>
                      <a:pt x="18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602F09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84" name="Freeform 123"/>
              <p:cNvSpPr>
                <a:spLocks/>
              </p:cNvSpPr>
              <p:nvPr/>
            </p:nvSpPr>
            <p:spPr bwMode="auto">
              <a:xfrm>
                <a:off x="3609" y="2839"/>
                <a:ext cx="22" cy="10"/>
              </a:xfrm>
              <a:custGeom>
                <a:avLst/>
                <a:gdLst>
                  <a:gd name="T0" fmla="*/ 0 w 22"/>
                  <a:gd name="T1" fmla="*/ 10 h 10"/>
                  <a:gd name="T2" fmla="*/ 0 w 22"/>
                  <a:gd name="T3" fmla="*/ 10 h 10"/>
                  <a:gd name="T4" fmla="*/ 0 w 22"/>
                  <a:gd name="T5" fmla="*/ 4 h 10"/>
                  <a:gd name="T6" fmla="*/ 2 w 22"/>
                  <a:gd name="T7" fmla="*/ 2 h 10"/>
                  <a:gd name="T8" fmla="*/ 8 w 22"/>
                  <a:gd name="T9" fmla="*/ 0 h 10"/>
                  <a:gd name="T10" fmla="*/ 8 w 22"/>
                  <a:gd name="T11" fmla="*/ 0 h 10"/>
                  <a:gd name="T12" fmla="*/ 16 w 22"/>
                  <a:gd name="T13" fmla="*/ 0 h 10"/>
                  <a:gd name="T14" fmla="*/ 20 w 22"/>
                  <a:gd name="T15" fmla="*/ 2 h 10"/>
                  <a:gd name="T16" fmla="*/ 22 w 22"/>
                  <a:gd name="T17" fmla="*/ 4 h 10"/>
                  <a:gd name="T18" fmla="*/ 20 w 22"/>
                  <a:gd name="T19" fmla="*/ 6 h 10"/>
                  <a:gd name="T20" fmla="*/ 10 w 22"/>
                  <a:gd name="T21" fmla="*/ 10 h 10"/>
                  <a:gd name="T22" fmla="*/ 6 w 22"/>
                  <a:gd name="T23" fmla="*/ 10 h 10"/>
                  <a:gd name="T24" fmla="*/ 0 w 22"/>
                  <a:gd name="T25" fmla="*/ 10 h 10"/>
                  <a:gd name="T26" fmla="*/ 0 w 22"/>
                  <a:gd name="T27" fmla="*/ 10 h 10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22"/>
                  <a:gd name="T43" fmla="*/ 0 h 10"/>
                  <a:gd name="T44" fmla="*/ 22 w 22"/>
                  <a:gd name="T45" fmla="*/ 10 h 10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22" h="10">
                    <a:moveTo>
                      <a:pt x="0" y="10"/>
                    </a:moveTo>
                    <a:lnTo>
                      <a:pt x="0" y="10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8" y="0"/>
                    </a:lnTo>
                    <a:lnTo>
                      <a:pt x="16" y="0"/>
                    </a:lnTo>
                    <a:lnTo>
                      <a:pt x="20" y="2"/>
                    </a:lnTo>
                    <a:lnTo>
                      <a:pt x="22" y="4"/>
                    </a:lnTo>
                    <a:lnTo>
                      <a:pt x="20" y="6"/>
                    </a:lnTo>
                    <a:lnTo>
                      <a:pt x="10" y="10"/>
                    </a:lnTo>
                    <a:lnTo>
                      <a:pt x="6" y="10"/>
                    </a:lnTo>
                    <a:lnTo>
                      <a:pt x="0" y="10"/>
                    </a:lnTo>
                    <a:close/>
                  </a:path>
                </a:pathLst>
              </a:custGeom>
              <a:solidFill>
                <a:srgbClr val="602F09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85" name="Freeform 124"/>
              <p:cNvSpPr>
                <a:spLocks/>
              </p:cNvSpPr>
              <p:nvPr/>
            </p:nvSpPr>
            <p:spPr bwMode="auto">
              <a:xfrm>
                <a:off x="3397" y="2939"/>
                <a:ext cx="18" cy="8"/>
              </a:xfrm>
              <a:custGeom>
                <a:avLst/>
                <a:gdLst>
                  <a:gd name="T0" fmla="*/ 0 w 18"/>
                  <a:gd name="T1" fmla="*/ 0 h 8"/>
                  <a:gd name="T2" fmla="*/ 0 w 18"/>
                  <a:gd name="T3" fmla="*/ 0 h 8"/>
                  <a:gd name="T4" fmla="*/ 0 w 18"/>
                  <a:gd name="T5" fmla="*/ 2 h 8"/>
                  <a:gd name="T6" fmla="*/ 0 w 18"/>
                  <a:gd name="T7" fmla="*/ 4 h 8"/>
                  <a:gd name="T8" fmla="*/ 2 w 18"/>
                  <a:gd name="T9" fmla="*/ 6 h 8"/>
                  <a:gd name="T10" fmla="*/ 10 w 18"/>
                  <a:gd name="T11" fmla="*/ 8 h 8"/>
                  <a:gd name="T12" fmla="*/ 10 w 18"/>
                  <a:gd name="T13" fmla="*/ 8 h 8"/>
                  <a:gd name="T14" fmla="*/ 16 w 18"/>
                  <a:gd name="T15" fmla="*/ 6 h 8"/>
                  <a:gd name="T16" fmla="*/ 18 w 18"/>
                  <a:gd name="T17" fmla="*/ 4 h 8"/>
                  <a:gd name="T18" fmla="*/ 18 w 18"/>
                  <a:gd name="T19" fmla="*/ 0 h 8"/>
                  <a:gd name="T20" fmla="*/ 0 w 18"/>
                  <a:gd name="T21" fmla="*/ 0 h 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8"/>
                  <a:gd name="T34" fmla="*/ 0 h 8"/>
                  <a:gd name="T35" fmla="*/ 18 w 18"/>
                  <a:gd name="T36" fmla="*/ 8 h 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8" h="8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4"/>
                    </a:lnTo>
                    <a:lnTo>
                      <a:pt x="2" y="6"/>
                    </a:lnTo>
                    <a:lnTo>
                      <a:pt x="10" y="8"/>
                    </a:lnTo>
                    <a:lnTo>
                      <a:pt x="16" y="6"/>
                    </a:lnTo>
                    <a:lnTo>
                      <a:pt x="18" y="4"/>
                    </a:lnTo>
                    <a:lnTo>
                      <a:pt x="18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02F09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86" name="Freeform 125"/>
              <p:cNvSpPr>
                <a:spLocks/>
              </p:cNvSpPr>
              <p:nvPr/>
            </p:nvSpPr>
            <p:spPr bwMode="auto">
              <a:xfrm>
                <a:off x="3439" y="2939"/>
                <a:ext cx="20" cy="12"/>
              </a:xfrm>
              <a:custGeom>
                <a:avLst/>
                <a:gdLst>
                  <a:gd name="T0" fmla="*/ 0 w 20"/>
                  <a:gd name="T1" fmla="*/ 10 h 12"/>
                  <a:gd name="T2" fmla="*/ 0 w 20"/>
                  <a:gd name="T3" fmla="*/ 10 h 12"/>
                  <a:gd name="T4" fmla="*/ 0 w 20"/>
                  <a:gd name="T5" fmla="*/ 6 h 12"/>
                  <a:gd name="T6" fmla="*/ 2 w 20"/>
                  <a:gd name="T7" fmla="*/ 2 h 12"/>
                  <a:gd name="T8" fmla="*/ 8 w 20"/>
                  <a:gd name="T9" fmla="*/ 0 h 12"/>
                  <a:gd name="T10" fmla="*/ 8 w 20"/>
                  <a:gd name="T11" fmla="*/ 0 h 12"/>
                  <a:gd name="T12" fmla="*/ 16 w 20"/>
                  <a:gd name="T13" fmla="*/ 2 h 12"/>
                  <a:gd name="T14" fmla="*/ 20 w 20"/>
                  <a:gd name="T15" fmla="*/ 2 h 12"/>
                  <a:gd name="T16" fmla="*/ 20 w 20"/>
                  <a:gd name="T17" fmla="*/ 4 h 12"/>
                  <a:gd name="T18" fmla="*/ 18 w 20"/>
                  <a:gd name="T19" fmla="*/ 6 h 12"/>
                  <a:gd name="T20" fmla="*/ 10 w 20"/>
                  <a:gd name="T21" fmla="*/ 10 h 12"/>
                  <a:gd name="T22" fmla="*/ 4 w 20"/>
                  <a:gd name="T23" fmla="*/ 12 h 12"/>
                  <a:gd name="T24" fmla="*/ 0 w 20"/>
                  <a:gd name="T25" fmla="*/ 10 h 12"/>
                  <a:gd name="T26" fmla="*/ 0 w 20"/>
                  <a:gd name="T27" fmla="*/ 10 h 12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w 20"/>
                  <a:gd name="T43" fmla="*/ 0 h 12"/>
                  <a:gd name="T44" fmla="*/ 20 w 20"/>
                  <a:gd name="T45" fmla="*/ 12 h 12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T42" t="T43" r="T44" b="T45"/>
                <a:pathLst>
                  <a:path w="20" h="12">
                    <a:moveTo>
                      <a:pt x="0" y="10"/>
                    </a:moveTo>
                    <a:lnTo>
                      <a:pt x="0" y="10"/>
                    </a:lnTo>
                    <a:lnTo>
                      <a:pt x="0" y="6"/>
                    </a:lnTo>
                    <a:lnTo>
                      <a:pt x="2" y="2"/>
                    </a:lnTo>
                    <a:lnTo>
                      <a:pt x="8" y="0"/>
                    </a:lnTo>
                    <a:lnTo>
                      <a:pt x="16" y="2"/>
                    </a:lnTo>
                    <a:lnTo>
                      <a:pt x="20" y="2"/>
                    </a:lnTo>
                    <a:lnTo>
                      <a:pt x="20" y="4"/>
                    </a:lnTo>
                    <a:lnTo>
                      <a:pt x="18" y="6"/>
                    </a:lnTo>
                    <a:lnTo>
                      <a:pt x="10" y="10"/>
                    </a:lnTo>
                    <a:lnTo>
                      <a:pt x="4" y="12"/>
                    </a:lnTo>
                    <a:lnTo>
                      <a:pt x="0" y="10"/>
                    </a:lnTo>
                    <a:close/>
                  </a:path>
                </a:pathLst>
              </a:custGeom>
              <a:solidFill>
                <a:srgbClr val="602F09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87" name="Freeform 126"/>
              <p:cNvSpPr>
                <a:spLocks/>
              </p:cNvSpPr>
              <p:nvPr/>
            </p:nvSpPr>
            <p:spPr bwMode="auto">
              <a:xfrm>
                <a:off x="3283" y="2639"/>
                <a:ext cx="18" cy="14"/>
              </a:xfrm>
              <a:custGeom>
                <a:avLst/>
                <a:gdLst>
                  <a:gd name="T0" fmla="*/ 0 w 18"/>
                  <a:gd name="T1" fmla="*/ 14 h 14"/>
                  <a:gd name="T2" fmla="*/ 0 w 18"/>
                  <a:gd name="T3" fmla="*/ 14 h 14"/>
                  <a:gd name="T4" fmla="*/ 4 w 18"/>
                  <a:gd name="T5" fmla="*/ 6 h 14"/>
                  <a:gd name="T6" fmla="*/ 10 w 18"/>
                  <a:gd name="T7" fmla="*/ 0 h 14"/>
                  <a:gd name="T8" fmla="*/ 12 w 18"/>
                  <a:gd name="T9" fmla="*/ 0 h 14"/>
                  <a:gd name="T10" fmla="*/ 16 w 18"/>
                  <a:gd name="T11" fmla="*/ 2 h 14"/>
                  <a:gd name="T12" fmla="*/ 16 w 18"/>
                  <a:gd name="T13" fmla="*/ 2 h 14"/>
                  <a:gd name="T14" fmla="*/ 18 w 18"/>
                  <a:gd name="T15" fmla="*/ 4 h 14"/>
                  <a:gd name="T16" fmla="*/ 18 w 18"/>
                  <a:gd name="T17" fmla="*/ 6 h 14"/>
                  <a:gd name="T18" fmla="*/ 18 w 18"/>
                  <a:gd name="T19" fmla="*/ 10 h 14"/>
                  <a:gd name="T20" fmla="*/ 12 w 18"/>
                  <a:gd name="T21" fmla="*/ 14 h 14"/>
                  <a:gd name="T22" fmla="*/ 0 w 18"/>
                  <a:gd name="T23" fmla="*/ 14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4"/>
                  <a:gd name="T38" fmla="*/ 18 w 18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4">
                    <a:moveTo>
                      <a:pt x="0" y="14"/>
                    </a:moveTo>
                    <a:lnTo>
                      <a:pt x="0" y="14"/>
                    </a:lnTo>
                    <a:lnTo>
                      <a:pt x="4" y="6"/>
                    </a:lnTo>
                    <a:lnTo>
                      <a:pt x="10" y="0"/>
                    </a:lnTo>
                    <a:lnTo>
                      <a:pt x="12" y="0"/>
                    </a:lnTo>
                    <a:lnTo>
                      <a:pt x="16" y="2"/>
                    </a:lnTo>
                    <a:lnTo>
                      <a:pt x="18" y="4"/>
                    </a:lnTo>
                    <a:lnTo>
                      <a:pt x="18" y="6"/>
                    </a:lnTo>
                    <a:lnTo>
                      <a:pt x="18" y="10"/>
                    </a:lnTo>
                    <a:lnTo>
                      <a:pt x="12" y="14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88" name="Freeform 127"/>
              <p:cNvSpPr>
                <a:spLocks/>
              </p:cNvSpPr>
              <p:nvPr/>
            </p:nvSpPr>
            <p:spPr bwMode="auto">
              <a:xfrm>
                <a:off x="3261" y="2649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2 w 16"/>
                  <a:gd name="T5" fmla="*/ 2 h 14"/>
                  <a:gd name="T6" fmla="*/ 6 w 16"/>
                  <a:gd name="T7" fmla="*/ 0 h 14"/>
                  <a:gd name="T8" fmla="*/ 8 w 16"/>
                  <a:gd name="T9" fmla="*/ 0 h 14"/>
                  <a:gd name="T10" fmla="*/ 10 w 16"/>
                  <a:gd name="T11" fmla="*/ 2 h 14"/>
                  <a:gd name="T12" fmla="*/ 10 w 16"/>
                  <a:gd name="T13" fmla="*/ 2 h 14"/>
                  <a:gd name="T14" fmla="*/ 14 w 16"/>
                  <a:gd name="T15" fmla="*/ 6 h 14"/>
                  <a:gd name="T16" fmla="*/ 16 w 16"/>
                  <a:gd name="T17" fmla="*/ 10 h 14"/>
                  <a:gd name="T18" fmla="*/ 16 w 16"/>
                  <a:gd name="T19" fmla="*/ 14 h 14"/>
                  <a:gd name="T20" fmla="*/ 6 w 16"/>
                  <a:gd name="T21" fmla="*/ 14 h 14"/>
                  <a:gd name="T22" fmla="*/ 0 w 16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4"/>
                  <a:gd name="T38" fmla="*/ 16 w 16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4" y="6"/>
                    </a:lnTo>
                    <a:lnTo>
                      <a:pt x="16" y="10"/>
                    </a:lnTo>
                    <a:lnTo>
                      <a:pt x="16" y="14"/>
                    </a:lnTo>
                    <a:lnTo>
                      <a:pt x="6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89" name="Freeform 128"/>
              <p:cNvSpPr>
                <a:spLocks/>
              </p:cNvSpPr>
              <p:nvPr/>
            </p:nvSpPr>
            <p:spPr bwMode="auto">
              <a:xfrm>
                <a:off x="3281" y="2657"/>
                <a:ext cx="18" cy="10"/>
              </a:xfrm>
              <a:custGeom>
                <a:avLst/>
                <a:gdLst>
                  <a:gd name="T0" fmla="*/ 0 w 18"/>
                  <a:gd name="T1" fmla="*/ 4 h 10"/>
                  <a:gd name="T2" fmla="*/ 0 w 18"/>
                  <a:gd name="T3" fmla="*/ 4 h 10"/>
                  <a:gd name="T4" fmla="*/ 6 w 18"/>
                  <a:gd name="T5" fmla="*/ 0 h 10"/>
                  <a:gd name="T6" fmla="*/ 8 w 18"/>
                  <a:gd name="T7" fmla="*/ 0 h 10"/>
                  <a:gd name="T8" fmla="*/ 12 w 18"/>
                  <a:gd name="T9" fmla="*/ 2 h 10"/>
                  <a:gd name="T10" fmla="*/ 12 w 18"/>
                  <a:gd name="T11" fmla="*/ 2 h 10"/>
                  <a:gd name="T12" fmla="*/ 16 w 18"/>
                  <a:gd name="T13" fmla="*/ 4 h 10"/>
                  <a:gd name="T14" fmla="*/ 18 w 18"/>
                  <a:gd name="T15" fmla="*/ 6 h 10"/>
                  <a:gd name="T16" fmla="*/ 14 w 18"/>
                  <a:gd name="T17" fmla="*/ 10 h 10"/>
                  <a:gd name="T18" fmla="*/ 14 w 18"/>
                  <a:gd name="T19" fmla="*/ 10 h 10"/>
                  <a:gd name="T20" fmla="*/ 8 w 18"/>
                  <a:gd name="T21" fmla="*/ 10 h 10"/>
                  <a:gd name="T22" fmla="*/ 2 w 18"/>
                  <a:gd name="T23" fmla="*/ 10 h 10"/>
                  <a:gd name="T24" fmla="*/ 0 w 18"/>
                  <a:gd name="T25" fmla="*/ 4 h 1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8"/>
                  <a:gd name="T40" fmla="*/ 0 h 10"/>
                  <a:gd name="T41" fmla="*/ 18 w 18"/>
                  <a:gd name="T42" fmla="*/ 10 h 10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8" h="10">
                    <a:moveTo>
                      <a:pt x="0" y="4"/>
                    </a:moveTo>
                    <a:lnTo>
                      <a:pt x="0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6" y="4"/>
                    </a:lnTo>
                    <a:lnTo>
                      <a:pt x="18" y="6"/>
                    </a:lnTo>
                    <a:lnTo>
                      <a:pt x="14" y="10"/>
                    </a:lnTo>
                    <a:lnTo>
                      <a:pt x="8" y="10"/>
                    </a:lnTo>
                    <a:lnTo>
                      <a:pt x="2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90" name="Freeform 129"/>
              <p:cNvSpPr>
                <a:spLocks/>
              </p:cNvSpPr>
              <p:nvPr/>
            </p:nvSpPr>
            <p:spPr bwMode="auto">
              <a:xfrm>
                <a:off x="3311" y="2663"/>
                <a:ext cx="10" cy="10"/>
              </a:xfrm>
              <a:custGeom>
                <a:avLst/>
                <a:gdLst>
                  <a:gd name="T0" fmla="*/ 0 w 10"/>
                  <a:gd name="T1" fmla="*/ 4 h 10"/>
                  <a:gd name="T2" fmla="*/ 0 w 10"/>
                  <a:gd name="T3" fmla="*/ 4 h 10"/>
                  <a:gd name="T4" fmla="*/ 0 w 10"/>
                  <a:gd name="T5" fmla="*/ 2 h 10"/>
                  <a:gd name="T6" fmla="*/ 2 w 10"/>
                  <a:gd name="T7" fmla="*/ 0 h 10"/>
                  <a:gd name="T8" fmla="*/ 6 w 10"/>
                  <a:gd name="T9" fmla="*/ 0 h 10"/>
                  <a:gd name="T10" fmla="*/ 6 w 10"/>
                  <a:gd name="T11" fmla="*/ 0 h 10"/>
                  <a:gd name="T12" fmla="*/ 8 w 10"/>
                  <a:gd name="T13" fmla="*/ 2 h 10"/>
                  <a:gd name="T14" fmla="*/ 10 w 10"/>
                  <a:gd name="T15" fmla="*/ 4 h 10"/>
                  <a:gd name="T16" fmla="*/ 10 w 10"/>
                  <a:gd name="T17" fmla="*/ 6 h 10"/>
                  <a:gd name="T18" fmla="*/ 6 w 10"/>
                  <a:gd name="T19" fmla="*/ 10 h 10"/>
                  <a:gd name="T20" fmla="*/ 0 w 10"/>
                  <a:gd name="T21" fmla="*/ 4 h 10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10"/>
                  <a:gd name="T35" fmla="*/ 10 w 10"/>
                  <a:gd name="T36" fmla="*/ 10 h 10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10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10" y="4"/>
                    </a:lnTo>
                    <a:lnTo>
                      <a:pt x="10" y="6"/>
                    </a:lnTo>
                    <a:lnTo>
                      <a:pt x="6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91" name="Freeform 130"/>
              <p:cNvSpPr>
                <a:spLocks/>
              </p:cNvSpPr>
              <p:nvPr/>
            </p:nvSpPr>
            <p:spPr bwMode="auto">
              <a:xfrm>
                <a:off x="3301" y="2655"/>
                <a:ext cx="8" cy="12"/>
              </a:xfrm>
              <a:custGeom>
                <a:avLst/>
                <a:gdLst>
                  <a:gd name="T0" fmla="*/ 0 w 8"/>
                  <a:gd name="T1" fmla="*/ 4 h 12"/>
                  <a:gd name="T2" fmla="*/ 0 w 8"/>
                  <a:gd name="T3" fmla="*/ 4 h 12"/>
                  <a:gd name="T4" fmla="*/ 0 w 8"/>
                  <a:gd name="T5" fmla="*/ 0 h 12"/>
                  <a:gd name="T6" fmla="*/ 2 w 8"/>
                  <a:gd name="T7" fmla="*/ 0 h 12"/>
                  <a:gd name="T8" fmla="*/ 6 w 8"/>
                  <a:gd name="T9" fmla="*/ 0 h 12"/>
                  <a:gd name="T10" fmla="*/ 6 w 8"/>
                  <a:gd name="T11" fmla="*/ 0 h 12"/>
                  <a:gd name="T12" fmla="*/ 8 w 8"/>
                  <a:gd name="T13" fmla="*/ 4 h 12"/>
                  <a:gd name="T14" fmla="*/ 8 w 8"/>
                  <a:gd name="T15" fmla="*/ 6 h 12"/>
                  <a:gd name="T16" fmla="*/ 6 w 8"/>
                  <a:gd name="T17" fmla="*/ 8 h 12"/>
                  <a:gd name="T18" fmla="*/ 6 w 8"/>
                  <a:gd name="T19" fmla="*/ 8 h 12"/>
                  <a:gd name="T20" fmla="*/ 6 w 8"/>
                  <a:gd name="T21" fmla="*/ 10 h 12"/>
                  <a:gd name="T22" fmla="*/ 4 w 8"/>
                  <a:gd name="T23" fmla="*/ 12 h 12"/>
                  <a:gd name="T24" fmla="*/ 2 w 8"/>
                  <a:gd name="T25" fmla="*/ 12 h 12"/>
                  <a:gd name="T26" fmla="*/ 2 w 8"/>
                  <a:gd name="T27" fmla="*/ 12 h 12"/>
                  <a:gd name="T28" fmla="*/ 0 w 8"/>
                  <a:gd name="T29" fmla="*/ 8 h 12"/>
                  <a:gd name="T30" fmla="*/ 0 w 8"/>
                  <a:gd name="T31" fmla="*/ 4 h 12"/>
                  <a:gd name="T32" fmla="*/ 0 w 8"/>
                  <a:gd name="T33" fmla="*/ 4 h 1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8"/>
                  <a:gd name="T52" fmla="*/ 0 h 12"/>
                  <a:gd name="T53" fmla="*/ 8 w 8"/>
                  <a:gd name="T54" fmla="*/ 12 h 12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8" h="12">
                    <a:moveTo>
                      <a:pt x="0" y="4"/>
                    </a:moveTo>
                    <a:lnTo>
                      <a:pt x="0" y="4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8" y="4"/>
                    </a:lnTo>
                    <a:lnTo>
                      <a:pt x="8" y="6"/>
                    </a:lnTo>
                    <a:lnTo>
                      <a:pt x="6" y="8"/>
                    </a:lnTo>
                    <a:lnTo>
                      <a:pt x="6" y="10"/>
                    </a:lnTo>
                    <a:lnTo>
                      <a:pt x="4" y="12"/>
                    </a:lnTo>
                    <a:lnTo>
                      <a:pt x="2" y="12"/>
                    </a:lnTo>
                    <a:lnTo>
                      <a:pt x="0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92" name="Freeform 131"/>
              <p:cNvSpPr>
                <a:spLocks/>
              </p:cNvSpPr>
              <p:nvPr/>
            </p:nvSpPr>
            <p:spPr bwMode="auto">
              <a:xfrm>
                <a:off x="3287" y="2671"/>
                <a:ext cx="10" cy="12"/>
              </a:xfrm>
              <a:custGeom>
                <a:avLst/>
                <a:gdLst>
                  <a:gd name="T0" fmla="*/ 0 w 10"/>
                  <a:gd name="T1" fmla="*/ 6 h 12"/>
                  <a:gd name="T2" fmla="*/ 0 w 10"/>
                  <a:gd name="T3" fmla="*/ 6 h 12"/>
                  <a:gd name="T4" fmla="*/ 0 w 10"/>
                  <a:gd name="T5" fmla="*/ 2 h 12"/>
                  <a:gd name="T6" fmla="*/ 2 w 10"/>
                  <a:gd name="T7" fmla="*/ 0 h 12"/>
                  <a:gd name="T8" fmla="*/ 4 w 10"/>
                  <a:gd name="T9" fmla="*/ 0 h 12"/>
                  <a:gd name="T10" fmla="*/ 4 w 10"/>
                  <a:gd name="T11" fmla="*/ 0 h 12"/>
                  <a:gd name="T12" fmla="*/ 8 w 10"/>
                  <a:gd name="T13" fmla="*/ 4 h 12"/>
                  <a:gd name="T14" fmla="*/ 10 w 10"/>
                  <a:gd name="T15" fmla="*/ 6 h 12"/>
                  <a:gd name="T16" fmla="*/ 10 w 10"/>
                  <a:gd name="T17" fmla="*/ 6 h 12"/>
                  <a:gd name="T18" fmla="*/ 8 w 10"/>
                  <a:gd name="T19" fmla="*/ 10 h 12"/>
                  <a:gd name="T20" fmla="*/ 6 w 10"/>
                  <a:gd name="T21" fmla="*/ 12 h 12"/>
                  <a:gd name="T22" fmla="*/ 6 w 10"/>
                  <a:gd name="T23" fmla="*/ 12 h 12"/>
                  <a:gd name="T24" fmla="*/ 4 w 10"/>
                  <a:gd name="T25" fmla="*/ 10 h 12"/>
                  <a:gd name="T26" fmla="*/ 0 w 10"/>
                  <a:gd name="T27" fmla="*/ 6 h 12"/>
                  <a:gd name="T28" fmla="*/ 0 w 10"/>
                  <a:gd name="T29" fmla="*/ 6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10" y="6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93" name="Freeform 132"/>
              <p:cNvSpPr>
                <a:spLocks/>
              </p:cNvSpPr>
              <p:nvPr/>
            </p:nvSpPr>
            <p:spPr bwMode="auto">
              <a:xfrm>
                <a:off x="3243" y="2661"/>
                <a:ext cx="16" cy="12"/>
              </a:xfrm>
              <a:custGeom>
                <a:avLst/>
                <a:gdLst>
                  <a:gd name="T0" fmla="*/ 0 w 16"/>
                  <a:gd name="T1" fmla="*/ 8 h 12"/>
                  <a:gd name="T2" fmla="*/ 0 w 16"/>
                  <a:gd name="T3" fmla="*/ 8 h 12"/>
                  <a:gd name="T4" fmla="*/ 0 w 16"/>
                  <a:gd name="T5" fmla="*/ 2 h 12"/>
                  <a:gd name="T6" fmla="*/ 2 w 16"/>
                  <a:gd name="T7" fmla="*/ 0 h 12"/>
                  <a:gd name="T8" fmla="*/ 6 w 16"/>
                  <a:gd name="T9" fmla="*/ 0 h 12"/>
                  <a:gd name="T10" fmla="*/ 6 w 16"/>
                  <a:gd name="T11" fmla="*/ 0 h 12"/>
                  <a:gd name="T12" fmla="*/ 16 w 16"/>
                  <a:gd name="T13" fmla="*/ 6 h 12"/>
                  <a:gd name="T14" fmla="*/ 16 w 16"/>
                  <a:gd name="T15" fmla="*/ 6 h 12"/>
                  <a:gd name="T16" fmla="*/ 16 w 16"/>
                  <a:gd name="T17" fmla="*/ 10 h 12"/>
                  <a:gd name="T18" fmla="*/ 14 w 16"/>
                  <a:gd name="T19" fmla="*/ 12 h 12"/>
                  <a:gd name="T20" fmla="*/ 12 w 16"/>
                  <a:gd name="T21" fmla="*/ 12 h 12"/>
                  <a:gd name="T22" fmla="*/ 12 w 16"/>
                  <a:gd name="T23" fmla="*/ 12 h 12"/>
                  <a:gd name="T24" fmla="*/ 6 w 16"/>
                  <a:gd name="T25" fmla="*/ 12 h 12"/>
                  <a:gd name="T26" fmla="*/ 2 w 16"/>
                  <a:gd name="T27" fmla="*/ 10 h 12"/>
                  <a:gd name="T28" fmla="*/ 0 w 16"/>
                  <a:gd name="T29" fmla="*/ 8 h 12"/>
                  <a:gd name="T30" fmla="*/ 0 w 16"/>
                  <a:gd name="T31" fmla="*/ 8 h 12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2"/>
                  <a:gd name="T50" fmla="*/ 16 w 16"/>
                  <a:gd name="T51" fmla="*/ 12 h 12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16" y="6"/>
                    </a:lnTo>
                    <a:lnTo>
                      <a:pt x="16" y="10"/>
                    </a:lnTo>
                    <a:lnTo>
                      <a:pt x="14" y="12"/>
                    </a:lnTo>
                    <a:lnTo>
                      <a:pt x="12" y="12"/>
                    </a:lnTo>
                    <a:lnTo>
                      <a:pt x="6" y="12"/>
                    </a:lnTo>
                    <a:lnTo>
                      <a:pt x="2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94" name="Freeform 133"/>
              <p:cNvSpPr>
                <a:spLocks/>
              </p:cNvSpPr>
              <p:nvPr/>
            </p:nvSpPr>
            <p:spPr bwMode="auto">
              <a:xfrm>
                <a:off x="3261" y="2665"/>
                <a:ext cx="12" cy="12"/>
              </a:xfrm>
              <a:custGeom>
                <a:avLst/>
                <a:gdLst>
                  <a:gd name="T0" fmla="*/ 0 w 12"/>
                  <a:gd name="T1" fmla="*/ 8 h 12"/>
                  <a:gd name="T2" fmla="*/ 0 w 12"/>
                  <a:gd name="T3" fmla="*/ 8 h 12"/>
                  <a:gd name="T4" fmla="*/ 0 w 12"/>
                  <a:gd name="T5" fmla="*/ 4 h 12"/>
                  <a:gd name="T6" fmla="*/ 0 w 12"/>
                  <a:gd name="T7" fmla="*/ 2 h 12"/>
                  <a:gd name="T8" fmla="*/ 4 w 12"/>
                  <a:gd name="T9" fmla="*/ 0 h 12"/>
                  <a:gd name="T10" fmla="*/ 4 w 12"/>
                  <a:gd name="T11" fmla="*/ 0 h 12"/>
                  <a:gd name="T12" fmla="*/ 8 w 12"/>
                  <a:gd name="T13" fmla="*/ 2 h 12"/>
                  <a:gd name="T14" fmla="*/ 10 w 12"/>
                  <a:gd name="T15" fmla="*/ 4 h 12"/>
                  <a:gd name="T16" fmla="*/ 12 w 12"/>
                  <a:gd name="T17" fmla="*/ 6 h 12"/>
                  <a:gd name="T18" fmla="*/ 8 w 12"/>
                  <a:gd name="T19" fmla="*/ 12 h 12"/>
                  <a:gd name="T20" fmla="*/ 0 w 12"/>
                  <a:gd name="T21" fmla="*/ 12 h 12"/>
                  <a:gd name="T22" fmla="*/ 0 w 12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2"/>
                  <a:gd name="T38" fmla="*/ 12 w 12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4" y="0"/>
                    </a:lnTo>
                    <a:lnTo>
                      <a:pt x="8" y="2"/>
                    </a:lnTo>
                    <a:lnTo>
                      <a:pt x="10" y="4"/>
                    </a:lnTo>
                    <a:lnTo>
                      <a:pt x="12" y="6"/>
                    </a:lnTo>
                    <a:lnTo>
                      <a:pt x="8" y="12"/>
                    </a:lnTo>
                    <a:lnTo>
                      <a:pt x="0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95" name="Freeform 134"/>
              <p:cNvSpPr>
                <a:spLocks/>
              </p:cNvSpPr>
              <p:nvPr/>
            </p:nvSpPr>
            <p:spPr bwMode="auto">
              <a:xfrm>
                <a:off x="3273" y="2667"/>
                <a:ext cx="10" cy="16"/>
              </a:xfrm>
              <a:custGeom>
                <a:avLst/>
                <a:gdLst>
                  <a:gd name="T0" fmla="*/ 0 w 10"/>
                  <a:gd name="T1" fmla="*/ 12 h 16"/>
                  <a:gd name="T2" fmla="*/ 0 w 10"/>
                  <a:gd name="T3" fmla="*/ 12 h 16"/>
                  <a:gd name="T4" fmla="*/ 0 w 10"/>
                  <a:gd name="T5" fmla="*/ 8 h 16"/>
                  <a:gd name="T6" fmla="*/ 2 w 10"/>
                  <a:gd name="T7" fmla="*/ 2 h 16"/>
                  <a:gd name="T8" fmla="*/ 2 w 10"/>
                  <a:gd name="T9" fmla="*/ 2 h 16"/>
                  <a:gd name="T10" fmla="*/ 4 w 10"/>
                  <a:gd name="T11" fmla="*/ 0 h 16"/>
                  <a:gd name="T12" fmla="*/ 6 w 10"/>
                  <a:gd name="T13" fmla="*/ 0 h 16"/>
                  <a:gd name="T14" fmla="*/ 8 w 10"/>
                  <a:gd name="T15" fmla="*/ 0 h 16"/>
                  <a:gd name="T16" fmla="*/ 8 w 10"/>
                  <a:gd name="T17" fmla="*/ 2 h 16"/>
                  <a:gd name="T18" fmla="*/ 8 w 10"/>
                  <a:gd name="T19" fmla="*/ 2 h 16"/>
                  <a:gd name="T20" fmla="*/ 10 w 10"/>
                  <a:gd name="T21" fmla="*/ 12 h 16"/>
                  <a:gd name="T22" fmla="*/ 10 w 10"/>
                  <a:gd name="T23" fmla="*/ 12 h 16"/>
                  <a:gd name="T24" fmla="*/ 6 w 10"/>
                  <a:gd name="T25" fmla="*/ 16 h 16"/>
                  <a:gd name="T26" fmla="*/ 2 w 10"/>
                  <a:gd name="T27" fmla="*/ 16 h 16"/>
                  <a:gd name="T28" fmla="*/ 0 w 10"/>
                  <a:gd name="T29" fmla="*/ 12 h 16"/>
                  <a:gd name="T30" fmla="*/ 0 w 10"/>
                  <a:gd name="T31" fmla="*/ 12 h 1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0"/>
                  <a:gd name="T49" fmla="*/ 0 h 16"/>
                  <a:gd name="T50" fmla="*/ 10 w 10"/>
                  <a:gd name="T51" fmla="*/ 16 h 1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0" h="16">
                    <a:moveTo>
                      <a:pt x="0" y="12"/>
                    </a:moveTo>
                    <a:lnTo>
                      <a:pt x="0" y="12"/>
                    </a:lnTo>
                    <a:lnTo>
                      <a:pt x="0" y="8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8" y="2"/>
                    </a:lnTo>
                    <a:lnTo>
                      <a:pt x="10" y="12"/>
                    </a:lnTo>
                    <a:lnTo>
                      <a:pt x="6" y="16"/>
                    </a:lnTo>
                    <a:lnTo>
                      <a:pt x="2" y="16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96" name="Freeform 135"/>
              <p:cNvSpPr>
                <a:spLocks/>
              </p:cNvSpPr>
              <p:nvPr/>
            </p:nvSpPr>
            <p:spPr bwMode="auto">
              <a:xfrm>
                <a:off x="3323" y="2661"/>
                <a:ext cx="18" cy="12"/>
              </a:xfrm>
              <a:custGeom>
                <a:avLst/>
                <a:gdLst>
                  <a:gd name="T0" fmla="*/ 0 w 18"/>
                  <a:gd name="T1" fmla="*/ 12 h 12"/>
                  <a:gd name="T2" fmla="*/ 0 w 18"/>
                  <a:gd name="T3" fmla="*/ 12 h 12"/>
                  <a:gd name="T4" fmla="*/ 4 w 18"/>
                  <a:gd name="T5" fmla="*/ 4 h 12"/>
                  <a:gd name="T6" fmla="*/ 8 w 18"/>
                  <a:gd name="T7" fmla="*/ 0 h 12"/>
                  <a:gd name="T8" fmla="*/ 10 w 18"/>
                  <a:gd name="T9" fmla="*/ 0 h 12"/>
                  <a:gd name="T10" fmla="*/ 14 w 18"/>
                  <a:gd name="T11" fmla="*/ 0 h 12"/>
                  <a:gd name="T12" fmla="*/ 14 w 18"/>
                  <a:gd name="T13" fmla="*/ 0 h 12"/>
                  <a:gd name="T14" fmla="*/ 16 w 18"/>
                  <a:gd name="T15" fmla="*/ 2 h 12"/>
                  <a:gd name="T16" fmla="*/ 18 w 18"/>
                  <a:gd name="T17" fmla="*/ 4 h 12"/>
                  <a:gd name="T18" fmla="*/ 16 w 18"/>
                  <a:gd name="T19" fmla="*/ 8 h 12"/>
                  <a:gd name="T20" fmla="*/ 10 w 18"/>
                  <a:gd name="T21" fmla="*/ 12 h 12"/>
                  <a:gd name="T22" fmla="*/ 0 w 18"/>
                  <a:gd name="T23" fmla="*/ 12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2"/>
                  <a:gd name="T38" fmla="*/ 18 w 18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2">
                    <a:moveTo>
                      <a:pt x="0" y="12"/>
                    </a:moveTo>
                    <a:lnTo>
                      <a:pt x="0" y="12"/>
                    </a:lnTo>
                    <a:lnTo>
                      <a:pt x="4" y="4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0"/>
                    </a:lnTo>
                    <a:lnTo>
                      <a:pt x="16" y="2"/>
                    </a:lnTo>
                    <a:lnTo>
                      <a:pt x="18" y="4"/>
                    </a:lnTo>
                    <a:lnTo>
                      <a:pt x="16" y="8"/>
                    </a:lnTo>
                    <a:lnTo>
                      <a:pt x="10" y="12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97" name="Freeform 136"/>
              <p:cNvSpPr>
                <a:spLocks/>
              </p:cNvSpPr>
              <p:nvPr/>
            </p:nvSpPr>
            <p:spPr bwMode="auto">
              <a:xfrm>
                <a:off x="3143" y="2721"/>
                <a:ext cx="18" cy="12"/>
              </a:xfrm>
              <a:custGeom>
                <a:avLst/>
                <a:gdLst>
                  <a:gd name="T0" fmla="*/ 0 w 18"/>
                  <a:gd name="T1" fmla="*/ 12 h 12"/>
                  <a:gd name="T2" fmla="*/ 0 w 18"/>
                  <a:gd name="T3" fmla="*/ 12 h 12"/>
                  <a:gd name="T4" fmla="*/ 4 w 18"/>
                  <a:gd name="T5" fmla="*/ 4 h 12"/>
                  <a:gd name="T6" fmla="*/ 8 w 18"/>
                  <a:gd name="T7" fmla="*/ 0 h 12"/>
                  <a:gd name="T8" fmla="*/ 12 w 18"/>
                  <a:gd name="T9" fmla="*/ 0 h 12"/>
                  <a:gd name="T10" fmla="*/ 14 w 18"/>
                  <a:gd name="T11" fmla="*/ 0 h 12"/>
                  <a:gd name="T12" fmla="*/ 14 w 18"/>
                  <a:gd name="T13" fmla="*/ 0 h 12"/>
                  <a:gd name="T14" fmla="*/ 18 w 18"/>
                  <a:gd name="T15" fmla="*/ 2 h 12"/>
                  <a:gd name="T16" fmla="*/ 18 w 18"/>
                  <a:gd name="T17" fmla="*/ 4 h 12"/>
                  <a:gd name="T18" fmla="*/ 16 w 18"/>
                  <a:gd name="T19" fmla="*/ 8 h 12"/>
                  <a:gd name="T20" fmla="*/ 12 w 18"/>
                  <a:gd name="T21" fmla="*/ 12 h 12"/>
                  <a:gd name="T22" fmla="*/ 0 w 18"/>
                  <a:gd name="T23" fmla="*/ 12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2"/>
                  <a:gd name="T38" fmla="*/ 18 w 18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2">
                    <a:moveTo>
                      <a:pt x="0" y="12"/>
                    </a:moveTo>
                    <a:lnTo>
                      <a:pt x="0" y="12"/>
                    </a:lnTo>
                    <a:lnTo>
                      <a:pt x="4" y="4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4" y="0"/>
                    </a:lnTo>
                    <a:lnTo>
                      <a:pt x="18" y="2"/>
                    </a:lnTo>
                    <a:lnTo>
                      <a:pt x="18" y="4"/>
                    </a:lnTo>
                    <a:lnTo>
                      <a:pt x="16" y="8"/>
                    </a:lnTo>
                    <a:lnTo>
                      <a:pt x="12" y="12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98" name="Freeform 137"/>
              <p:cNvSpPr>
                <a:spLocks/>
              </p:cNvSpPr>
              <p:nvPr/>
            </p:nvSpPr>
            <p:spPr bwMode="auto">
              <a:xfrm>
                <a:off x="3299" y="2669"/>
                <a:ext cx="18" cy="14"/>
              </a:xfrm>
              <a:custGeom>
                <a:avLst/>
                <a:gdLst>
                  <a:gd name="T0" fmla="*/ 0 w 18"/>
                  <a:gd name="T1" fmla="*/ 8 h 14"/>
                  <a:gd name="T2" fmla="*/ 0 w 18"/>
                  <a:gd name="T3" fmla="*/ 8 h 14"/>
                  <a:gd name="T4" fmla="*/ 2 w 18"/>
                  <a:gd name="T5" fmla="*/ 4 h 14"/>
                  <a:gd name="T6" fmla="*/ 6 w 18"/>
                  <a:gd name="T7" fmla="*/ 0 h 14"/>
                  <a:gd name="T8" fmla="*/ 8 w 18"/>
                  <a:gd name="T9" fmla="*/ 0 h 14"/>
                  <a:gd name="T10" fmla="*/ 10 w 18"/>
                  <a:gd name="T11" fmla="*/ 2 h 14"/>
                  <a:gd name="T12" fmla="*/ 10 w 18"/>
                  <a:gd name="T13" fmla="*/ 2 h 14"/>
                  <a:gd name="T14" fmla="*/ 14 w 18"/>
                  <a:gd name="T15" fmla="*/ 6 h 14"/>
                  <a:gd name="T16" fmla="*/ 16 w 18"/>
                  <a:gd name="T17" fmla="*/ 10 h 14"/>
                  <a:gd name="T18" fmla="*/ 18 w 18"/>
                  <a:gd name="T19" fmla="*/ 14 h 14"/>
                  <a:gd name="T20" fmla="*/ 6 w 18"/>
                  <a:gd name="T21" fmla="*/ 14 h 14"/>
                  <a:gd name="T22" fmla="*/ 0 w 18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4"/>
                  <a:gd name="T38" fmla="*/ 18 w 18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4">
                    <a:moveTo>
                      <a:pt x="0" y="8"/>
                    </a:moveTo>
                    <a:lnTo>
                      <a:pt x="0" y="8"/>
                    </a:lnTo>
                    <a:lnTo>
                      <a:pt x="2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4" y="6"/>
                    </a:lnTo>
                    <a:lnTo>
                      <a:pt x="16" y="10"/>
                    </a:lnTo>
                    <a:lnTo>
                      <a:pt x="18" y="14"/>
                    </a:lnTo>
                    <a:lnTo>
                      <a:pt x="6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199" name="Freeform 138"/>
              <p:cNvSpPr>
                <a:spLocks/>
              </p:cNvSpPr>
              <p:nvPr/>
            </p:nvSpPr>
            <p:spPr bwMode="auto">
              <a:xfrm>
                <a:off x="3319" y="2677"/>
                <a:ext cx="18" cy="12"/>
              </a:xfrm>
              <a:custGeom>
                <a:avLst/>
                <a:gdLst>
                  <a:gd name="T0" fmla="*/ 0 w 18"/>
                  <a:gd name="T1" fmla="*/ 4 h 12"/>
                  <a:gd name="T2" fmla="*/ 0 w 18"/>
                  <a:gd name="T3" fmla="*/ 4 h 12"/>
                  <a:gd name="T4" fmla="*/ 6 w 18"/>
                  <a:gd name="T5" fmla="*/ 0 h 12"/>
                  <a:gd name="T6" fmla="*/ 8 w 18"/>
                  <a:gd name="T7" fmla="*/ 0 h 12"/>
                  <a:gd name="T8" fmla="*/ 12 w 18"/>
                  <a:gd name="T9" fmla="*/ 2 h 12"/>
                  <a:gd name="T10" fmla="*/ 12 w 18"/>
                  <a:gd name="T11" fmla="*/ 2 h 12"/>
                  <a:gd name="T12" fmla="*/ 16 w 18"/>
                  <a:gd name="T13" fmla="*/ 4 h 12"/>
                  <a:gd name="T14" fmla="*/ 18 w 18"/>
                  <a:gd name="T15" fmla="*/ 8 h 12"/>
                  <a:gd name="T16" fmla="*/ 14 w 18"/>
                  <a:gd name="T17" fmla="*/ 10 h 12"/>
                  <a:gd name="T18" fmla="*/ 14 w 18"/>
                  <a:gd name="T19" fmla="*/ 10 h 12"/>
                  <a:gd name="T20" fmla="*/ 8 w 18"/>
                  <a:gd name="T21" fmla="*/ 12 h 12"/>
                  <a:gd name="T22" fmla="*/ 2 w 18"/>
                  <a:gd name="T23" fmla="*/ 12 h 12"/>
                  <a:gd name="T24" fmla="*/ 0 w 18"/>
                  <a:gd name="T25" fmla="*/ 4 h 1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8"/>
                  <a:gd name="T40" fmla="*/ 0 h 12"/>
                  <a:gd name="T41" fmla="*/ 18 w 18"/>
                  <a:gd name="T42" fmla="*/ 12 h 12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8" h="12">
                    <a:moveTo>
                      <a:pt x="0" y="4"/>
                    </a:moveTo>
                    <a:lnTo>
                      <a:pt x="0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6" y="4"/>
                    </a:lnTo>
                    <a:lnTo>
                      <a:pt x="18" y="8"/>
                    </a:lnTo>
                    <a:lnTo>
                      <a:pt x="14" y="10"/>
                    </a:lnTo>
                    <a:lnTo>
                      <a:pt x="8" y="12"/>
                    </a:lnTo>
                    <a:lnTo>
                      <a:pt x="2" y="12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00" name="Freeform 139"/>
              <p:cNvSpPr>
                <a:spLocks/>
              </p:cNvSpPr>
              <p:nvPr/>
            </p:nvSpPr>
            <p:spPr bwMode="auto">
              <a:xfrm>
                <a:off x="3349" y="2685"/>
                <a:ext cx="10" cy="8"/>
              </a:xfrm>
              <a:custGeom>
                <a:avLst/>
                <a:gdLst>
                  <a:gd name="T0" fmla="*/ 0 w 10"/>
                  <a:gd name="T1" fmla="*/ 4 h 8"/>
                  <a:gd name="T2" fmla="*/ 0 w 10"/>
                  <a:gd name="T3" fmla="*/ 4 h 8"/>
                  <a:gd name="T4" fmla="*/ 0 w 10"/>
                  <a:gd name="T5" fmla="*/ 0 h 8"/>
                  <a:gd name="T6" fmla="*/ 2 w 10"/>
                  <a:gd name="T7" fmla="*/ 0 h 8"/>
                  <a:gd name="T8" fmla="*/ 6 w 10"/>
                  <a:gd name="T9" fmla="*/ 0 h 8"/>
                  <a:gd name="T10" fmla="*/ 6 w 10"/>
                  <a:gd name="T11" fmla="*/ 0 h 8"/>
                  <a:gd name="T12" fmla="*/ 8 w 10"/>
                  <a:gd name="T13" fmla="*/ 0 h 8"/>
                  <a:gd name="T14" fmla="*/ 10 w 10"/>
                  <a:gd name="T15" fmla="*/ 2 h 8"/>
                  <a:gd name="T16" fmla="*/ 10 w 10"/>
                  <a:gd name="T17" fmla="*/ 4 h 8"/>
                  <a:gd name="T18" fmla="*/ 6 w 10"/>
                  <a:gd name="T19" fmla="*/ 8 h 8"/>
                  <a:gd name="T20" fmla="*/ 0 w 10"/>
                  <a:gd name="T21" fmla="*/ 4 h 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8"/>
                  <a:gd name="T35" fmla="*/ 10 w 10"/>
                  <a:gd name="T36" fmla="*/ 8 h 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8">
                    <a:moveTo>
                      <a:pt x="0" y="4"/>
                    </a:moveTo>
                    <a:lnTo>
                      <a:pt x="0" y="4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0" y="4"/>
                    </a:lnTo>
                    <a:lnTo>
                      <a:pt x="6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01" name="Freeform 140"/>
              <p:cNvSpPr>
                <a:spLocks/>
              </p:cNvSpPr>
              <p:nvPr/>
            </p:nvSpPr>
            <p:spPr bwMode="auto">
              <a:xfrm>
                <a:off x="3339" y="2675"/>
                <a:ext cx="8" cy="12"/>
              </a:xfrm>
              <a:custGeom>
                <a:avLst/>
                <a:gdLst>
                  <a:gd name="T0" fmla="*/ 0 w 8"/>
                  <a:gd name="T1" fmla="*/ 4 h 12"/>
                  <a:gd name="T2" fmla="*/ 0 w 8"/>
                  <a:gd name="T3" fmla="*/ 4 h 12"/>
                  <a:gd name="T4" fmla="*/ 0 w 8"/>
                  <a:gd name="T5" fmla="*/ 2 h 12"/>
                  <a:gd name="T6" fmla="*/ 2 w 8"/>
                  <a:gd name="T7" fmla="*/ 0 h 12"/>
                  <a:gd name="T8" fmla="*/ 6 w 8"/>
                  <a:gd name="T9" fmla="*/ 2 h 12"/>
                  <a:gd name="T10" fmla="*/ 6 w 8"/>
                  <a:gd name="T11" fmla="*/ 2 h 12"/>
                  <a:gd name="T12" fmla="*/ 8 w 8"/>
                  <a:gd name="T13" fmla="*/ 4 h 12"/>
                  <a:gd name="T14" fmla="*/ 8 w 8"/>
                  <a:gd name="T15" fmla="*/ 6 h 12"/>
                  <a:gd name="T16" fmla="*/ 8 w 8"/>
                  <a:gd name="T17" fmla="*/ 10 h 12"/>
                  <a:gd name="T18" fmla="*/ 8 w 8"/>
                  <a:gd name="T19" fmla="*/ 10 h 12"/>
                  <a:gd name="T20" fmla="*/ 6 w 8"/>
                  <a:gd name="T21" fmla="*/ 12 h 12"/>
                  <a:gd name="T22" fmla="*/ 4 w 8"/>
                  <a:gd name="T23" fmla="*/ 12 h 12"/>
                  <a:gd name="T24" fmla="*/ 2 w 8"/>
                  <a:gd name="T25" fmla="*/ 12 h 12"/>
                  <a:gd name="T26" fmla="*/ 2 w 8"/>
                  <a:gd name="T27" fmla="*/ 12 h 12"/>
                  <a:gd name="T28" fmla="*/ 0 w 8"/>
                  <a:gd name="T29" fmla="*/ 8 h 12"/>
                  <a:gd name="T30" fmla="*/ 0 w 8"/>
                  <a:gd name="T31" fmla="*/ 4 h 12"/>
                  <a:gd name="T32" fmla="*/ 0 w 8"/>
                  <a:gd name="T33" fmla="*/ 4 h 1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8"/>
                  <a:gd name="T52" fmla="*/ 0 h 12"/>
                  <a:gd name="T53" fmla="*/ 8 w 8"/>
                  <a:gd name="T54" fmla="*/ 12 h 12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8" h="12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2"/>
                    </a:lnTo>
                    <a:lnTo>
                      <a:pt x="8" y="4"/>
                    </a:lnTo>
                    <a:lnTo>
                      <a:pt x="8" y="6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2"/>
                    </a:lnTo>
                    <a:lnTo>
                      <a:pt x="2" y="12"/>
                    </a:lnTo>
                    <a:lnTo>
                      <a:pt x="0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02" name="Freeform 141"/>
              <p:cNvSpPr>
                <a:spLocks/>
              </p:cNvSpPr>
              <p:nvPr/>
            </p:nvSpPr>
            <p:spPr bwMode="auto">
              <a:xfrm>
                <a:off x="3325" y="2691"/>
                <a:ext cx="10" cy="12"/>
              </a:xfrm>
              <a:custGeom>
                <a:avLst/>
                <a:gdLst>
                  <a:gd name="T0" fmla="*/ 0 w 10"/>
                  <a:gd name="T1" fmla="*/ 8 h 12"/>
                  <a:gd name="T2" fmla="*/ 0 w 10"/>
                  <a:gd name="T3" fmla="*/ 8 h 12"/>
                  <a:gd name="T4" fmla="*/ 0 w 10"/>
                  <a:gd name="T5" fmla="*/ 2 h 12"/>
                  <a:gd name="T6" fmla="*/ 2 w 10"/>
                  <a:gd name="T7" fmla="*/ 0 h 12"/>
                  <a:gd name="T8" fmla="*/ 4 w 10"/>
                  <a:gd name="T9" fmla="*/ 0 h 12"/>
                  <a:gd name="T10" fmla="*/ 4 w 10"/>
                  <a:gd name="T11" fmla="*/ 0 h 12"/>
                  <a:gd name="T12" fmla="*/ 8 w 10"/>
                  <a:gd name="T13" fmla="*/ 4 h 12"/>
                  <a:gd name="T14" fmla="*/ 10 w 10"/>
                  <a:gd name="T15" fmla="*/ 8 h 12"/>
                  <a:gd name="T16" fmla="*/ 10 w 10"/>
                  <a:gd name="T17" fmla="*/ 8 h 12"/>
                  <a:gd name="T18" fmla="*/ 8 w 10"/>
                  <a:gd name="T19" fmla="*/ 10 h 12"/>
                  <a:gd name="T20" fmla="*/ 6 w 10"/>
                  <a:gd name="T21" fmla="*/ 12 h 12"/>
                  <a:gd name="T22" fmla="*/ 6 w 10"/>
                  <a:gd name="T23" fmla="*/ 12 h 12"/>
                  <a:gd name="T24" fmla="*/ 4 w 10"/>
                  <a:gd name="T25" fmla="*/ 10 h 12"/>
                  <a:gd name="T26" fmla="*/ 0 w 10"/>
                  <a:gd name="T27" fmla="*/ 8 h 12"/>
                  <a:gd name="T28" fmla="*/ 0 w 10"/>
                  <a:gd name="T29" fmla="*/ 8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10" y="8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03" name="Freeform 142"/>
              <p:cNvSpPr>
                <a:spLocks/>
              </p:cNvSpPr>
              <p:nvPr/>
            </p:nvSpPr>
            <p:spPr bwMode="auto">
              <a:xfrm>
                <a:off x="3281" y="2681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0 w 16"/>
                  <a:gd name="T5" fmla="*/ 2 h 14"/>
                  <a:gd name="T6" fmla="*/ 2 w 16"/>
                  <a:gd name="T7" fmla="*/ 0 h 14"/>
                  <a:gd name="T8" fmla="*/ 6 w 16"/>
                  <a:gd name="T9" fmla="*/ 0 h 14"/>
                  <a:gd name="T10" fmla="*/ 6 w 16"/>
                  <a:gd name="T11" fmla="*/ 0 h 14"/>
                  <a:gd name="T12" fmla="*/ 16 w 16"/>
                  <a:gd name="T13" fmla="*/ 8 h 14"/>
                  <a:gd name="T14" fmla="*/ 16 w 16"/>
                  <a:gd name="T15" fmla="*/ 8 h 14"/>
                  <a:gd name="T16" fmla="*/ 16 w 16"/>
                  <a:gd name="T17" fmla="*/ 10 h 14"/>
                  <a:gd name="T18" fmla="*/ 14 w 16"/>
                  <a:gd name="T19" fmla="*/ 12 h 14"/>
                  <a:gd name="T20" fmla="*/ 12 w 16"/>
                  <a:gd name="T21" fmla="*/ 14 h 14"/>
                  <a:gd name="T22" fmla="*/ 12 w 16"/>
                  <a:gd name="T23" fmla="*/ 14 h 14"/>
                  <a:gd name="T24" fmla="*/ 6 w 16"/>
                  <a:gd name="T25" fmla="*/ 12 h 14"/>
                  <a:gd name="T26" fmla="*/ 2 w 16"/>
                  <a:gd name="T27" fmla="*/ 10 h 14"/>
                  <a:gd name="T28" fmla="*/ 0 w 16"/>
                  <a:gd name="T29" fmla="*/ 8 h 14"/>
                  <a:gd name="T30" fmla="*/ 0 w 16"/>
                  <a:gd name="T31" fmla="*/ 8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4"/>
                  <a:gd name="T50" fmla="*/ 16 w 16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16" y="8"/>
                    </a:lnTo>
                    <a:lnTo>
                      <a:pt x="16" y="10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6" y="12"/>
                    </a:lnTo>
                    <a:lnTo>
                      <a:pt x="2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04" name="Freeform 143"/>
              <p:cNvSpPr>
                <a:spLocks/>
              </p:cNvSpPr>
              <p:nvPr/>
            </p:nvSpPr>
            <p:spPr bwMode="auto">
              <a:xfrm>
                <a:off x="3299" y="2687"/>
                <a:ext cx="12" cy="12"/>
              </a:xfrm>
              <a:custGeom>
                <a:avLst/>
                <a:gdLst>
                  <a:gd name="T0" fmla="*/ 0 w 12"/>
                  <a:gd name="T1" fmla="*/ 6 h 12"/>
                  <a:gd name="T2" fmla="*/ 0 w 12"/>
                  <a:gd name="T3" fmla="*/ 6 h 12"/>
                  <a:gd name="T4" fmla="*/ 0 w 12"/>
                  <a:gd name="T5" fmla="*/ 2 h 12"/>
                  <a:gd name="T6" fmla="*/ 0 w 12"/>
                  <a:gd name="T7" fmla="*/ 0 h 12"/>
                  <a:gd name="T8" fmla="*/ 4 w 12"/>
                  <a:gd name="T9" fmla="*/ 0 h 12"/>
                  <a:gd name="T10" fmla="*/ 4 w 12"/>
                  <a:gd name="T11" fmla="*/ 0 h 12"/>
                  <a:gd name="T12" fmla="*/ 8 w 12"/>
                  <a:gd name="T13" fmla="*/ 0 h 12"/>
                  <a:gd name="T14" fmla="*/ 10 w 12"/>
                  <a:gd name="T15" fmla="*/ 2 h 12"/>
                  <a:gd name="T16" fmla="*/ 12 w 12"/>
                  <a:gd name="T17" fmla="*/ 6 h 12"/>
                  <a:gd name="T18" fmla="*/ 8 w 12"/>
                  <a:gd name="T19" fmla="*/ 12 h 12"/>
                  <a:gd name="T20" fmla="*/ 0 w 12"/>
                  <a:gd name="T21" fmla="*/ 12 h 12"/>
                  <a:gd name="T22" fmla="*/ 0 w 12"/>
                  <a:gd name="T23" fmla="*/ 6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2"/>
                  <a:gd name="T38" fmla="*/ 12 w 12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2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2" y="6"/>
                    </a:lnTo>
                    <a:lnTo>
                      <a:pt x="8" y="12"/>
                    </a:lnTo>
                    <a:lnTo>
                      <a:pt x="0" y="12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05" name="Freeform 144"/>
              <p:cNvSpPr>
                <a:spLocks/>
              </p:cNvSpPr>
              <p:nvPr/>
            </p:nvSpPr>
            <p:spPr bwMode="auto">
              <a:xfrm>
                <a:off x="3311" y="2687"/>
                <a:ext cx="10" cy="16"/>
              </a:xfrm>
              <a:custGeom>
                <a:avLst/>
                <a:gdLst>
                  <a:gd name="T0" fmla="*/ 0 w 10"/>
                  <a:gd name="T1" fmla="*/ 14 h 16"/>
                  <a:gd name="T2" fmla="*/ 0 w 10"/>
                  <a:gd name="T3" fmla="*/ 14 h 16"/>
                  <a:gd name="T4" fmla="*/ 0 w 10"/>
                  <a:gd name="T5" fmla="*/ 10 h 16"/>
                  <a:gd name="T6" fmla="*/ 2 w 10"/>
                  <a:gd name="T7" fmla="*/ 2 h 16"/>
                  <a:gd name="T8" fmla="*/ 2 w 10"/>
                  <a:gd name="T9" fmla="*/ 2 h 16"/>
                  <a:gd name="T10" fmla="*/ 4 w 10"/>
                  <a:gd name="T11" fmla="*/ 0 h 16"/>
                  <a:gd name="T12" fmla="*/ 6 w 10"/>
                  <a:gd name="T13" fmla="*/ 0 h 16"/>
                  <a:gd name="T14" fmla="*/ 8 w 10"/>
                  <a:gd name="T15" fmla="*/ 2 h 16"/>
                  <a:gd name="T16" fmla="*/ 8 w 10"/>
                  <a:gd name="T17" fmla="*/ 4 h 16"/>
                  <a:gd name="T18" fmla="*/ 8 w 10"/>
                  <a:gd name="T19" fmla="*/ 4 h 16"/>
                  <a:gd name="T20" fmla="*/ 10 w 10"/>
                  <a:gd name="T21" fmla="*/ 14 h 16"/>
                  <a:gd name="T22" fmla="*/ 10 w 10"/>
                  <a:gd name="T23" fmla="*/ 14 h 16"/>
                  <a:gd name="T24" fmla="*/ 6 w 10"/>
                  <a:gd name="T25" fmla="*/ 16 h 16"/>
                  <a:gd name="T26" fmla="*/ 4 w 10"/>
                  <a:gd name="T27" fmla="*/ 16 h 16"/>
                  <a:gd name="T28" fmla="*/ 0 w 10"/>
                  <a:gd name="T29" fmla="*/ 14 h 16"/>
                  <a:gd name="T30" fmla="*/ 0 w 10"/>
                  <a:gd name="T31" fmla="*/ 14 h 1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0"/>
                  <a:gd name="T49" fmla="*/ 0 h 16"/>
                  <a:gd name="T50" fmla="*/ 10 w 10"/>
                  <a:gd name="T51" fmla="*/ 16 h 1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0" h="16">
                    <a:moveTo>
                      <a:pt x="0" y="14"/>
                    </a:moveTo>
                    <a:lnTo>
                      <a:pt x="0" y="14"/>
                    </a:lnTo>
                    <a:lnTo>
                      <a:pt x="0" y="10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8" y="4"/>
                    </a:lnTo>
                    <a:lnTo>
                      <a:pt x="10" y="14"/>
                    </a:lnTo>
                    <a:lnTo>
                      <a:pt x="6" y="16"/>
                    </a:lnTo>
                    <a:lnTo>
                      <a:pt x="4" y="16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06" name="Freeform 145"/>
              <p:cNvSpPr>
                <a:spLocks/>
              </p:cNvSpPr>
              <p:nvPr/>
            </p:nvSpPr>
            <p:spPr bwMode="auto">
              <a:xfrm>
                <a:off x="3219" y="2665"/>
                <a:ext cx="18" cy="14"/>
              </a:xfrm>
              <a:custGeom>
                <a:avLst/>
                <a:gdLst>
                  <a:gd name="T0" fmla="*/ 0 w 18"/>
                  <a:gd name="T1" fmla="*/ 14 h 14"/>
                  <a:gd name="T2" fmla="*/ 0 w 18"/>
                  <a:gd name="T3" fmla="*/ 14 h 14"/>
                  <a:gd name="T4" fmla="*/ 4 w 18"/>
                  <a:gd name="T5" fmla="*/ 6 h 14"/>
                  <a:gd name="T6" fmla="*/ 8 w 18"/>
                  <a:gd name="T7" fmla="*/ 2 h 14"/>
                  <a:gd name="T8" fmla="*/ 10 w 18"/>
                  <a:gd name="T9" fmla="*/ 0 h 14"/>
                  <a:gd name="T10" fmla="*/ 14 w 18"/>
                  <a:gd name="T11" fmla="*/ 2 h 14"/>
                  <a:gd name="T12" fmla="*/ 14 w 18"/>
                  <a:gd name="T13" fmla="*/ 2 h 14"/>
                  <a:gd name="T14" fmla="*/ 16 w 18"/>
                  <a:gd name="T15" fmla="*/ 4 h 14"/>
                  <a:gd name="T16" fmla="*/ 18 w 18"/>
                  <a:gd name="T17" fmla="*/ 6 h 14"/>
                  <a:gd name="T18" fmla="*/ 16 w 18"/>
                  <a:gd name="T19" fmla="*/ 10 h 14"/>
                  <a:gd name="T20" fmla="*/ 10 w 18"/>
                  <a:gd name="T21" fmla="*/ 14 h 14"/>
                  <a:gd name="T22" fmla="*/ 0 w 18"/>
                  <a:gd name="T23" fmla="*/ 14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4"/>
                  <a:gd name="T38" fmla="*/ 18 w 18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4">
                    <a:moveTo>
                      <a:pt x="0" y="14"/>
                    </a:moveTo>
                    <a:lnTo>
                      <a:pt x="0" y="14"/>
                    </a:lnTo>
                    <a:lnTo>
                      <a:pt x="4" y="6"/>
                    </a:lnTo>
                    <a:lnTo>
                      <a:pt x="8" y="2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8" y="6"/>
                    </a:lnTo>
                    <a:lnTo>
                      <a:pt x="16" y="10"/>
                    </a:lnTo>
                    <a:lnTo>
                      <a:pt x="10" y="14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07" name="Freeform 146"/>
              <p:cNvSpPr>
                <a:spLocks/>
              </p:cNvSpPr>
              <p:nvPr/>
            </p:nvSpPr>
            <p:spPr bwMode="auto">
              <a:xfrm>
                <a:off x="3197" y="2675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2 w 16"/>
                  <a:gd name="T5" fmla="*/ 4 h 14"/>
                  <a:gd name="T6" fmla="*/ 4 w 16"/>
                  <a:gd name="T7" fmla="*/ 0 h 14"/>
                  <a:gd name="T8" fmla="*/ 6 w 16"/>
                  <a:gd name="T9" fmla="*/ 0 h 14"/>
                  <a:gd name="T10" fmla="*/ 8 w 16"/>
                  <a:gd name="T11" fmla="*/ 2 h 14"/>
                  <a:gd name="T12" fmla="*/ 8 w 16"/>
                  <a:gd name="T13" fmla="*/ 2 h 14"/>
                  <a:gd name="T14" fmla="*/ 12 w 16"/>
                  <a:gd name="T15" fmla="*/ 6 h 14"/>
                  <a:gd name="T16" fmla="*/ 14 w 16"/>
                  <a:gd name="T17" fmla="*/ 10 h 14"/>
                  <a:gd name="T18" fmla="*/ 16 w 16"/>
                  <a:gd name="T19" fmla="*/ 14 h 14"/>
                  <a:gd name="T20" fmla="*/ 4 w 16"/>
                  <a:gd name="T21" fmla="*/ 14 h 14"/>
                  <a:gd name="T22" fmla="*/ 0 w 16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4"/>
                  <a:gd name="T38" fmla="*/ 16 w 16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2" y="4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12" y="6"/>
                    </a:lnTo>
                    <a:lnTo>
                      <a:pt x="14" y="10"/>
                    </a:lnTo>
                    <a:lnTo>
                      <a:pt x="16" y="14"/>
                    </a:lnTo>
                    <a:lnTo>
                      <a:pt x="4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08" name="Freeform 147"/>
              <p:cNvSpPr>
                <a:spLocks/>
              </p:cNvSpPr>
              <p:nvPr/>
            </p:nvSpPr>
            <p:spPr bwMode="auto">
              <a:xfrm>
                <a:off x="3217" y="2683"/>
                <a:ext cx="16" cy="10"/>
              </a:xfrm>
              <a:custGeom>
                <a:avLst/>
                <a:gdLst>
                  <a:gd name="T0" fmla="*/ 0 w 16"/>
                  <a:gd name="T1" fmla="*/ 4 h 10"/>
                  <a:gd name="T2" fmla="*/ 0 w 16"/>
                  <a:gd name="T3" fmla="*/ 4 h 10"/>
                  <a:gd name="T4" fmla="*/ 4 w 16"/>
                  <a:gd name="T5" fmla="*/ 0 h 10"/>
                  <a:gd name="T6" fmla="*/ 6 w 16"/>
                  <a:gd name="T7" fmla="*/ 0 h 10"/>
                  <a:gd name="T8" fmla="*/ 12 w 16"/>
                  <a:gd name="T9" fmla="*/ 2 h 10"/>
                  <a:gd name="T10" fmla="*/ 12 w 16"/>
                  <a:gd name="T11" fmla="*/ 2 h 10"/>
                  <a:gd name="T12" fmla="*/ 14 w 16"/>
                  <a:gd name="T13" fmla="*/ 4 h 10"/>
                  <a:gd name="T14" fmla="*/ 16 w 16"/>
                  <a:gd name="T15" fmla="*/ 6 h 10"/>
                  <a:gd name="T16" fmla="*/ 14 w 16"/>
                  <a:gd name="T17" fmla="*/ 10 h 10"/>
                  <a:gd name="T18" fmla="*/ 14 w 16"/>
                  <a:gd name="T19" fmla="*/ 10 h 10"/>
                  <a:gd name="T20" fmla="*/ 6 w 16"/>
                  <a:gd name="T21" fmla="*/ 10 h 10"/>
                  <a:gd name="T22" fmla="*/ 2 w 16"/>
                  <a:gd name="T23" fmla="*/ 10 h 10"/>
                  <a:gd name="T24" fmla="*/ 0 w 16"/>
                  <a:gd name="T25" fmla="*/ 4 h 1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0"/>
                  <a:gd name="T41" fmla="*/ 16 w 16"/>
                  <a:gd name="T42" fmla="*/ 10 h 10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0">
                    <a:moveTo>
                      <a:pt x="0" y="4"/>
                    </a:moveTo>
                    <a:lnTo>
                      <a:pt x="0" y="4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12" y="2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10"/>
                    </a:lnTo>
                    <a:lnTo>
                      <a:pt x="6" y="10"/>
                    </a:lnTo>
                    <a:lnTo>
                      <a:pt x="2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09" name="Freeform 148"/>
              <p:cNvSpPr>
                <a:spLocks/>
              </p:cNvSpPr>
              <p:nvPr/>
            </p:nvSpPr>
            <p:spPr bwMode="auto">
              <a:xfrm>
                <a:off x="3245" y="2689"/>
                <a:ext cx="10" cy="10"/>
              </a:xfrm>
              <a:custGeom>
                <a:avLst/>
                <a:gdLst>
                  <a:gd name="T0" fmla="*/ 0 w 10"/>
                  <a:gd name="T1" fmla="*/ 4 h 10"/>
                  <a:gd name="T2" fmla="*/ 0 w 10"/>
                  <a:gd name="T3" fmla="*/ 4 h 10"/>
                  <a:gd name="T4" fmla="*/ 0 w 10"/>
                  <a:gd name="T5" fmla="*/ 2 h 10"/>
                  <a:gd name="T6" fmla="*/ 2 w 10"/>
                  <a:gd name="T7" fmla="*/ 2 h 10"/>
                  <a:gd name="T8" fmla="*/ 6 w 10"/>
                  <a:gd name="T9" fmla="*/ 0 h 10"/>
                  <a:gd name="T10" fmla="*/ 6 w 10"/>
                  <a:gd name="T11" fmla="*/ 0 h 10"/>
                  <a:gd name="T12" fmla="*/ 10 w 10"/>
                  <a:gd name="T13" fmla="*/ 2 h 10"/>
                  <a:gd name="T14" fmla="*/ 10 w 10"/>
                  <a:gd name="T15" fmla="*/ 4 h 10"/>
                  <a:gd name="T16" fmla="*/ 10 w 10"/>
                  <a:gd name="T17" fmla="*/ 6 h 10"/>
                  <a:gd name="T18" fmla="*/ 6 w 10"/>
                  <a:gd name="T19" fmla="*/ 10 h 10"/>
                  <a:gd name="T20" fmla="*/ 0 w 10"/>
                  <a:gd name="T21" fmla="*/ 4 h 10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10"/>
                  <a:gd name="T35" fmla="*/ 10 w 10"/>
                  <a:gd name="T36" fmla="*/ 10 h 10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10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10" y="2"/>
                    </a:lnTo>
                    <a:lnTo>
                      <a:pt x="10" y="4"/>
                    </a:lnTo>
                    <a:lnTo>
                      <a:pt x="10" y="6"/>
                    </a:lnTo>
                    <a:lnTo>
                      <a:pt x="6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10" name="Freeform 149"/>
              <p:cNvSpPr>
                <a:spLocks/>
              </p:cNvSpPr>
              <p:nvPr/>
            </p:nvSpPr>
            <p:spPr bwMode="auto">
              <a:xfrm>
                <a:off x="3235" y="2681"/>
                <a:ext cx="8" cy="12"/>
              </a:xfrm>
              <a:custGeom>
                <a:avLst/>
                <a:gdLst>
                  <a:gd name="T0" fmla="*/ 0 w 8"/>
                  <a:gd name="T1" fmla="*/ 4 h 12"/>
                  <a:gd name="T2" fmla="*/ 0 w 8"/>
                  <a:gd name="T3" fmla="*/ 4 h 12"/>
                  <a:gd name="T4" fmla="*/ 2 w 8"/>
                  <a:gd name="T5" fmla="*/ 0 h 12"/>
                  <a:gd name="T6" fmla="*/ 4 w 8"/>
                  <a:gd name="T7" fmla="*/ 0 h 12"/>
                  <a:gd name="T8" fmla="*/ 6 w 8"/>
                  <a:gd name="T9" fmla="*/ 0 h 12"/>
                  <a:gd name="T10" fmla="*/ 6 w 8"/>
                  <a:gd name="T11" fmla="*/ 0 h 12"/>
                  <a:gd name="T12" fmla="*/ 8 w 8"/>
                  <a:gd name="T13" fmla="*/ 4 h 12"/>
                  <a:gd name="T14" fmla="*/ 8 w 8"/>
                  <a:gd name="T15" fmla="*/ 6 h 12"/>
                  <a:gd name="T16" fmla="*/ 8 w 8"/>
                  <a:gd name="T17" fmla="*/ 8 h 12"/>
                  <a:gd name="T18" fmla="*/ 8 w 8"/>
                  <a:gd name="T19" fmla="*/ 8 h 12"/>
                  <a:gd name="T20" fmla="*/ 6 w 8"/>
                  <a:gd name="T21" fmla="*/ 10 h 12"/>
                  <a:gd name="T22" fmla="*/ 4 w 8"/>
                  <a:gd name="T23" fmla="*/ 12 h 12"/>
                  <a:gd name="T24" fmla="*/ 2 w 8"/>
                  <a:gd name="T25" fmla="*/ 12 h 12"/>
                  <a:gd name="T26" fmla="*/ 2 w 8"/>
                  <a:gd name="T27" fmla="*/ 12 h 12"/>
                  <a:gd name="T28" fmla="*/ 0 w 8"/>
                  <a:gd name="T29" fmla="*/ 8 h 12"/>
                  <a:gd name="T30" fmla="*/ 0 w 8"/>
                  <a:gd name="T31" fmla="*/ 4 h 12"/>
                  <a:gd name="T32" fmla="*/ 0 w 8"/>
                  <a:gd name="T33" fmla="*/ 4 h 1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8"/>
                  <a:gd name="T52" fmla="*/ 0 h 12"/>
                  <a:gd name="T53" fmla="*/ 8 w 8"/>
                  <a:gd name="T54" fmla="*/ 12 h 12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8" h="12">
                    <a:moveTo>
                      <a:pt x="0" y="4"/>
                    </a:moveTo>
                    <a:lnTo>
                      <a:pt x="0" y="4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4"/>
                    </a:lnTo>
                    <a:lnTo>
                      <a:pt x="8" y="6"/>
                    </a:lnTo>
                    <a:lnTo>
                      <a:pt x="8" y="8"/>
                    </a:lnTo>
                    <a:lnTo>
                      <a:pt x="6" y="10"/>
                    </a:lnTo>
                    <a:lnTo>
                      <a:pt x="4" y="12"/>
                    </a:lnTo>
                    <a:lnTo>
                      <a:pt x="2" y="12"/>
                    </a:lnTo>
                    <a:lnTo>
                      <a:pt x="0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11" name="Freeform 150"/>
              <p:cNvSpPr>
                <a:spLocks/>
              </p:cNvSpPr>
              <p:nvPr/>
            </p:nvSpPr>
            <p:spPr bwMode="auto">
              <a:xfrm>
                <a:off x="3221" y="2697"/>
                <a:ext cx="10" cy="12"/>
              </a:xfrm>
              <a:custGeom>
                <a:avLst/>
                <a:gdLst>
                  <a:gd name="T0" fmla="*/ 0 w 10"/>
                  <a:gd name="T1" fmla="*/ 6 h 12"/>
                  <a:gd name="T2" fmla="*/ 0 w 10"/>
                  <a:gd name="T3" fmla="*/ 6 h 12"/>
                  <a:gd name="T4" fmla="*/ 2 w 10"/>
                  <a:gd name="T5" fmla="*/ 2 h 12"/>
                  <a:gd name="T6" fmla="*/ 2 w 10"/>
                  <a:gd name="T7" fmla="*/ 0 h 12"/>
                  <a:gd name="T8" fmla="*/ 4 w 10"/>
                  <a:gd name="T9" fmla="*/ 0 h 12"/>
                  <a:gd name="T10" fmla="*/ 4 w 10"/>
                  <a:gd name="T11" fmla="*/ 0 h 12"/>
                  <a:gd name="T12" fmla="*/ 8 w 10"/>
                  <a:gd name="T13" fmla="*/ 4 h 12"/>
                  <a:gd name="T14" fmla="*/ 10 w 10"/>
                  <a:gd name="T15" fmla="*/ 6 h 12"/>
                  <a:gd name="T16" fmla="*/ 10 w 10"/>
                  <a:gd name="T17" fmla="*/ 6 h 12"/>
                  <a:gd name="T18" fmla="*/ 8 w 10"/>
                  <a:gd name="T19" fmla="*/ 10 h 12"/>
                  <a:gd name="T20" fmla="*/ 8 w 10"/>
                  <a:gd name="T21" fmla="*/ 12 h 12"/>
                  <a:gd name="T22" fmla="*/ 8 w 10"/>
                  <a:gd name="T23" fmla="*/ 12 h 12"/>
                  <a:gd name="T24" fmla="*/ 4 w 10"/>
                  <a:gd name="T25" fmla="*/ 10 h 12"/>
                  <a:gd name="T26" fmla="*/ 0 w 10"/>
                  <a:gd name="T27" fmla="*/ 6 h 12"/>
                  <a:gd name="T28" fmla="*/ 0 w 10"/>
                  <a:gd name="T29" fmla="*/ 6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6"/>
                    </a:moveTo>
                    <a:lnTo>
                      <a:pt x="0" y="6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10" y="6"/>
                    </a:lnTo>
                    <a:lnTo>
                      <a:pt x="8" y="10"/>
                    </a:lnTo>
                    <a:lnTo>
                      <a:pt x="8" y="12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12" name="Freeform 151"/>
              <p:cNvSpPr>
                <a:spLocks/>
              </p:cNvSpPr>
              <p:nvPr/>
            </p:nvSpPr>
            <p:spPr bwMode="auto">
              <a:xfrm>
                <a:off x="3177" y="2687"/>
                <a:ext cx="16" cy="12"/>
              </a:xfrm>
              <a:custGeom>
                <a:avLst/>
                <a:gdLst>
                  <a:gd name="T0" fmla="*/ 0 w 16"/>
                  <a:gd name="T1" fmla="*/ 8 h 12"/>
                  <a:gd name="T2" fmla="*/ 0 w 16"/>
                  <a:gd name="T3" fmla="*/ 8 h 12"/>
                  <a:gd name="T4" fmla="*/ 0 w 16"/>
                  <a:gd name="T5" fmla="*/ 2 h 12"/>
                  <a:gd name="T6" fmla="*/ 2 w 16"/>
                  <a:gd name="T7" fmla="*/ 0 h 12"/>
                  <a:gd name="T8" fmla="*/ 6 w 16"/>
                  <a:gd name="T9" fmla="*/ 0 h 12"/>
                  <a:gd name="T10" fmla="*/ 6 w 16"/>
                  <a:gd name="T11" fmla="*/ 0 h 12"/>
                  <a:gd name="T12" fmla="*/ 16 w 16"/>
                  <a:gd name="T13" fmla="*/ 6 h 12"/>
                  <a:gd name="T14" fmla="*/ 16 w 16"/>
                  <a:gd name="T15" fmla="*/ 6 h 12"/>
                  <a:gd name="T16" fmla="*/ 16 w 16"/>
                  <a:gd name="T17" fmla="*/ 10 h 12"/>
                  <a:gd name="T18" fmla="*/ 14 w 16"/>
                  <a:gd name="T19" fmla="*/ 12 h 12"/>
                  <a:gd name="T20" fmla="*/ 12 w 16"/>
                  <a:gd name="T21" fmla="*/ 12 h 12"/>
                  <a:gd name="T22" fmla="*/ 12 w 16"/>
                  <a:gd name="T23" fmla="*/ 12 h 12"/>
                  <a:gd name="T24" fmla="*/ 6 w 16"/>
                  <a:gd name="T25" fmla="*/ 12 h 12"/>
                  <a:gd name="T26" fmla="*/ 2 w 16"/>
                  <a:gd name="T27" fmla="*/ 10 h 12"/>
                  <a:gd name="T28" fmla="*/ 0 w 16"/>
                  <a:gd name="T29" fmla="*/ 8 h 12"/>
                  <a:gd name="T30" fmla="*/ 0 w 16"/>
                  <a:gd name="T31" fmla="*/ 8 h 12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2"/>
                  <a:gd name="T50" fmla="*/ 16 w 16"/>
                  <a:gd name="T51" fmla="*/ 12 h 12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16" y="6"/>
                    </a:lnTo>
                    <a:lnTo>
                      <a:pt x="16" y="10"/>
                    </a:lnTo>
                    <a:lnTo>
                      <a:pt x="14" y="12"/>
                    </a:lnTo>
                    <a:lnTo>
                      <a:pt x="12" y="12"/>
                    </a:lnTo>
                    <a:lnTo>
                      <a:pt x="6" y="12"/>
                    </a:lnTo>
                    <a:lnTo>
                      <a:pt x="2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13" name="Freeform 152"/>
              <p:cNvSpPr>
                <a:spLocks/>
              </p:cNvSpPr>
              <p:nvPr/>
            </p:nvSpPr>
            <p:spPr bwMode="auto">
              <a:xfrm>
                <a:off x="3195" y="2691"/>
                <a:ext cx="12" cy="14"/>
              </a:xfrm>
              <a:custGeom>
                <a:avLst/>
                <a:gdLst>
                  <a:gd name="T0" fmla="*/ 0 w 12"/>
                  <a:gd name="T1" fmla="*/ 8 h 14"/>
                  <a:gd name="T2" fmla="*/ 0 w 12"/>
                  <a:gd name="T3" fmla="*/ 8 h 14"/>
                  <a:gd name="T4" fmla="*/ 0 w 12"/>
                  <a:gd name="T5" fmla="*/ 4 h 14"/>
                  <a:gd name="T6" fmla="*/ 2 w 12"/>
                  <a:gd name="T7" fmla="*/ 2 h 14"/>
                  <a:gd name="T8" fmla="*/ 4 w 12"/>
                  <a:gd name="T9" fmla="*/ 0 h 14"/>
                  <a:gd name="T10" fmla="*/ 4 w 12"/>
                  <a:gd name="T11" fmla="*/ 0 h 14"/>
                  <a:gd name="T12" fmla="*/ 8 w 12"/>
                  <a:gd name="T13" fmla="*/ 2 h 14"/>
                  <a:gd name="T14" fmla="*/ 10 w 12"/>
                  <a:gd name="T15" fmla="*/ 4 h 14"/>
                  <a:gd name="T16" fmla="*/ 12 w 12"/>
                  <a:gd name="T17" fmla="*/ 8 h 14"/>
                  <a:gd name="T18" fmla="*/ 10 w 12"/>
                  <a:gd name="T19" fmla="*/ 14 h 14"/>
                  <a:gd name="T20" fmla="*/ 2 w 12"/>
                  <a:gd name="T21" fmla="*/ 14 h 14"/>
                  <a:gd name="T22" fmla="*/ 0 w 12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4"/>
                  <a:gd name="T38" fmla="*/ 12 w 12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4">
                    <a:moveTo>
                      <a:pt x="0" y="8"/>
                    </a:moveTo>
                    <a:lnTo>
                      <a:pt x="0" y="8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8" y="2"/>
                    </a:lnTo>
                    <a:lnTo>
                      <a:pt x="10" y="4"/>
                    </a:lnTo>
                    <a:lnTo>
                      <a:pt x="12" y="8"/>
                    </a:lnTo>
                    <a:lnTo>
                      <a:pt x="10" y="14"/>
                    </a:lnTo>
                    <a:lnTo>
                      <a:pt x="2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14" name="Freeform 153"/>
              <p:cNvSpPr>
                <a:spLocks/>
              </p:cNvSpPr>
              <p:nvPr/>
            </p:nvSpPr>
            <p:spPr bwMode="auto">
              <a:xfrm>
                <a:off x="3209" y="2693"/>
                <a:ext cx="8" cy="16"/>
              </a:xfrm>
              <a:custGeom>
                <a:avLst/>
                <a:gdLst>
                  <a:gd name="T0" fmla="*/ 0 w 8"/>
                  <a:gd name="T1" fmla="*/ 14 h 16"/>
                  <a:gd name="T2" fmla="*/ 0 w 8"/>
                  <a:gd name="T3" fmla="*/ 14 h 16"/>
                  <a:gd name="T4" fmla="*/ 0 w 8"/>
                  <a:gd name="T5" fmla="*/ 8 h 16"/>
                  <a:gd name="T6" fmla="*/ 0 w 8"/>
                  <a:gd name="T7" fmla="*/ 2 h 16"/>
                  <a:gd name="T8" fmla="*/ 0 w 8"/>
                  <a:gd name="T9" fmla="*/ 2 h 16"/>
                  <a:gd name="T10" fmla="*/ 2 w 8"/>
                  <a:gd name="T11" fmla="*/ 0 h 16"/>
                  <a:gd name="T12" fmla="*/ 4 w 8"/>
                  <a:gd name="T13" fmla="*/ 0 h 16"/>
                  <a:gd name="T14" fmla="*/ 6 w 8"/>
                  <a:gd name="T15" fmla="*/ 2 h 16"/>
                  <a:gd name="T16" fmla="*/ 8 w 8"/>
                  <a:gd name="T17" fmla="*/ 4 h 16"/>
                  <a:gd name="T18" fmla="*/ 8 w 8"/>
                  <a:gd name="T19" fmla="*/ 4 h 16"/>
                  <a:gd name="T20" fmla="*/ 8 w 8"/>
                  <a:gd name="T21" fmla="*/ 14 h 16"/>
                  <a:gd name="T22" fmla="*/ 8 w 8"/>
                  <a:gd name="T23" fmla="*/ 14 h 16"/>
                  <a:gd name="T24" fmla="*/ 4 w 8"/>
                  <a:gd name="T25" fmla="*/ 16 h 16"/>
                  <a:gd name="T26" fmla="*/ 2 w 8"/>
                  <a:gd name="T27" fmla="*/ 16 h 16"/>
                  <a:gd name="T28" fmla="*/ 0 w 8"/>
                  <a:gd name="T29" fmla="*/ 14 h 16"/>
                  <a:gd name="T30" fmla="*/ 0 w 8"/>
                  <a:gd name="T31" fmla="*/ 14 h 1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8"/>
                  <a:gd name="T49" fmla="*/ 0 h 16"/>
                  <a:gd name="T50" fmla="*/ 8 w 8"/>
                  <a:gd name="T51" fmla="*/ 16 h 1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8" h="16">
                    <a:moveTo>
                      <a:pt x="0" y="14"/>
                    </a:moveTo>
                    <a:lnTo>
                      <a:pt x="0" y="14"/>
                    </a:lnTo>
                    <a:lnTo>
                      <a:pt x="0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6" y="2"/>
                    </a:lnTo>
                    <a:lnTo>
                      <a:pt x="8" y="4"/>
                    </a:lnTo>
                    <a:lnTo>
                      <a:pt x="8" y="14"/>
                    </a:lnTo>
                    <a:lnTo>
                      <a:pt x="4" y="16"/>
                    </a:lnTo>
                    <a:lnTo>
                      <a:pt x="2" y="16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15" name="Freeform 154"/>
              <p:cNvSpPr>
                <a:spLocks/>
              </p:cNvSpPr>
              <p:nvPr/>
            </p:nvSpPr>
            <p:spPr bwMode="auto">
              <a:xfrm>
                <a:off x="3257" y="2687"/>
                <a:ext cx="18" cy="12"/>
              </a:xfrm>
              <a:custGeom>
                <a:avLst/>
                <a:gdLst>
                  <a:gd name="T0" fmla="*/ 0 w 18"/>
                  <a:gd name="T1" fmla="*/ 12 h 12"/>
                  <a:gd name="T2" fmla="*/ 0 w 18"/>
                  <a:gd name="T3" fmla="*/ 12 h 12"/>
                  <a:gd name="T4" fmla="*/ 4 w 18"/>
                  <a:gd name="T5" fmla="*/ 4 h 12"/>
                  <a:gd name="T6" fmla="*/ 8 w 18"/>
                  <a:gd name="T7" fmla="*/ 0 h 12"/>
                  <a:gd name="T8" fmla="*/ 12 w 18"/>
                  <a:gd name="T9" fmla="*/ 0 h 12"/>
                  <a:gd name="T10" fmla="*/ 14 w 18"/>
                  <a:gd name="T11" fmla="*/ 0 h 12"/>
                  <a:gd name="T12" fmla="*/ 14 w 18"/>
                  <a:gd name="T13" fmla="*/ 0 h 12"/>
                  <a:gd name="T14" fmla="*/ 18 w 18"/>
                  <a:gd name="T15" fmla="*/ 2 h 12"/>
                  <a:gd name="T16" fmla="*/ 18 w 18"/>
                  <a:gd name="T17" fmla="*/ 4 h 12"/>
                  <a:gd name="T18" fmla="*/ 16 w 18"/>
                  <a:gd name="T19" fmla="*/ 8 h 12"/>
                  <a:gd name="T20" fmla="*/ 10 w 18"/>
                  <a:gd name="T21" fmla="*/ 12 h 12"/>
                  <a:gd name="T22" fmla="*/ 0 w 18"/>
                  <a:gd name="T23" fmla="*/ 12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2"/>
                  <a:gd name="T38" fmla="*/ 18 w 18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2">
                    <a:moveTo>
                      <a:pt x="0" y="12"/>
                    </a:moveTo>
                    <a:lnTo>
                      <a:pt x="0" y="12"/>
                    </a:lnTo>
                    <a:lnTo>
                      <a:pt x="4" y="4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4" y="0"/>
                    </a:lnTo>
                    <a:lnTo>
                      <a:pt x="18" y="2"/>
                    </a:lnTo>
                    <a:lnTo>
                      <a:pt x="18" y="4"/>
                    </a:lnTo>
                    <a:lnTo>
                      <a:pt x="16" y="8"/>
                    </a:lnTo>
                    <a:lnTo>
                      <a:pt x="10" y="12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16" name="Freeform 155"/>
              <p:cNvSpPr>
                <a:spLocks/>
              </p:cNvSpPr>
              <p:nvPr/>
            </p:nvSpPr>
            <p:spPr bwMode="auto">
              <a:xfrm>
                <a:off x="3235" y="2697"/>
                <a:ext cx="16" cy="12"/>
              </a:xfrm>
              <a:custGeom>
                <a:avLst/>
                <a:gdLst>
                  <a:gd name="T0" fmla="*/ 0 w 16"/>
                  <a:gd name="T1" fmla="*/ 8 h 12"/>
                  <a:gd name="T2" fmla="*/ 0 w 16"/>
                  <a:gd name="T3" fmla="*/ 8 h 12"/>
                  <a:gd name="T4" fmla="*/ 2 w 16"/>
                  <a:gd name="T5" fmla="*/ 2 h 12"/>
                  <a:gd name="T6" fmla="*/ 4 w 16"/>
                  <a:gd name="T7" fmla="*/ 0 h 12"/>
                  <a:gd name="T8" fmla="*/ 6 w 16"/>
                  <a:gd name="T9" fmla="*/ 0 h 12"/>
                  <a:gd name="T10" fmla="*/ 8 w 16"/>
                  <a:gd name="T11" fmla="*/ 0 h 12"/>
                  <a:gd name="T12" fmla="*/ 8 w 16"/>
                  <a:gd name="T13" fmla="*/ 0 h 12"/>
                  <a:gd name="T14" fmla="*/ 12 w 16"/>
                  <a:gd name="T15" fmla="*/ 4 h 12"/>
                  <a:gd name="T16" fmla="*/ 14 w 16"/>
                  <a:gd name="T17" fmla="*/ 8 h 12"/>
                  <a:gd name="T18" fmla="*/ 16 w 16"/>
                  <a:gd name="T19" fmla="*/ 12 h 12"/>
                  <a:gd name="T20" fmla="*/ 6 w 16"/>
                  <a:gd name="T21" fmla="*/ 12 h 12"/>
                  <a:gd name="T22" fmla="*/ 0 w 16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2"/>
                  <a:gd name="T38" fmla="*/ 16 w 16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2">
                    <a:moveTo>
                      <a:pt x="0" y="8"/>
                    </a:moveTo>
                    <a:lnTo>
                      <a:pt x="0" y="8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4"/>
                    </a:lnTo>
                    <a:lnTo>
                      <a:pt x="14" y="8"/>
                    </a:lnTo>
                    <a:lnTo>
                      <a:pt x="16" y="12"/>
                    </a:lnTo>
                    <a:lnTo>
                      <a:pt x="6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17" name="Freeform 156"/>
              <p:cNvSpPr>
                <a:spLocks/>
              </p:cNvSpPr>
              <p:nvPr/>
            </p:nvSpPr>
            <p:spPr bwMode="auto">
              <a:xfrm>
                <a:off x="3255" y="2703"/>
                <a:ext cx="16" cy="12"/>
              </a:xfrm>
              <a:custGeom>
                <a:avLst/>
                <a:gdLst>
                  <a:gd name="T0" fmla="*/ 0 w 16"/>
                  <a:gd name="T1" fmla="*/ 6 h 12"/>
                  <a:gd name="T2" fmla="*/ 0 w 16"/>
                  <a:gd name="T3" fmla="*/ 6 h 12"/>
                  <a:gd name="T4" fmla="*/ 4 w 16"/>
                  <a:gd name="T5" fmla="*/ 2 h 12"/>
                  <a:gd name="T6" fmla="*/ 8 w 16"/>
                  <a:gd name="T7" fmla="*/ 0 h 12"/>
                  <a:gd name="T8" fmla="*/ 12 w 16"/>
                  <a:gd name="T9" fmla="*/ 2 h 12"/>
                  <a:gd name="T10" fmla="*/ 12 w 16"/>
                  <a:gd name="T11" fmla="*/ 2 h 12"/>
                  <a:gd name="T12" fmla="*/ 16 w 16"/>
                  <a:gd name="T13" fmla="*/ 6 h 12"/>
                  <a:gd name="T14" fmla="*/ 16 w 16"/>
                  <a:gd name="T15" fmla="*/ 8 h 12"/>
                  <a:gd name="T16" fmla="*/ 14 w 16"/>
                  <a:gd name="T17" fmla="*/ 10 h 12"/>
                  <a:gd name="T18" fmla="*/ 14 w 16"/>
                  <a:gd name="T19" fmla="*/ 10 h 12"/>
                  <a:gd name="T20" fmla="*/ 6 w 16"/>
                  <a:gd name="T21" fmla="*/ 12 h 12"/>
                  <a:gd name="T22" fmla="*/ 2 w 16"/>
                  <a:gd name="T23" fmla="*/ 12 h 12"/>
                  <a:gd name="T24" fmla="*/ 0 w 16"/>
                  <a:gd name="T25" fmla="*/ 6 h 1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2"/>
                  <a:gd name="T41" fmla="*/ 16 w 16"/>
                  <a:gd name="T42" fmla="*/ 12 h 12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2">
                    <a:moveTo>
                      <a:pt x="0" y="6"/>
                    </a:moveTo>
                    <a:lnTo>
                      <a:pt x="0" y="6"/>
                    </a:lnTo>
                    <a:lnTo>
                      <a:pt x="4" y="2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6" y="6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6" y="12"/>
                    </a:lnTo>
                    <a:lnTo>
                      <a:pt x="2" y="12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18" name="Freeform 157"/>
              <p:cNvSpPr>
                <a:spLocks/>
              </p:cNvSpPr>
              <p:nvPr/>
            </p:nvSpPr>
            <p:spPr bwMode="auto">
              <a:xfrm>
                <a:off x="3285" y="2711"/>
                <a:ext cx="8" cy="8"/>
              </a:xfrm>
              <a:custGeom>
                <a:avLst/>
                <a:gdLst>
                  <a:gd name="T0" fmla="*/ 0 w 8"/>
                  <a:gd name="T1" fmla="*/ 4 h 8"/>
                  <a:gd name="T2" fmla="*/ 0 w 8"/>
                  <a:gd name="T3" fmla="*/ 4 h 8"/>
                  <a:gd name="T4" fmla="*/ 0 w 8"/>
                  <a:gd name="T5" fmla="*/ 2 h 8"/>
                  <a:gd name="T6" fmla="*/ 0 w 8"/>
                  <a:gd name="T7" fmla="*/ 0 h 8"/>
                  <a:gd name="T8" fmla="*/ 4 w 8"/>
                  <a:gd name="T9" fmla="*/ 0 h 8"/>
                  <a:gd name="T10" fmla="*/ 4 w 8"/>
                  <a:gd name="T11" fmla="*/ 0 h 8"/>
                  <a:gd name="T12" fmla="*/ 8 w 8"/>
                  <a:gd name="T13" fmla="*/ 0 h 8"/>
                  <a:gd name="T14" fmla="*/ 8 w 8"/>
                  <a:gd name="T15" fmla="*/ 2 h 8"/>
                  <a:gd name="T16" fmla="*/ 8 w 8"/>
                  <a:gd name="T17" fmla="*/ 4 h 8"/>
                  <a:gd name="T18" fmla="*/ 4 w 8"/>
                  <a:gd name="T19" fmla="*/ 8 h 8"/>
                  <a:gd name="T20" fmla="*/ 0 w 8"/>
                  <a:gd name="T21" fmla="*/ 4 h 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8"/>
                  <a:gd name="T34" fmla="*/ 0 h 8"/>
                  <a:gd name="T35" fmla="*/ 8 w 8"/>
                  <a:gd name="T36" fmla="*/ 8 h 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8" h="8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8" y="2"/>
                    </a:lnTo>
                    <a:lnTo>
                      <a:pt x="8" y="4"/>
                    </a:lnTo>
                    <a:lnTo>
                      <a:pt x="4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19" name="Freeform 158"/>
              <p:cNvSpPr>
                <a:spLocks/>
              </p:cNvSpPr>
              <p:nvPr/>
            </p:nvSpPr>
            <p:spPr bwMode="auto">
              <a:xfrm>
                <a:off x="3273" y="2701"/>
                <a:ext cx="8" cy="12"/>
              </a:xfrm>
              <a:custGeom>
                <a:avLst/>
                <a:gdLst>
                  <a:gd name="T0" fmla="*/ 0 w 8"/>
                  <a:gd name="T1" fmla="*/ 4 h 12"/>
                  <a:gd name="T2" fmla="*/ 0 w 8"/>
                  <a:gd name="T3" fmla="*/ 4 h 12"/>
                  <a:gd name="T4" fmla="*/ 2 w 8"/>
                  <a:gd name="T5" fmla="*/ 2 h 12"/>
                  <a:gd name="T6" fmla="*/ 4 w 8"/>
                  <a:gd name="T7" fmla="*/ 0 h 12"/>
                  <a:gd name="T8" fmla="*/ 6 w 8"/>
                  <a:gd name="T9" fmla="*/ 2 h 12"/>
                  <a:gd name="T10" fmla="*/ 6 w 8"/>
                  <a:gd name="T11" fmla="*/ 2 h 12"/>
                  <a:gd name="T12" fmla="*/ 8 w 8"/>
                  <a:gd name="T13" fmla="*/ 4 h 12"/>
                  <a:gd name="T14" fmla="*/ 8 w 8"/>
                  <a:gd name="T15" fmla="*/ 6 h 12"/>
                  <a:gd name="T16" fmla="*/ 8 w 8"/>
                  <a:gd name="T17" fmla="*/ 10 h 12"/>
                  <a:gd name="T18" fmla="*/ 8 w 8"/>
                  <a:gd name="T19" fmla="*/ 10 h 12"/>
                  <a:gd name="T20" fmla="*/ 6 w 8"/>
                  <a:gd name="T21" fmla="*/ 12 h 12"/>
                  <a:gd name="T22" fmla="*/ 4 w 8"/>
                  <a:gd name="T23" fmla="*/ 12 h 12"/>
                  <a:gd name="T24" fmla="*/ 2 w 8"/>
                  <a:gd name="T25" fmla="*/ 12 h 12"/>
                  <a:gd name="T26" fmla="*/ 2 w 8"/>
                  <a:gd name="T27" fmla="*/ 12 h 12"/>
                  <a:gd name="T28" fmla="*/ 0 w 8"/>
                  <a:gd name="T29" fmla="*/ 10 h 12"/>
                  <a:gd name="T30" fmla="*/ 0 w 8"/>
                  <a:gd name="T31" fmla="*/ 4 h 12"/>
                  <a:gd name="T32" fmla="*/ 0 w 8"/>
                  <a:gd name="T33" fmla="*/ 4 h 1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8"/>
                  <a:gd name="T52" fmla="*/ 0 h 12"/>
                  <a:gd name="T53" fmla="*/ 8 w 8"/>
                  <a:gd name="T54" fmla="*/ 12 h 12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8" h="12">
                    <a:moveTo>
                      <a:pt x="0" y="4"/>
                    </a:moveTo>
                    <a:lnTo>
                      <a:pt x="0" y="4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6" y="2"/>
                    </a:lnTo>
                    <a:lnTo>
                      <a:pt x="8" y="4"/>
                    </a:lnTo>
                    <a:lnTo>
                      <a:pt x="8" y="6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2"/>
                    </a:lnTo>
                    <a:lnTo>
                      <a:pt x="2" y="12"/>
                    </a:lnTo>
                    <a:lnTo>
                      <a:pt x="0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20" name="Freeform 159"/>
              <p:cNvSpPr>
                <a:spLocks/>
              </p:cNvSpPr>
              <p:nvPr/>
            </p:nvSpPr>
            <p:spPr bwMode="auto">
              <a:xfrm>
                <a:off x="3259" y="2717"/>
                <a:ext cx="10" cy="12"/>
              </a:xfrm>
              <a:custGeom>
                <a:avLst/>
                <a:gdLst>
                  <a:gd name="T0" fmla="*/ 0 w 10"/>
                  <a:gd name="T1" fmla="*/ 8 h 12"/>
                  <a:gd name="T2" fmla="*/ 0 w 10"/>
                  <a:gd name="T3" fmla="*/ 8 h 12"/>
                  <a:gd name="T4" fmla="*/ 2 w 10"/>
                  <a:gd name="T5" fmla="*/ 4 h 12"/>
                  <a:gd name="T6" fmla="*/ 2 w 10"/>
                  <a:gd name="T7" fmla="*/ 0 h 12"/>
                  <a:gd name="T8" fmla="*/ 6 w 10"/>
                  <a:gd name="T9" fmla="*/ 2 h 12"/>
                  <a:gd name="T10" fmla="*/ 6 w 10"/>
                  <a:gd name="T11" fmla="*/ 2 h 12"/>
                  <a:gd name="T12" fmla="*/ 8 w 10"/>
                  <a:gd name="T13" fmla="*/ 4 h 12"/>
                  <a:gd name="T14" fmla="*/ 10 w 10"/>
                  <a:gd name="T15" fmla="*/ 8 h 12"/>
                  <a:gd name="T16" fmla="*/ 10 w 10"/>
                  <a:gd name="T17" fmla="*/ 8 h 12"/>
                  <a:gd name="T18" fmla="*/ 8 w 10"/>
                  <a:gd name="T19" fmla="*/ 10 h 12"/>
                  <a:gd name="T20" fmla="*/ 8 w 10"/>
                  <a:gd name="T21" fmla="*/ 12 h 12"/>
                  <a:gd name="T22" fmla="*/ 8 w 10"/>
                  <a:gd name="T23" fmla="*/ 12 h 12"/>
                  <a:gd name="T24" fmla="*/ 4 w 10"/>
                  <a:gd name="T25" fmla="*/ 10 h 12"/>
                  <a:gd name="T26" fmla="*/ 0 w 10"/>
                  <a:gd name="T27" fmla="*/ 8 h 12"/>
                  <a:gd name="T28" fmla="*/ 0 w 10"/>
                  <a:gd name="T29" fmla="*/ 8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8"/>
                    </a:moveTo>
                    <a:lnTo>
                      <a:pt x="0" y="8"/>
                    </a:lnTo>
                    <a:lnTo>
                      <a:pt x="2" y="4"/>
                    </a:lnTo>
                    <a:lnTo>
                      <a:pt x="2" y="0"/>
                    </a:lnTo>
                    <a:lnTo>
                      <a:pt x="6" y="2"/>
                    </a:lnTo>
                    <a:lnTo>
                      <a:pt x="8" y="4"/>
                    </a:lnTo>
                    <a:lnTo>
                      <a:pt x="10" y="8"/>
                    </a:lnTo>
                    <a:lnTo>
                      <a:pt x="8" y="10"/>
                    </a:lnTo>
                    <a:lnTo>
                      <a:pt x="8" y="12"/>
                    </a:lnTo>
                    <a:lnTo>
                      <a:pt x="4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21" name="Freeform 160"/>
              <p:cNvSpPr>
                <a:spLocks/>
              </p:cNvSpPr>
              <p:nvPr/>
            </p:nvSpPr>
            <p:spPr bwMode="auto">
              <a:xfrm>
                <a:off x="3215" y="2707"/>
                <a:ext cx="16" cy="14"/>
              </a:xfrm>
              <a:custGeom>
                <a:avLst/>
                <a:gdLst>
                  <a:gd name="T0" fmla="*/ 2 w 16"/>
                  <a:gd name="T1" fmla="*/ 8 h 14"/>
                  <a:gd name="T2" fmla="*/ 2 w 16"/>
                  <a:gd name="T3" fmla="*/ 8 h 14"/>
                  <a:gd name="T4" fmla="*/ 0 w 16"/>
                  <a:gd name="T5" fmla="*/ 2 h 14"/>
                  <a:gd name="T6" fmla="*/ 2 w 16"/>
                  <a:gd name="T7" fmla="*/ 0 h 14"/>
                  <a:gd name="T8" fmla="*/ 6 w 16"/>
                  <a:gd name="T9" fmla="*/ 2 h 14"/>
                  <a:gd name="T10" fmla="*/ 6 w 16"/>
                  <a:gd name="T11" fmla="*/ 2 h 14"/>
                  <a:gd name="T12" fmla="*/ 16 w 16"/>
                  <a:gd name="T13" fmla="*/ 8 h 14"/>
                  <a:gd name="T14" fmla="*/ 16 w 16"/>
                  <a:gd name="T15" fmla="*/ 8 h 14"/>
                  <a:gd name="T16" fmla="*/ 16 w 16"/>
                  <a:gd name="T17" fmla="*/ 10 h 14"/>
                  <a:gd name="T18" fmla="*/ 14 w 16"/>
                  <a:gd name="T19" fmla="*/ 12 h 14"/>
                  <a:gd name="T20" fmla="*/ 14 w 16"/>
                  <a:gd name="T21" fmla="*/ 14 h 14"/>
                  <a:gd name="T22" fmla="*/ 14 w 16"/>
                  <a:gd name="T23" fmla="*/ 14 h 14"/>
                  <a:gd name="T24" fmla="*/ 6 w 16"/>
                  <a:gd name="T25" fmla="*/ 12 h 14"/>
                  <a:gd name="T26" fmla="*/ 4 w 16"/>
                  <a:gd name="T27" fmla="*/ 10 h 14"/>
                  <a:gd name="T28" fmla="*/ 2 w 16"/>
                  <a:gd name="T29" fmla="*/ 8 h 14"/>
                  <a:gd name="T30" fmla="*/ 2 w 16"/>
                  <a:gd name="T31" fmla="*/ 8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4"/>
                  <a:gd name="T50" fmla="*/ 16 w 16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4">
                    <a:moveTo>
                      <a:pt x="2" y="8"/>
                    </a:moveTo>
                    <a:lnTo>
                      <a:pt x="2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2"/>
                    </a:lnTo>
                    <a:lnTo>
                      <a:pt x="16" y="8"/>
                    </a:lnTo>
                    <a:lnTo>
                      <a:pt x="16" y="10"/>
                    </a:lnTo>
                    <a:lnTo>
                      <a:pt x="14" y="12"/>
                    </a:lnTo>
                    <a:lnTo>
                      <a:pt x="14" y="14"/>
                    </a:lnTo>
                    <a:lnTo>
                      <a:pt x="6" y="12"/>
                    </a:lnTo>
                    <a:lnTo>
                      <a:pt x="4" y="10"/>
                    </a:lnTo>
                    <a:lnTo>
                      <a:pt x="2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22" name="Freeform 161"/>
              <p:cNvSpPr>
                <a:spLocks/>
              </p:cNvSpPr>
              <p:nvPr/>
            </p:nvSpPr>
            <p:spPr bwMode="auto">
              <a:xfrm>
                <a:off x="3233" y="2713"/>
                <a:ext cx="12" cy="12"/>
              </a:xfrm>
              <a:custGeom>
                <a:avLst/>
                <a:gdLst>
                  <a:gd name="T0" fmla="*/ 0 w 12"/>
                  <a:gd name="T1" fmla="*/ 8 h 12"/>
                  <a:gd name="T2" fmla="*/ 0 w 12"/>
                  <a:gd name="T3" fmla="*/ 8 h 12"/>
                  <a:gd name="T4" fmla="*/ 0 w 12"/>
                  <a:gd name="T5" fmla="*/ 4 h 12"/>
                  <a:gd name="T6" fmla="*/ 2 w 12"/>
                  <a:gd name="T7" fmla="*/ 0 h 12"/>
                  <a:gd name="T8" fmla="*/ 4 w 12"/>
                  <a:gd name="T9" fmla="*/ 0 h 12"/>
                  <a:gd name="T10" fmla="*/ 4 w 12"/>
                  <a:gd name="T11" fmla="*/ 0 h 12"/>
                  <a:gd name="T12" fmla="*/ 8 w 12"/>
                  <a:gd name="T13" fmla="*/ 0 h 12"/>
                  <a:gd name="T14" fmla="*/ 10 w 12"/>
                  <a:gd name="T15" fmla="*/ 2 h 12"/>
                  <a:gd name="T16" fmla="*/ 12 w 12"/>
                  <a:gd name="T17" fmla="*/ 6 h 12"/>
                  <a:gd name="T18" fmla="*/ 10 w 12"/>
                  <a:gd name="T19" fmla="*/ 12 h 12"/>
                  <a:gd name="T20" fmla="*/ 2 w 12"/>
                  <a:gd name="T21" fmla="*/ 12 h 12"/>
                  <a:gd name="T22" fmla="*/ 0 w 12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2"/>
                  <a:gd name="T38" fmla="*/ 12 w 12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4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2" y="6"/>
                    </a:lnTo>
                    <a:lnTo>
                      <a:pt x="10" y="12"/>
                    </a:lnTo>
                    <a:lnTo>
                      <a:pt x="2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23" name="Freeform 162"/>
              <p:cNvSpPr>
                <a:spLocks/>
              </p:cNvSpPr>
              <p:nvPr/>
            </p:nvSpPr>
            <p:spPr bwMode="auto">
              <a:xfrm>
                <a:off x="3247" y="2713"/>
                <a:ext cx="8" cy="16"/>
              </a:xfrm>
              <a:custGeom>
                <a:avLst/>
                <a:gdLst>
                  <a:gd name="T0" fmla="*/ 0 w 8"/>
                  <a:gd name="T1" fmla="*/ 14 h 16"/>
                  <a:gd name="T2" fmla="*/ 0 w 8"/>
                  <a:gd name="T3" fmla="*/ 14 h 16"/>
                  <a:gd name="T4" fmla="*/ 0 w 8"/>
                  <a:gd name="T5" fmla="*/ 10 h 16"/>
                  <a:gd name="T6" fmla="*/ 0 w 8"/>
                  <a:gd name="T7" fmla="*/ 2 h 16"/>
                  <a:gd name="T8" fmla="*/ 0 w 8"/>
                  <a:gd name="T9" fmla="*/ 2 h 16"/>
                  <a:gd name="T10" fmla="*/ 2 w 8"/>
                  <a:gd name="T11" fmla="*/ 2 h 16"/>
                  <a:gd name="T12" fmla="*/ 4 w 8"/>
                  <a:gd name="T13" fmla="*/ 0 h 16"/>
                  <a:gd name="T14" fmla="*/ 6 w 8"/>
                  <a:gd name="T15" fmla="*/ 2 h 16"/>
                  <a:gd name="T16" fmla="*/ 8 w 8"/>
                  <a:gd name="T17" fmla="*/ 4 h 16"/>
                  <a:gd name="T18" fmla="*/ 8 w 8"/>
                  <a:gd name="T19" fmla="*/ 4 h 16"/>
                  <a:gd name="T20" fmla="*/ 8 w 8"/>
                  <a:gd name="T21" fmla="*/ 14 h 16"/>
                  <a:gd name="T22" fmla="*/ 8 w 8"/>
                  <a:gd name="T23" fmla="*/ 14 h 16"/>
                  <a:gd name="T24" fmla="*/ 6 w 8"/>
                  <a:gd name="T25" fmla="*/ 16 h 16"/>
                  <a:gd name="T26" fmla="*/ 2 w 8"/>
                  <a:gd name="T27" fmla="*/ 16 h 16"/>
                  <a:gd name="T28" fmla="*/ 0 w 8"/>
                  <a:gd name="T29" fmla="*/ 14 h 16"/>
                  <a:gd name="T30" fmla="*/ 0 w 8"/>
                  <a:gd name="T31" fmla="*/ 14 h 1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8"/>
                  <a:gd name="T49" fmla="*/ 0 h 16"/>
                  <a:gd name="T50" fmla="*/ 8 w 8"/>
                  <a:gd name="T51" fmla="*/ 16 h 1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8" h="16">
                    <a:moveTo>
                      <a:pt x="0" y="14"/>
                    </a:moveTo>
                    <a:lnTo>
                      <a:pt x="0" y="14"/>
                    </a:lnTo>
                    <a:lnTo>
                      <a:pt x="0" y="10"/>
                    </a:lnTo>
                    <a:lnTo>
                      <a:pt x="0" y="2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6" y="2"/>
                    </a:lnTo>
                    <a:lnTo>
                      <a:pt x="8" y="4"/>
                    </a:lnTo>
                    <a:lnTo>
                      <a:pt x="8" y="14"/>
                    </a:lnTo>
                    <a:lnTo>
                      <a:pt x="6" y="16"/>
                    </a:lnTo>
                    <a:lnTo>
                      <a:pt x="2" y="16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24" name="Freeform 163"/>
              <p:cNvSpPr>
                <a:spLocks/>
              </p:cNvSpPr>
              <p:nvPr/>
            </p:nvSpPr>
            <p:spPr bwMode="auto">
              <a:xfrm>
                <a:off x="3257" y="2663"/>
                <a:ext cx="18" cy="12"/>
              </a:xfrm>
              <a:custGeom>
                <a:avLst/>
                <a:gdLst>
                  <a:gd name="T0" fmla="*/ 0 w 18"/>
                  <a:gd name="T1" fmla="*/ 12 h 12"/>
                  <a:gd name="T2" fmla="*/ 0 w 18"/>
                  <a:gd name="T3" fmla="*/ 12 h 12"/>
                  <a:gd name="T4" fmla="*/ 4 w 18"/>
                  <a:gd name="T5" fmla="*/ 4 h 12"/>
                  <a:gd name="T6" fmla="*/ 10 w 18"/>
                  <a:gd name="T7" fmla="*/ 0 h 12"/>
                  <a:gd name="T8" fmla="*/ 12 w 18"/>
                  <a:gd name="T9" fmla="*/ 0 h 12"/>
                  <a:gd name="T10" fmla="*/ 16 w 18"/>
                  <a:gd name="T11" fmla="*/ 0 h 12"/>
                  <a:gd name="T12" fmla="*/ 16 w 18"/>
                  <a:gd name="T13" fmla="*/ 0 h 12"/>
                  <a:gd name="T14" fmla="*/ 18 w 18"/>
                  <a:gd name="T15" fmla="*/ 2 h 12"/>
                  <a:gd name="T16" fmla="*/ 18 w 18"/>
                  <a:gd name="T17" fmla="*/ 6 h 12"/>
                  <a:gd name="T18" fmla="*/ 16 w 18"/>
                  <a:gd name="T19" fmla="*/ 8 h 12"/>
                  <a:gd name="T20" fmla="*/ 12 w 18"/>
                  <a:gd name="T21" fmla="*/ 12 h 12"/>
                  <a:gd name="T22" fmla="*/ 0 w 18"/>
                  <a:gd name="T23" fmla="*/ 12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2"/>
                  <a:gd name="T38" fmla="*/ 18 w 18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2">
                    <a:moveTo>
                      <a:pt x="0" y="12"/>
                    </a:moveTo>
                    <a:lnTo>
                      <a:pt x="0" y="12"/>
                    </a:lnTo>
                    <a:lnTo>
                      <a:pt x="4" y="4"/>
                    </a:lnTo>
                    <a:lnTo>
                      <a:pt x="10" y="0"/>
                    </a:lnTo>
                    <a:lnTo>
                      <a:pt x="12" y="0"/>
                    </a:lnTo>
                    <a:lnTo>
                      <a:pt x="16" y="0"/>
                    </a:lnTo>
                    <a:lnTo>
                      <a:pt x="18" y="2"/>
                    </a:lnTo>
                    <a:lnTo>
                      <a:pt x="18" y="6"/>
                    </a:lnTo>
                    <a:lnTo>
                      <a:pt x="16" y="8"/>
                    </a:lnTo>
                    <a:lnTo>
                      <a:pt x="12" y="12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25" name="Freeform 164"/>
              <p:cNvSpPr>
                <a:spLocks/>
              </p:cNvSpPr>
              <p:nvPr/>
            </p:nvSpPr>
            <p:spPr bwMode="auto">
              <a:xfrm>
                <a:off x="3235" y="2673"/>
                <a:ext cx="16" cy="12"/>
              </a:xfrm>
              <a:custGeom>
                <a:avLst/>
                <a:gdLst>
                  <a:gd name="T0" fmla="*/ 0 w 16"/>
                  <a:gd name="T1" fmla="*/ 8 h 12"/>
                  <a:gd name="T2" fmla="*/ 0 w 16"/>
                  <a:gd name="T3" fmla="*/ 8 h 12"/>
                  <a:gd name="T4" fmla="*/ 2 w 16"/>
                  <a:gd name="T5" fmla="*/ 2 h 12"/>
                  <a:gd name="T6" fmla="*/ 6 w 16"/>
                  <a:gd name="T7" fmla="*/ 0 h 12"/>
                  <a:gd name="T8" fmla="*/ 8 w 16"/>
                  <a:gd name="T9" fmla="*/ 0 h 12"/>
                  <a:gd name="T10" fmla="*/ 10 w 16"/>
                  <a:gd name="T11" fmla="*/ 0 h 12"/>
                  <a:gd name="T12" fmla="*/ 10 w 16"/>
                  <a:gd name="T13" fmla="*/ 0 h 12"/>
                  <a:gd name="T14" fmla="*/ 14 w 16"/>
                  <a:gd name="T15" fmla="*/ 4 h 12"/>
                  <a:gd name="T16" fmla="*/ 16 w 16"/>
                  <a:gd name="T17" fmla="*/ 8 h 12"/>
                  <a:gd name="T18" fmla="*/ 16 w 16"/>
                  <a:gd name="T19" fmla="*/ 12 h 12"/>
                  <a:gd name="T20" fmla="*/ 6 w 16"/>
                  <a:gd name="T21" fmla="*/ 12 h 12"/>
                  <a:gd name="T22" fmla="*/ 0 w 16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2"/>
                  <a:gd name="T38" fmla="*/ 16 w 16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2">
                    <a:moveTo>
                      <a:pt x="0" y="8"/>
                    </a:moveTo>
                    <a:lnTo>
                      <a:pt x="0" y="8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4"/>
                    </a:lnTo>
                    <a:lnTo>
                      <a:pt x="16" y="8"/>
                    </a:lnTo>
                    <a:lnTo>
                      <a:pt x="16" y="12"/>
                    </a:lnTo>
                    <a:lnTo>
                      <a:pt x="6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26" name="Freeform 165"/>
              <p:cNvSpPr>
                <a:spLocks/>
              </p:cNvSpPr>
              <p:nvPr/>
            </p:nvSpPr>
            <p:spPr bwMode="auto">
              <a:xfrm>
                <a:off x="3255" y="2681"/>
                <a:ext cx="16" cy="10"/>
              </a:xfrm>
              <a:custGeom>
                <a:avLst/>
                <a:gdLst>
                  <a:gd name="T0" fmla="*/ 0 w 16"/>
                  <a:gd name="T1" fmla="*/ 4 h 10"/>
                  <a:gd name="T2" fmla="*/ 0 w 16"/>
                  <a:gd name="T3" fmla="*/ 4 h 10"/>
                  <a:gd name="T4" fmla="*/ 6 w 16"/>
                  <a:gd name="T5" fmla="*/ 0 h 10"/>
                  <a:gd name="T6" fmla="*/ 8 w 16"/>
                  <a:gd name="T7" fmla="*/ 0 h 10"/>
                  <a:gd name="T8" fmla="*/ 12 w 16"/>
                  <a:gd name="T9" fmla="*/ 0 h 10"/>
                  <a:gd name="T10" fmla="*/ 12 w 16"/>
                  <a:gd name="T11" fmla="*/ 0 h 10"/>
                  <a:gd name="T12" fmla="*/ 16 w 16"/>
                  <a:gd name="T13" fmla="*/ 4 h 10"/>
                  <a:gd name="T14" fmla="*/ 16 w 16"/>
                  <a:gd name="T15" fmla="*/ 6 h 10"/>
                  <a:gd name="T16" fmla="*/ 14 w 16"/>
                  <a:gd name="T17" fmla="*/ 8 h 10"/>
                  <a:gd name="T18" fmla="*/ 14 w 16"/>
                  <a:gd name="T19" fmla="*/ 8 h 10"/>
                  <a:gd name="T20" fmla="*/ 8 w 16"/>
                  <a:gd name="T21" fmla="*/ 10 h 10"/>
                  <a:gd name="T22" fmla="*/ 2 w 16"/>
                  <a:gd name="T23" fmla="*/ 10 h 10"/>
                  <a:gd name="T24" fmla="*/ 0 w 16"/>
                  <a:gd name="T25" fmla="*/ 4 h 1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0"/>
                  <a:gd name="T41" fmla="*/ 16 w 16"/>
                  <a:gd name="T42" fmla="*/ 10 h 10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0">
                    <a:moveTo>
                      <a:pt x="0" y="4"/>
                    </a:moveTo>
                    <a:lnTo>
                      <a:pt x="0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8"/>
                    </a:lnTo>
                    <a:lnTo>
                      <a:pt x="8" y="10"/>
                    </a:lnTo>
                    <a:lnTo>
                      <a:pt x="2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27" name="Freeform 166"/>
              <p:cNvSpPr>
                <a:spLocks/>
              </p:cNvSpPr>
              <p:nvPr/>
            </p:nvSpPr>
            <p:spPr bwMode="auto">
              <a:xfrm>
                <a:off x="3285" y="2687"/>
                <a:ext cx="10" cy="8"/>
              </a:xfrm>
              <a:custGeom>
                <a:avLst/>
                <a:gdLst>
                  <a:gd name="T0" fmla="*/ 0 w 10"/>
                  <a:gd name="T1" fmla="*/ 4 h 8"/>
                  <a:gd name="T2" fmla="*/ 0 w 10"/>
                  <a:gd name="T3" fmla="*/ 4 h 8"/>
                  <a:gd name="T4" fmla="*/ 0 w 10"/>
                  <a:gd name="T5" fmla="*/ 2 h 8"/>
                  <a:gd name="T6" fmla="*/ 2 w 10"/>
                  <a:gd name="T7" fmla="*/ 0 h 8"/>
                  <a:gd name="T8" fmla="*/ 4 w 10"/>
                  <a:gd name="T9" fmla="*/ 0 h 8"/>
                  <a:gd name="T10" fmla="*/ 4 w 10"/>
                  <a:gd name="T11" fmla="*/ 0 h 8"/>
                  <a:gd name="T12" fmla="*/ 8 w 10"/>
                  <a:gd name="T13" fmla="*/ 0 h 8"/>
                  <a:gd name="T14" fmla="*/ 10 w 10"/>
                  <a:gd name="T15" fmla="*/ 2 h 8"/>
                  <a:gd name="T16" fmla="*/ 10 w 10"/>
                  <a:gd name="T17" fmla="*/ 4 h 8"/>
                  <a:gd name="T18" fmla="*/ 4 w 10"/>
                  <a:gd name="T19" fmla="*/ 8 h 8"/>
                  <a:gd name="T20" fmla="*/ 0 w 10"/>
                  <a:gd name="T21" fmla="*/ 4 h 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8"/>
                  <a:gd name="T35" fmla="*/ 10 w 10"/>
                  <a:gd name="T36" fmla="*/ 8 h 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8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0" y="4"/>
                    </a:lnTo>
                    <a:lnTo>
                      <a:pt x="4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28" name="Freeform 167"/>
              <p:cNvSpPr>
                <a:spLocks/>
              </p:cNvSpPr>
              <p:nvPr/>
            </p:nvSpPr>
            <p:spPr bwMode="auto">
              <a:xfrm>
                <a:off x="3275" y="2677"/>
                <a:ext cx="8" cy="12"/>
              </a:xfrm>
              <a:custGeom>
                <a:avLst/>
                <a:gdLst>
                  <a:gd name="T0" fmla="*/ 0 w 8"/>
                  <a:gd name="T1" fmla="*/ 4 h 12"/>
                  <a:gd name="T2" fmla="*/ 0 w 8"/>
                  <a:gd name="T3" fmla="*/ 4 h 12"/>
                  <a:gd name="T4" fmla="*/ 0 w 8"/>
                  <a:gd name="T5" fmla="*/ 2 h 12"/>
                  <a:gd name="T6" fmla="*/ 2 w 8"/>
                  <a:gd name="T7" fmla="*/ 0 h 12"/>
                  <a:gd name="T8" fmla="*/ 4 w 8"/>
                  <a:gd name="T9" fmla="*/ 2 h 12"/>
                  <a:gd name="T10" fmla="*/ 4 w 8"/>
                  <a:gd name="T11" fmla="*/ 2 h 12"/>
                  <a:gd name="T12" fmla="*/ 6 w 8"/>
                  <a:gd name="T13" fmla="*/ 4 h 12"/>
                  <a:gd name="T14" fmla="*/ 8 w 8"/>
                  <a:gd name="T15" fmla="*/ 8 h 12"/>
                  <a:gd name="T16" fmla="*/ 6 w 8"/>
                  <a:gd name="T17" fmla="*/ 10 h 12"/>
                  <a:gd name="T18" fmla="*/ 6 w 8"/>
                  <a:gd name="T19" fmla="*/ 10 h 12"/>
                  <a:gd name="T20" fmla="*/ 4 w 8"/>
                  <a:gd name="T21" fmla="*/ 12 h 12"/>
                  <a:gd name="T22" fmla="*/ 4 w 8"/>
                  <a:gd name="T23" fmla="*/ 12 h 12"/>
                  <a:gd name="T24" fmla="*/ 2 w 8"/>
                  <a:gd name="T25" fmla="*/ 12 h 12"/>
                  <a:gd name="T26" fmla="*/ 2 w 8"/>
                  <a:gd name="T27" fmla="*/ 12 h 12"/>
                  <a:gd name="T28" fmla="*/ 0 w 8"/>
                  <a:gd name="T29" fmla="*/ 10 h 12"/>
                  <a:gd name="T30" fmla="*/ 0 w 8"/>
                  <a:gd name="T31" fmla="*/ 4 h 12"/>
                  <a:gd name="T32" fmla="*/ 0 w 8"/>
                  <a:gd name="T33" fmla="*/ 4 h 1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8"/>
                  <a:gd name="T52" fmla="*/ 0 h 12"/>
                  <a:gd name="T53" fmla="*/ 8 w 8"/>
                  <a:gd name="T54" fmla="*/ 12 h 12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8" h="12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2"/>
                    </a:lnTo>
                    <a:lnTo>
                      <a:pt x="6" y="4"/>
                    </a:lnTo>
                    <a:lnTo>
                      <a:pt x="8" y="8"/>
                    </a:lnTo>
                    <a:lnTo>
                      <a:pt x="6" y="10"/>
                    </a:lnTo>
                    <a:lnTo>
                      <a:pt x="4" y="12"/>
                    </a:lnTo>
                    <a:lnTo>
                      <a:pt x="2" y="12"/>
                    </a:lnTo>
                    <a:lnTo>
                      <a:pt x="0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29" name="Freeform 168"/>
              <p:cNvSpPr>
                <a:spLocks/>
              </p:cNvSpPr>
              <p:nvPr/>
            </p:nvSpPr>
            <p:spPr bwMode="auto">
              <a:xfrm>
                <a:off x="3261" y="2693"/>
                <a:ext cx="8" cy="12"/>
              </a:xfrm>
              <a:custGeom>
                <a:avLst/>
                <a:gdLst>
                  <a:gd name="T0" fmla="*/ 0 w 8"/>
                  <a:gd name="T1" fmla="*/ 8 h 12"/>
                  <a:gd name="T2" fmla="*/ 0 w 8"/>
                  <a:gd name="T3" fmla="*/ 8 h 12"/>
                  <a:gd name="T4" fmla="*/ 0 w 8"/>
                  <a:gd name="T5" fmla="*/ 4 h 12"/>
                  <a:gd name="T6" fmla="*/ 2 w 8"/>
                  <a:gd name="T7" fmla="*/ 0 h 12"/>
                  <a:gd name="T8" fmla="*/ 4 w 8"/>
                  <a:gd name="T9" fmla="*/ 2 h 12"/>
                  <a:gd name="T10" fmla="*/ 4 w 8"/>
                  <a:gd name="T11" fmla="*/ 2 h 12"/>
                  <a:gd name="T12" fmla="*/ 8 w 8"/>
                  <a:gd name="T13" fmla="*/ 4 h 12"/>
                  <a:gd name="T14" fmla="*/ 8 w 8"/>
                  <a:gd name="T15" fmla="*/ 8 h 12"/>
                  <a:gd name="T16" fmla="*/ 8 w 8"/>
                  <a:gd name="T17" fmla="*/ 8 h 12"/>
                  <a:gd name="T18" fmla="*/ 8 w 8"/>
                  <a:gd name="T19" fmla="*/ 10 h 12"/>
                  <a:gd name="T20" fmla="*/ 6 w 8"/>
                  <a:gd name="T21" fmla="*/ 12 h 12"/>
                  <a:gd name="T22" fmla="*/ 6 w 8"/>
                  <a:gd name="T23" fmla="*/ 12 h 12"/>
                  <a:gd name="T24" fmla="*/ 2 w 8"/>
                  <a:gd name="T25" fmla="*/ 12 h 12"/>
                  <a:gd name="T26" fmla="*/ 0 w 8"/>
                  <a:gd name="T27" fmla="*/ 8 h 12"/>
                  <a:gd name="T28" fmla="*/ 0 w 8"/>
                  <a:gd name="T29" fmla="*/ 8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8"/>
                  <a:gd name="T46" fmla="*/ 0 h 12"/>
                  <a:gd name="T47" fmla="*/ 8 w 8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8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4"/>
                    </a:lnTo>
                    <a:lnTo>
                      <a:pt x="2" y="0"/>
                    </a:lnTo>
                    <a:lnTo>
                      <a:pt x="4" y="2"/>
                    </a:lnTo>
                    <a:lnTo>
                      <a:pt x="8" y="4"/>
                    </a:lnTo>
                    <a:lnTo>
                      <a:pt x="8" y="8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2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30" name="Freeform 169"/>
              <p:cNvSpPr>
                <a:spLocks/>
              </p:cNvSpPr>
              <p:nvPr/>
            </p:nvSpPr>
            <p:spPr bwMode="auto">
              <a:xfrm>
                <a:off x="3217" y="2683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0 w 16"/>
                  <a:gd name="T5" fmla="*/ 2 h 14"/>
                  <a:gd name="T6" fmla="*/ 0 w 16"/>
                  <a:gd name="T7" fmla="*/ 0 h 14"/>
                  <a:gd name="T8" fmla="*/ 4 w 16"/>
                  <a:gd name="T9" fmla="*/ 2 h 14"/>
                  <a:gd name="T10" fmla="*/ 4 w 16"/>
                  <a:gd name="T11" fmla="*/ 2 h 14"/>
                  <a:gd name="T12" fmla="*/ 16 w 16"/>
                  <a:gd name="T13" fmla="*/ 8 h 14"/>
                  <a:gd name="T14" fmla="*/ 16 w 16"/>
                  <a:gd name="T15" fmla="*/ 8 h 14"/>
                  <a:gd name="T16" fmla="*/ 14 w 16"/>
                  <a:gd name="T17" fmla="*/ 10 h 14"/>
                  <a:gd name="T18" fmla="*/ 14 w 16"/>
                  <a:gd name="T19" fmla="*/ 14 h 14"/>
                  <a:gd name="T20" fmla="*/ 12 w 16"/>
                  <a:gd name="T21" fmla="*/ 14 h 14"/>
                  <a:gd name="T22" fmla="*/ 12 w 16"/>
                  <a:gd name="T23" fmla="*/ 14 h 14"/>
                  <a:gd name="T24" fmla="*/ 6 w 16"/>
                  <a:gd name="T25" fmla="*/ 12 h 14"/>
                  <a:gd name="T26" fmla="*/ 2 w 16"/>
                  <a:gd name="T27" fmla="*/ 12 h 14"/>
                  <a:gd name="T28" fmla="*/ 0 w 16"/>
                  <a:gd name="T29" fmla="*/ 8 h 14"/>
                  <a:gd name="T30" fmla="*/ 0 w 16"/>
                  <a:gd name="T31" fmla="*/ 8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4"/>
                  <a:gd name="T50" fmla="*/ 16 w 16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4" y="2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14" y="14"/>
                    </a:lnTo>
                    <a:lnTo>
                      <a:pt x="12" y="14"/>
                    </a:lnTo>
                    <a:lnTo>
                      <a:pt x="6" y="12"/>
                    </a:lnTo>
                    <a:lnTo>
                      <a:pt x="2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31" name="Freeform 170"/>
              <p:cNvSpPr>
                <a:spLocks/>
              </p:cNvSpPr>
              <p:nvPr/>
            </p:nvSpPr>
            <p:spPr bwMode="auto">
              <a:xfrm>
                <a:off x="3233" y="2689"/>
                <a:ext cx="12" cy="12"/>
              </a:xfrm>
              <a:custGeom>
                <a:avLst/>
                <a:gdLst>
                  <a:gd name="T0" fmla="*/ 2 w 12"/>
                  <a:gd name="T1" fmla="*/ 8 h 12"/>
                  <a:gd name="T2" fmla="*/ 2 w 12"/>
                  <a:gd name="T3" fmla="*/ 8 h 12"/>
                  <a:gd name="T4" fmla="*/ 0 w 12"/>
                  <a:gd name="T5" fmla="*/ 4 h 12"/>
                  <a:gd name="T6" fmla="*/ 2 w 12"/>
                  <a:gd name="T7" fmla="*/ 0 h 12"/>
                  <a:gd name="T8" fmla="*/ 6 w 12"/>
                  <a:gd name="T9" fmla="*/ 0 h 12"/>
                  <a:gd name="T10" fmla="*/ 6 w 12"/>
                  <a:gd name="T11" fmla="*/ 0 h 12"/>
                  <a:gd name="T12" fmla="*/ 10 w 12"/>
                  <a:gd name="T13" fmla="*/ 0 h 12"/>
                  <a:gd name="T14" fmla="*/ 12 w 12"/>
                  <a:gd name="T15" fmla="*/ 2 h 12"/>
                  <a:gd name="T16" fmla="*/ 12 w 12"/>
                  <a:gd name="T17" fmla="*/ 6 h 12"/>
                  <a:gd name="T18" fmla="*/ 10 w 12"/>
                  <a:gd name="T19" fmla="*/ 12 h 12"/>
                  <a:gd name="T20" fmla="*/ 2 w 12"/>
                  <a:gd name="T21" fmla="*/ 12 h 12"/>
                  <a:gd name="T22" fmla="*/ 2 w 12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2"/>
                  <a:gd name="T38" fmla="*/ 12 w 12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2">
                    <a:moveTo>
                      <a:pt x="2" y="8"/>
                    </a:moveTo>
                    <a:lnTo>
                      <a:pt x="2" y="8"/>
                    </a:lnTo>
                    <a:lnTo>
                      <a:pt x="0" y="4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10" y="0"/>
                    </a:lnTo>
                    <a:lnTo>
                      <a:pt x="12" y="2"/>
                    </a:lnTo>
                    <a:lnTo>
                      <a:pt x="12" y="6"/>
                    </a:lnTo>
                    <a:lnTo>
                      <a:pt x="10" y="12"/>
                    </a:lnTo>
                    <a:lnTo>
                      <a:pt x="2" y="12"/>
                    </a:lnTo>
                    <a:lnTo>
                      <a:pt x="2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32" name="Freeform 171"/>
              <p:cNvSpPr>
                <a:spLocks/>
              </p:cNvSpPr>
              <p:nvPr/>
            </p:nvSpPr>
            <p:spPr bwMode="auto">
              <a:xfrm>
                <a:off x="3247" y="2691"/>
                <a:ext cx="10" cy="14"/>
              </a:xfrm>
              <a:custGeom>
                <a:avLst/>
                <a:gdLst>
                  <a:gd name="T0" fmla="*/ 0 w 10"/>
                  <a:gd name="T1" fmla="*/ 12 h 14"/>
                  <a:gd name="T2" fmla="*/ 0 w 10"/>
                  <a:gd name="T3" fmla="*/ 12 h 14"/>
                  <a:gd name="T4" fmla="*/ 0 w 10"/>
                  <a:gd name="T5" fmla="*/ 8 h 14"/>
                  <a:gd name="T6" fmla="*/ 2 w 10"/>
                  <a:gd name="T7" fmla="*/ 0 h 14"/>
                  <a:gd name="T8" fmla="*/ 2 w 10"/>
                  <a:gd name="T9" fmla="*/ 0 h 14"/>
                  <a:gd name="T10" fmla="*/ 2 w 10"/>
                  <a:gd name="T11" fmla="*/ 0 h 14"/>
                  <a:gd name="T12" fmla="*/ 4 w 10"/>
                  <a:gd name="T13" fmla="*/ 0 h 14"/>
                  <a:gd name="T14" fmla="*/ 8 w 10"/>
                  <a:gd name="T15" fmla="*/ 0 h 14"/>
                  <a:gd name="T16" fmla="*/ 8 w 10"/>
                  <a:gd name="T17" fmla="*/ 2 h 14"/>
                  <a:gd name="T18" fmla="*/ 8 w 10"/>
                  <a:gd name="T19" fmla="*/ 2 h 14"/>
                  <a:gd name="T20" fmla="*/ 10 w 10"/>
                  <a:gd name="T21" fmla="*/ 12 h 14"/>
                  <a:gd name="T22" fmla="*/ 10 w 10"/>
                  <a:gd name="T23" fmla="*/ 12 h 14"/>
                  <a:gd name="T24" fmla="*/ 6 w 10"/>
                  <a:gd name="T25" fmla="*/ 14 h 14"/>
                  <a:gd name="T26" fmla="*/ 2 w 10"/>
                  <a:gd name="T27" fmla="*/ 14 h 14"/>
                  <a:gd name="T28" fmla="*/ 0 w 10"/>
                  <a:gd name="T29" fmla="*/ 12 h 14"/>
                  <a:gd name="T30" fmla="*/ 0 w 10"/>
                  <a:gd name="T31" fmla="*/ 12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0"/>
                  <a:gd name="T49" fmla="*/ 0 h 14"/>
                  <a:gd name="T50" fmla="*/ 10 w 10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0" h="14">
                    <a:moveTo>
                      <a:pt x="0" y="12"/>
                    </a:moveTo>
                    <a:lnTo>
                      <a:pt x="0" y="12"/>
                    </a:lnTo>
                    <a:lnTo>
                      <a:pt x="0" y="8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8" y="2"/>
                    </a:lnTo>
                    <a:lnTo>
                      <a:pt x="10" y="12"/>
                    </a:lnTo>
                    <a:lnTo>
                      <a:pt x="6" y="14"/>
                    </a:lnTo>
                    <a:lnTo>
                      <a:pt x="2" y="14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33" name="Freeform 172"/>
              <p:cNvSpPr>
                <a:spLocks/>
              </p:cNvSpPr>
              <p:nvPr/>
            </p:nvSpPr>
            <p:spPr bwMode="auto">
              <a:xfrm>
                <a:off x="3295" y="2683"/>
                <a:ext cx="18" cy="14"/>
              </a:xfrm>
              <a:custGeom>
                <a:avLst/>
                <a:gdLst>
                  <a:gd name="T0" fmla="*/ 0 w 18"/>
                  <a:gd name="T1" fmla="*/ 14 h 14"/>
                  <a:gd name="T2" fmla="*/ 0 w 18"/>
                  <a:gd name="T3" fmla="*/ 14 h 14"/>
                  <a:gd name="T4" fmla="*/ 4 w 18"/>
                  <a:gd name="T5" fmla="*/ 6 h 14"/>
                  <a:gd name="T6" fmla="*/ 10 w 18"/>
                  <a:gd name="T7" fmla="*/ 0 h 14"/>
                  <a:gd name="T8" fmla="*/ 12 w 18"/>
                  <a:gd name="T9" fmla="*/ 0 h 14"/>
                  <a:gd name="T10" fmla="*/ 16 w 18"/>
                  <a:gd name="T11" fmla="*/ 2 h 14"/>
                  <a:gd name="T12" fmla="*/ 16 w 18"/>
                  <a:gd name="T13" fmla="*/ 2 h 14"/>
                  <a:gd name="T14" fmla="*/ 18 w 18"/>
                  <a:gd name="T15" fmla="*/ 4 h 14"/>
                  <a:gd name="T16" fmla="*/ 18 w 18"/>
                  <a:gd name="T17" fmla="*/ 6 h 14"/>
                  <a:gd name="T18" fmla="*/ 18 w 18"/>
                  <a:gd name="T19" fmla="*/ 10 h 14"/>
                  <a:gd name="T20" fmla="*/ 12 w 18"/>
                  <a:gd name="T21" fmla="*/ 14 h 14"/>
                  <a:gd name="T22" fmla="*/ 0 w 18"/>
                  <a:gd name="T23" fmla="*/ 14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4"/>
                  <a:gd name="T38" fmla="*/ 18 w 18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4">
                    <a:moveTo>
                      <a:pt x="0" y="14"/>
                    </a:moveTo>
                    <a:lnTo>
                      <a:pt x="0" y="14"/>
                    </a:lnTo>
                    <a:lnTo>
                      <a:pt x="4" y="6"/>
                    </a:lnTo>
                    <a:lnTo>
                      <a:pt x="10" y="0"/>
                    </a:lnTo>
                    <a:lnTo>
                      <a:pt x="12" y="0"/>
                    </a:lnTo>
                    <a:lnTo>
                      <a:pt x="16" y="2"/>
                    </a:lnTo>
                    <a:lnTo>
                      <a:pt x="18" y="4"/>
                    </a:lnTo>
                    <a:lnTo>
                      <a:pt x="18" y="6"/>
                    </a:lnTo>
                    <a:lnTo>
                      <a:pt x="18" y="10"/>
                    </a:lnTo>
                    <a:lnTo>
                      <a:pt x="12" y="14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34" name="Freeform 173"/>
              <p:cNvSpPr>
                <a:spLocks/>
              </p:cNvSpPr>
              <p:nvPr/>
            </p:nvSpPr>
            <p:spPr bwMode="auto">
              <a:xfrm>
                <a:off x="3273" y="2693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2 w 16"/>
                  <a:gd name="T5" fmla="*/ 2 h 14"/>
                  <a:gd name="T6" fmla="*/ 6 w 16"/>
                  <a:gd name="T7" fmla="*/ 0 h 14"/>
                  <a:gd name="T8" fmla="*/ 8 w 16"/>
                  <a:gd name="T9" fmla="*/ 0 h 14"/>
                  <a:gd name="T10" fmla="*/ 10 w 16"/>
                  <a:gd name="T11" fmla="*/ 2 h 14"/>
                  <a:gd name="T12" fmla="*/ 10 w 16"/>
                  <a:gd name="T13" fmla="*/ 2 h 14"/>
                  <a:gd name="T14" fmla="*/ 14 w 16"/>
                  <a:gd name="T15" fmla="*/ 6 h 14"/>
                  <a:gd name="T16" fmla="*/ 16 w 16"/>
                  <a:gd name="T17" fmla="*/ 10 h 14"/>
                  <a:gd name="T18" fmla="*/ 16 w 16"/>
                  <a:gd name="T19" fmla="*/ 14 h 14"/>
                  <a:gd name="T20" fmla="*/ 6 w 16"/>
                  <a:gd name="T21" fmla="*/ 14 h 14"/>
                  <a:gd name="T22" fmla="*/ 0 w 16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4"/>
                  <a:gd name="T38" fmla="*/ 16 w 16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4" y="6"/>
                    </a:lnTo>
                    <a:lnTo>
                      <a:pt x="16" y="10"/>
                    </a:lnTo>
                    <a:lnTo>
                      <a:pt x="16" y="14"/>
                    </a:lnTo>
                    <a:lnTo>
                      <a:pt x="6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35" name="Freeform 174"/>
              <p:cNvSpPr>
                <a:spLocks/>
              </p:cNvSpPr>
              <p:nvPr/>
            </p:nvSpPr>
            <p:spPr bwMode="auto">
              <a:xfrm>
                <a:off x="3293" y="2701"/>
                <a:ext cx="16" cy="10"/>
              </a:xfrm>
              <a:custGeom>
                <a:avLst/>
                <a:gdLst>
                  <a:gd name="T0" fmla="*/ 0 w 16"/>
                  <a:gd name="T1" fmla="*/ 4 h 10"/>
                  <a:gd name="T2" fmla="*/ 0 w 16"/>
                  <a:gd name="T3" fmla="*/ 4 h 10"/>
                  <a:gd name="T4" fmla="*/ 6 w 16"/>
                  <a:gd name="T5" fmla="*/ 0 h 10"/>
                  <a:gd name="T6" fmla="*/ 8 w 16"/>
                  <a:gd name="T7" fmla="*/ 0 h 10"/>
                  <a:gd name="T8" fmla="*/ 12 w 16"/>
                  <a:gd name="T9" fmla="*/ 2 h 10"/>
                  <a:gd name="T10" fmla="*/ 12 w 16"/>
                  <a:gd name="T11" fmla="*/ 2 h 10"/>
                  <a:gd name="T12" fmla="*/ 16 w 16"/>
                  <a:gd name="T13" fmla="*/ 4 h 10"/>
                  <a:gd name="T14" fmla="*/ 16 w 16"/>
                  <a:gd name="T15" fmla="*/ 6 h 10"/>
                  <a:gd name="T16" fmla="*/ 14 w 16"/>
                  <a:gd name="T17" fmla="*/ 10 h 10"/>
                  <a:gd name="T18" fmla="*/ 14 w 16"/>
                  <a:gd name="T19" fmla="*/ 10 h 10"/>
                  <a:gd name="T20" fmla="*/ 8 w 16"/>
                  <a:gd name="T21" fmla="*/ 10 h 10"/>
                  <a:gd name="T22" fmla="*/ 2 w 16"/>
                  <a:gd name="T23" fmla="*/ 10 h 10"/>
                  <a:gd name="T24" fmla="*/ 0 w 16"/>
                  <a:gd name="T25" fmla="*/ 4 h 1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0"/>
                  <a:gd name="T41" fmla="*/ 16 w 16"/>
                  <a:gd name="T42" fmla="*/ 10 h 10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0">
                    <a:moveTo>
                      <a:pt x="0" y="4"/>
                    </a:moveTo>
                    <a:lnTo>
                      <a:pt x="0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0"/>
                    </a:lnTo>
                    <a:lnTo>
                      <a:pt x="8" y="10"/>
                    </a:lnTo>
                    <a:lnTo>
                      <a:pt x="2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36" name="Freeform 175"/>
              <p:cNvSpPr>
                <a:spLocks/>
              </p:cNvSpPr>
              <p:nvPr/>
            </p:nvSpPr>
            <p:spPr bwMode="auto">
              <a:xfrm>
                <a:off x="3323" y="2707"/>
                <a:ext cx="10" cy="10"/>
              </a:xfrm>
              <a:custGeom>
                <a:avLst/>
                <a:gdLst>
                  <a:gd name="T0" fmla="*/ 0 w 10"/>
                  <a:gd name="T1" fmla="*/ 4 h 10"/>
                  <a:gd name="T2" fmla="*/ 0 w 10"/>
                  <a:gd name="T3" fmla="*/ 4 h 10"/>
                  <a:gd name="T4" fmla="*/ 0 w 10"/>
                  <a:gd name="T5" fmla="*/ 2 h 10"/>
                  <a:gd name="T6" fmla="*/ 2 w 10"/>
                  <a:gd name="T7" fmla="*/ 0 h 10"/>
                  <a:gd name="T8" fmla="*/ 6 w 10"/>
                  <a:gd name="T9" fmla="*/ 0 h 10"/>
                  <a:gd name="T10" fmla="*/ 6 w 10"/>
                  <a:gd name="T11" fmla="*/ 0 h 10"/>
                  <a:gd name="T12" fmla="*/ 8 w 10"/>
                  <a:gd name="T13" fmla="*/ 2 h 10"/>
                  <a:gd name="T14" fmla="*/ 10 w 10"/>
                  <a:gd name="T15" fmla="*/ 4 h 10"/>
                  <a:gd name="T16" fmla="*/ 10 w 10"/>
                  <a:gd name="T17" fmla="*/ 6 h 10"/>
                  <a:gd name="T18" fmla="*/ 6 w 10"/>
                  <a:gd name="T19" fmla="*/ 10 h 10"/>
                  <a:gd name="T20" fmla="*/ 0 w 10"/>
                  <a:gd name="T21" fmla="*/ 4 h 10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10"/>
                  <a:gd name="T35" fmla="*/ 10 w 10"/>
                  <a:gd name="T36" fmla="*/ 10 h 10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10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10" y="4"/>
                    </a:lnTo>
                    <a:lnTo>
                      <a:pt x="10" y="6"/>
                    </a:lnTo>
                    <a:lnTo>
                      <a:pt x="6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37" name="Freeform 176"/>
              <p:cNvSpPr>
                <a:spLocks/>
              </p:cNvSpPr>
              <p:nvPr/>
            </p:nvSpPr>
            <p:spPr bwMode="auto">
              <a:xfrm>
                <a:off x="3313" y="2699"/>
                <a:ext cx="8" cy="12"/>
              </a:xfrm>
              <a:custGeom>
                <a:avLst/>
                <a:gdLst>
                  <a:gd name="T0" fmla="*/ 0 w 8"/>
                  <a:gd name="T1" fmla="*/ 4 h 12"/>
                  <a:gd name="T2" fmla="*/ 0 w 8"/>
                  <a:gd name="T3" fmla="*/ 4 h 12"/>
                  <a:gd name="T4" fmla="*/ 0 w 8"/>
                  <a:gd name="T5" fmla="*/ 0 h 12"/>
                  <a:gd name="T6" fmla="*/ 2 w 8"/>
                  <a:gd name="T7" fmla="*/ 0 h 12"/>
                  <a:gd name="T8" fmla="*/ 6 w 8"/>
                  <a:gd name="T9" fmla="*/ 0 h 12"/>
                  <a:gd name="T10" fmla="*/ 6 w 8"/>
                  <a:gd name="T11" fmla="*/ 0 h 12"/>
                  <a:gd name="T12" fmla="*/ 8 w 8"/>
                  <a:gd name="T13" fmla="*/ 4 h 12"/>
                  <a:gd name="T14" fmla="*/ 8 w 8"/>
                  <a:gd name="T15" fmla="*/ 6 h 12"/>
                  <a:gd name="T16" fmla="*/ 6 w 8"/>
                  <a:gd name="T17" fmla="*/ 8 h 12"/>
                  <a:gd name="T18" fmla="*/ 6 w 8"/>
                  <a:gd name="T19" fmla="*/ 8 h 12"/>
                  <a:gd name="T20" fmla="*/ 6 w 8"/>
                  <a:gd name="T21" fmla="*/ 10 h 12"/>
                  <a:gd name="T22" fmla="*/ 4 w 8"/>
                  <a:gd name="T23" fmla="*/ 12 h 12"/>
                  <a:gd name="T24" fmla="*/ 2 w 8"/>
                  <a:gd name="T25" fmla="*/ 12 h 12"/>
                  <a:gd name="T26" fmla="*/ 2 w 8"/>
                  <a:gd name="T27" fmla="*/ 12 h 12"/>
                  <a:gd name="T28" fmla="*/ 0 w 8"/>
                  <a:gd name="T29" fmla="*/ 8 h 12"/>
                  <a:gd name="T30" fmla="*/ 0 w 8"/>
                  <a:gd name="T31" fmla="*/ 4 h 12"/>
                  <a:gd name="T32" fmla="*/ 0 w 8"/>
                  <a:gd name="T33" fmla="*/ 4 h 1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8"/>
                  <a:gd name="T52" fmla="*/ 0 h 12"/>
                  <a:gd name="T53" fmla="*/ 8 w 8"/>
                  <a:gd name="T54" fmla="*/ 12 h 12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8" h="12">
                    <a:moveTo>
                      <a:pt x="0" y="4"/>
                    </a:moveTo>
                    <a:lnTo>
                      <a:pt x="0" y="4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8" y="4"/>
                    </a:lnTo>
                    <a:lnTo>
                      <a:pt x="8" y="6"/>
                    </a:lnTo>
                    <a:lnTo>
                      <a:pt x="6" y="8"/>
                    </a:lnTo>
                    <a:lnTo>
                      <a:pt x="6" y="10"/>
                    </a:lnTo>
                    <a:lnTo>
                      <a:pt x="4" y="12"/>
                    </a:lnTo>
                    <a:lnTo>
                      <a:pt x="2" y="12"/>
                    </a:lnTo>
                    <a:lnTo>
                      <a:pt x="0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38" name="Freeform 177"/>
              <p:cNvSpPr>
                <a:spLocks/>
              </p:cNvSpPr>
              <p:nvPr/>
            </p:nvSpPr>
            <p:spPr bwMode="auto">
              <a:xfrm>
                <a:off x="3299" y="2715"/>
                <a:ext cx="8" cy="12"/>
              </a:xfrm>
              <a:custGeom>
                <a:avLst/>
                <a:gdLst>
                  <a:gd name="T0" fmla="*/ 0 w 8"/>
                  <a:gd name="T1" fmla="*/ 6 h 12"/>
                  <a:gd name="T2" fmla="*/ 0 w 8"/>
                  <a:gd name="T3" fmla="*/ 6 h 12"/>
                  <a:gd name="T4" fmla="*/ 0 w 8"/>
                  <a:gd name="T5" fmla="*/ 2 h 12"/>
                  <a:gd name="T6" fmla="*/ 2 w 8"/>
                  <a:gd name="T7" fmla="*/ 0 h 12"/>
                  <a:gd name="T8" fmla="*/ 4 w 8"/>
                  <a:gd name="T9" fmla="*/ 0 h 12"/>
                  <a:gd name="T10" fmla="*/ 4 w 8"/>
                  <a:gd name="T11" fmla="*/ 0 h 12"/>
                  <a:gd name="T12" fmla="*/ 8 w 8"/>
                  <a:gd name="T13" fmla="*/ 4 h 12"/>
                  <a:gd name="T14" fmla="*/ 8 w 8"/>
                  <a:gd name="T15" fmla="*/ 6 h 12"/>
                  <a:gd name="T16" fmla="*/ 8 w 8"/>
                  <a:gd name="T17" fmla="*/ 6 h 12"/>
                  <a:gd name="T18" fmla="*/ 8 w 8"/>
                  <a:gd name="T19" fmla="*/ 10 h 12"/>
                  <a:gd name="T20" fmla="*/ 6 w 8"/>
                  <a:gd name="T21" fmla="*/ 12 h 12"/>
                  <a:gd name="T22" fmla="*/ 6 w 8"/>
                  <a:gd name="T23" fmla="*/ 12 h 12"/>
                  <a:gd name="T24" fmla="*/ 4 w 8"/>
                  <a:gd name="T25" fmla="*/ 10 h 12"/>
                  <a:gd name="T26" fmla="*/ 0 w 8"/>
                  <a:gd name="T27" fmla="*/ 6 h 12"/>
                  <a:gd name="T28" fmla="*/ 0 w 8"/>
                  <a:gd name="T29" fmla="*/ 6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8"/>
                  <a:gd name="T46" fmla="*/ 0 h 12"/>
                  <a:gd name="T47" fmla="*/ 8 w 8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8" h="12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8" y="6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39" name="Freeform 178"/>
              <p:cNvSpPr>
                <a:spLocks/>
              </p:cNvSpPr>
              <p:nvPr/>
            </p:nvSpPr>
            <p:spPr bwMode="auto">
              <a:xfrm>
                <a:off x="3255" y="2705"/>
                <a:ext cx="16" cy="12"/>
              </a:xfrm>
              <a:custGeom>
                <a:avLst/>
                <a:gdLst>
                  <a:gd name="T0" fmla="*/ 0 w 16"/>
                  <a:gd name="T1" fmla="*/ 8 h 12"/>
                  <a:gd name="T2" fmla="*/ 0 w 16"/>
                  <a:gd name="T3" fmla="*/ 8 h 12"/>
                  <a:gd name="T4" fmla="*/ 0 w 16"/>
                  <a:gd name="T5" fmla="*/ 2 h 12"/>
                  <a:gd name="T6" fmla="*/ 2 w 16"/>
                  <a:gd name="T7" fmla="*/ 0 h 12"/>
                  <a:gd name="T8" fmla="*/ 6 w 16"/>
                  <a:gd name="T9" fmla="*/ 0 h 12"/>
                  <a:gd name="T10" fmla="*/ 6 w 16"/>
                  <a:gd name="T11" fmla="*/ 0 h 12"/>
                  <a:gd name="T12" fmla="*/ 16 w 16"/>
                  <a:gd name="T13" fmla="*/ 6 h 12"/>
                  <a:gd name="T14" fmla="*/ 16 w 16"/>
                  <a:gd name="T15" fmla="*/ 6 h 12"/>
                  <a:gd name="T16" fmla="*/ 14 w 16"/>
                  <a:gd name="T17" fmla="*/ 10 h 12"/>
                  <a:gd name="T18" fmla="*/ 14 w 16"/>
                  <a:gd name="T19" fmla="*/ 12 h 12"/>
                  <a:gd name="T20" fmla="*/ 12 w 16"/>
                  <a:gd name="T21" fmla="*/ 12 h 12"/>
                  <a:gd name="T22" fmla="*/ 12 w 16"/>
                  <a:gd name="T23" fmla="*/ 12 h 12"/>
                  <a:gd name="T24" fmla="*/ 6 w 16"/>
                  <a:gd name="T25" fmla="*/ 12 h 12"/>
                  <a:gd name="T26" fmla="*/ 2 w 16"/>
                  <a:gd name="T27" fmla="*/ 10 h 12"/>
                  <a:gd name="T28" fmla="*/ 0 w 16"/>
                  <a:gd name="T29" fmla="*/ 8 h 12"/>
                  <a:gd name="T30" fmla="*/ 0 w 16"/>
                  <a:gd name="T31" fmla="*/ 8 h 12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2"/>
                  <a:gd name="T50" fmla="*/ 16 w 16"/>
                  <a:gd name="T51" fmla="*/ 12 h 12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16" y="6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2" y="12"/>
                    </a:lnTo>
                    <a:lnTo>
                      <a:pt x="6" y="12"/>
                    </a:lnTo>
                    <a:lnTo>
                      <a:pt x="2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40" name="Freeform 179"/>
              <p:cNvSpPr>
                <a:spLocks/>
              </p:cNvSpPr>
              <p:nvPr/>
            </p:nvSpPr>
            <p:spPr bwMode="auto">
              <a:xfrm>
                <a:off x="3015" y="2691"/>
                <a:ext cx="10" cy="12"/>
              </a:xfrm>
              <a:custGeom>
                <a:avLst/>
                <a:gdLst>
                  <a:gd name="T0" fmla="*/ 0 w 10"/>
                  <a:gd name="T1" fmla="*/ 8 h 12"/>
                  <a:gd name="T2" fmla="*/ 0 w 10"/>
                  <a:gd name="T3" fmla="*/ 8 h 12"/>
                  <a:gd name="T4" fmla="*/ 0 w 10"/>
                  <a:gd name="T5" fmla="*/ 4 h 12"/>
                  <a:gd name="T6" fmla="*/ 2 w 10"/>
                  <a:gd name="T7" fmla="*/ 0 h 12"/>
                  <a:gd name="T8" fmla="*/ 4 w 10"/>
                  <a:gd name="T9" fmla="*/ 2 h 12"/>
                  <a:gd name="T10" fmla="*/ 4 w 10"/>
                  <a:gd name="T11" fmla="*/ 2 h 12"/>
                  <a:gd name="T12" fmla="*/ 8 w 10"/>
                  <a:gd name="T13" fmla="*/ 4 h 12"/>
                  <a:gd name="T14" fmla="*/ 10 w 10"/>
                  <a:gd name="T15" fmla="*/ 8 h 12"/>
                  <a:gd name="T16" fmla="*/ 10 w 10"/>
                  <a:gd name="T17" fmla="*/ 8 h 12"/>
                  <a:gd name="T18" fmla="*/ 8 w 10"/>
                  <a:gd name="T19" fmla="*/ 10 h 12"/>
                  <a:gd name="T20" fmla="*/ 6 w 10"/>
                  <a:gd name="T21" fmla="*/ 12 h 12"/>
                  <a:gd name="T22" fmla="*/ 6 w 10"/>
                  <a:gd name="T23" fmla="*/ 12 h 12"/>
                  <a:gd name="T24" fmla="*/ 4 w 10"/>
                  <a:gd name="T25" fmla="*/ 10 h 12"/>
                  <a:gd name="T26" fmla="*/ 0 w 10"/>
                  <a:gd name="T27" fmla="*/ 8 h 12"/>
                  <a:gd name="T28" fmla="*/ 0 w 10"/>
                  <a:gd name="T29" fmla="*/ 8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4"/>
                    </a:lnTo>
                    <a:lnTo>
                      <a:pt x="2" y="0"/>
                    </a:lnTo>
                    <a:lnTo>
                      <a:pt x="4" y="2"/>
                    </a:lnTo>
                    <a:lnTo>
                      <a:pt x="8" y="4"/>
                    </a:lnTo>
                    <a:lnTo>
                      <a:pt x="10" y="8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41" name="Freeform 180"/>
              <p:cNvSpPr>
                <a:spLocks/>
              </p:cNvSpPr>
              <p:nvPr/>
            </p:nvSpPr>
            <p:spPr bwMode="auto">
              <a:xfrm>
                <a:off x="3053" y="2689"/>
                <a:ext cx="10" cy="12"/>
              </a:xfrm>
              <a:custGeom>
                <a:avLst/>
                <a:gdLst>
                  <a:gd name="T0" fmla="*/ 0 w 10"/>
                  <a:gd name="T1" fmla="*/ 6 h 12"/>
                  <a:gd name="T2" fmla="*/ 0 w 10"/>
                  <a:gd name="T3" fmla="*/ 6 h 12"/>
                  <a:gd name="T4" fmla="*/ 2 w 10"/>
                  <a:gd name="T5" fmla="*/ 2 h 12"/>
                  <a:gd name="T6" fmla="*/ 2 w 10"/>
                  <a:gd name="T7" fmla="*/ 0 h 12"/>
                  <a:gd name="T8" fmla="*/ 4 w 10"/>
                  <a:gd name="T9" fmla="*/ 0 h 12"/>
                  <a:gd name="T10" fmla="*/ 4 w 10"/>
                  <a:gd name="T11" fmla="*/ 0 h 12"/>
                  <a:gd name="T12" fmla="*/ 8 w 10"/>
                  <a:gd name="T13" fmla="*/ 4 h 12"/>
                  <a:gd name="T14" fmla="*/ 10 w 10"/>
                  <a:gd name="T15" fmla="*/ 6 h 12"/>
                  <a:gd name="T16" fmla="*/ 10 w 10"/>
                  <a:gd name="T17" fmla="*/ 6 h 12"/>
                  <a:gd name="T18" fmla="*/ 8 w 10"/>
                  <a:gd name="T19" fmla="*/ 10 h 12"/>
                  <a:gd name="T20" fmla="*/ 8 w 10"/>
                  <a:gd name="T21" fmla="*/ 12 h 12"/>
                  <a:gd name="T22" fmla="*/ 8 w 10"/>
                  <a:gd name="T23" fmla="*/ 12 h 12"/>
                  <a:gd name="T24" fmla="*/ 4 w 10"/>
                  <a:gd name="T25" fmla="*/ 10 h 12"/>
                  <a:gd name="T26" fmla="*/ 0 w 10"/>
                  <a:gd name="T27" fmla="*/ 6 h 12"/>
                  <a:gd name="T28" fmla="*/ 0 w 10"/>
                  <a:gd name="T29" fmla="*/ 6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6"/>
                    </a:moveTo>
                    <a:lnTo>
                      <a:pt x="0" y="6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10" y="6"/>
                    </a:lnTo>
                    <a:lnTo>
                      <a:pt x="8" y="10"/>
                    </a:lnTo>
                    <a:lnTo>
                      <a:pt x="8" y="12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42" name="Freeform 181"/>
              <p:cNvSpPr>
                <a:spLocks/>
              </p:cNvSpPr>
              <p:nvPr/>
            </p:nvSpPr>
            <p:spPr bwMode="auto">
              <a:xfrm>
                <a:off x="3041" y="2685"/>
                <a:ext cx="8" cy="16"/>
              </a:xfrm>
              <a:custGeom>
                <a:avLst/>
                <a:gdLst>
                  <a:gd name="T0" fmla="*/ 0 w 8"/>
                  <a:gd name="T1" fmla="*/ 12 h 16"/>
                  <a:gd name="T2" fmla="*/ 0 w 8"/>
                  <a:gd name="T3" fmla="*/ 12 h 16"/>
                  <a:gd name="T4" fmla="*/ 0 w 8"/>
                  <a:gd name="T5" fmla="*/ 8 h 16"/>
                  <a:gd name="T6" fmla="*/ 0 w 8"/>
                  <a:gd name="T7" fmla="*/ 2 h 16"/>
                  <a:gd name="T8" fmla="*/ 0 w 8"/>
                  <a:gd name="T9" fmla="*/ 2 h 16"/>
                  <a:gd name="T10" fmla="*/ 2 w 8"/>
                  <a:gd name="T11" fmla="*/ 0 h 16"/>
                  <a:gd name="T12" fmla="*/ 4 w 8"/>
                  <a:gd name="T13" fmla="*/ 0 h 16"/>
                  <a:gd name="T14" fmla="*/ 6 w 8"/>
                  <a:gd name="T15" fmla="*/ 0 h 16"/>
                  <a:gd name="T16" fmla="*/ 8 w 8"/>
                  <a:gd name="T17" fmla="*/ 2 h 16"/>
                  <a:gd name="T18" fmla="*/ 8 w 8"/>
                  <a:gd name="T19" fmla="*/ 2 h 16"/>
                  <a:gd name="T20" fmla="*/ 8 w 8"/>
                  <a:gd name="T21" fmla="*/ 12 h 16"/>
                  <a:gd name="T22" fmla="*/ 8 w 8"/>
                  <a:gd name="T23" fmla="*/ 12 h 16"/>
                  <a:gd name="T24" fmla="*/ 6 w 8"/>
                  <a:gd name="T25" fmla="*/ 16 h 16"/>
                  <a:gd name="T26" fmla="*/ 2 w 8"/>
                  <a:gd name="T27" fmla="*/ 16 h 16"/>
                  <a:gd name="T28" fmla="*/ 0 w 8"/>
                  <a:gd name="T29" fmla="*/ 12 h 16"/>
                  <a:gd name="T30" fmla="*/ 0 w 8"/>
                  <a:gd name="T31" fmla="*/ 12 h 1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8"/>
                  <a:gd name="T49" fmla="*/ 0 h 16"/>
                  <a:gd name="T50" fmla="*/ 8 w 8"/>
                  <a:gd name="T51" fmla="*/ 16 h 1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8" h="16">
                    <a:moveTo>
                      <a:pt x="0" y="12"/>
                    </a:moveTo>
                    <a:lnTo>
                      <a:pt x="0" y="12"/>
                    </a:lnTo>
                    <a:lnTo>
                      <a:pt x="0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8" y="12"/>
                    </a:lnTo>
                    <a:lnTo>
                      <a:pt x="6" y="16"/>
                    </a:lnTo>
                    <a:lnTo>
                      <a:pt x="2" y="16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43" name="Freeform 182"/>
              <p:cNvSpPr>
                <a:spLocks/>
              </p:cNvSpPr>
              <p:nvPr/>
            </p:nvSpPr>
            <p:spPr bwMode="auto">
              <a:xfrm>
                <a:off x="3067" y="2687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2 w 16"/>
                  <a:gd name="T5" fmla="*/ 4 h 14"/>
                  <a:gd name="T6" fmla="*/ 4 w 16"/>
                  <a:gd name="T7" fmla="*/ 0 h 14"/>
                  <a:gd name="T8" fmla="*/ 6 w 16"/>
                  <a:gd name="T9" fmla="*/ 0 h 14"/>
                  <a:gd name="T10" fmla="*/ 10 w 16"/>
                  <a:gd name="T11" fmla="*/ 2 h 14"/>
                  <a:gd name="T12" fmla="*/ 10 w 16"/>
                  <a:gd name="T13" fmla="*/ 2 h 14"/>
                  <a:gd name="T14" fmla="*/ 14 w 16"/>
                  <a:gd name="T15" fmla="*/ 6 h 14"/>
                  <a:gd name="T16" fmla="*/ 16 w 16"/>
                  <a:gd name="T17" fmla="*/ 10 h 14"/>
                  <a:gd name="T18" fmla="*/ 16 w 16"/>
                  <a:gd name="T19" fmla="*/ 14 h 14"/>
                  <a:gd name="T20" fmla="*/ 6 w 16"/>
                  <a:gd name="T21" fmla="*/ 14 h 14"/>
                  <a:gd name="T22" fmla="*/ 0 w 16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4"/>
                  <a:gd name="T38" fmla="*/ 16 w 16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2" y="4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10" y="2"/>
                    </a:lnTo>
                    <a:lnTo>
                      <a:pt x="14" y="6"/>
                    </a:lnTo>
                    <a:lnTo>
                      <a:pt x="16" y="10"/>
                    </a:lnTo>
                    <a:lnTo>
                      <a:pt x="16" y="14"/>
                    </a:lnTo>
                    <a:lnTo>
                      <a:pt x="6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44" name="Freeform 183"/>
              <p:cNvSpPr>
                <a:spLocks/>
              </p:cNvSpPr>
              <p:nvPr/>
            </p:nvSpPr>
            <p:spPr bwMode="auto">
              <a:xfrm>
                <a:off x="3049" y="2699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0 w 16"/>
                  <a:gd name="T5" fmla="*/ 2 h 14"/>
                  <a:gd name="T6" fmla="*/ 0 w 16"/>
                  <a:gd name="T7" fmla="*/ 0 h 14"/>
                  <a:gd name="T8" fmla="*/ 4 w 16"/>
                  <a:gd name="T9" fmla="*/ 0 h 14"/>
                  <a:gd name="T10" fmla="*/ 4 w 16"/>
                  <a:gd name="T11" fmla="*/ 0 h 14"/>
                  <a:gd name="T12" fmla="*/ 16 w 16"/>
                  <a:gd name="T13" fmla="*/ 6 h 14"/>
                  <a:gd name="T14" fmla="*/ 16 w 16"/>
                  <a:gd name="T15" fmla="*/ 6 h 14"/>
                  <a:gd name="T16" fmla="*/ 14 w 16"/>
                  <a:gd name="T17" fmla="*/ 10 h 14"/>
                  <a:gd name="T18" fmla="*/ 14 w 16"/>
                  <a:gd name="T19" fmla="*/ 12 h 14"/>
                  <a:gd name="T20" fmla="*/ 12 w 16"/>
                  <a:gd name="T21" fmla="*/ 14 h 14"/>
                  <a:gd name="T22" fmla="*/ 12 w 16"/>
                  <a:gd name="T23" fmla="*/ 14 h 14"/>
                  <a:gd name="T24" fmla="*/ 4 w 16"/>
                  <a:gd name="T25" fmla="*/ 12 h 14"/>
                  <a:gd name="T26" fmla="*/ 2 w 16"/>
                  <a:gd name="T27" fmla="*/ 10 h 14"/>
                  <a:gd name="T28" fmla="*/ 0 w 16"/>
                  <a:gd name="T29" fmla="*/ 8 h 14"/>
                  <a:gd name="T30" fmla="*/ 0 w 16"/>
                  <a:gd name="T31" fmla="*/ 8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4"/>
                  <a:gd name="T50" fmla="*/ 16 w 16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16" y="6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4" y="12"/>
                    </a:lnTo>
                    <a:lnTo>
                      <a:pt x="2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45" name="Freeform 184"/>
              <p:cNvSpPr>
                <a:spLocks/>
              </p:cNvSpPr>
              <p:nvPr/>
            </p:nvSpPr>
            <p:spPr bwMode="auto">
              <a:xfrm>
                <a:off x="3001" y="2573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2 w 16"/>
                  <a:gd name="T5" fmla="*/ 2 h 14"/>
                  <a:gd name="T6" fmla="*/ 4 w 16"/>
                  <a:gd name="T7" fmla="*/ 0 h 14"/>
                  <a:gd name="T8" fmla="*/ 6 w 16"/>
                  <a:gd name="T9" fmla="*/ 0 h 14"/>
                  <a:gd name="T10" fmla="*/ 8 w 16"/>
                  <a:gd name="T11" fmla="*/ 2 h 14"/>
                  <a:gd name="T12" fmla="*/ 8 w 16"/>
                  <a:gd name="T13" fmla="*/ 2 h 14"/>
                  <a:gd name="T14" fmla="*/ 12 w 16"/>
                  <a:gd name="T15" fmla="*/ 6 h 14"/>
                  <a:gd name="T16" fmla="*/ 14 w 16"/>
                  <a:gd name="T17" fmla="*/ 10 h 14"/>
                  <a:gd name="T18" fmla="*/ 16 w 16"/>
                  <a:gd name="T19" fmla="*/ 14 h 14"/>
                  <a:gd name="T20" fmla="*/ 4 w 16"/>
                  <a:gd name="T21" fmla="*/ 14 h 14"/>
                  <a:gd name="T22" fmla="*/ 0 w 16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4"/>
                  <a:gd name="T38" fmla="*/ 16 w 16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12" y="6"/>
                    </a:lnTo>
                    <a:lnTo>
                      <a:pt x="14" y="10"/>
                    </a:lnTo>
                    <a:lnTo>
                      <a:pt x="16" y="14"/>
                    </a:lnTo>
                    <a:lnTo>
                      <a:pt x="4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46" name="Freeform 185"/>
              <p:cNvSpPr>
                <a:spLocks/>
              </p:cNvSpPr>
              <p:nvPr/>
            </p:nvSpPr>
            <p:spPr bwMode="auto">
              <a:xfrm>
                <a:off x="3021" y="2581"/>
                <a:ext cx="16" cy="10"/>
              </a:xfrm>
              <a:custGeom>
                <a:avLst/>
                <a:gdLst>
                  <a:gd name="T0" fmla="*/ 0 w 16"/>
                  <a:gd name="T1" fmla="*/ 4 h 10"/>
                  <a:gd name="T2" fmla="*/ 0 w 16"/>
                  <a:gd name="T3" fmla="*/ 4 h 10"/>
                  <a:gd name="T4" fmla="*/ 4 w 16"/>
                  <a:gd name="T5" fmla="*/ 0 h 10"/>
                  <a:gd name="T6" fmla="*/ 6 w 16"/>
                  <a:gd name="T7" fmla="*/ 0 h 10"/>
                  <a:gd name="T8" fmla="*/ 12 w 16"/>
                  <a:gd name="T9" fmla="*/ 2 h 10"/>
                  <a:gd name="T10" fmla="*/ 12 w 16"/>
                  <a:gd name="T11" fmla="*/ 2 h 10"/>
                  <a:gd name="T12" fmla="*/ 14 w 16"/>
                  <a:gd name="T13" fmla="*/ 4 h 10"/>
                  <a:gd name="T14" fmla="*/ 16 w 16"/>
                  <a:gd name="T15" fmla="*/ 6 h 10"/>
                  <a:gd name="T16" fmla="*/ 14 w 16"/>
                  <a:gd name="T17" fmla="*/ 10 h 10"/>
                  <a:gd name="T18" fmla="*/ 14 w 16"/>
                  <a:gd name="T19" fmla="*/ 10 h 10"/>
                  <a:gd name="T20" fmla="*/ 6 w 16"/>
                  <a:gd name="T21" fmla="*/ 10 h 10"/>
                  <a:gd name="T22" fmla="*/ 2 w 16"/>
                  <a:gd name="T23" fmla="*/ 10 h 10"/>
                  <a:gd name="T24" fmla="*/ 0 w 16"/>
                  <a:gd name="T25" fmla="*/ 4 h 1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0"/>
                  <a:gd name="T41" fmla="*/ 16 w 16"/>
                  <a:gd name="T42" fmla="*/ 10 h 10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0">
                    <a:moveTo>
                      <a:pt x="0" y="4"/>
                    </a:moveTo>
                    <a:lnTo>
                      <a:pt x="0" y="4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12" y="2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10"/>
                    </a:lnTo>
                    <a:lnTo>
                      <a:pt x="6" y="10"/>
                    </a:lnTo>
                    <a:lnTo>
                      <a:pt x="2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47" name="Freeform 186"/>
              <p:cNvSpPr>
                <a:spLocks/>
              </p:cNvSpPr>
              <p:nvPr/>
            </p:nvSpPr>
            <p:spPr bwMode="auto">
              <a:xfrm>
                <a:off x="3025" y="2595"/>
                <a:ext cx="10" cy="12"/>
              </a:xfrm>
              <a:custGeom>
                <a:avLst/>
                <a:gdLst>
                  <a:gd name="T0" fmla="*/ 0 w 10"/>
                  <a:gd name="T1" fmla="*/ 6 h 12"/>
                  <a:gd name="T2" fmla="*/ 0 w 10"/>
                  <a:gd name="T3" fmla="*/ 6 h 12"/>
                  <a:gd name="T4" fmla="*/ 0 w 10"/>
                  <a:gd name="T5" fmla="*/ 2 h 12"/>
                  <a:gd name="T6" fmla="*/ 2 w 10"/>
                  <a:gd name="T7" fmla="*/ 0 h 12"/>
                  <a:gd name="T8" fmla="*/ 4 w 10"/>
                  <a:gd name="T9" fmla="*/ 0 h 12"/>
                  <a:gd name="T10" fmla="*/ 4 w 10"/>
                  <a:gd name="T11" fmla="*/ 0 h 12"/>
                  <a:gd name="T12" fmla="*/ 8 w 10"/>
                  <a:gd name="T13" fmla="*/ 4 h 12"/>
                  <a:gd name="T14" fmla="*/ 10 w 10"/>
                  <a:gd name="T15" fmla="*/ 6 h 12"/>
                  <a:gd name="T16" fmla="*/ 10 w 10"/>
                  <a:gd name="T17" fmla="*/ 6 h 12"/>
                  <a:gd name="T18" fmla="*/ 8 w 10"/>
                  <a:gd name="T19" fmla="*/ 10 h 12"/>
                  <a:gd name="T20" fmla="*/ 8 w 10"/>
                  <a:gd name="T21" fmla="*/ 12 h 12"/>
                  <a:gd name="T22" fmla="*/ 8 w 10"/>
                  <a:gd name="T23" fmla="*/ 12 h 12"/>
                  <a:gd name="T24" fmla="*/ 4 w 10"/>
                  <a:gd name="T25" fmla="*/ 10 h 12"/>
                  <a:gd name="T26" fmla="*/ 0 w 10"/>
                  <a:gd name="T27" fmla="*/ 6 h 12"/>
                  <a:gd name="T28" fmla="*/ 0 w 10"/>
                  <a:gd name="T29" fmla="*/ 6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10" y="6"/>
                    </a:lnTo>
                    <a:lnTo>
                      <a:pt x="8" y="10"/>
                    </a:lnTo>
                    <a:lnTo>
                      <a:pt x="8" y="12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48" name="Freeform 187"/>
              <p:cNvSpPr>
                <a:spLocks/>
              </p:cNvSpPr>
              <p:nvPr/>
            </p:nvSpPr>
            <p:spPr bwMode="auto">
              <a:xfrm>
                <a:off x="2999" y="2589"/>
                <a:ext cx="12" cy="14"/>
              </a:xfrm>
              <a:custGeom>
                <a:avLst/>
                <a:gdLst>
                  <a:gd name="T0" fmla="*/ 0 w 12"/>
                  <a:gd name="T1" fmla="*/ 8 h 14"/>
                  <a:gd name="T2" fmla="*/ 0 w 12"/>
                  <a:gd name="T3" fmla="*/ 8 h 14"/>
                  <a:gd name="T4" fmla="*/ 0 w 12"/>
                  <a:gd name="T5" fmla="*/ 4 h 14"/>
                  <a:gd name="T6" fmla="*/ 0 w 12"/>
                  <a:gd name="T7" fmla="*/ 2 h 14"/>
                  <a:gd name="T8" fmla="*/ 4 w 12"/>
                  <a:gd name="T9" fmla="*/ 0 h 14"/>
                  <a:gd name="T10" fmla="*/ 4 w 12"/>
                  <a:gd name="T11" fmla="*/ 0 h 14"/>
                  <a:gd name="T12" fmla="*/ 8 w 12"/>
                  <a:gd name="T13" fmla="*/ 2 h 14"/>
                  <a:gd name="T14" fmla="*/ 10 w 12"/>
                  <a:gd name="T15" fmla="*/ 4 h 14"/>
                  <a:gd name="T16" fmla="*/ 12 w 12"/>
                  <a:gd name="T17" fmla="*/ 6 h 14"/>
                  <a:gd name="T18" fmla="*/ 10 w 12"/>
                  <a:gd name="T19" fmla="*/ 14 h 14"/>
                  <a:gd name="T20" fmla="*/ 2 w 12"/>
                  <a:gd name="T21" fmla="*/ 14 h 14"/>
                  <a:gd name="T22" fmla="*/ 0 w 12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4"/>
                  <a:gd name="T38" fmla="*/ 12 w 12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4">
                    <a:moveTo>
                      <a:pt x="0" y="8"/>
                    </a:moveTo>
                    <a:lnTo>
                      <a:pt x="0" y="8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4" y="0"/>
                    </a:lnTo>
                    <a:lnTo>
                      <a:pt x="8" y="2"/>
                    </a:lnTo>
                    <a:lnTo>
                      <a:pt x="10" y="4"/>
                    </a:lnTo>
                    <a:lnTo>
                      <a:pt x="12" y="6"/>
                    </a:lnTo>
                    <a:lnTo>
                      <a:pt x="10" y="14"/>
                    </a:lnTo>
                    <a:lnTo>
                      <a:pt x="2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49" name="Freeform 188"/>
              <p:cNvSpPr>
                <a:spLocks/>
              </p:cNvSpPr>
              <p:nvPr/>
            </p:nvSpPr>
            <p:spPr bwMode="auto">
              <a:xfrm>
                <a:off x="3013" y="2591"/>
                <a:ext cx="8" cy="16"/>
              </a:xfrm>
              <a:custGeom>
                <a:avLst/>
                <a:gdLst>
                  <a:gd name="T0" fmla="*/ 0 w 8"/>
                  <a:gd name="T1" fmla="*/ 12 h 16"/>
                  <a:gd name="T2" fmla="*/ 0 w 8"/>
                  <a:gd name="T3" fmla="*/ 12 h 16"/>
                  <a:gd name="T4" fmla="*/ 0 w 8"/>
                  <a:gd name="T5" fmla="*/ 8 h 16"/>
                  <a:gd name="T6" fmla="*/ 0 w 8"/>
                  <a:gd name="T7" fmla="*/ 2 h 16"/>
                  <a:gd name="T8" fmla="*/ 0 w 8"/>
                  <a:gd name="T9" fmla="*/ 2 h 16"/>
                  <a:gd name="T10" fmla="*/ 2 w 8"/>
                  <a:gd name="T11" fmla="*/ 0 h 16"/>
                  <a:gd name="T12" fmla="*/ 4 w 8"/>
                  <a:gd name="T13" fmla="*/ 0 h 16"/>
                  <a:gd name="T14" fmla="*/ 6 w 8"/>
                  <a:gd name="T15" fmla="*/ 0 h 16"/>
                  <a:gd name="T16" fmla="*/ 8 w 8"/>
                  <a:gd name="T17" fmla="*/ 2 h 16"/>
                  <a:gd name="T18" fmla="*/ 8 w 8"/>
                  <a:gd name="T19" fmla="*/ 2 h 16"/>
                  <a:gd name="T20" fmla="*/ 8 w 8"/>
                  <a:gd name="T21" fmla="*/ 12 h 16"/>
                  <a:gd name="T22" fmla="*/ 8 w 8"/>
                  <a:gd name="T23" fmla="*/ 12 h 16"/>
                  <a:gd name="T24" fmla="*/ 4 w 8"/>
                  <a:gd name="T25" fmla="*/ 16 h 16"/>
                  <a:gd name="T26" fmla="*/ 2 w 8"/>
                  <a:gd name="T27" fmla="*/ 16 h 16"/>
                  <a:gd name="T28" fmla="*/ 0 w 8"/>
                  <a:gd name="T29" fmla="*/ 12 h 16"/>
                  <a:gd name="T30" fmla="*/ 0 w 8"/>
                  <a:gd name="T31" fmla="*/ 12 h 1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8"/>
                  <a:gd name="T49" fmla="*/ 0 h 16"/>
                  <a:gd name="T50" fmla="*/ 8 w 8"/>
                  <a:gd name="T51" fmla="*/ 16 h 1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8" h="16">
                    <a:moveTo>
                      <a:pt x="0" y="12"/>
                    </a:moveTo>
                    <a:lnTo>
                      <a:pt x="0" y="12"/>
                    </a:lnTo>
                    <a:lnTo>
                      <a:pt x="0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8" y="12"/>
                    </a:lnTo>
                    <a:lnTo>
                      <a:pt x="4" y="16"/>
                    </a:lnTo>
                    <a:lnTo>
                      <a:pt x="2" y="16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50" name="Freeform 189"/>
              <p:cNvSpPr>
                <a:spLocks/>
              </p:cNvSpPr>
              <p:nvPr/>
            </p:nvSpPr>
            <p:spPr bwMode="auto">
              <a:xfrm>
                <a:off x="3019" y="2605"/>
                <a:ext cx="16" cy="14"/>
              </a:xfrm>
              <a:custGeom>
                <a:avLst/>
                <a:gdLst>
                  <a:gd name="T0" fmla="*/ 2 w 16"/>
                  <a:gd name="T1" fmla="*/ 8 h 14"/>
                  <a:gd name="T2" fmla="*/ 2 w 16"/>
                  <a:gd name="T3" fmla="*/ 8 h 14"/>
                  <a:gd name="T4" fmla="*/ 0 w 16"/>
                  <a:gd name="T5" fmla="*/ 2 h 14"/>
                  <a:gd name="T6" fmla="*/ 2 w 16"/>
                  <a:gd name="T7" fmla="*/ 0 h 14"/>
                  <a:gd name="T8" fmla="*/ 6 w 16"/>
                  <a:gd name="T9" fmla="*/ 0 h 14"/>
                  <a:gd name="T10" fmla="*/ 6 w 16"/>
                  <a:gd name="T11" fmla="*/ 0 h 14"/>
                  <a:gd name="T12" fmla="*/ 16 w 16"/>
                  <a:gd name="T13" fmla="*/ 8 h 14"/>
                  <a:gd name="T14" fmla="*/ 16 w 16"/>
                  <a:gd name="T15" fmla="*/ 8 h 14"/>
                  <a:gd name="T16" fmla="*/ 16 w 16"/>
                  <a:gd name="T17" fmla="*/ 10 h 14"/>
                  <a:gd name="T18" fmla="*/ 14 w 16"/>
                  <a:gd name="T19" fmla="*/ 12 h 14"/>
                  <a:gd name="T20" fmla="*/ 14 w 16"/>
                  <a:gd name="T21" fmla="*/ 14 h 14"/>
                  <a:gd name="T22" fmla="*/ 14 w 16"/>
                  <a:gd name="T23" fmla="*/ 14 h 14"/>
                  <a:gd name="T24" fmla="*/ 6 w 16"/>
                  <a:gd name="T25" fmla="*/ 12 h 14"/>
                  <a:gd name="T26" fmla="*/ 2 w 16"/>
                  <a:gd name="T27" fmla="*/ 10 h 14"/>
                  <a:gd name="T28" fmla="*/ 2 w 16"/>
                  <a:gd name="T29" fmla="*/ 8 h 14"/>
                  <a:gd name="T30" fmla="*/ 2 w 16"/>
                  <a:gd name="T31" fmla="*/ 8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4"/>
                  <a:gd name="T50" fmla="*/ 16 w 16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4">
                    <a:moveTo>
                      <a:pt x="2" y="8"/>
                    </a:moveTo>
                    <a:lnTo>
                      <a:pt x="2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16" y="8"/>
                    </a:lnTo>
                    <a:lnTo>
                      <a:pt x="16" y="10"/>
                    </a:lnTo>
                    <a:lnTo>
                      <a:pt x="14" y="12"/>
                    </a:lnTo>
                    <a:lnTo>
                      <a:pt x="14" y="14"/>
                    </a:lnTo>
                    <a:lnTo>
                      <a:pt x="6" y="12"/>
                    </a:lnTo>
                    <a:lnTo>
                      <a:pt x="2" y="10"/>
                    </a:lnTo>
                    <a:lnTo>
                      <a:pt x="2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51" name="Freeform 190"/>
              <p:cNvSpPr>
                <a:spLocks/>
              </p:cNvSpPr>
              <p:nvPr/>
            </p:nvSpPr>
            <p:spPr bwMode="auto">
              <a:xfrm>
                <a:off x="3273" y="2709"/>
                <a:ext cx="12" cy="12"/>
              </a:xfrm>
              <a:custGeom>
                <a:avLst/>
                <a:gdLst>
                  <a:gd name="T0" fmla="*/ 0 w 12"/>
                  <a:gd name="T1" fmla="*/ 8 h 12"/>
                  <a:gd name="T2" fmla="*/ 0 w 12"/>
                  <a:gd name="T3" fmla="*/ 8 h 12"/>
                  <a:gd name="T4" fmla="*/ 0 w 12"/>
                  <a:gd name="T5" fmla="*/ 4 h 12"/>
                  <a:gd name="T6" fmla="*/ 0 w 12"/>
                  <a:gd name="T7" fmla="*/ 2 h 12"/>
                  <a:gd name="T8" fmla="*/ 4 w 12"/>
                  <a:gd name="T9" fmla="*/ 0 h 12"/>
                  <a:gd name="T10" fmla="*/ 4 w 12"/>
                  <a:gd name="T11" fmla="*/ 0 h 12"/>
                  <a:gd name="T12" fmla="*/ 8 w 12"/>
                  <a:gd name="T13" fmla="*/ 2 h 12"/>
                  <a:gd name="T14" fmla="*/ 10 w 12"/>
                  <a:gd name="T15" fmla="*/ 4 h 12"/>
                  <a:gd name="T16" fmla="*/ 12 w 12"/>
                  <a:gd name="T17" fmla="*/ 6 h 12"/>
                  <a:gd name="T18" fmla="*/ 8 w 12"/>
                  <a:gd name="T19" fmla="*/ 12 h 12"/>
                  <a:gd name="T20" fmla="*/ 0 w 12"/>
                  <a:gd name="T21" fmla="*/ 12 h 12"/>
                  <a:gd name="T22" fmla="*/ 0 w 12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2"/>
                  <a:gd name="T38" fmla="*/ 12 w 12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4" y="0"/>
                    </a:lnTo>
                    <a:lnTo>
                      <a:pt x="8" y="2"/>
                    </a:lnTo>
                    <a:lnTo>
                      <a:pt x="10" y="4"/>
                    </a:lnTo>
                    <a:lnTo>
                      <a:pt x="12" y="6"/>
                    </a:lnTo>
                    <a:lnTo>
                      <a:pt x="8" y="12"/>
                    </a:lnTo>
                    <a:lnTo>
                      <a:pt x="0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52" name="Freeform 191"/>
              <p:cNvSpPr>
                <a:spLocks/>
              </p:cNvSpPr>
              <p:nvPr/>
            </p:nvSpPr>
            <p:spPr bwMode="auto">
              <a:xfrm>
                <a:off x="3269" y="2781"/>
                <a:ext cx="16" cy="10"/>
              </a:xfrm>
              <a:custGeom>
                <a:avLst/>
                <a:gdLst>
                  <a:gd name="T0" fmla="*/ 0 w 16"/>
                  <a:gd name="T1" fmla="*/ 4 h 10"/>
                  <a:gd name="T2" fmla="*/ 0 w 16"/>
                  <a:gd name="T3" fmla="*/ 4 h 10"/>
                  <a:gd name="T4" fmla="*/ 4 w 16"/>
                  <a:gd name="T5" fmla="*/ 0 h 10"/>
                  <a:gd name="T6" fmla="*/ 6 w 16"/>
                  <a:gd name="T7" fmla="*/ 0 h 10"/>
                  <a:gd name="T8" fmla="*/ 12 w 16"/>
                  <a:gd name="T9" fmla="*/ 2 h 10"/>
                  <a:gd name="T10" fmla="*/ 12 w 16"/>
                  <a:gd name="T11" fmla="*/ 2 h 10"/>
                  <a:gd name="T12" fmla="*/ 14 w 16"/>
                  <a:gd name="T13" fmla="*/ 4 h 10"/>
                  <a:gd name="T14" fmla="*/ 16 w 16"/>
                  <a:gd name="T15" fmla="*/ 6 h 10"/>
                  <a:gd name="T16" fmla="*/ 14 w 16"/>
                  <a:gd name="T17" fmla="*/ 10 h 10"/>
                  <a:gd name="T18" fmla="*/ 14 w 16"/>
                  <a:gd name="T19" fmla="*/ 10 h 10"/>
                  <a:gd name="T20" fmla="*/ 6 w 16"/>
                  <a:gd name="T21" fmla="*/ 10 h 10"/>
                  <a:gd name="T22" fmla="*/ 2 w 16"/>
                  <a:gd name="T23" fmla="*/ 10 h 10"/>
                  <a:gd name="T24" fmla="*/ 0 w 16"/>
                  <a:gd name="T25" fmla="*/ 4 h 1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0"/>
                  <a:gd name="T41" fmla="*/ 16 w 16"/>
                  <a:gd name="T42" fmla="*/ 10 h 10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0">
                    <a:moveTo>
                      <a:pt x="0" y="4"/>
                    </a:moveTo>
                    <a:lnTo>
                      <a:pt x="0" y="4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12" y="2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10"/>
                    </a:lnTo>
                    <a:lnTo>
                      <a:pt x="6" y="10"/>
                    </a:lnTo>
                    <a:lnTo>
                      <a:pt x="2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53" name="Freeform 192"/>
              <p:cNvSpPr>
                <a:spLocks/>
              </p:cNvSpPr>
              <p:nvPr/>
            </p:nvSpPr>
            <p:spPr bwMode="auto">
              <a:xfrm>
                <a:off x="3273" y="2795"/>
                <a:ext cx="10" cy="12"/>
              </a:xfrm>
              <a:custGeom>
                <a:avLst/>
                <a:gdLst>
                  <a:gd name="T0" fmla="*/ 0 w 10"/>
                  <a:gd name="T1" fmla="*/ 6 h 12"/>
                  <a:gd name="T2" fmla="*/ 0 w 10"/>
                  <a:gd name="T3" fmla="*/ 6 h 12"/>
                  <a:gd name="T4" fmla="*/ 2 w 10"/>
                  <a:gd name="T5" fmla="*/ 2 h 12"/>
                  <a:gd name="T6" fmla="*/ 2 w 10"/>
                  <a:gd name="T7" fmla="*/ 0 h 12"/>
                  <a:gd name="T8" fmla="*/ 4 w 10"/>
                  <a:gd name="T9" fmla="*/ 0 h 12"/>
                  <a:gd name="T10" fmla="*/ 4 w 10"/>
                  <a:gd name="T11" fmla="*/ 0 h 12"/>
                  <a:gd name="T12" fmla="*/ 8 w 10"/>
                  <a:gd name="T13" fmla="*/ 4 h 12"/>
                  <a:gd name="T14" fmla="*/ 10 w 10"/>
                  <a:gd name="T15" fmla="*/ 6 h 12"/>
                  <a:gd name="T16" fmla="*/ 10 w 10"/>
                  <a:gd name="T17" fmla="*/ 6 h 12"/>
                  <a:gd name="T18" fmla="*/ 8 w 10"/>
                  <a:gd name="T19" fmla="*/ 10 h 12"/>
                  <a:gd name="T20" fmla="*/ 8 w 10"/>
                  <a:gd name="T21" fmla="*/ 12 h 12"/>
                  <a:gd name="T22" fmla="*/ 8 w 10"/>
                  <a:gd name="T23" fmla="*/ 12 h 12"/>
                  <a:gd name="T24" fmla="*/ 4 w 10"/>
                  <a:gd name="T25" fmla="*/ 10 h 12"/>
                  <a:gd name="T26" fmla="*/ 0 w 10"/>
                  <a:gd name="T27" fmla="*/ 6 h 12"/>
                  <a:gd name="T28" fmla="*/ 0 w 10"/>
                  <a:gd name="T29" fmla="*/ 6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6"/>
                    </a:moveTo>
                    <a:lnTo>
                      <a:pt x="0" y="6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10" y="6"/>
                    </a:lnTo>
                    <a:lnTo>
                      <a:pt x="8" y="10"/>
                    </a:lnTo>
                    <a:lnTo>
                      <a:pt x="8" y="12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54" name="Freeform 193"/>
              <p:cNvSpPr>
                <a:spLocks/>
              </p:cNvSpPr>
              <p:nvPr/>
            </p:nvSpPr>
            <p:spPr bwMode="auto">
              <a:xfrm>
                <a:off x="3247" y="2789"/>
                <a:ext cx="12" cy="14"/>
              </a:xfrm>
              <a:custGeom>
                <a:avLst/>
                <a:gdLst>
                  <a:gd name="T0" fmla="*/ 0 w 12"/>
                  <a:gd name="T1" fmla="*/ 8 h 14"/>
                  <a:gd name="T2" fmla="*/ 0 w 12"/>
                  <a:gd name="T3" fmla="*/ 8 h 14"/>
                  <a:gd name="T4" fmla="*/ 0 w 12"/>
                  <a:gd name="T5" fmla="*/ 4 h 14"/>
                  <a:gd name="T6" fmla="*/ 0 w 12"/>
                  <a:gd name="T7" fmla="*/ 2 h 14"/>
                  <a:gd name="T8" fmla="*/ 4 w 12"/>
                  <a:gd name="T9" fmla="*/ 0 h 14"/>
                  <a:gd name="T10" fmla="*/ 4 w 12"/>
                  <a:gd name="T11" fmla="*/ 0 h 14"/>
                  <a:gd name="T12" fmla="*/ 8 w 12"/>
                  <a:gd name="T13" fmla="*/ 2 h 14"/>
                  <a:gd name="T14" fmla="*/ 10 w 12"/>
                  <a:gd name="T15" fmla="*/ 4 h 14"/>
                  <a:gd name="T16" fmla="*/ 12 w 12"/>
                  <a:gd name="T17" fmla="*/ 6 h 14"/>
                  <a:gd name="T18" fmla="*/ 10 w 12"/>
                  <a:gd name="T19" fmla="*/ 14 h 14"/>
                  <a:gd name="T20" fmla="*/ 2 w 12"/>
                  <a:gd name="T21" fmla="*/ 14 h 14"/>
                  <a:gd name="T22" fmla="*/ 0 w 12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4"/>
                  <a:gd name="T38" fmla="*/ 12 w 12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4">
                    <a:moveTo>
                      <a:pt x="0" y="8"/>
                    </a:moveTo>
                    <a:lnTo>
                      <a:pt x="0" y="8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4" y="0"/>
                    </a:lnTo>
                    <a:lnTo>
                      <a:pt x="8" y="2"/>
                    </a:lnTo>
                    <a:lnTo>
                      <a:pt x="10" y="4"/>
                    </a:lnTo>
                    <a:lnTo>
                      <a:pt x="12" y="6"/>
                    </a:lnTo>
                    <a:lnTo>
                      <a:pt x="10" y="14"/>
                    </a:lnTo>
                    <a:lnTo>
                      <a:pt x="2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55" name="Freeform 194"/>
              <p:cNvSpPr>
                <a:spLocks/>
              </p:cNvSpPr>
              <p:nvPr/>
            </p:nvSpPr>
            <p:spPr bwMode="auto">
              <a:xfrm>
                <a:off x="3267" y="2805"/>
                <a:ext cx="16" cy="14"/>
              </a:xfrm>
              <a:custGeom>
                <a:avLst/>
                <a:gdLst>
                  <a:gd name="T0" fmla="*/ 2 w 16"/>
                  <a:gd name="T1" fmla="*/ 8 h 14"/>
                  <a:gd name="T2" fmla="*/ 2 w 16"/>
                  <a:gd name="T3" fmla="*/ 8 h 14"/>
                  <a:gd name="T4" fmla="*/ 0 w 16"/>
                  <a:gd name="T5" fmla="*/ 2 h 14"/>
                  <a:gd name="T6" fmla="*/ 2 w 16"/>
                  <a:gd name="T7" fmla="*/ 0 h 14"/>
                  <a:gd name="T8" fmla="*/ 6 w 16"/>
                  <a:gd name="T9" fmla="*/ 0 h 14"/>
                  <a:gd name="T10" fmla="*/ 6 w 16"/>
                  <a:gd name="T11" fmla="*/ 0 h 14"/>
                  <a:gd name="T12" fmla="*/ 16 w 16"/>
                  <a:gd name="T13" fmla="*/ 8 h 14"/>
                  <a:gd name="T14" fmla="*/ 16 w 16"/>
                  <a:gd name="T15" fmla="*/ 8 h 14"/>
                  <a:gd name="T16" fmla="*/ 16 w 16"/>
                  <a:gd name="T17" fmla="*/ 10 h 14"/>
                  <a:gd name="T18" fmla="*/ 14 w 16"/>
                  <a:gd name="T19" fmla="*/ 12 h 14"/>
                  <a:gd name="T20" fmla="*/ 14 w 16"/>
                  <a:gd name="T21" fmla="*/ 14 h 14"/>
                  <a:gd name="T22" fmla="*/ 14 w 16"/>
                  <a:gd name="T23" fmla="*/ 14 h 14"/>
                  <a:gd name="T24" fmla="*/ 6 w 16"/>
                  <a:gd name="T25" fmla="*/ 12 h 14"/>
                  <a:gd name="T26" fmla="*/ 2 w 16"/>
                  <a:gd name="T27" fmla="*/ 10 h 14"/>
                  <a:gd name="T28" fmla="*/ 2 w 16"/>
                  <a:gd name="T29" fmla="*/ 8 h 14"/>
                  <a:gd name="T30" fmla="*/ 2 w 16"/>
                  <a:gd name="T31" fmla="*/ 8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4"/>
                  <a:gd name="T50" fmla="*/ 16 w 16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4">
                    <a:moveTo>
                      <a:pt x="2" y="8"/>
                    </a:moveTo>
                    <a:lnTo>
                      <a:pt x="2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16" y="8"/>
                    </a:lnTo>
                    <a:lnTo>
                      <a:pt x="16" y="10"/>
                    </a:lnTo>
                    <a:lnTo>
                      <a:pt x="14" y="12"/>
                    </a:lnTo>
                    <a:lnTo>
                      <a:pt x="14" y="14"/>
                    </a:lnTo>
                    <a:lnTo>
                      <a:pt x="6" y="12"/>
                    </a:lnTo>
                    <a:lnTo>
                      <a:pt x="2" y="10"/>
                    </a:lnTo>
                    <a:lnTo>
                      <a:pt x="2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56" name="Freeform 195"/>
              <p:cNvSpPr>
                <a:spLocks/>
              </p:cNvSpPr>
              <p:nvPr/>
            </p:nvSpPr>
            <p:spPr bwMode="auto">
              <a:xfrm>
                <a:off x="3285" y="2811"/>
                <a:ext cx="12" cy="12"/>
              </a:xfrm>
              <a:custGeom>
                <a:avLst/>
                <a:gdLst>
                  <a:gd name="T0" fmla="*/ 0 w 12"/>
                  <a:gd name="T1" fmla="*/ 6 h 12"/>
                  <a:gd name="T2" fmla="*/ 0 w 12"/>
                  <a:gd name="T3" fmla="*/ 6 h 12"/>
                  <a:gd name="T4" fmla="*/ 0 w 12"/>
                  <a:gd name="T5" fmla="*/ 4 h 12"/>
                  <a:gd name="T6" fmla="*/ 2 w 12"/>
                  <a:gd name="T7" fmla="*/ 0 h 12"/>
                  <a:gd name="T8" fmla="*/ 4 w 12"/>
                  <a:gd name="T9" fmla="*/ 0 h 12"/>
                  <a:gd name="T10" fmla="*/ 4 w 12"/>
                  <a:gd name="T11" fmla="*/ 0 h 12"/>
                  <a:gd name="T12" fmla="*/ 8 w 12"/>
                  <a:gd name="T13" fmla="*/ 0 h 12"/>
                  <a:gd name="T14" fmla="*/ 10 w 12"/>
                  <a:gd name="T15" fmla="*/ 2 h 12"/>
                  <a:gd name="T16" fmla="*/ 12 w 12"/>
                  <a:gd name="T17" fmla="*/ 6 h 12"/>
                  <a:gd name="T18" fmla="*/ 10 w 12"/>
                  <a:gd name="T19" fmla="*/ 12 h 12"/>
                  <a:gd name="T20" fmla="*/ 2 w 12"/>
                  <a:gd name="T21" fmla="*/ 12 h 12"/>
                  <a:gd name="T22" fmla="*/ 0 w 12"/>
                  <a:gd name="T23" fmla="*/ 6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2"/>
                  <a:gd name="T38" fmla="*/ 12 w 12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2">
                    <a:moveTo>
                      <a:pt x="0" y="6"/>
                    </a:moveTo>
                    <a:lnTo>
                      <a:pt x="0" y="6"/>
                    </a:lnTo>
                    <a:lnTo>
                      <a:pt x="0" y="4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2" y="6"/>
                    </a:lnTo>
                    <a:lnTo>
                      <a:pt x="10" y="12"/>
                    </a:lnTo>
                    <a:lnTo>
                      <a:pt x="2" y="12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57" name="Freeform 196"/>
              <p:cNvSpPr>
                <a:spLocks/>
              </p:cNvSpPr>
              <p:nvPr/>
            </p:nvSpPr>
            <p:spPr bwMode="auto">
              <a:xfrm>
                <a:off x="3285" y="2711"/>
                <a:ext cx="10" cy="16"/>
              </a:xfrm>
              <a:custGeom>
                <a:avLst/>
                <a:gdLst>
                  <a:gd name="T0" fmla="*/ 0 w 10"/>
                  <a:gd name="T1" fmla="*/ 12 h 16"/>
                  <a:gd name="T2" fmla="*/ 0 w 10"/>
                  <a:gd name="T3" fmla="*/ 12 h 16"/>
                  <a:gd name="T4" fmla="*/ 0 w 10"/>
                  <a:gd name="T5" fmla="*/ 8 h 16"/>
                  <a:gd name="T6" fmla="*/ 2 w 10"/>
                  <a:gd name="T7" fmla="*/ 2 h 16"/>
                  <a:gd name="T8" fmla="*/ 2 w 10"/>
                  <a:gd name="T9" fmla="*/ 2 h 16"/>
                  <a:gd name="T10" fmla="*/ 4 w 10"/>
                  <a:gd name="T11" fmla="*/ 0 h 16"/>
                  <a:gd name="T12" fmla="*/ 6 w 10"/>
                  <a:gd name="T13" fmla="*/ 0 h 16"/>
                  <a:gd name="T14" fmla="*/ 8 w 10"/>
                  <a:gd name="T15" fmla="*/ 0 h 16"/>
                  <a:gd name="T16" fmla="*/ 8 w 10"/>
                  <a:gd name="T17" fmla="*/ 2 h 16"/>
                  <a:gd name="T18" fmla="*/ 8 w 10"/>
                  <a:gd name="T19" fmla="*/ 2 h 16"/>
                  <a:gd name="T20" fmla="*/ 10 w 10"/>
                  <a:gd name="T21" fmla="*/ 12 h 16"/>
                  <a:gd name="T22" fmla="*/ 10 w 10"/>
                  <a:gd name="T23" fmla="*/ 12 h 16"/>
                  <a:gd name="T24" fmla="*/ 6 w 10"/>
                  <a:gd name="T25" fmla="*/ 16 h 16"/>
                  <a:gd name="T26" fmla="*/ 2 w 10"/>
                  <a:gd name="T27" fmla="*/ 16 h 16"/>
                  <a:gd name="T28" fmla="*/ 0 w 10"/>
                  <a:gd name="T29" fmla="*/ 12 h 16"/>
                  <a:gd name="T30" fmla="*/ 0 w 10"/>
                  <a:gd name="T31" fmla="*/ 12 h 1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0"/>
                  <a:gd name="T49" fmla="*/ 0 h 16"/>
                  <a:gd name="T50" fmla="*/ 10 w 10"/>
                  <a:gd name="T51" fmla="*/ 16 h 1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0" h="16">
                    <a:moveTo>
                      <a:pt x="0" y="12"/>
                    </a:moveTo>
                    <a:lnTo>
                      <a:pt x="0" y="12"/>
                    </a:lnTo>
                    <a:lnTo>
                      <a:pt x="0" y="8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8" y="2"/>
                    </a:lnTo>
                    <a:lnTo>
                      <a:pt x="10" y="12"/>
                    </a:lnTo>
                    <a:lnTo>
                      <a:pt x="6" y="16"/>
                    </a:lnTo>
                    <a:lnTo>
                      <a:pt x="2" y="16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58" name="Freeform 197"/>
              <p:cNvSpPr>
                <a:spLocks/>
              </p:cNvSpPr>
              <p:nvPr/>
            </p:nvSpPr>
            <p:spPr bwMode="auto">
              <a:xfrm>
                <a:off x="3299" y="2643"/>
                <a:ext cx="16" cy="10"/>
              </a:xfrm>
              <a:custGeom>
                <a:avLst/>
                <a:gdLst>
                  <a:gd name="T0" fmla="*/ 0 w 16"/>
                  <a:gd name="T1" fmla="*/ 4 h 10"/>
                  <a:gd name="T2" fmla="*/ 0 w 16"/>
                  <a:gd name="T3" fmla="*/ 4 h 10"/>
                  <a:gd name="T4" fmla="*/ 6 w 16"/>
                  <a:gd name="T5" fmla="*/ 0 h 10"/>
                  <a:gd name="T6" fmla="*/ 8 w 16"/>
                  <a:gd name="T7" fmla="*/ 0 h 10"/>
                  <a:gd name="T8" fmla="*/ 12 w 16"/>
                  <a:gd name="T9" fmla="*/ 2 h 10"/>
                  <a:gd name="T10" fmla="*/ 12 w 16"/>
                  <a:gd name="T11" fmla="*/ 2 h 10"/>
                  <a:gd name="T12" fmla="*/ 16 w 16"/>
                  <a:gd name="T13" fmla="*/ 4 h 10"/>
                  <a:gd name="T14" fmla="*/ 16 w 16"/>
                  <a:gd name="T15" fmla="*/ 6 h 10"/>
                  <a:gd name="T16" fmla="*/ 14 w 16"/>
                  <a:gd name="T17" fmla="*/ 10 h 10"/>
                  <a:gd name="T18" fmla="*/ 14 w 16"/>
                  <a:gd name="T19" fmla="*/ 10 h 10"/>
                  <a:gd name="T20" fmla="*/ 8 w 16"/>
                  <a:gd name="T21" fmla="*/ 10 h 10"/>
                  <a:gd name="T22" fmla="*/ 2 w 16"/>
                  <a:gd name="T23" fmla="*/ 10 h 10"/>
                  <a:gd name="T24" fmla="*/ 0 w 16"/>
                  <a:gd name="T25" fmla="*/ 4 h 1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0"/>
                  <a:gd name="T41" fmla="*/ 16 w 16"/>
                  <a:gd name="T42" fmla="*/ 10 h 10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0">
                    <a:moveTo>
                      <a:pt x="0" y="4"/>
                    </a:moveTo>
                    <a:lnTo>
                      <a:pt x="0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0"/>
                    </a:lnTo>
                    <a:lnTo>
                      <a:pt x="8" y="10"/>
                    </a:lnTo>
                    <a:lnTo>
                      <a:pt x="2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59" name="Freeform 198"/>
              <p:cNvSpPr>
                <a:spLocks/>
              </p:cNvSpPr>
              <p:nvPr/>
            </p:nvSpPr>
            <p:spPr bwMode="auto">
              <a:xfrm>
                <a:off x="3313" y="2589"/>
                <a:ext cx="10" cy="12"/>
              </a:xfrm>
              <a:custGeom>
                <a:avLst/>
                <a:gdLst>
                  <a:gd name="T0" fmla="*/ 0 w 10"/>
                  <a:gd name="T1" fmla="*/ 8 h 12"/>
                  <a:gd name="T2" fmla="*/ 0 w 10"/>
                  <a:gd name="T3" fmla="*/ 8 h 12"/>
                  <a:gd name="T4" fmla="*/ 2 w 10"/>
                  <a:gd name="T5" fmla="*/ 4 h 12"/>
                  <a:gd name="T6" fmla="*/ 2 w 10"/>
                  <a:gd name="T7" fmla="*/ 0 h 12"/>
                  <a:gd name="T8" fmla="*/ 4 w 10"/>
                  <a:gd name="T9" fmla="*/ 2 h 12"/>
                  <a:gd name="T10" fmla="*/ 4 w 10"/>
                  <a:gd name="T11" fmla="*/ 2 h 12"/>
                  <a:gd name="T12" fmla="*/ 8 w 10"/>
                  <a:gd name="T13" fmla="*/ 4 h 12"/>
                  <a:gd name="T14" fmla="*/ 10 w 10"/>
                  <a:gd name="T15" fmla="*/ 8 h 12"/>
                  <a:gd name="T16" fmla="*/ 10 w 10"/>
                  <a:gd name="T17" fmla="*/ 8 h 12"/>
                  <a:gd name="T18" fmla="*/ 8 w 10"/>
                  <a:gd name="T19" fmla="*/ 10 h 12"/>
                  <a:gd name="T20" fmla="*/ 8 w 10"/>
                  <a:gd name="T21" fmla="*/ 12 h 12"/>
                  <a:gd name="T22" fmla="*/ 8 w 10"/>
                  <a:gd name="T23" fmla="*/ 12 h 12"/>
                  <a:gd name="T24" fmla="*/ 4 w 10"/>
                  <a:gd name="T25" fmla="*/ 12 h 12"/>
                  <a:gd name="T26" fmla="*/ 0 w 10"/>
                  <a:gd name="T27" fmla="*/ 8 h 12"/>
                  <a:gd name="T28" fmla="*/ 0 w 10"/>
                  <a:gd name="T29" fmla="*/ 8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8"/>
                    </a:moveTo>
                    <a:lnTo>
                      <a:pt x="0" y="8"/>
                    </a:lnTo>
                    <a:lnTo>
                      <a:pt x="2" y="4"/>
                    </a:lnTo>
                    <a:lnTo>
                      <a:pt x="2" y="0"/>
                    </a:lnTo>
                    <a:lnTo>
                      <a:pt x="4" y="2"/>
                    </a:lnTo>
                    <a:lnTo>
                      <a:pt x="8" y="4"/>
                    </a:lnTo>
                    <a:lnTo>
                      <a:pt x="10" y="8"/>
                    </a:lnTo>
                    <a:lnTo>
                      <a:pt x="8" y="10"/>
                    </a:lnTo>
                    <a:lnTo>
                      <a:pt x="8" y="12"/>
                    </a:lnTo>
                    <a:lnTo>
                      <a:pt x="4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60" name="Freeform 199"/>
              <p:cNvSpPr>
                <a:spLocks/>
              </p:cNvSpPr>
              <p:nvPr/>
            </p:nvSpPr>
            <p:spPr bwMode="auto">
              <a:xfrm>
                <a:off x="3315" y="2647"/>
                <a:ext cx="10" cy="14"/>
              </a:xfrm>
              <a:custGeom>
                <a:avLst/>
                <a:gdLst>
                  <a:gd name="T0" fmla="*/ 0 w 10"/>
                  <a:gd name="T1" fmla="*/ 12 h 14"/>
                  <a:gd name="T2" fmla="*/ 0 w 10"/>
                  <a:gd name="T3" fmla="*/ 12 h 14"/>
                  <a:gd name="T4" fmla="*/ 0 w 10"/>
                  <a:gd name="T5" fmla="*/ 8 h 14"/>
                  <a:gd name="T6" fmla="*/ 2 w 10"/>
                  <a:gd name="T7" fmla="*/ 0 h 14"/>
                  <a:gd name="T8" fmla="*/ 2 w 10"/>
                  <a:gd name="T9" fmla="*/ 0 h 14"/>
                  <a:gd name="T10" fmla="*/ 2 w 10"/>
                  <a:gd name="T11" fmla="*/ 0 h 14"/>
                  <a:gd name="T12" fmla="*/ 4 w 10"/>
                  <a:gd name="T13" fmla="*/ 0 h 14"/>
                  <a:gd name="T14" fmla="*/ 8 w 10"/>
                  <a:gd name="T15" fmla="*/ 0 h 14"/>
                  <a:gd name="T16" fmla="*/ 8 w 10"/>
                  <a:gd name="T17" fmla="*/ 2 h 14"/>
                  <a:gd name="T18" fmla="*/ 8 w 10"/>
                  <a:gd name="T19" fmla="*/ 2 h 14"/>
                  <a:gd name="T20" fmla="*/ 10 w 10"/>
                  <a:gd name="T21" fmla="*/ 12 h 14"/>
                  <a:gd name="T22" fmla="*/ 10 w 10"/>
                  <a:gd name="T23" fmla="*/ 12 h 14"/>
                  <a:gd name="T24" fmla="*/ 6 w 10"/>
                  <a:gd name="T25" fmla="*/ 14 h 14"/>
                  <a:gd name="T26" fmla="*/ 2 w 10"/>
                  <a:gd name="T27" fmla="*/ 14 h 14"/>
                  <a:gd name="T28" fmla="*/ 0 w 10"/>
                  <a:gd name="T29" fmla="*/ 12 h 14"/>
                  <a:gd name="T30" fmla="*/ 0 w 10"/>
                  <a:gd name="T31" fmla="*/ 12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0"/>
                  <a:gd name="T49" fmla="*/ 0 h 14"/>
                  <a:gd name="T50" fmla="*/ 10 w 10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0" h="14">
                    <a:moveTo>
                      <a:pt x="0" y="12"/>
                    </a:moveTo>
                    <a:lnTo>
                      <a:pt x="0" y="12"/>
                    </a:lnTo>
                    <a:lnTo>
                      <a:pt x="0" y="8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8" y="2"/>
                    </a:lnTo>
                    <a:lnTo>
                      <a:pt x="10" y="12"/>
                    </a:lnTo>
                    <a:lnTo>
                      <a:pt x="6" y="14"/>
                    </a:lnTo>
                    <a:lnTo>
                      <a:pt x="2" y="14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61" name="Freeform 200"/>
              <p:cNvSpPr>
                <a:spLocks/>
              </p:cNvSpPr>
              <p:nvPr/>
            </p:nvSpPr>
            <p:spPr bwMode="auto">
              <a:xfrm>
                <a:off x="3473" y="2623"/>
                <a:ext cx="16" cy="12"/>
              </a:xfrm>
              <a:custGeom>
                <a:avLst/>
                <a:gdLst>
                  <a:gd name="T0" fmla="*/ 0 w 16"/>
                  <a:gd name="T1" fmla="*/ 8 h 12"/>
                  <a:gd name="T2" fmla="*/ 0 w 16"/>
                  <a:gd name="T3" fmla="*/ 8 h 12"/>
                  <a:gd name="T4" fmla="*/ 2 w 16"/>
                  <a:gd name="T5" fmla="*/ 2 h 12"/>
                  <a:gd name="T6" fmla="*/ 6 w 16"/>
                  <a:gd name="T7" fmla="*/ 0 h 12"/>
                  <a:gd name="T8" fmla="*/ 8 w 16"/>
                  <a:gd name="T9" fmla="*/ 0 h 12"/>
                  <a:gd name="T10" fmla="*/ 10 w 16"/>
                  <a:gd name="T11" fmla="*/ 0 h 12"/>
                  <a:gd name="T12" fmla="*/ 10 w 16"/>
                  <a:gd name="T13" fmla="*/ 0 h 12"/>
                  <a:gd name="T14" fmla="*/ 14 w 16"/>
                  <a:gd name="T15" fmla="*/ 4 h 12"/>
                  <a:gd name="T16" fmla="*/ 16 w 16"/>
                  <a:gd name="T17" fmla="*/ 8 h 12"/>
                  <a:gd name="T18" fmla="*/ 16 w 16"/>
                  <a:gd name="T19" fmla="*/ 12 h 12"/>
                  <a:gd name="T20" fmla="*/ 6 w 16"/>
                  <a:gd name="T21" fmla="*/ 12 h 12"/>
                  <a:gd name="T22" fmla="*/ 0 w 16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2"/>
                  <a:gd name="T38" fmla="*/ 16 w 16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2">
                    <a:moveTo>
                      <a:pt x="0" y="8"/>
                    </a:moveTo>
                    <a:lnTo>
                      <a:pt x="0" y="8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4"/>
                    </a:lnTo>
                    <a:lnTo>
                      <a:pt x="16" y="8"/>
                    </a:lnTo>
                    <a:lnTo>
                      <a:pt x="16" y="12"/>
                    </a:lnTo>
                    <a:lnTo>
                      <a:pt x="6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62" name="Freeform 201"/>
              <p:cNvSpPr>
                <a:spLocks/>
              </p:cNvSpPr>
              <p:nvPr/>
            </p:nvSpPr>
            <p:spPr bwMode="auto">
              <a:xfrm>
                <a:off x="3365" y="2637"/>
                <a:ext cx="16" cy="10"/>
              </a:xfrm>
              <a:custGeom>
                <a:avLst/>
                <a:gdLst>
                  <a:gd name="T0" fmla="*/ 0 w 16"/>
                  <a:gd name="T1" fmla="*/ 4 h 10"/>
                  <a:gd name="T2" fmla="*/ 0 w 16"/>
                  <a:gd name="T3" fmla="*/ 4 h 10"/>
                  <a:gd name="T4" fmla="*/ 6 w 16"/>
                  <a:gd name="T5" fmla="*/ 0 h 10"/>
                  <a:gd name="T6" fmla="*/ 8 w 16"/>
                  <a:gd name="T7" fmla="*/ 0 h 10"/>
                  <a:gd name="T8" fmla="*/ 12 w 16"/>
                  <a:gd name="T9" fmla="*/ 2 h 10"/>
                  <a:gd name="T10" fmla="*/ 12 w 16"/>
                  <a:gd name="T11" fmla="*/ 2 h 10"/>
                  <a:gd name="T12" fmla="*/ 16 w 16"/>
                  <a:gd name="T13" fmla="*/ 4 h 10"/>
                  <a:gd name="T14" fmla="*/ 16 w 16"/>
                  <a:gd name="T15" fmla="*/ 6 h 10"/>
                  <a:gd name="T16" fmla="*/ 14 w 16"/>
                  <a:gd name="T17" fmla="*/ 10 h 10"/>
                  <a:gd name="T18" fmla="*/ 14 w 16"/>
                  <a:gd name="T19" fmla="*/ 10 h 10"/>
                  <a:gd name="T20" fmla="*/ 8 w 16"/>
                  <a:gd name="T21" fmla="*/ 10 h 10"/>
                  <a:gd name="T22" fmla="*/ 2 w 16"/>
                  <a:gd name="T23" fmla="*/ 10 h 10"/>
                  <a:gd name="T24" fmla="*/ 0 w 16"/>
                  <a:gd name="T25" fmla="*/ 4 h 1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0"/>
                  <a:gd name="T41" fmla="*/ 16 w 16"/>
                  <a:gd name="T42" fmla="*/ 10 h 10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0">
                    <a:moveTo>
                      <a:pt x="0" y="4"/>
                    </a:moveTo>
                    <a:lnTo>
                      <a:pt x="0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0"/>
                    </a:lnTo>
                    <a:lnTo>
                      <a:pt x="8" y="10"/>
                    </a:lnTo>
                    <a:lnTo>
                      <a:pt x="2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63" name="Freeform 202"/>
              <p:cNvSpPr>
                <a:spLocks/>
              </p:cNvSpPr>
              <p:nvPr/>
            </p:nvSpPr>
            <p:spPr bwMode="auto">
              <a:xfrm>
                <a:off x="3327" y="2645"/>
                <a:ext cx="16" cy="12"/>
              </a:xfrm>
              <a:custGeom>
                <a:avLst/>
                <a:gdLst>
                  <a:gd name="T0" fmla="*/ 0 w 16"/>
                  <a:gd name="T1" fmla="*/ 8 h 12"/>
                  <a:gd name="T2" fmla="*/ 0 w 16"/>
                  <a:gd name="T3" fmla="*/ 8 h 12"/>
                  <a:gd name="T4" fmla="*/ 0 w 16"/>
                  <a:gd name="T5" fmla="*/ 2 h 12"/>
                  <a:gd name="T6" fmla="*/ 2 w 16"/>
                  <a:gd name="T7" fmla="*/ 0 h 12"/>
                  <a:gd name="T8" fmla="*/ 6 w 16"/>
                  <a:gd name="T9" fmla="*/ 0 h 12"/>
                  <a:gd name="T10" fmla="*/ 6 w 16"/>
                  <a:gd name="T11" fmla="*/ 0 h 12"/>
                  <a:gd name="T12" fmla="*/ 16 w 16"/>
                  <a:gd name="T13" fmla="*/ 6 h 12"/>
                  <a:gd name="T14" fmla="*/ 16 w 16"/>
                  <a:gd name="T15" fmla="*/ 6 h 12"/>
                  <a:gd name="T16" fmla="*/ 14 w 16"/>
                  <a:gd name="T17" fmla="*/ 10 h 12"/>
                  <a:gd name="T18" fmla="*/ 14 w 16"/>
                  <a:gd name="T19" fmla="*/ 12 h 12"/>
                  <a:gd name="T20" fmla="*/ 12 w 16"/>
                  <a:gd name="T21" fmla="*/ 12 h 12"/>
                  <a:gd name="T22" fmla="*/ 12 w 16"/>
                  <a:gd name="T23" fmla="*/ 12 h 12"/>
                  <a:gd name="T24" fmla="*/ 6 w 16"/>
                  <a:gd name="T25" fmla="*/ 12 h 12"/>
                  <a:gd name="T26" fmla="*/ 2 w 16"/>
                  <a:gd name="T27" fmla="*/ 10 h 12"/>
                  <a:gd name="T28" fmla="*/ 0 w 16"/>
                  <a:gd name="T29" fmla="*/ 8 h 12"/>
                  <a:gd name="T30" fmla="*/ 0 w 16"/>
                  <a:gd name="T31" fmla="*/ 8 h 12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2"/>
                  <a:gd name="T50" fmla="*/ 16 w 16"/>
                  <a:gd name="T51" fmla="*/ 12 h 12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16" y="6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2" y="12"/>
                    </a:lnTo>
                    <a:lnTo>
                      <a:pt x="6" y="12"/>
                    </a:lnTo>
                    <a:lnTo>
                      <a:pt x="2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64" name="Freeform 203"/>
              <p:cNvSpPr>
                <a:spLocks/>
              </p:cNvSpPr>
              <p:nvPr/>
            </p:nvSpPr>
            <p:spPr bwMode="auto">
              <a:xfrm>
                <a:off x="3345" y="2645"/>
                <a:ext cx="12" cy="12"/>
              </a:xfrm>
              <a:custGeom>
                <a:avLst/>
                <a:gdLst>
                  <a:gd name="T0" fmla="*/ 0 w 12"/>
                  <a:gd name="T1" fmla="*/ 8 h 12"/>
                  <a:gd name="T2" fmla="*/ 0 w 12"/>
                  <a:gd name="T3" fmla="*/ 8 h 12"/>
                  <a:gd name="T4" fmla="*/ 0 w 12"/>
                  <a:gd name="T5" fmla="*/ 4 h 12"/>
                  <a:gd name="T6" fmla="*/ 0 w 12"/>
                  <a:gd name="T7" fmla="*/ 2 h 12"/>
                  <a:gd name="T8" fmla="*/ 4 w 12"/>
                  <a:gd name="T9" fmla="*/ 0 h 12"/>
                  <a:gd name="T10" fmla="*/ 4 w 12"/>
                  <a:gd name="T11" fmla="*/ 0 h 12"/>
                  <a:gd name="T12" fmla="*/ 8 w 12"/>
                  <a:gd name="T13" fmla="*/ 2 h 12"/>
                  <a:gd name="T14" fmla="*/ 10 w 12"/>
                  <a:gd name="T15" fmla="*/ 4 h 12"/>
                  <a:gd name="T16" fmla="*/ 12 w 12"/>
                  <a:gd name="T17" fmla="*/ 6 h 12"/>
                  <a:gd name="T18" fmla="*/ 8 w 12"/>
                  <a:gd name="T19" fmla="*/ 12 h 12"/>
                  <a:gd name="T20" fmla="*/ 0 w 12"/>
                  <a:gd name="T21" fmla="*/ 12 h 12"/>
                  <a:gd name="T22" fmla="*/ 0 w 12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2"/>
                  <a:gd name="T38" fmla="*/ 12 w 12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4" y="0"/>
                    </a:lnTo>
                    <a:lnTo>
                      <a:pt x="8" y="2"/>
                    </a:lnTo>
                    <a:lnTo>
                      <a:pt x="10" y="4"/>
                    </a:lnTo>
                    <a:lnTo>
                      <a:pt x="12" y="6"/>
                    </a:lnTo>
                    <a:lnTo>
                      <a:pt x="8" y="12"/>
                    </a:lnTo>
                    <a:lnTo>
                      <a:pt x="0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65" name="Freeform 204"/>
              <p:cNvSpPr>
                <a:spLocks/>
              </p:cNvSpPr>
              <p:nvPr/>
            </p:nvSpPr>
            <p:spPr bwMode="auto">
              <a:xfrm>
                <a:off x="3521" y="2429"/>
                <a:ext cx="10" cy="16"/>
              </a:xfrm>
              <a:custGeom>
                <a:avLst/>
                <a:gdLst>
                  <a:gd name="T0" fmla="*/ 0 w 10"/>
                  <a:gd name="T1" fmla="*/ 14 h 16"/>
                  <a:gd name="T2" fmla="*/ 0 w 10"/>
                  <a:gd name="T3" fmla="*/ 14 h 16"/>
                  <a:gd name="T4" fmla="*/ 0 w 10"/>
                  <a:gd name="T5" fmla="*/ 10 h 16"/>
                  <a:gd name="T6" fmla="*/ 2 w 10"/>
                  <a:gd name="T7" fmla="*/ 2 h 16"/>
                  <a:gd name="T8" fmla="*/ 2 w 10"/>
                  <a:gd name="T9" fmla="*/ 2 h 16"/>
                  <a:gd name="T10" fmla="*/ 4 w 10"/>
                  <a:gd name="T11" fmla="*/ 0 h 16"/>
                  <a:gd name="T12" fmla="*/ 6 w 10"/>
                  <a:gd name="T13" fmla="*/ 0 h 16"/>
                  <a:gd name="T14" fmla="*/ 8 w 10"/>
                  <a:gd name="T15" fmla="*/ 2 h 16"/>
                  <a:gd name="T16" fmla="*/ 8 w 10"/>
                  <a:gd name="T17" fmla="*/ 4 h 16"/>
                  <a:gd name="T18" fmla="*/ 8 w 10"/>
                  <a:gd name="T19" fmla="*/ 4 h 16"/>
                  <a:gd name="T20" fmla="*/ 10 w 10"/>
                  <a:gd name="T21" fmla="*/ 14 h 16"/>
                  <a:gd name="T22" fmla="*/ 10 w 10"/>
                  <a:gd name="T23" fmla="*/ 14 h 16"/>
                  <a:gd name="T24" fmla="*/ 6 w 10"/>
                  <a:gd name="T25" fmla="*/ 16 h 16"/>
                  <a:gd name="T26" fmla="*/ 2 w 10"/>
                  <a:gd name="T27" fmla="*/ 16 h 16"/>
                  <a:gd name="T28" fmla="*/ 0 w 10"/>
                  <a:gd name="T29" fmla="*/ 14 h 16"/>
                  <a:gd name="T30" fmla="*/ 0 w 10"/>
                  <a:gd name="T31" fmla="*/ 14 h 1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0"/>
                  <a:gd name="T49" fmla="*/ 0 h 16"/>
                  <a:gd name="T50" fmla="*/ 10 w 10"/>
                  <a:gd name="T51" fmla="*/ 16 h 1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0" h="16">
                    <a:moveTo>
                      <a:pt x="0" y="14"/>
                    </a:moveTo>
                    <a:lnTo>
                      <a:pt x="0" y="14"/>
                    </a:lnTo>
                    <a:lnTo>
                      <a:pt x="0" y="10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8" y="4"/>
                    </a:lnTo>
                    <a:lnTo>
                      <a:pt x="10" y="14"/>
                    </a:lnTo>
                    <a:lnTo>
                      <a:pt x="6" y="16"/>
                    </a:lnTo>
                    <a:lnTo>
                      <a:pt x="2" y="16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66" name="Freeform 205"/>
              <p:cNvSpPr>
                <a:spLocks/>
              </p:cNvSpPr>
              <p:nvPr/>
            </p:nvSpPr>
            <p:spPr bwMode="auto">
              <a:xfrm>
                <a:off x="3097" y="2593"/>
                <a:ext cx="18" cy="14"/>
              </a:xfrm>
              <a:custGeom>
                <a:avLst/>
                <a:gdLst>
                  <a:gd name="T0" fmla="*/ 0 w 18"/>
                  <a:gd name="T1" fmla="*/ 14 h 14"/>
                  <a:gd name="T2" fmla="*/ 0 w 18"/>
                  <a:gd name="T3" fmla="*/ 14 h 14"/>
                  <a:gd name="T4" fmla="*/ 4 w 18"/>
                  <a:gd name="T5" fmla="*/ 6 h 14"/>
                  <a:gd name="T6" fmla="*/ 10 w 18"/>
                  <a:gd name="T7" fmla="*/ 0 h 14"/>
                  <a:gd name="T8" fmla="*/ 12 w 18"/>
                  <a:gd name="T9" fmla="*/ 0 h 14"/>
                  <a:gd name="T10" fmla="*/ 16 w 18"/>
                  <a:gd name="T11" fmla="*/ 2 h 14"/>
                  <a:gd name="T12" fmla="*/ 16 w 18"/>
                  <a:gd name="T13" fmla="*/ 2 h 14"/>
                  <a:gd name="T14" fmla="*/ 18 w 18"/>
                  <a:gd name="T15" fmla="*/ 4 h 14"/>
                  <a:gd name="T16" fmla="*/ 18 w 18"/>
                  <a:gd name="T17" fmla="*/ 6 h 14"/>
                  <a:gd name="T18" fmla="*/ 16 w 18"/>
                  <a:gd name="T19" fmla="*/ 10 h 14"/>
                  <a:gd name="T20" fmla="*/ 12 w 18"/>
                  <a:gd name="T21" fmla="*/ 14 h 14"/>
                  <a:gd name="T22" fmla="*/ 0 w 18"/>
                  <a:gd name="T23" fmla="*/ 14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4"/>
                  <a:gd name="T38" fmla="*/ 18 w 18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4">
                    <a:moveTo>
                      <a:pt x="0" y="14"/>
                    </a:moveTo>
                    <a:lnTo>
                      <a:pt x="0" y="14"/>
                    </a:lnTo>
                    <a:lnTo>
                      <a:pt x="4" y="6"/>
                    </a:lnTo>
                    <a:lnTo>
                      <a:pt x="10" y="0"/>
                    </a:lnTo>
                    <a:lnTo>
                      <a:pt x="12" y="0"/>
                    </a:lnTo>
                    <a:lnTo>
                      <a:pt x="16" y="2"/>
                    </a:lnTo>
                    <a:lnTo>
                      <a:pt x="18" y="4"/>
                    </a:lnTo>
                    <a:lnTo>
                      <a:pt x="18" y="6"/>
                    </a:lnTo>
                    <a:lnTo>
                      <a:pt x="16" y="10"/>
                    </a:lnTo>
                    <a:lnTo>
                      <a:pt x="12" y="14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67" name="Freeform 206"/>
              <p:cNvSpPr>
                <a:spLocks/>
              </p:cNvSpPr>
              <p:nvPr/>
            </p:nvSpPr>
            <p:spPr bwMode="auto">
              <a:xfrm>
                <a:off x="3075" y="2603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2 w 16"/>
                  <a:gd name="T5" fmla="*/ 2 h 14"/>
                  <a:gd name="T6" fmla="*/ 6 w 16"/>
                  <a:gd name="T7" fmla="*/ 0 h 14"/>
                  <a:gd name="T8" fmla="*/ 8 w 16"/>
                  <a:gd name="T9" fmla="*/ 0 h 14"/>
                  <a:gd name="T10" fmla="*/ 10 w 16"/>
                  <a:gd name="T11" fmla="*/ 2 h 14"/>
                  <a:gd name="T12" fmla="*/ 10 w 16"/>
                  <a:gd name="T13" fmla="*/ 2 h 14"/>
                  <a:gd name="T14" fmla="*/ 14 w 16"/>
                  <a:gd name="T15" fmla="*/ 6 h 14"/>
                  <a:gd name="T16" fmla="*/ 16 w 16"/>
                  <a:gd name="T17" fmla="*/ 10 h 14"/>
                  <a:gd name="T18" fmla="*/ 16 w 16"/>
                  <a:gd name="T19" fmla="*/ 14 h 14"/>
                  <a:gd name="T20" fmla="*/ 6 w 16"/>
                  <a:gd name="T21" fmla="*/ 14 h 14"/>
                  <a:gd name="T22" fmla="*/ 0 w 16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4"/>
                  <a:gd name="T38" fmla="*/ 16 w 16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4" y="6"/>
                    </a:lnTo>
                    <a:lnTo>
                      <a:pt x="16" y="10"/>
                    </a:lnTo>
                    <a:lnTo>
                      <a:pt x="16" y="14"/>
                    </a:lnTo>
                    <a:lnTo>
                      <a:pt x="6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68" name="Freeform 207"/>
              <p:cNvSpPr>
                <a:spLocks/>
              </p:cNvSpPr>
              <p:nvPr/>
            </p:nvSpPr>
            <p:spPr bwMode="auto">
              <a:xfrm>
                <a:off x="3095" y="2611"/>
                <a:ext cx="16" cy="10"/>
              </a:xfrm>
              <a:custGeom>
                <a:avLst/>
                <a:gdLst>
                  <a:gd name="T0" fmla="*/ 0 w 16"/>
                  <a:gd name="T1" fmla="*/ 4 h 10"/>
                  <a:gd name="T2" fmla="*/ 0 w 16"/>
                  <a:gd name="T3" fmla="*/ 4 h 10"/>
                  <a:gd name="T4" fmla="*/ 6 w 16"/>
                  <a:gd name="T5" fmla="*/ 0 h 10"/>
                  <a:gd name="T6" fmla="*/ 8 w 16"/>
                  <a:gd name="T7" fmla="*/ 0 h 10"/>
                  <a:gd name="T8" fmla="*/ 12 w 16"/>
                  <a:gd name="T9" fmla="*/ 2 h 10"/>
                  <a:gd name="T10" fmla="*/ 12 w 16"/>
                  <a:gd name="T11" fmla="*/ 2 h 10"/>
                  <a:gd name="T12" fmla="*/ 16 w 16"/>
                  <a:gd name="T13" fmla="*/ 4 h 10"/>
                  <a:gd name="T14" fmla="*/ 16 w 16"/>
                  <a:gd name="T15" fmla="*/ 6 h 10"/>
                  <a:gd name="T16" fmla="*/ 14 w 16"/>
                  <a:gd name="T17" fmla="*/ 10 h 10"/>
                  <a:gd name="T18" fmla="*/ 14 w 16"/>
                  <a:gd name="T19" fmla="*/ 10 h 10"/>
                  <a:gd name="T20" fmla="*/ 8 w 16"/>
                  <a:gd name="T21" fmla="*/ 10 h 10"/>
                  <a:gd name="T22" fmla="*/ 2 w 16"/>
                  <a:gd name="T23" fmla="*/ 10 h 10"/>
                  <a:gd name="T24" fmla="*/ 0 w 16"/>
                  <a:gd name="T25" fmla="*/ 4 h 1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0"/>
                  <a:gd name="T41" fmla="*/ 16 w 16"/>
                  <a:gd name="T42" fmla="*/ 10 h 10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0">
                    <a:moveTo>
                      <a:pt x="0" y="4"/>
                    </a:moveTo>
                    <a:lnTo>
                      <a:pt x="0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0"/>
                    </a:lnTo>
                    <a:lnTo>
                      <a:pt x="8" y="10"/>
                    </a:lnTo>
                    <a:lnTo>
                      <a:pt x="2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69" name="Freeform 208"/>
              <p:cNvSpPr>
                <a:spLocks/>
              </p:cNvSpPr>
              <p:nvPr/>
            </p:nvSpPr>
            <p:spPr bwMode="auto">
              <a:xfrm>
                <a:off x="3125" y="2617"/>
                <a:ext cx="10" cy="10"/>
              </a:xfrm>
              <a:custGeom>
                <a:avLst/>
                <a:gdLst>
                  <a:gd name="T0" fmla="*/ 0 w 10"/>
                  <a:gd name="T1" fmla="*/ 4 h 10"/>
                  <a:gd name="T2" fmla="*/ 0 w 10"/>
                  <a:gd name="T3" fmla="*/ 4 h 10"/>
                  <a:gd name="T4" fmla="*/ 0 w 10"/>
                  <a:gd name="T5" fmla="*/ 2 h 10"/>
                  <a:gd name="T6" fmla="*/ 2 w 10"/>
                  <a:gd name="T7" fmla="*/ 0 h 10"/>
                  <a:gd name="T8" fmla="*/ 4 w 10"/>
                  <a:gd name="T9" fmla="*/ 0 h 10"/>
                  <a:gd name="T10" fmla="*/ 4 w 10"/>
                  <a:gd name="T11" fmla="*/ 0 h 10"/>
                  <a:gd name="T12" fmla="*/ 8 w 10"/>
                  <a:gd name="T13" fmla="*/ 2 h 10"/>
                  <a:gd name="T14" fmla="*/ 10 w 10"/>
                  <a:gd name="T15" fmla="*/ 4 h 10"/>
                  <a:gd name="T16" fmla="*/ 10 w 10"/>
                  <a:gd name="T17" fmla="*/ 6 h 10"/>
                  <a:gd name="T18" fmla="*/ 4 w 10"/>
                  <a:gd name="T19" fmla="*/ 10 h 10"/>
                  <a:gd name="T20" fmla="*/ 0 w 10"/>
                  <a:gd name="T21" fmla="*/ 4 h 10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10"/>
                  <a:gd name="T35" fmla="*/ 10 w 10"/>
                  <a:gd name="T36" fmla="*/ 10 h 10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10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2"/>
                    </a:lnTo>
                    <a:lnTo>
                      <a:pt x="10" y="4"/>
                    </a:lnTo>
                    <a:lnTo>
                      <a:pt x="10" y="6"/>
                    </a:lnTo>
                    <a:lnTo>
                      <a:pt x="4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70" name="Freeform 209"/>
              <p:cNvSpPr>
                <a:spLocks/>
              </p:cNvSpPr>
              <p:nvPr/>
            </p:nvSpPr>
            <p:spPr bwMode="auto">
              <a:xfrm>
                <a:off x="3115" y="2609"/>
                <a:ext cx="8" cy="12"/>
              </a:xfrm>
              <a:custGeom>
                <a:avLst/>
                <a:gdLst>
                  <a:gd name="T0" fmla="*/ 0 w 8"/>
                  <a:gd name="T1" fmla="*/ 4 h 12"/>
                  <a:gd name="T2" fmla="*/ 0 w 8"/>
                  <a:gd name="T3" fmla="*/ 4 h 12"/>
                  <a:gd name="T4" fmla="*/ 0 w 8"/>
                  <a:gd name="T5" fmla="*/ 0 h 12"/>
                  <a:gd name="T6" fmla="*/ 2 w 8"/>
                  <a:gd name="T7" fmla="*/ 0 h 12"/>
                  <a:gd name="T8" fmla="*/ 4 w 8"/>
                  <a:gd name="T9" fmla="*/ 0 h 12"/>
                  <a:gd name="T10" fmla="*/ 4 w 8"/>
                  <a:gd name="T11" fmla="*/ 0 h 12"/>
                  <a:gd name="T12" fmla="*/ 6 w 8"/>
                  <a:gd name="T13" fmla="*/ 4 h 12"/>
                  <a:gd name="T14" fmla="*/ 8 w 8"/>
                  <a:gd name="T15" fmla="*/ 6 h 12"/>
                  <a:gd name="T16" fmla="*/ 6 w 8"/>
                  <a:gd name="T17" fmla="*/ 8 h 12"/>
                  <a:gd name="T18" fmla="*/ 6 w 8"/>
                  <a:gd name="T19" fmla="*/ 8 h 12"/>
                  <a:gd name="T20" fmla="*/ 4 w 8"/>
                  <a:gd name="T21" fmla="*/ 10 h 12"/>
                  <a:gd name="T22" fmla="*/ 4 w 8"/>
                  <a:gd name="T23" fmla="*/ 12 h 12"/>
                  <a:gd name="T24" fmla="*/ 2 w 8"/>
                  <a:gd name="T25" fmla="*/ 10 h 12"/>
                  <a:gd name="T26" fmla="*/ 2 w 8"/>
                  <a:gd name="T27" fmla="*/ 10 h 12"/>
                  <a:gd name="T28" fmla="*/ 0 w 8"/>
                  <a:gd name="T29" fmla="*/ 8 h 12"/>
                  <a:gd name="T30" fmla="*/ 0 w 8"/>
                  <a:gd name="T31" fmla="*/ 4 h 12"/>
                  <a:gd name="T32" fmla="*/ 0 w 8"/>
                  <a:gd name="T33" fmla="*/ 4 h 1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8"/>
                  <a:gd name="T52" fmla="*/ 0 h 12"/>
                  <a:gd name="T53" fmla="*/ 8 w 8"/>
                  <a:gd name="T54" fmla="*/ 12 h 12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8" h="12">
                    <a:moveTo>
                      <a:pt x="0" y="4"/>
                    </a:moveTo>
                    <a:lnTo>
                      <a:pt x="0" y="4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6" y="4"/>
                    </a:lnTo>
                    <a:lnTo>
                      <a:pt x="8" y="6"/>
                    </a:lnTo>
                    <a:lnTo>
                      <a:pt x="6" y="8"/>
                    </a:lnTo>
                    <a:lnTo>
                      <a:pt x="4" y="10"/>
                    </a:lnTo>
                    <a:lnTo>
                      <a:pt x="4" y="12"/>
                    </a:lnTo>
                    <a:lnTo>
                      <a:pt x="2" y="10"/>
                    </a:lnTo>
                    <a:lnTo>
                      <a:pt x="0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71" name="Freeform 210"/>
              <p:cNvSpPr>
                <a:spLocks/>
              </p:cNvSpPr>
              <p:nvPr/>
            </p:nvSpPr>
            <p:spPr bwMode="auto">
              <a:xfrm>
                <a:off x="3101" y="2625"/>
                <a:ext cx="8" cy="12"/>
              </a:xfrm>
              <a:custGeom>
                <a:avLst/>
                <a:gdLst>
                  <a:gd name="T0" fmla="*/ 0 w 8"/>
                  <a:gd name="T1" fmla="*/ 6 h 12"/>
                  <a:gd name="T2" fmla="*/ 0 w 8"/>
                  <a:gd name="T3" fmla="*/ 6 h 12"/>
                  <a:gd name="T4" fmla="*/ 0 w 8"/>
                  <a:gd name="T5" fmla="*/ 2 h 12"/>
                  <a:gd name="T6" fmla="*/ 2 w 8"/>
                  <a:gd name="T7" fmla="*/ 0 h 12"/>
                  <a:gd name="T8" fmla="*/ 4 w 8"/>
                  <a:gd name="T9" fmla="*/ 0 h 12"/>
                  <a:gd name="T10" fmla="*/ 4 w 8"/>
                  <a:gd name="T11" fmla="*/ 0 h 12"/>
                  <a:gd name="T12" fmla="*/ 8 w 8"/>
                  <a:gd name="T13" fmla="*/ 4 h 12"/>
                  <a:gd name="T14" fmla="*/ 8 w 8"/>
                  <a:gd name="T15" fmla="*/ 6 h 12"/>
                  <a:gd name="T16" fmla="*/ 8 w 8"/>
                  <a:gd name="T17" fmla="*/ 6 h 12"/>
                  <a:gd name="T18" fmla="*/ 8 w 8"/>
                  <a:gd name="T19" fmla="*/ 10 h 12"/>
                  <a:gd name="T20" fmla="*/ 6 w 8"/>
                  <a:gd name="T21" fmla="*/ 12 h 12"/>
                  <a:gd name="T22" fmla="*/ 6 w 8"/>
                  <a:gd name="T23" fmla="*/ 12 h 12"/>
                  <a:gd name="T24" fmla="*/ 2 w 8"/>
                  <a:gd name="T25" fmla="*/ 10 h 12"/>
                  <a:gd name="T26" fmla="*/ 0 w 8"/>
                  <a:gd name="T27" fmla="*/ 6 h 12"/>
                  <a:gd name="T28" fmla="*/ 0 w 8"/>
                  <a:gd name="T29" fmla="*/ 6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8"/>
                  <a:gd name="T46" fmla="*/ 0 h 12"/>
                  <a:gd name="T47" fmla="*/ 8 w 8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8" h="12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8" y="6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2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72" name="Freeform 211"/>
              <p:cNvSpPr>
                <a:spLocks/>
              </p:cNvSpPr>
              <p:nvPr/>
            </p:nvSpPr>
            <p:spPr bwMode="auto">
              <a:xfrm>
                <a:off x="3057" y="2615"/>
                <a:ext cx="16" cy="12"/>
              </a:xfrm>
              <a:custGeom>
                <a:avLst/>
                <a:gdLst>
                  <a:gd name="T0" fmla="*/ 0 w 16"/>
                  <a:gd name="T1" fmla="*/ 8 h 12"/>
                  <a:gd name="T2" fmla="*/ 0 w 16"/>
                  <a:gd name="T3" fmla="*/ 8 h 12"/>
                  <a:gd name="T4" fmla="*/ 0 w 16"/>
                  <a:gd name="T5" fmla="*/ 2 h 12"/>
                  <a:gd name="T6" fmla="*/ 0 w 16"/>
                  <a:gd name="T7" fmla="*/ 0 h 12"/>
                  <a:gd name="T8" fmla="*/ 4 w 16"/>
                  <a:gd name="T9" fmla="*/ 0 h 12"/>
                  <a:gd name="T10" fmla="*/ 4 w 16"/>
                  <a:gd name="T11" fmla="*/ 0 h 12"/>
                  <a:gd name="T12" fmla="*/ 16 w 16"/>
                  <a:gd name="T13" fmla="*/ 6 h 12"/>
                  <a:gd name="T14" fmla="*/ 16 w 16"/>
                  <a:gd name="T15" fmla="*/ 6 h 12"/>
                  <a:gd name="T16" fmla="*/ 14 w 16"/>
                  <a:gd name="T17" fmla="*/ 10 h 12"/>
                  <a:gd name="T18" fmla="*/ 14 w 16"/>
                  <a:gd name="T19" fmla="*/ 12 h 12"/>
                  <a:gd name="T20" fmla="*/ 12 w 16"/>
                  <a:gd name="T21" fmla="*/ 12 h 12"/>
                  <a:gd name="T22" fmla="*/ 12 w 16"/>
                  <a:gd name="T23" fmla="*/ 12 h 12"/>
                  <a:gd name="T24" fmla="*/ 6 w 16"/>
                  <a:gd name="T25" fmla="*/ 12 h 12"/>
                  <a:gd name="T26" fmla="*/ 2 w 16"/>
                  <a:gd name="T27" fmla="*/ 10 h 12"/>
                  <a:gd name="T28" fmla="*/ 0 w 16"/>
                  <a:gd name="T29" fmla="*/ 8 h 12"/>
                  <a:gd name="T30" fmla="*/ 0 w 16"/>
                  <a:gd name="T31" fmla="*/ 8 h 12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2"/>
                  <a:gd name="T50" fmla="*/ 16 w 16"/>
                  <a:gd name="T51" fmla="*/ 12 h 12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16" y="6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2" y="12"/>
                    </a:lnTo>
                    <a:lnTo>
                      <a:pt x="6" y="12"/>
                    </a:lnTo>
                    <a:lnTo>
                      <a:pt x="2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73" name="Freeform 212"/>
              <p:cNvSpPr>
                <a:spLocks/>
              </p:cNvSpPr>
              <p:nvPr/>
            </p:nvSpPr>
            <p:spPr bwMode="auto">
              <a:xfrm>
                <a:off x="3073" y="2619"/>
                <a:ext cx="12" cy="12"/>
              </a:xfrm>
              <a:custGeom>
                <a:avLst/>
                <a:gdLst>
                  <a:gd name="T0" fmla="*/ 2 w 12"/>
                  <a:gd name="T1" fmla="*/ 8 h 12"/>
                  <a:gd name="T2" fmla="*/ 2 w 12"/>
                  <a:gd name="T3" fmla="*/ 8 h 12"/>
                  <a:gd name="T4" fmla="*/ 0 w 12"/>
                  <a:gd name="T5" fmla="*/ 4 h 12"/>
                  <a:gd name="T6" fmla="*/ 2 w 12"/>
                  <a:gd name="T7" fmla="*/ 2 h 12"/>
                  <a:gd name="T8" fmla="*/ 6 w 12"/>
                  <a:gd name="T9" fmla="*/ 0 h 12"/>
                  <a:gd name="T10" fmla="*/ 6 w 12"/>
                  <a:gd name="T11" fmla="*/ 0 h 12"/>
                  <a:gd name="T12" fmla="*/ 10 w 12"/>
                  <a:gd name="T13" fmla="*/ 2 h 12"/>
                  <a:gd name="T14" fmla="*/ 12 w 12"/>
                  <a:gd name="T15" fmla="*/ 4 h 12"/>
                  <a:gd name="T16" fmla="*/ 12 w 12"/>
                  <a:gd name="T17" fmla="*/ 6 h 12"/>
                  <a:gd name="T18" fmla="*/ 10 w 12"/>
                  <a:gd name="T19" fmla="*/ 12 h 12"/>
                  <a:gd name="T20" fmla="*/ 2 w 12"/>
                  <a:gd name="T21" fmla="*/ 12 h 12"/>
                  <a:gd name="T22" fmla="*/ 2 w 12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2"/>
                  <a:gd name="T38" fmla="*/ 12 w 12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2">
                    <a:moveTo>
                      <a:pt x="2" y="8"/>
                    </a:moveTo>
                    <a:lnTo>
                      <a:pt x="2" y="8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10" y="2"/>
                    </a:lnTo>
                    <a:lnTo>
                      <a:pt x="12" y="4"/>
                    </a:lnTo>
                    <a:lnTo>
                      <a:pt x="12" y="6"/>
                    </a:lnTo>
                    <a:lnTo>
                      <a:pt x="10" y="12"/>
                    </a:lnTo>
                    <a:lnTo>
                      <a:pt x="2" y="12"/>
                    </a:lnTo>
                    <a:lnTo>
                      <a:pt x="2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74" name="Freeform 213"/>
              <p:cNvSpPr>
                <a:spLocks/>
              </p:cNvSpPr>
              <p:nvPr/>
            </p:nvSpPr>
            <p:spPr bwMode="auto">
              <a:xfrm>
                <a:off x="3087" y="2621"/>
                <a:ext cx="10" cy="16"/>
              </a:xfrm>
              <a:custGeom>
                <a:avLst/>
                <a:gdLst>
                  <a:gd name="T0" fmla="*/ 0 w 10"/>
                  <a:gd name="T1" fmla="*/ 12 h 16"/>
                  <a:gd name="T2" fmla="*/ 0 w 10"/>
                  <a:gd name="T3" fmla="*/ 12 h 16"/>
                  <a:gd name="T4" fmla="*/ 0 w 10"/>
                  <a:gd name="T5" fmla="*/ 8 h 16"/>
                  <a:gd name="T6" fmla="*/ 2 w 10"/>
                  <a:gd name="T7" fmla="*/ 2 h 16"/>
                  <a:gd name="T8" fmla="*/ 2 w 10"/>
                  <a:gd name="T9" fmla="*/ 2 h 16"/>
                  <a:gd name="T10" fmla="*/ 2 w 10"/>
                  <a:gd name="T11" fmla="*/ 0 h 16"/>
                  <a:gd name="T12" fmla="*/ 4 w 10"/>
                  <a:gd name="T13" fmla="*/ 0 h 16"/>
                  <a:gd name="T14" fmla="*/ 8 w 10"/>
                  <a:gd name="T15" fmla="*/ 0 h 16"/>
                  <a:gd name="T16" fmla="*/ 8 w 10"/>
                  <a:gd name="T17" fmla="*/ 2 h 16"/>
                  <a:gd name="T18" fmla="*/ 8 w 10"/>
                  <a:gd name="T19" fmla="*/ 2 h 16"/>
                  <a:gd name="T20" fmla="*/ 10 w 10"/>
                  <a:gd name="T21" fmla="*/ 12 h 16"/>
                  <a:gd name="T22" fmla="*/ 10 w 10"/>
                  <a:gd name="T23" fmla="*/ 12 h 16"/>
                  <a:gd name="T24" fmla="*/ 6 w 10"/>
                  <a:gd name="T25" fmla="*/ 16 h 16"/>
                  <a:gd name="T26" fmla="*/ 2 w 10"/>
                  <a:gd name="T27" fmla="*/ 16 h 16"/>
                  <a:gd name="T28" fmla="*/ 0 w 10"/>
                  <a:gd name="T29" fmla="*/ 12 h 16"/>
                  <a:gd name="T30" fmla="*/ 0 w 10"/>
                  <a:gd name="T31" fmla="*/ 12 h 1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0"/>
                  <a:gd name="T49" fmla="*/ 0 h 16"/>
                  <a:gd name="T50" fmla="*/ 10 w 10"/>
                  <a:gd name="T51" fmla="*/ 16 h 1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0" h="16">
                    <a:moveTo>
                      <a:pt x="0" y="12"/>
                    </a:moveTo>
                    <a:lnTo>
                      <a:pt x="0" y="12"/>
                    </a:lnTo>
                    <a:lnTo>
                      <a:pt x="0" y="8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8" y="2"/>
                    </a:lnTo>
                    <a:lnTo>
                      <a:pt x="10" y="12"/>
                    </a:lnTo>
                    <a:lnTo>
                      <a:pt x="6" y="16"/>
                    </a:lnTo>
                    <a:lnTo>
                      <a:pt x="2" y="16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75" name="Freeform 214"/>
              <p:cNvSpPr>
                <a:spLocks/>
              </p:cNvSpPr>
              <p:nvPr/>
            </p:nvSpPr>
            <p:spPr bwMode="auto">
              <a:xfrm>
                <a:off x="3135" y="2615"/>
                <a:ext cx="18" cy="12"/>
              </a:xfrm>
              <a:custGeom>
                <a:avLst/>
                <a:gdLst>
                  <a:gd name="T0" fmla="*/ 0 w 18"/>
                  <a:gd name="T1" fmla="*/ 12 h 12"/>
                  <a:gd name="T2" fmla="*/ 0 w 18"/>
                  <a:gd name="T3" fmla="*/ 12 h 12"/>
                  <a:gd name="T4" fmla="*/ 4 w 18"/>
                  <a:gd name="T5" fmla="*/ 4 h 12"/>
                  <a:gd name="T6" fmla="*/ 10 w 18"/>
                  <a:gd name="T7" fmla="*/ 0 h 12"/>
                  <a:gd name="T8" fmla="*/ 12 w 18"/>
                  <a:gd name="T9" fmla="*/ 0 h 12"/>
                  <a:gd name="T10" fmla="*/ 16 w 18"/>
                  <a:gd name="T11" fmla="*/ 0 h 12"/>
                  <a:gd name="T12" fmla="*/ 16 w 18"/>
                  <a:gd name="T13" fmla="*/ 0 h 12"/>
                  <a:gd name="T14" fmla="*/ 18 w 18"/>
                  <a:gd name="T15" fmla="*/ 2 h 12"/>
                  <a:gd name="T16" fmla="*/ 18 w 18"/>
                  <a:gd name="T17" fmla="*/ 4 h 12"/>
                  <a:gd name="T18" fmla="*/ 18 w 18"/>
                  <a:gd name="T19" fmla="*/ 8 h 12"/>
                  <a:gd name="T20" fmla="*/ 12 w 18"/>
                  <a:gd name="T21" fmla="*/ 12 h 12"/>
                  <a:gd name="T22" fmla="*/ 0 w 18"/>
                  <a:gd name="T23" fmla="*/ 12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2"/>
                  <a:gd name="T38" fmla="*/ 18 w 18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2">
                    <a:moveTo>
                      <a:pt x="0" y="12"/>
                    </a:moveTo>
                    <a:lnTo>
                      <a:pt x="0" y="12"/>
                    </a:lnTo>
                    <a:lnTo>
                      <a:pt x="4" y="4"/>
                    </a:lnTo>
                    <a:lnTo>
                      <a:pt x="10" y="0"/>
                    </a:lnTo>
                    <a:lnTo>
                      <a:pt x="12" y="0"/>
                    </a:lnTo>
                    <a:lnTo>
                      <a:pt x="16" y="0"/>
                    </a:lnTo>
                    <a:lnTo>
                      <a:pt x="18" y="2"/>
                    </a:lnTo>
                    <a:lnTo>
                      <a:pt x="18" y="4"/>
                    </a:lnTo>
                    <a:lnTo>
                      <a:pt x="18" y="8"/>
                    </a:lnTo>
                    <a:lnTo>
                      <a:pt x="12" y="12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76" name="Freeform 215"/>
              <p:cNvSpPr>
                <a:spLocks/>
              </p:cNvSpPr>
              <p:nvPr/>
            </p:nvSpPr>
            <p:spPr bwMode="auto">
              <a:xfrm>
                <a:off x="3113" y="2623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2 w 16"/>
                  <a:gd name="T5" fmla="*/ 4 h 14"/>
                  <a:gd name="T6" fmla="*/ 6 w 16"/>
                  <a:gd name="T7" fmla="*/ 0 h 14"/>
                  <a:gd name="T8" fmla="*/ 8 w 16"/>
                  <a:gd name="T9" fmla="*/ 0 h 14"/>
                  <a:gd name="T10" fmla="*/ 10 w 16"/>
                  <a:gd name="T11" fmla="*/ 2 h 14"/>
                  <a:gd name="T12" fmla="*/ 10 w 16"/>
                  <a:gd name="T13" fmla="*/ 2 h 14"/>
                  <a:gd name="T14" fmla="*/ 14 w 16"/>
                  <a:gd name="T15" fmla="*/ 6 h 14"/>
                  <a:gd name="T16" fmla="*/ 16 w 16"/>
                  <a:gd name="T17" fmla="*/ 10 h 14"/>
                  <a:gd name="T18" fmla="*/ 16 w 16"/>
                  <a:gd name="T19" fmla="*/ 14 h 14"/>
                  <a:gd name="T20" fmla="*/ 6 w 16"/>
                  <a:gd name="T21" fmla="*/ 14 h 14"/>
                  <a:gd name="T22" fmla="*/ 0 w 16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4"/>
                  <a:gd name="T38" fmla="*/ 16 w 16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2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4" y="6"/>
                    </a:lnTo>
                    <a:lnTo>
                      <a:pt x="16" y="10"/>
                    </a:lnTo>
                    <a:lnTo>
                      <a:pt x="16" y="14"/>
                    </a:lnTo>
                    <a:lnTo>
                      <a:pt x="6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277" name="Freeform 216"/>
              <p:cNvSpPr>
                <a:spLocks/>
              </p:cNvSpPr>
              <p:nvPr/>
            </p:nvSpPr>
            <p:spPr bwMode="auto">
              <a:xfrm>
                <a:off x="3133" y="2631"/>
                <a:ext cx="16" cy="12"/>
              </a:xfrm>
              <a:custGeom>
                <a:avLst/>
                <a:gdLst>
                  <a:gd name="T0" fmla="*/ 0 w 16"/>
                  <a:gd name="T1" fmla="*/ 4 h 12"/>
                  <a:gd name="T2" fmla="*/ 0 w 16"/>
                  <a:gd name="T3" fmla="*/ 4 h 12"/>
                  <a:gd name="T4" fmla="*/ 6 w 16"/>
                  <a:gd name="T5" fmla="*/ 0 h 12"/>
                  <a:gd name="T6" fmla="*/ 8 w 16"/>
                  <a:gd name="T7" fmla="*/ 0 h 12"/>
                  <a:gd name="T8" fmla="*/ 12 w 16"/>
                  <a:gd name="T9" fmla="*/ 2 h 12"/>
                  <a:gd name="T10" fmla="*/ 12 w 16"/>
                  <a:gd name="T11" fmla="*/ 2 h 12"/>
                  <a:gd name="T12" fmla="*/ 16 w 16"/>
                  <a:gd name="T13" fmla="*/ 4 h 12"/>
                  <a:gd name="T14" fmla="*/ 16 w 16"/>
                  <a:gd name="T15" fmla="*/ 8 h 12"/>
                  <a:gd name="T16" fmla="*/ 14 w 16"/>
                  <a:gd name="T17" fmla="*/ 10 h 12"/>
                  <a:gd name="T18" fmla="*/ 14 w 16"/>
                  <a:gd name="T19" fmla="*/ 10 h 12"/>
                  <a:gd name="T20" fmla="*/ 8 w 16"/>
                  <a:gd name="T21" fmla="*/ 12 h 12"/>
                  <a:gd name="T22" fmla="*/ 2 w 16"/>
                  <a:gd name="T23" fmla="*/ 10 h 12"/>
                  <a:gd name="T24" fmla="*/ 0 w 16"/>
                  <a:gd name="T25" fmla="*/ 4 h 1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2"/>
                  <a:gd name="T41" fmla="*/ 16 w 16"/>
                  <a:gd name="T42" fmla="*/ 12 h 12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2">
                    <a:moveTo>
                      <a:pt x="0" y="4"/>
                    </a:moveTo>
                    <a:lnTo>
                      <a:pt x="0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6" y="4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8" y="12"/>
                    </a:lnTo>
                    <a:lnTo>
                      <a:pt x="2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25648" name="Group 418"/>
            <p:cNvGrpSpPr>
              <a:grpSpLocks/>
            </p:cNvGrpSpPr>
            <p:nvPr/>
          </p:nvGrpSpPr>
          <p:grpSpPr bwMode="auto">
            <a:xfrm>
              <a:off x="2989" y="2389"/>
              <a:ext cx="806" cy="424"/>
              <a:chOff x="2989" y="2389"/>
              <a:chExt cx="806" cy="424"/>
            </a:xfrm>
          </p:grpSpPr>
          <p:sp>
            <p:nvSpPr>
              <p:cNvPr id="25879" name="Freeform 218"/>
              <p:cNvSpPr>
                <a:spLocks/>
              </p:cNvSpPr>
              <p:nvPr/>
            </p:nvSpPr>
            <p:spPr bwMode="auto">
              <a:xfrm>
                <a:off x="3067" y="2551"/>
                <a:ext cx="10" cy="8"/>
              </a:xfrm>
              <a:custGeom>
                <a:avLst/>
                <a:gdLst>
                  <a:gd name="T0" fmla="*/ 0 w 10"/>
                  <a:gd name="T1" fmla="*/ 4 h 8"/>
                  <a:gd name="T2" fmla="*/ 0 w 10"/>
                  <a:gd name="T3" fmla="*/ 4 h 8"/>
                  <a:gd name="T4" fmla="*/ 0 w 10"/>
                  <a:gd name="T5" fmla="*/ 2 h 8"/>
                  <a:gd name="T6" fmla="*/ 2 w 10"/>
                  <a:gd name="T7" fmla="*/ 0 h 8"/>
                  <a:gd name="T8" fmla="*/ 6 w 10"/>
                  <a:gd name="T9" fmla="*/ 0 h 8"/>
                  <a:gd name="T10" fmla="*/ 6 w 10"/>
                  <a:gd name="T11" fmla="*/ 0 h 8"/>
                  <a:gd name="T12" fmla="*/ 8 w 10"/>
                  <a:gd name="T13" fmla="*/ 2 h 8"/>
                  <a:gd name="T14" fmla="*/ 10 w 10"/>
                  <a:gd name="T15" fmla="*/ 2 h 8"/>
                  <a:gd name="T16" fmla="*/ 10 w 10"/>
                  <a:gd name="T17" fmla="*/ 4 h 8"/>
                  <a:gd name="T18" fmla="*/ 6 w 10"/>
                  <a:gd name="T19" fmla="*/ 8 h 8"/>
                  <a:gd name="T20" fmla="*/ 0 w 10"/>
                  <a:gd name="T21" fmla="*/ 4 h 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8"/>
                  <a:gd name="T35" fmla="*/ 10 w 10"/>
                  <a:gd name="T36" fmla="*/ 8 h 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8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10" y="2"/>
                    </a:lnTo>
                    <a:lnTo>
                      <a:pt x="10" y="4"/>
                    </a:lnTo>
                    <a:lnTo>
                      <a:pt x="6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80" name="Freeform 219"/>
              <p:cNvSpPr>
                <a:spLocks/>
              </p:cNvSpPr>
              <p:nvPr/>
            </p:nvSpPr>
            <p:spPr bwMode="auto">
              <a:xfrm>
                <a:off x="3123" y="2579"/>
                <a:ext cx="8" cy="12"/>
              </a:xfrm>
              <a:custGeom>
                <a:avLst/>
                <a:gdLst>
                  <a:gd name="T0" fmla="*/ 0 w 8"/>
                  <a:gd name="T1" fmla="*/ 4 h 12"/>
                  <a:gd name="T2" fmla="*/ 0 w 8"/>
                  <a:gd name="T3" fmla="*/ 4 h 12"/>
                  <a:gd name="T4" fmla="*/ 2 w 8"/>
                  <a:gd name="T5" fmla="*/ 0 h 12"/>
                  <a:gd name="T6" fmla="*/ 2 w 8"/>
                  <a:gd name="T7" fmla="*/ 0 h 12"/>
                  <a:gd name="T8" fmla="*/ 6 w 8"/>
                  <a:gd name="T9" fmla="*/ 0 h 12"/>
                  <a:gd name="T10" fmla="*/ 6 w 8"/>
                  <a:gd name="T11" fmla="*/ 0 h 12"/>
                  <a:gd name="T12" fmla="*/ 8 w 8"/>
                  <a:gd name="T13" fmla="*/ 4 h 12"/>
                  <a:gd name="T14" fmla="*/ 8 w 8"/>
                  <a:gd name="T15" fmla="*/ 6 h 12"/>
                  <a:gd name="T16" fmla="*/ 8 w 8"/>
                  <a:gd name="T17" fmla="*/ 8 h 12"/>
                  <a:gd name="T18" fmla="*/ 8 w 8"/>
                  <a:gd name="T19" fmla="*/ 8 h 12"/>
                  <a:gd name="T20" fmla="*/ 6 w 8"/>
                  <a:gd name="T21" fmla="*/ 10 h 12"/>
                  <a:gd name="T22" fmla="*/ 4 w 8"/>
                  <a:gd name="T23" fmla="*/ 12 h 12"/>
                  <a:gd name="T24" fmla="*/ 2 w 8"/>
                  <a:gd name="T25" fmla="*/ 12 h 12"/>
                  <a:gd name="T26" fmla="*/ 2 w 8"/>
                  <a:gd name="T27" fmla="*/ 12 h 12"/>
                  <a:gd name="T28" fmla="*/ 0 w 8"/>
                  <a:gd name="T29" fmla="*/ 8 h 12"/>
                  <a:gd name="T30" fmla="*/ 0 w 8"/>
                  <a:gd name="T31" fmla="*/ 4 h 12"/>
                  <a:gd name="T32" fmla="*/ 0 w 8"/>
                  <a:gd name="T33" fmla="*/ 4 h 1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8"/>
                  <a:gd name="T52" fmla="*/ 0 h 12"/>
                  <a:gd name="T53" fmla="*/ 8 w 8"/>
                  <a:gd name="T54" fmla="*/ 12 h 12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8" h="12">
                    <a:moveTo>
                      <a:pt x="0" y="4"/>
                    </a:moveTo>
                    <a:lnTo>
                      <a:pt x="0" y="4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8" y="4"/>
                    </a:lnTo>
                    <a:lnTo>
                      <a:pt x="8" y="6"/>
                    </a:lnTo>
                    <a:lnTo>
                      <a:pt x="8" y="8"/>
                    </a:lnTo>
                    <a:lnTo>
                      <a:pt x="6" y="10"/>
                    </a:lnTo>
                    <a:lnTo>
                      <a:pt x="4" y="12"/>
                    </a:lnTo>
                    <a:lnTo>
                      <a:pt x="2" y="12"/>
                    </a:lnTo>
                    <a:lnTo>
                      <a:pt x="0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81" name="Freeform 220"/>
              <p:cNvSpPr>
                <a:spLocks/>
              </p:cNvSpPr>
              <p:nvPr/>
            </p:nvSpPr>
            <p:spPr bwMode="auto">
              <a:xfrm>
                <a:off x="3047" y="2545"/>
                <a:ext cx="10" cy="12"/>
              </a:xfrm>
              <a:custGeom>
                <a:avLst/>
                <a:gdLst>
                  <a:gd name="T0" fmla="*/ 0 w 10"/>
                  <a:gd name="T1" fmla="*/ 6 h 12"/>
                  <a:gd name="T2" fmla="*/ 0 w 10"/>
                  <a:gd name="T3" fmla="*/ 6 h 12"/>
                  <a:gd name="T4" fmla="*/ 0 w 10"/>
                  <a:gd name="T5" fmla="*/ 2 h 12"/>
                  <a:gd name="T6" fmla="*/ 2 w 10"/>
                  <a:gd name="T7" fmla="*/ 0 h 12"/>
                  <a:gd name="T8" fmla="*/ 4 w 10"/>
                  <a:gd name="T9" fmla="*/ 0 h 12"/>
                  <a:gd name="T10" fmla="*/ 4 w 10"/>
                  <a:gd name="T11" fmla="*/ 0 h 12"/>
                  <a:gd name="T12" fmla="*/ 8 w 10"/>
                  <a:gd name="T13" fmla="*/ 4 h 12"/>
                  <a:gd name="T14" fmla="*/ 10 w 10"/>
                  <a:gd name="T15" fmla="*/ 6 h 12"/>
                  <a:gd name="T16" fmla="*/ 10 w 10"/>
                  <a:gd name="T17" fmla="*/ 6 h 12"/>
                  <a:gd name="T18" fmla="*/ 8 w 10"/>
                  <a:gd name="T19" fmla="*/ 10 h 12"/>
                  <a:gd name="T20" fmla="*/ 6 w 10"/>
                  <a:gd name="T21" fmla="*/ 12 h 12"/>
                  <a:gd name="T22" fmla="*/ 6 w 10"/>
                  <a:gd name="T23" fmla="*/ 12 h 12"/>
                  <a:gd name="T24" fmla="*/ 4 w 10"/>
                  <a:gd name="T25" fmla="*/ 10 h 12"/>
                  <a:gd name="T26" fmla="*/ 0 w 10"/>
                  <a:gd name="T27" fmla="*/ 6 h 12"/>
                  <a:gd name="T28" fmla="*/ 0 w 10"/>
                  <a:gd name="T29" fmla="*/ 6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10" y="6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82" name="Freeform 221"/>
              <p:cNvSpPr>
                <a:spLocks/>
              </p:cNvSpPr>
              <p:nvPr/>
            </p:nvSpPr>
            <p:spPr bwMode="auto">
              <a:xfrm>
                <a:off x="3095" y="2635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0 w 16"/>
                  <a:gd name="T5" fmla="*/ 2 h 14"/>
                  <a:gd name="T6" fmla="*/ 2 w 16"/>
                  <a:gd name="T7" fmla="*/ 0 h 14"/>
                  <a:gd name="T8" fmla="*/ 6 w 16"/>
                  <a:gd name="T9" fmla="*/ 0 h 14"/>
                  <a:gd name="T10" fmla="*/ 6 w 16"/>
                  <a:gd name="T11" fmla="*/ 0 h 14"/>
                  <a:gd name="T12" fmla="*/ 16 w 16"/>
                  <a:gd name="T13" fmla="*/ 6 h 14"/>
                  <a:gd name="T14" fmla="*/ 16 w 16"/>
                  <a:gd name="T15" fmla="*/ 6 h 14"/>
                  <a:gd name="T16" fmla="*/ 14 w 16"/>
                  <a:gd name="T17" fmla="*/ 10 h 14"/>
                  <a:gd name="T18" fmla="*/ 14 w 16"/>
                  <a:gd name="T19" fmla="*/ 12 h 14"/>
                  <a:gd name="T20" fmla="*/ 12 w 16"/>
                  <a:gd name="T21" fmla="*/ 14 h 14"/>
                  <a:gd name="T22" fmla="*/ 12 w 16"/>
                  <a:gd name="T23" fmla="*/ 14 h 14"/>
                  <a:gd name="T24" fmla="*/ 6 w 16"/>
                  <a:gd name="T25" fmla="*/ 12 h 14"/>
                  <a:gd name="T26" fmla="*/ 2 w 16"/>
                  <a:gd name="T27" fmla="*/ 10 h 14"/>
                  <a:gd name="T28" fmla="*/ 0 w 16"/>
                  <a:gd name="T29" fmla="*/ 8 h 14"/>
                  <a:gd name="T30" fmla="*/ 0 w 16"/>
                  <a:gd name="T31" fmla="*/ 8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4"/>
                  <a:gd name="T50" fmla="*/ 16 w 16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16" y="6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6" y="12"/>
                    </a:lnTo>
                    <a:lnTo>
                      <a:pt x="2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83" name="Freeform 222"/>
              <p:cNvSpPr>
                <a:spLocks/>
              </p:cNvSpPr>
              <p:nvPr/>
            </p:nvSpPr>
            <p:spPr bwMode="auto">
              <a:xfrm>
                <a:off x="3113" y="2641"/>
                <a:ext cx="12" cy="12"/>
              </a:xfrm>
              <a:custGeom>
                <a:avLst/>
                <a:gdLst>
                  <a:gd name="T0" fmla="*/ 0 w 12"/>
                  <a:gd name="T1" fmla="*/ 6 h 12"/>
                  <a:gd name="T2" fmla="*/ 0 w 12"/>
                  <a:gd name="T3" fmla="*/ 6 h 12"/>
                  <a:gd name="T4" fmla="*/ 0 w 12"/>
                  <a:gd name="T5" fmla="*/ 2 h 12"/>
                  <a:gd name="T6" fmla="*/ 0 w 12"/>
                  <a:gd name="T7" fmla="*/ 0 h 12"/>
                  <a:gd name="T8" fmla="*/ 4 w 12"/>
                  <a:gd name="T9" fmla="*/ 0 h 12"/>
                  <a:gd name="T10" fmla="*/ 4 w 12"/>
                  <a:gd name="T11" fmla="*/ 0 h 12"/>
                  <a:gd name="T12" fmla="*/ 8 w 12"/>
                  <a:gd name="T13" fmla="*/ 0 h 12"/>
                  <a:gd name="T14" fmla="*/ 10 w 12"/>
                  <a:gd name="T15" fmla="*/ 2 h 12"/>
                  <a:gd name="T16" fmla="*/ 12 w 12"/>
                  <a:gd name="T17" fmla="*/ 6 h 12"/>
                  <a:gd name="T18" fmla="*/ 8 w 12"/>
                  <a:gd name="T19" fmla="*/ 12 h 12"/>
                  <a:gd name="T20" fmla="*/ 0 w 12"/>
                  <a:gd name="T21" fmla="*/ 12 h 12"/>
                  <a:gd name="T22" fmla="*/ 0 w 12"/>
                  <a:gd name="T23" fmla="*/ 6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2"/>
                  <a:gd name="T38" fmla="*/ 12 w 12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2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2" y="6"/>
                    </a:lnTo>
                    <a:lnTo>
                      <a:pt x="8" y="12"/>
                    </a:lnTo>
                    <a:lnTo>
                      <a:pt x="0" y="12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84" name="Freeform 223"/>
              <p:cNvSpPr>
                <a:spLocks/>
              </p:cNvSpPr>
              <p:nvPr/>
            </p:nvSpPr>
            <p:spPr bwMode="auto">
              <a:xfrm>
                <a:off x="3041" y="2599"/>
                <a:ext cx="18" cy="12"/>
              </a:xfrm>
              <a:custGeom>
                <a:avLst/>
                <a:gdLst>
                  <a:gd name="T0" fmla="*/ 0 w 18"/>
                  <a:gd name="T1" fmla="*/ 4 h 12"/>
                  <a:gd name="T2" fmla="*/ 0 w 18"/>
                  <a:gd name="T3" fmla="*/ 4 h 12"/>
                  <a:gd name="T4" fmla="*/ 6 w 18"/>
                  <a:gd name="T5" fmla="*/ 0 h 12"/>
                  <a:gd name="T6" fmla="*/ 8 w 18"/>
                  <a:gd name="T7" fmla="*/ 0 h 12"/>
                  <a:gd name="T8" fmla="*/ 12 w 18"/>
                  <a:gd name="T9" fmla="*/ 2 h 12"/>
                  <a:gd name="T10" fmla="*/ 12 w 18"/>
                  <a:gd name="T11" fmla="*/ 2 h 12"/>
                  <a:gd name="T12" fmla="*/ 16 w 18"/>
                  <a:gd name="T13" fmla="*/ 6 h 12"/>
                  <a:gd name="T14" fmla="*/ 18 w 18"/>
                  <a:gd name="T15" fmla="*/ 8 h 12"/>
                  <a:gd name="T16" fmla="*/ 14 w 18"/>
                  <a:gd name="T17" fmla="*/ 10 h 12"/>
                  <a:gd name="T18" fmla="*/ 14 w 18"/>
                  <a:gd name="T19" fmla="*/ 10 h 12"/>
                  <a:gd name="T20" fmla="*/ 8 w 18"/>
                  <a:gd name="T21" fmla="*/ 12 h 12"/>
                  <a:gd name="T22" fmla="*/ 2 w 18"/>
                  <a:gd name="T23" fmla="*/ 12 h 12"/>
                  <a:gd name="T24" fmla="*/ 0 w 18"/>
                  <a:gd name="T25" fmla="*/ 4 h 1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8"/>
                  <a:gd name="T40" fmla="*/ 0 h 12"/>
                  <a:gd name="T41" fmla="*/ 18 w 18"/>
                  <a:gd name="T42" fmla="*/ 12 h 12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8" h="12">
                    <a:moveTo>
                      <a:pt x="0" y="4"/>
                    </a:moveTo>
                    <a:lnTo>
                      <a:pt x="0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6" y="6"/>
                    </a:lnTo>
                    <a:lnTo>
                      <a:pt x="18" y="8"/>
                    </a:lnTo>
                    <a:lnTo>
                      <a:pt x="14" y="10"/>
                    </a:lnTo>
                    <a:lnTo>
                      <a:pt x="8" y="12"/>
                    </a:lnTo>
                    <a:lnTo>
                      <a:pt x="2" y="12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85" name="Freeform 224"/>
              <p:cNvSpPr>
                <a:spLocks/>
              </p:cNvSpPr>
              <p:nvPr/>
            </p:nvSpPr>
            <p:spPr bwMode="auto">
              <a:xfrm>
                <a:off x="3009" y="2527"/>
                <a:ext cx="16" cy="12"/>
              </a:xfrm>
              <a:custGeom>
                <a:avLst/>
                <a:gdLst>
                  <a:gd name="T0" fmla="*/ 0 w 16"/>
                  <a:gd name="T1" fmla="*/ 6 h 12"/>
                  <a:gd name="T2" fmla="*/ 0 w 16"/>
                  <a:gd name="T3" fmla="*/ 6 h 12"/>
                  <a:gd name="T4" fmla="*/ 6 w 16"/>
                  <a:gd name="T5" fmla="*/ 2 h 12"/>
                  <a:gd name="T6" fmla="*/ 8 w 16"/>
                  <a:gd name="T7" fmla="*/ 0 h 12"/>
                  <a:gd name="T8" fmla="*/ 12 w 16"/>
                  <a:gd name="T9" fmla="*/ 2 h 12"/>
                  <a:gd name="T10" fmla="*/ 12 w 16"/>
                  <a:gd name="T11" fmla="*/ 2 h 12"/>
                  <a:gd name="T12" fmla="*/ 16 w 16"/>
                  <a:gd name="T13" fmla="*/ 6 h 12"/>
                  <a:gd name="T14" fmla="*/ 16 w 16"/>
                  <a:gd name="T15" fmla="*/ 8 h 12"/>
                  <a:gd name="T16" fmla="*/ 14 w 16"/>
                  <a:gd name="T17" fmla="*/ 10 h 12"/>
                  <a:gd name="T18" fmla="*/ 14 w 16"/>
                  <a:gd name="T19" fmla="*/ 10 h 12"/>
                  <a:gd name="T20" fmla="*/ 6 w 16"/>
                  <a:gd name="T21" fmla="*/ 12 h 12"/>
                  <a:gd name="T22" fmla="*/ 2 w 16"/>
                  <a:gd name="T23" fmla="*/ 12 h 12"/>
                  <a:gd name="T24" fmla="*/ 0 w 16"/>
                  <a:gd name="T25" fmla="*/ 6 h 1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2"/>
                  <a:gd name="T41" fmla="*/ 16 w 16"/>
                  <a:gd name="T42" fmla="*/ 12 h 12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2">
                    <a:moveTo>
                      <a:pt x="0" y="6"/>
                    </a:moveTo>
                    <a:lnTo>
                      <a:pt x="0" y="6"/>
                    </a:lnTo>
                    <a:lnTo>
                      <a:pt x="6" y="2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6" y="6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6" y="12"/>
                    </a:lnTo>
                    <a:lnTo>
                      <a:pt x="2" y="12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86" name="Freeform 225"/>
              <p:cNvSpPr>
                <a:spLocks/>
              </p:cNvSpPr>
              <p:nvPr/>
            </p:nvSpPr>
            <p:spPr bwMode="auto">
              <a:xfrm>
                <a:off x="3185" y="2555"/>
                <a:ext cx="10" cy="12"/>
              </a:xfrm>
              <a:custGeom>
                <a:avLst/>
                <a:gdLst>
                  <a:gd name="T0" fmla="*/ 0 w 10"/>
                  <a:gd name="T1" fmla="*/ 6 h 12"/>
                  <a:gd name="T2" fmla="*/ 0 w 10"/>
                  <a:gd name="T3" fmla="*/ 6 h 12"/>
                  <a:gd name="T4" fmla="*/ 2 w 10"/>
                  <a:gd name="T5" fmla="*/ 2 h 12"/>
                  <a:gd name="T6" fmla="*/ 2 w 10"/>
                  <a:gd name="T7" fmla="*/ 0 h 12"/>
                  <a:gd name="T8" fmla="*/ 4 w 10"/>
                  <a:gd name="T9" fmla="*/ 0 h 12"/>
                  <a:gd name="T10" fmla="*/ 4 w 10"/>
                  <a:gd name="T11" fmla="*/ 0 h 12"/>
                  <a:gd name="T12" fmla="*/ 8 w 10"/>
                  <a:gd name="T13" fmla="*/ 4 h 12"/>
                  <a:gd name="T14" fmla="*/ 10 w 10"/>
                  <a:gd name="T15" fmla="*/ 6 h 12"/>
                  <a:gd name="T16" fmla="*/ 10 w 10"/>
                  <a:gd name="T17" fmla="*/ 6 h 12"/>
                  <a:gd name="T18" fmla="*/ 8 w 10"/>
                  <a:gd name="T19" fmla="*/ 10 h 12"/>
                  <a:gd name="T20" fmla="*/ 8 w 10"/>
                  <a:gd name="T21" fmla="*/ 12 h 12"/>
                  <a:gd name="T22" fmla="*/ 8 w 10"/>
                  <a:gd name="T23" fmla="*/ 12 h 12"/>
                  <a:gd name="T24" fmla="*/ 4 w 10"/>
                  <a:gd name="T25" fmla="*/ 10 h 12"/>
                  <a:gd name="T26" fmla="*/ 0 w 10"/>
                  <a:gd name="T27" fmla="*/ 6 h 12"/>
                  <a:gd name="T28" fmla="*/ 0 w 10"/>
                  <a:gd name="T29" fmla="*/ 6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6"/>
                    </a:moveTo>
                    <a:lnTo>
                      <a:pt x="0" y="6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10" y="6"/>
                    </a:lnTo>
                    <a:lnTo>
                      <a:pt x="8" y="10"/>
                    </a:lnTo>
                    <a:lnTo>
                      <a:pt x="8" y="12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87" name="Freeform 226"/>
              <p:cNvSpPr>
                <a:spLocks/>
              </p:cNvSpPr>
              <p:nvPr/>
            </p:nvSpPr>
            <p:spPr bwMode="auto">
              <a:xfrm>
                <a:off x="3009" y="2611"/>
                <a:ext cx="12" cy="12"/>
              </a:xfrm>
              <a:custGeom>
                <a:avLst/>
                <a:gdLst>
                  <a:gd name="T0" fmla="*/ 2 w 12"/>
                  <a:gd name="T1" fmla="*/ 8 h 12"/>
                  <a:gd name="T2" fmla="*/ 2 w 12"/>
                  <a:gd name="T3" fmla="*/ 8 h 12"/>
                  <a:gd name="T4" fmla="*/ 0 w 12"/>
                  <a:gd name="T5" fmla="*/ 4 h 12"/>
                  <a:gd name="T6" fmla="*/ 2 w 12"/>
                  <a:gd name="T7" fmla="*/ 2 h 12"/>
                  <a:gd name="T8" fmla="*/ 4 w 12"/>
                  <a:gd name="T9" fmla="*/ 0 h 12"/>
                  <a:gd name="T10" fmla="*/ 4 w 12"/>
                  <a:gd name="T11" fmla="*/ 0 h 12"/>
                  <a:gd name="T12" fmla="*/ 8 w 12"/>
                  <a:gd name="T13" fmla="*/ 0 h 12"/>
                  <a:gd name="T14" fmla="*/ 12 w 12"/>
                  <a:gd name="T15" fmla="*/ 4 h 12"/>
                  <a:gd name="T16" fmla="*/ 12 w 12"/>
                  <a:gd name="T17" fmla="*/ 6 h 12"/>
                  <a:gd name="T18" fmla="*/ 10 w 12"/>
                  <a:gd name="T19" fmla="*/ 12 h 12"/>
                  <a:gd name="T20" fmla="*/ 2 w 12"/>
                  <a:gd name="T21" fmla="*/ 12 h 12"/>
                  <a:gd name="T22" fmla="*/ 2 w 12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2"/>
                  <a:gd name="T38" fmla="*/ 12 w 12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2">
                    <a:moveTo>
                      <a:pt x="2" y="8"/>
                    </a:moveTo>
                    <a:lnTo>
                      <a:pt x="2" y="8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2" y="4"/>
                    </a:lnTo>
                    <a:lnTo>
                      <a:pt x="12" y="6"/>
                    </a:lnTo>
                    <a:lnTo>
                      <a:pt x="10" y="12"/>
                    </a:lnTo>
                    <a:lnTo>
                      <a:pt x="2" y="12"/>
                    </a:lnTo>
                    <a:lnTo>
                      <a:pt x="2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88" name="Freeform 227"/>
              <p:cNvSpPr>
                <a:spLocks/>
              </p:cNvSpPr>
              <p:nvPr/>
            </p:nvSpPr>
            <p:spPr bwMode="auto">
              <a:xfrm>
                <a:off x="3179" y="2565"/>
                <a:ext cx="16" cy="14"/>
              </a:xfrm>
              <a:custGeom>
                <a:avLst/>
                <a:gdLst>
                  <a:gd name="T0" fmla="*/ 2 w 16"/>
                  <a:gd name="T1" fmla="*/ 8 h 14"/>
                  <a:gd name="T2" fmla="*/ 2 w 16"/>
                  <a:gd name="T3" fmla="*/ 8 h 14"/>
                  <a:gd name="T4" fmla="*/ 0 w 16"/>
                  <a:gd name="T5" fmla="*/ 2 h 14"/>
                  <a:gd name="T6" fmla="*/ 2 w 16"/>
                  <a:gd name="T7" fmla="*/ 0 h 14"/>
                  <a:gd name="T8" fmla="*/ 6 w 16"/>
                  <a:gd name="T9" fmla="*/ 0 h 14"/>
                  <a:gd name="T10" fmla="*/ 6 w 16"/>
                  <a:gd name="T11" fmla="*/ 0 h 14"/>
                  <a:gd name="T12" fmla="*/ 16 w 16"/>
                  <a:gd name="T13" fmla="*/ 8 h 14"/>
                  <a:gd name="T14" fmla="*/ 16 w 16"/>
                  <a:gd name="T15" fmla="*/ 8 h 14"/>
                  <a:gd name="T16" fmla="*/ 16 w 16"/>
                  <a:gd name="T17" fmla="*/ 10 h 14"/>
                  <a:gd name="T18" fmla="*/ 14 w 16"/>
                  <a:gd name="T19" fmla="*/ 12 h 14"/>
                  <a:gd name="T20" fmla="*/ 14 w 16"/>
                  <a:gd name="T21" fmla="*/ 14 h 14"/>
                  <a:gd name="T22" fmla="*/ 14 w 16"/>
                  <a:gd name="T23" fmla="*/ 14 h 14"/>
                  <a:gd name="T24" fmla="*/ 6 w 16"/>
                  <a:gd name="T25" fmla="*/ 12 h 14"/>
                  <a:gd name="T26" fmla="*/ 2 w 16"/>
                  <a:gd name="T27" fmla="*/ 10 h 14"/>
                  <a:gd name="T28" fmla="*/ 2 w 16"/>
                  <a:gd name="T29" fmla="*/ 8 h 14"/>
                  <a:gd name="T30" fmla="*/ 2 w 16"/>
                  <a:gd name="T31" fmla="*/ 8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4"/>
                  <a:gd name="T50" fmla="*/ 16 w 16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4">
                    <a:moveTo>
                      <a:pt x="2" y="8"/>
                    </a:moveTo>
                    <a:lnTo>
                      <a:pt x="2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16" y="8"/>
                    </a:lnTo>
                    <a:lnTo>
                      <a:pt x="16" y="10"/>
                    </a:lnTo>
                    <a:lnTo>
                      <a:pt x="14" y="12"/>
                    </a:lnTo>
                    <a:lnTo>
                      <a:pt x="14" y="14"/>
                    </a:lnTo>
                    <a:lnTo>
                      <a:pt x="6" y="12"/>
                    </a:lnTo>
                    <a:lnTo>
                      <a:pt x="2" y="10"/>
                    </a:lnTo>
                    <a:lnTo>
                      <a:pt x="2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89" name="Freeform 228"/>
              <p:cNvSpPr>
                <a:spLocks/>
              </p:cNvSpPr>
              <p:nvPr/>
            </p:nvSpPr>
            <p:spPr bwMode="auto">
              <a:xfrm>
                <a:off x="3125" y="2741"/>
                <a:ext cx="12" cy="12"/>
              </a:xfrm>
              <a:custGeom>
                <a:avLst/>
                <a:gdLst>
                  <a:gd name="T0" fmla="*/ 0 w 12"/>
                  <a:gd name="T1" fmla="*/ 8 h 12"/>
                  <a:gd name="T2" fmla="*/ 0 w 12"/>
                  <a:gd name="T3" fmla="*/ 8 h 12"/>
                  <a:gd name="T4" fmla="*/ 0 w 12"/>
                  <a:gd name="T5" fmla="*/ 4 h 12"/>
                  <a:gd name="T6" fmla="*/ 2 w 12"/>
                  <a:gd name="T7" fmla="*/ 2 h 12"/>
                  <a:gd name="T8" fmla="*/ 4 w 12"/>
                  <a:gd name="T9" fmla="*/ 0 h 12"/>
                  <a:gd name="T10" fmla="*/ 4 w 12"/>
                  <a:gd name="T11" fmla="*/ 0 h 12"/>
                  <a:gd name="T12" fmla="*/ 8 w 12"/>
                  <a:gd name="T13" fmla="*/ 2 h 12"/>
                  <a:gd name="T14" fmla="*/ 10 w 12"/>
                  <a:gd name="T15" fmla="*/ 4 h 12"/>
                  <a:gd name="T16" fmla="*/ 12 w 12"/>
                  <a:gd name="T17" fmla="*/ 6 h 12"/>
                  <a:gd name="T18" fmla="*/ 10 w 12"/>
                  <a:gd name="T19" fmla="*/ 12 h 12"/>
                  <a:gd name="T20" fmla="*/ 2 w 12"/>
                  <a:gd name="T21" fmla="*/ 12 h 12"/>
                  <a:gd name="T22" fmla="*/ 0 w 12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2"/>
                  <a:gd name="T38" fmla="*/ 12 w 12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8" y="2"/>
                    </a:lnTo>
                    <a:lnTo>
                      <a:pt x="10" y="4"/>
                    </a:lnTo>
                    <a:lnTo>
                      <a:pt x="12" y="6"/>
                    </a:lnTo>
                    <a:lnTo>
                      <a:pt x="10" y="12"/>
                    </a:lnTo>
                    <a:lnTo>
                      <a:pt x="2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90" name="Freeform 229"/>
              <p:cNvSpPr>
                <a:spLocks/>
              </p:cNvSpPr>
              <p:nvPr/>
            </p:nvSpPr>
            <p:spPr bwMode="auto">
              <a:xfrm>
                <a:off x="3125" y="2641"/>
                <a:ext cx="10" cy="16"/>
              </a:xfrm>
              <a:custGeom>
                <a:avLst/>
                <a:gdLst>
                  <a:gd name="T0" fmla="*/ 0 w 10"/>
                  <a:gd name="T1" fmla="*/ 14 h 16"/>
                  <a:gd name="T2" fmla="*/ 0 w 10"/>
                  <a:gd name="T3" fmla="*/ 14 h 16"/>
                  <a:gd name="T4" fmla="*/ 0 w 10"/>
                  <a:gd name="T5" fmla="*/ 10 h 16"/>
                  <a:gd name="T6" fmla="*/ 2 w 10"/>
                  <a:gd name="T7" fmla="*/ 2 h 16"/>
                  <a:gd name="T8" fmla="*/ 2 w 10"/>
                  <a:gd name="T9" fmla="*/ 2 h 16"/>
                  <a:gd name="T10" fmla="*/ 4 w 10"/>
                  <a:gd name="T11" fmla="*/ 0 h 16"/>
                  <a:gd name="T12" fmla="*/ 6 w 10"/>
                  <a:gd name="T13" fmla="*/ 0 h 16"/>
                  <a:gd name="T14" fmla="*/ 8 w 10"/>
                  <a:gd name="T15" fmla="*/ 2 h 16"/>
                  <a:gd name="T16" fmla="*/ 8 w 10"/>
                  <a:gd name="T17" fmla="*/ 4 h 16"/>
                  <a:gd name="T18" fmla="*/ 8 w 10"/>
                  <a:gd name="T19" fmla="*/ 4 h 16"/>
                  <a:gd name="T20" fmla="*/ 10 w 10"/>
                  <a:gd name="T21" fmla="*/ 14 h 16"/>
                  <a:gd name="T22" fmla="*/ 10 w 10"/>
                  <a:gd name="T23" fmla="*/ 14 h 16"/>
                  <a:gd name="T24" fmla="*/ 6 w 10"/>
                  <a:gd name="T25" fmla="*/ 16 h 16"/>
                  <a:gd name="T26" fmla="*/ 2 w 10"/>
                  <a:gd name="T27" fmla="*/ 16 h 16"/>
                  <a:gd name="T28" fmla="*/ 0 w 10"/>
                  <a:gd name="T29" fmla="*/ 14 h 16"/>
                  <a:gd name="T30" fmla="*/ 0 w 10"/>
                  <a:gd name="T31" fmla="*/ 14 h 1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0"/>
                  <a:gd name="T49" fmla="*/ 0 h 16"/>
                  <a:gd name="T50" fmla="*/ 10 w 10"/>
                  <a:gd name="T51" fmla="*/ 16 h 1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0" h="16">
                    <a:moveTo>
                      <a:pt x="0" y="14"/>
                    </a:moveTo>
                    <a:lnTo>
                      <a:pt x="0" y="14"/>
                    </a:lnTo>
                    <a:lnTo>
                      <a:pt x="0" y="10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8" y="4"/>
                    </a:lnTo>
                    <a:lnTo>
                      <a:pt x="10" y="14"/>
                    </a:lnTo>
                    <a:lnTo>
                      <a:pt x="6" y="16"/>
                    </a:lnTo>
                    <a:lnTo>
                      <a:pt x="2" y="16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91" name="Freeform 230"/>
              <p:cNvSpPr>
                <a:spLocks/>
              </p:cNvSpPr>
              <p:nvPr/>
            </p:nvSpPr>
            <p:spPr bwMode="auto">
              <a:xfrm>
                <a:off x="3029" y="2531"/>
                <a:ext cx="18" cy="14"/>
              </a:xfrm>
              <a:custGeom>
                <a:avLst/>
                <a:gdLst>
                  <a:gd name="T0" fmla="*/ 0 w 18"/>
                  <a:gd name="T1" fmla="*/ 14 h 14"/>
                  <a:gd name="T2" fmla="*/ 0 w 18"/>
                  <a:gd name="T3" fmla="*/ 14 h 14"/>
                  <a:gd name="T4" fmla="*/ 4 w 18"/>
                  <a:gd name="T5" fmla="*/ 6 h 14"/>
                  <a:gd name="T6" fmla="*/ 10 w 18"/>
                  <a:gd name="T7" fmla="*/ 2 h 14"/>
                  <a:gd name="T8" fmla="*/ 12 w 18"/>
                  <a:gd name="T9" fmla="*/ 0 h 14"/>
                  <a:gd name="T10" fmla="*/ 16 w 18"/>
                  <a:gd name="T11" fmla="*/ 2 h 14"/>
                  <a:gd name="T12" fmla="*/ 16 w 18"/>
                  <a:gd name="T13" fmla="*/ 2 h 14"/>
                  <a:gd name="T14" fmla="*/ 18 w 18"/>
                  <a:gd name="T15" fmla="*/ 4 h 14"/>
                  <a:gd name="T16" fmla="*/ 18 w 18"/>
                  <a:gd name="T17" fmla="*/ 6 h 14"/>
                  <a:gd name="T18" fmla="*/ 16 w 18"/>
                  <a:gd name="T19" fmla="*/ 10 h 14"/>
                  <a:gd name="T20" fmla="*/ 12 w 18"/>
                  <a:gd name="T21" fmla="*/ 14 h 14"/>
                  <a:gd name="T22" fmla="*/ 0 w 18"/>
                  <a:gd name="T23" fmla="*/ 14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4"/>
                  <a:gd name="T38" fmla="*/ 18 w 18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4">
                    <a:moveTo>
                      <a:pt x="0" y="14"/>
                    </a:moveTo>
                    <a:lnTo>
                      <a:pt x="0" y="14"/>
                    </a:lnTo>
                    <a:lnTo>
                      <a:pt x="4" y="6"/>
                    </a:lnTo>
                    <a:lnTo>
                      <a:pt x="10" y="2"/>
                    </a:lnTo>
                    <a:lnTo>
                      <a:pt x="12" y="0"/>
                    </a:lnTo>
                    <a:lnTo>
                      <a:pt x="16" y="2"/>
                    </a:lnTo>
                    <a:lnTo>
                      <a:pt x="18" y="4"/>
                    </a:lnTo>
                    <a:lnTo>
                      <a:pt x="18" y="6"/>
                    </a:lnTo>
                    <a:lnTo>
                      <a:pt x="16" y="10"/>
                    </a:lnTo>
                    <a:lnTo>
                      <a:pt x="12" y="14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92" name="Freeform 231"/>
              <p:cNvSpPr>
                <a:spLocks/>
              </p:cNvSpPr>
              <p:nvPr/>
            </p:nvSpPr>
            <p:spPr bwMode="auto">
              <a:xfrm>
                <a:off x="3021" y="2549"/>
                <a:ext cx="18" cy="14"/>
              </a:xfrm>
              <a:custGeom>
                <a:avLst/>
                <a:gdLst>
                  <a:gd name="T0" fmla="*/ 0 w 18"/>
                  <a:gd name="T1" fmla="*/ 8 h 14"/>
                  <a:gd name="T2" fmla="*/ 0 w 18"/>
                  <a:gd name="T3" fmla="*/ 8 h 14"/>
                  <a:gd name="T4" fmla="*/ 2 w 18"/>
                  <a:gd name="T5" fmla="*/ 4 h 14"/>
                  <a:gd name="T6" fmla="*/ 6 w 18"/>
                  <a:gd name="T7" fmla="*/ 0 h 14"/>
                  <a:gd name="T8" fmla="*/ 8 w 18"/>
                  <a:gd name="T9" fmla="*/ 0 h 14"/>
                  <a:gd name="T10" fmla="*/ 10 w 18"/>
                  <a:gd name="T11" fmla="*/ 2 h 14"/>
                  <a:gd name="T12" fmla="*/ 10 w 18"/>
                  <a:gd name="T13" fmla="*/ 2 h 14"/>
                  <a:gd name="T14" fmla="*/ 14 w 18"/>
                  <a:gd name="T15" fmla="*/ 6 h 14"/>
                  <a:gd name="T16" fmla="*/ 16 w 18"/>
                  <a:gd name="T17" fmla="*/ 10 h 14"/>
                  <a:gd name="T18" fmla="*/ 18 w 18"/>
                  <a:gd name="T19" fmla="*/ 14 h 14"/>
                  <a:gd name="T20" fmla="*/ 6 w 18"/>
                  <a:gd name="T21" fmla="*/ 14 h 14"/>
                  <a:gd name="T22" fmla="*/ 0 w 18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4"/>
                  <a:gd name="T38" fmla="*/ 18 w 18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4">
                    <a:moveTo>
                      <a:pt x="0" y="8"/>
                    </a:moveTo>
                    <a:lnTo>
                      <a:pt x="0" y="8"/>
                    </a:lnTo>
                    <a:lnTo>
                      <a:pt x="2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4" y="6"/>
                    </a:lnTo>
                    <a:lnTo>
                      <a:pt x="16" y="10"/>
                    </a:lnTo>
                    <a:lnTo>
                      <a:pt x="18" y="14"/>
                    </a:lnTo>
                    <a:lnTo>
                      <a:pt x="6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93" name="Freeform 232"/>
              <p:cNvSpPr>
                <a:spLocks/>
              </p:cNvSpPr>
              <p:nvPr/>
            </p:nvSpPr>
            <p:spPr bwMode="auto">
              <a:xfrm>
                <a:off x="3041" y="2557"/>
                <a:ext cx="18" cy="12"/>
              </a:xfrm>
              <a:custGeom>
                <a:avLst/>
                <a:gdLst>
                  <a:gd name="T0" fmla="*/ 0 w 18"/>
                  <a:gd name="T1" fmla="*/ 4 h 12"/>
                  <a:gd name="T2" fmla="*/ 0 w 18"/>
                  <a:gd name="T3" fmla="*/ 4 h 12"/>
                  <a:gd name="T4" fmla="*/ 6 w 18"/>
                  <a:gd name="T5" fmla="*/ 0 h 12"/>
                  <a:gd name="T6" fmla="*/ 8 w 18"/>
                  <a:gd name="T7" fmla="*/ 0 h 12"/>
                  <a:gd name="T8" fmla="*/ 12 w 18"/>
                  <a:gd name="T9" fmla="*/ 2 h 12"/>
                  <a:gd name="T10" fmla="*/ 12 w 18"/>
                  <a:gd name="T11" fmla="*/ 2 h 12"/>
                  <a:gd name="T12" fmla="*/ 16 w 18"/>
                  <a:gd name="T13" fmla="*/ 4 h 12"/>
                  <a:gd name="T14" fmla="*/ 18 w 18"/>
                  <a:gd name="T15" fmla="*/ 8 h 12"/>
                  <a:gd name="T16" fmla="*/ 14 w 18"/>
                  <a:gd name="T17" fmla="*/ 10 h 12"/>
                  <a:gd name="T18" fmla="*/ 14 w 18"/>
                  <a:gd name="T19" fmla="*/ 10 h 12"/>
                  <a:gd name="T20" fmla="*/ 8 w 18"/>
                  <a:gd name="T21" fmla="*/ 12 h 12"/>
                  <a:gd name="T22" fmla="*/ 2 w 18"/>
                  <a:gd name="T23" fmla="*/ 10 h 12"/>
                  <a:gd name="T24" fmla="*/ 0 w 18"/>
                  <a:gd name="T25" fmla="*/ 4 h 1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8"/>
                  <a:gd name="T40" fmla="*/ 0 h 12"/>
                  <a:gd name="T41" fmla="*/ 18 w 18"/>
                  <a:gd name="T42" fmla="*/ 12 h 12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8" h="12">
                    <a:moveTo>
                      <a:pt x="0" y="4"/>
                    </a:moveTo>
                    <a:lnTo>
                      <a:pt x="0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6" y="4"/>
                    </a:lnTo>
                    <a:lnTo>
                      <a:pt x="18" y="8"/>
                    </a:lnTo>
                    <a:lnTo>
                      <a:pt x="14" y="10"/>
                    </a:lnTo>
                    <a:lnTo>
                      <a:pt x="8" y="12"/>
                    </a:lnTo>
                    <a:lnTo>
                      <a:pt x="2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94" name="Freeform 233"/>
              <p:cNvSpPr>
                <a:spLocks/>
              </p:cNvSpPr>
              <p:nvPr/>
            </p:nvSpPr>
            <p:spPr bwMode="auto">
              <a:xfrm>
                <a:off x="3071" y="2565"/>
                <a:ext cx="10" cy="8"/>
              </a:xfrm>
              <a:custGeom>
                <a:avLst/>
                <a:gdLst>
                  <a:gd name="T0" fmla="*/ 0 w 10"/>
                  <a:gd name="T1" fmla="*/ 2 h 8"/>
                  <a:gd name="T2" fmla="*/ 0 w 10"/>
                  <a:gd name="T3" fmla="*/ 2 h 8"/>
                  <a:gd name="T4" fmla="*/ 0 w 10"/>
                  <a:gd name="T5" fmla="*/ 0 h 8"/>
                  <a:gd name="T6" fmla="*/ 2 w 10"/>
                  <a:gd name="T7" fmla="*/ 0 h 8"/>
                  <a:gd name="T8" fmla="*/ 6 w 10"/>
                  <a:gd name="T9" fmla="*/ 0 h 8"/>
                  <a:gd name="T10" fmla="*/ 6 w 10"/>
                  <a:gd name="T11" fmla="*/ 0 h 8"/>
                  <a:gd name="T12" fmla="*/ 8 w 10"/>
                  <a:gd name="T13" fmla="*/ 0 h 8"/>
                  <a:gd name="T14" fmla="*/ 10 w 10"/>
                  <a:gd name="T15" fmla="*/ 2 h 8"/>
                  <a:gd name="T16" fmla="*/ 10 w 10"/>
                  <a:gd name="T17" fmla="*/ 4 h 8"/>
                  <a:gd name="T18" fmla="*/ 6 w 10"/>
                  <a:gd name="T19" fmla="*/ 8 h 8"/>
                  <a:gd name="T20" fmla="*/ 0 w 10"/>
                  <a:gd name="T21" fmla="*/ 2 h 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8"/>
                  <a:gd name="T35" fmla="*/ 10 w 10"/>
                  <a:gd name="T36" fmla="*/ 8 h 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8">
                    <a:moveTo>
                      <a:pt x="0" y="2"/>
                    </a:moveTo>
                    <a:lnTo>
                      <a:pt x="0" y="2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0" y="4"/>
                    </a:lnTo>
                    <a:lnTo>
                      <a:pt x="6" y="8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95" name="Freeform 234"/>
              <p:cNvSpPr>
                <a:spLocks/>
              </p:cNvSpPr>
              <p:nvPr/>
            </p:nvSpPr>
            <p:spPr bwMode="auto">
              <a:xfrm>
                <a:off x="3061" y="2555"/>
                <a:ext cx="8" cy="12"/>
              </a:xfrm>
              <a:custGeom>
                <a:avLst/>
                <a:gdLst>
                  <a:gd name="T0" fmla="*/ 0 w 8"/>
                  <a:gd name="T1" fmla="*/ 4 h 12"/>
                  <a:gd name="T2" fmla="*/ 0 w 8"/>
                  <a:gd name="T3" fmla="*/ 4 h 12"/>
                  <a:gd name="T4" fmla="*/ 0 w 8"/>
                  <a:gd name="T5" fmla="*/ 2 h 12"/>
                  <a:gd name="T6" fmla="*/ 2 w 8"/>
                  <a:gd name="T7" fmla="*/ 0 h 12"/>
                  <a:gd name="T8" fmla="*/ 6 w 8"/>
                  <a:gd name="T9" fmla="*/ 0 h 12"/>
                  <a:gd name="T10" fmla="*/ 6 w 8"/>
                  <a:gd name="T11" fmla="*/ 0 h 12"/>
                  <a:gd name="T12" fmla="*/ 8 w 8"/>
                  <a:gd name="T13" fmla="*/ 4 h 12"/>
                  <a:gd name="T14" fmla="*/ 8 w 8"/>
                  <a:gd name="T15" fmla="*/ 6 h 12"/>
                  <a:gd name="T16" fmla="*/ 8 w 8"/>
                  <a:gd name="T17" fmla="*/ 10 h 12"/>
                  <a:gd name="T18" fmla="*/ 8 w 8"/>
                  <a:gd name="T19" fmla="*/ 10 h 12"/>
                  <a:gd name="T20" fmla="*/ 6 w 8"/>
                  <a:gd name="T21" fmla="*/ 12 h 12"/>
                  <a:gd name="T22" fmla="*/ 4 w 8"/>
                  <a:gd name="T23" fmla="*/ 12 h 12"/>
                  <a:gd name="T24" fmla="*/ 2 w 8"/>
                  <a:gd name="T25" fmla="*/ 12 h 12"/>
                  <a:gd name="T26" fmla="*/ 2 w 8"/>
                  <a:gd name="T27" fmla="*/ 12 h 12"/>
                  <a:gd name="T28" fmla="*/ 0 w 8"/>
                  <a:gd name="T29" fmla="*/ 8 h 12"/>
                  <a:gd name="T30" fmla="*/ 0 w 8"/>
                  <a:gd name="T31" fmla="*/ 4 h 12"/>
                  <a:gd name="T32" fmla="*/ 0 w 8"/>
                  <a:gd name="T33" fmla="*/ 4 h 1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8"/>
                  <a:gd name="T52" fmla="*/ 0 h 12"/>
                  <a:gd name="T53" fmla="*/ 8 w 8"/>
                  <a:gd name="T54" fmla="*/ 12 h 12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8" h="12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8" y="4"/>
                    </a:lnTo>
                    <a:lnTo>
                      <a:pt x="8" y="6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2"/>
                    </a:lnTo>
                    <a:lnTo>
                      <a:pt x="2" y="12"/>
                    </a:lnTo>
                    <a:lnTo>
                      <a:pt x="0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96" name="Freeform 235"/>
              <p:cNvSpPr>
                <a:spLocks/>
              </p:cNvSpPr>
              <p:nvPr/>
            </p:nvSpPr>
            <p:spPr bwMode="auto">
              <a:xfrm>
                <a:off x="3047" y="2571"/>
                <a:ext cx="10" cy="12"/>
              </a:xfrm>
              <a:custGeom>
                <a:avLst/>
                <a:gdLst>
                  <a:gd name="T0" fmla="*/ 0 w 10"/>
                  <a:gd name="T1" fmla="*/ 6 h 12"/>
                  <a:gd name="T2" fmla="*/ 0 w 10"/>
                  <a:gd name="T3" fmla="*/ 6 h 12"/>
                  <a:gd name="T4" fmla="*/ 0 w 10"/>
                  <a:gd name="T5" fmla="*/ 2 h 12"/>
                  <a:gd name="T6" fmla="*/ 2 w 10"/>
                  <a:gd name="T7" fmla="*/ 0 h 12"/>
                  <a:gd name="T8" fmla="*/ 4 w 10"/>
                  <a:gd name="T9" fmla="*/ 0 h 12"/>
                  <a:gd name="T10" fmla="*/ 4 w 10"/>
                  <a:gd name="T11" fmla="*/ 0 h 12"/>
                  <a:gd name="T12" fmla="*/ 8 w 10"/>
                  <a:gd name="T13" fmla="*/ 4 h 12"/>
                  <a:gd name="T14" fmla="*/ 10 w 10"/>
                  <a:gd name="T15" fmla="*/ 6 h 12"/>
                  <a:gd name="T16" fmla="*/ 10 w 10"/>
                  <a:gd name="T17" fmla="*/ 6 h 12"/>
                  <a:gd name="T18" fmla="*/ 8 w 10"/>
                  <a:gd name="T19" fmla="*/ 10 h 12"/>
                  <a:gd name="T20" fmla="*/ 6 w 10"/>
                  <a:gd name="T21" fmla="*/ 12 h 12"/>
                  <a:gd name="T22" fmla="*/ 6 w 10"/>
                  <a:gd name="T23" fmla="*/ 12 h 12"/>
                  <a:gd name="T24" fmla="*/ 4 w 10"/>
                  <a:gd name="T25" fmla="*/ 10 h 12"/>
                  <a:gd name="T26" fmla="*/ 0 w 10"/>
                  <a:gd name="T27" fmla="*/ 6 h 12"/>
                  <a:gd name="T28" fmla="*/ 0 w 10"/>
                  <a:gd name="T29" fmla="*/ 6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10" y="6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97" name="Freeform 236"/>
              <p:cNvSpPr>
                <a:spLocks/>
              </p:cNvSpPr>
              <p:nvPr/>
            </p:nvSpPr>
            <p:spPr bwMode="auto">
              <a:xfrm>
                <a:off x="3003" y="2561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0 w 16"/>
                  <a:gd name="T5" fmla="*/ 2 h 14"/>
                  <a:gd name="T6" fmla="*/ 2 w 16"/>
                  <a:gd name="T7" fmla="*/ 0 h 14"/>
                  <a:gd name="T8" fmla="*/ 6 w 16"/>
                  <a:gd name="T9" fmla="*/ 0 h 14"/>
                  <a:gd name="T10" fmla="*/ 6 w 16"/>
                  <a:gd name="T11" fmla="*/ 0 h 14"/>
                  <a:gd name="T12" fmla="*/ 16 w 16"/>
                  <a:gd name="T13" fmla="*/ 6 h 14"/>
                  <a:gd name="T14" fmla="*/ 16 w 16"/>
                  <a:gd name="T15" fmla="*/ 6 h 14"/>
                  <a:gd name="T16" fmla="*/ 16 w 16"/>
                  <a:gd name="T17" fmla="*/ 10 h 14"/>
                  <a:gd name="T18" fmla="*/ 14 w 16"/>
                  <a:gd name="T19" fmla="*/ 12 h 14"/>
                  <a:gd name="T20" fmla="*/ 12 w 16"/>
                  <a:gd name="T21" fmla="*/ 14 h 14"/>
                  <a:gd name="T22" fmla="*/ 12 w 16"/>
                  <a:gd name="T23" fmla="*/ 14 h 14"/>
                  <a:gd name="T24" fmla="*/ 6 w 16"/>
                  <a:gd name="T25" fmla="*/ 12 h 14"/>
                  <a:gd name="T26" fmla="*/ 2 w 16"/>
                  <a:gd name="T27" fmla="*/ 10 h 14"/>
                  <a:gd name="T28" fmla="*/ 0 w 16"/>
                  <a:gd name="T29" fmla="*/ 8 h 14"/>
                  <a:gd name="T30" fmla="*/ 0 w 16"/>
                  <a:gd name="T31" fmla="*/ 8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4"/>
                  <a:gd name="T50" fmla="*/ 16 w 16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16" y="6"/>
                    </a:lnTo>
                    <a:lnTo>
                      <a:pt x="16" y="10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6" y="12"/>
                    </a:lnTo>
                    <a:lnTo>
                      <a:pt x="2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98" name="Freeform 237"/>
              <p:cNvSpPr>
                <a:spLocks/>
              </p:cNvSpPr>
              <p:nvPr/>
            </p:nvSpPr>
            <p:spPr bwMode="auto">
              <a:xfrm>
                <a:off x="3021" y="2565"/>
                <a:ext cx="12" cy="14"/>
              </a:xfrm>
              <a:custGeom>
                <a:avLst/>
                <a:gdLst>
                  <a:gd name="T0" fmla="*/ 0 w 12"/>
                  <a:gd name="T1" fmla="*/ 8 h 14"/>
                  <a:gd name="T2" fmla="*/ 0 w 12"/>
                  <a:gd name="T3" fmla="*/ 8 h 14"/>
                  <a:gd name="T4" fmla="*/ 0 w 12"/>
                  <a:gd name="T5" fmla="*/ 4 h 14"/>
                  <a:gd name="T6" fmla="*/ 0 w 12"/>
                  <a:gd name="T7" fmla="*/ 2 h 14"/>
                  <a:gd name="T8" fmla="*/ 4 w 12"/>
                  <a:gd name="T9" fmla="*/ 0 h 14"/>
                  <a:gd name="T10" fmla="*/ 4 w 12"/>
                  <a:gd name="T11" fmla="*/ 0 h 14"/>
                  <a:gd name="T12" fmla="*/ 8 w 12"/>
                  <a:gd name="T13" fmla="*/ 2 h 14"/>
                  <a:gd name="T14" fmla="*/ 10 w 12"/>
                  <a:gd name="T15" fmla="*/ 4 h 14"/>
                  <a:gd name="T16" fmla="*/ 12 w 12"/>
                  <a:gd name="T17" fmla="*/ 8 h 14"/>
                  <a:gd name="T18" fmla="*/ 8 w 12"/>
                  <a:gd name="T19" fmla="*/ 14 h 14"/>
                  <a:gd name="T20" fmla="*/ 0 w 12"/>
                  <a:gd name="T21" fmla="*/ 14 h 14"/>
                  <a:gd name="T22" fmla="*/ 0 w 12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4"/>
                  <a:gd name="T38" fmla="*/ 12 w 12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4">
                    <a:moveTo>
                      <a:pt x="0" y="8"/>
                    </a:moveTo>
                    <a:lnTo>
                      <a:pt x="0" y="8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4" y="0"/>
                    </a:lnTo>
                    <a:lnTo>
                      <a:pt x="8" y="2"/>
                    </a:lnTo>
                    <a:lnTo>
                      <a:pt x="10" y="4"/>
                    </a:lnTo>
                    <a:lnTo>
                      <a:pt x="12" y="8"/>
                    </a:lnTo>
                    <a:lnTo>
                      <a:pt x="8" y="14"/>
                    </a:lnTo>
                    <a:lnTo>
                      <a:pt x="0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99" name="Freeform 238"/>
              <p:cNvSpPr>
                <a:spLocks/>
              </p:cNvSpPr>
              <p:nvPr/>
            </p:nvSpPr>
            <p:spPr bwMode="auto">
              <a:xfrm>
                <a:off x="3033" y="2567"/>
                <a:ext cx="10" cy="16"/>
              </a:xfrm>
              <a:custGeom>
                <a:avLst/>
                <a:gdLst>
                  <a:gd name="T0" fmla="*/ 0 w 10"/>
                  <a:gd name="T1" fmla="*/ 14 h 16"/>
                  <a:gd name="T2" fmla="*/ 0 w 10"/>
                  <a:gd name="T3" fmla="*/ 14 h 16"/>
                  <a:gd name="T4" fmla="*/ 0 w 10"/>
                  <a:gd name="T5" fmla="*/ 8 h 16"/>
                  <a:gd name="T6" fmla="*/ 2 w 10"/>
                  <a:gd name="T7" fmla="*/ 2 h 16"/>
                  <a:gd name="T8" fmla="*/ 2 w 10"/>
                  <a:gd name="T9" fmla="*/ 2 h 16"/>
                  <a:gd name="T10" fmla="*/ 4 w 10"/>
                  <a:gd name="T11" fmla="*/ 0 h 16"/>
                  <a:gd name="T12" fmla="*/ 6 w 10"/>
                  <a:gd name="T13" fmla="*/ 0 h 16"/>
                  <a:gd name="T14" fmla="*/ 8 w 10"/>
                  <a:gd name="T15" fmla="*/ 2 h 16"/>
                  <a:gd name="T16" fmla="*/ 8 w 10"/>
                  <a:gd name="T17" fmla="*/ 4 h 16"/>
                  <a:gd name="T18" fmla="*/ 8 w 10"/>
                  <a:gd name="T19" fmla="*/ 4 h 16"/>
                  <a:gd name="T20" fmla="*/ 10 w 10"/>
                  <a:gd name="T21" fmla="*/ 14 h 16"/>
                  <a:gd name="T22" fmla="*/ 10 w 10"/>
                  <a:gd name="T23" fmla="*/ 14 h 16"/>
                  <a:gd name="T24" fmla="*/ 6 w 10"/>
                  <a:gd name="T25" fmla="*/ 16 h 16"/>
                  <a:gd name="T26" fmla="*/ 4 w 10"/>
                  <a:gd name="T27" fmla="*/ 16 h 16"/>
                  <a:gd name="T28" fmla="*/ 0 w 10"/>
                  <a:gd name="T29" fmla="*/ 14 h 16"/>
                  <a:gd name="T30" fmla="*/ 0 w 10"/>
                  <a:gd name="T31" fmla="*/ 14 h 1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0"/>
                  <a:gd name="T49" fmla="*/ 0 h 16"/>
                  <a:gd name="T50" fmla="*/ 10 w 10"/>
                  <a:gd name="T51" fmla="*/ 16 h 1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0" h="16">
                    <a:moveTo>
                      <a:pt x="0" y="14"/>
                    </a:moveTo>
                    <a:lnTo>
                      <a:pt x="0" y="14"/>
                    </a:lnTo>
                    <a:lnTo>
                      <a:pt x="0" y="8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8" y="4"/>
                    </a:lnTo>
                    <a:lnTo>
                      <a:pt x="10" y="14"/>
                    </a:lnTo>
                    <a:lnTo>
                      <a:pt x="6" y="16"/>
                    </a:lnTo>
                    <a:lnTo>
                      <a:pt x="4" y="16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00" name="Freeform 239"/>
              <p:cNvSpPr>
                <a:spLocks/>
              </p:cNvSpPr>
              <p:nvPr/>
            </p:nvSpPr>
            <p:spPr bwMode="auto">
              <a:xfrm>
                <a:off x="3083" y="2561"/>
                <a:ext cx="18" cy="12"/>
              </a:xfrm>
              <a:custGeom>
                <a:avLst/>
                <a:gdLst>
                  <a:gd name="T0" fmla="*/ 0 w 18"/>
                  <a:gd name="T1" fmla="*/ 12 h 12"/>
                  <a:gd name="T2" fmla="*/ 0 w 18"/>
                  <a:gd name="T3" fmla="*/ 12 h 12"/>
                  <a:gd name="T4" fmla="*/ 4 w 18"/>
                  <a:gd name="T5" fmla="*/ 4 h 12"/>
                  <a:gd name="T6" fmla="*/ 8 w 18"/>
                  <a:gd name="T7" fmla="*/ 0 h 12"/>
                  <a:gd name="T8" fmla="*/ 10 w 18"/>
                  <a:gd name="T9" fmla="*/ 0 h 12"/>
                  <a:gd name="T10" fmla="*/ 14 w 18"/>
                  <a:gd name="T11" fmla="*/ 0 h 12"/>
                  <a:gd name="T12" fmla="*/ 14 w 18"/>
                  <a:gd name="T13" fmla="*/ 0 h 12"/>
                  <a:gd name="T14" fmla="*/ 16 w 18"/>
                  <a:gd name="T15" fmla="*/ 2 h 12"/>
                  <a:gd name="T16" fmla="*/ 18 w 18"/>
                  <a:gd name="T17" fmla="*/ 6 h 12"/>
                  <a:gd name="T18" fmla="*/ 16 w 18"/>
                  <a:gd name="T19" fmla="*/ 10 h 12"/>
                  <a:gd name="T20" fmla="*/ 10 w 18"/>
                  <a:gd name="T21" fmla="*/ 12 h 12"/>
                  <a:gd name="T22" fmla="*/ 0 w 18"/>
                  <a:gd name="T23" fmla="*/ 12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2"/>
                  <a:gd name="T38" fmla="*/ 18 w 18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2">
                    <a:moveTo>
                      <a:pt x="0" y="12"/>
                    </a:moveTo>
                    <a:lnTo>
                      <a:pt x="0" y="12"/>
                    </a:lnTo>
                    <a:lnTo>
                      <a:pt x="4" y="4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0"/>
                    </a:lnTo>
                    <a:lnTo>
                      <a:pt x="16" y="2"/>
                    </a:lnTo>
                    <a:lnTo>
                      <a:pt x="18" y="6"/>
                    </a:lnTo>
                    <a:lnTo>
                      <a:pt x="16" y="10"/>
                    </a:lnTo>
                    <a:lnTo>
                      <a:pt x="10" y="12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01" name="Freeform 240"/>
              <p:cNvSpPr>
                <a:spLocks/>
              </p:cNvSpPr>
              <p:nvPr/>
            </p:nvSpPr>
            <p:spPr bwMode="auto">
              <a:xfrm>
                <a:off x="3061" y="2571"/>
                <a:ext cx="16" cy="12"/>
              </a:xfrm>
              <a:custGeom>
                <a:avLst/>
                <a:gdLst>
                  <a:gd name="T0" fmla="*/ 0 w 16"/>
                  <a:gd name="T1" fmla="*/ 8 h 12"/>
                  <a:gd name="T2" fmla="*/ 0 w 16"/>
                  <a:gd name="T3" fmla="*/ 8 h 12"/>
                  <a:gd name="T4" fmla="*/ 2 w 16"/>
                  <a:gd name="T5" fmla="*/ 2 h 12"/>
                  <a:gd name="T6" fmla="*/ 4 w 16"/>
                  <a:gd name="T7" fmla="*/ 0 h 12"/>
                  <a:gd name="T8" fmla="*/ 6 w 16"/>
                  <a:gd name="T9" fmla="*/ 0 h 12"/>
                  <a:gd name="T10" fmla="*/ 8 w 16"/>
                  <a:gd name="T11" fmla="*/ 0 h 12"/>
                  <a:gd name="T12" fmla="*/ 8 w 16"/>
                  <a:gd name="T13" fmla="*/ 0 h 12"/>
                  <a:gd name="T14" fmla="*/ 12 w 16"/>
                  <a:gd name="T15" fmla="*/ 4 h 12"/>
                  <a:gd name="T16" fmla="*/ 14 w 16"/>
                  <a:gd name="T17" fmla="*/ 8 h 12"/>
                  <a:gd name="T18" fmla="*/ 16 w 16"/>
                  <a:gd name="T19" fmla="*/ 12 h 12"/>
                  <a:gd name="T20" fmla="*/ 4 w 16"/>
                  <a:gd name="T21" fmla="*/ 12 h 12"/>
                  <a:gd name="T22" fmla="*/ 0 w 16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2"/>
                  <a:gd name="T38" fmla="*/ 16 w 16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2">
                    <a:moveTo>
                      <a:pt x="0" y="8"/>
                    </a:moveTo>
                    <a:lnTo>
                      <a:pt x="0" y="8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4"/>
                    </a:lnTo>
                    <a:lnTo>
                      <a:pt x="14" y="8"/>
                    </a:lnTo>
                    <a:lnTo>
                      <a:pt x="16" y="12"/>
                    </a:lnTo>
                    <a:lnTo>
                      <a:pt x="4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02" name="Freeform 241"/>
              <p:cNvSpPr>
                <a:spLocks/>
              </p:cNvSpPr>
              <p:nvPr/>
            </p:nvSpPr>
            <p:spPr bwMode="auto">
              <a:xfrm>
                <a:off x="3081" y="2579"/>
                <a:ext cx="16" cy="10"/>
              </a:xfrm>
              <a:custGeom>
                <a:avLst/>
                <a:gdLst>
                  <a:gd name="T0" fmla="*/ 0 w 16"/>
                  <a:gd name="T1" fmla="*/ 4 h 10"/>
                  <a:gd name="T2" fmla="*/ 0 w 16"/>
                  <a:gd name="T3" fmla="*/ 4 h 10"/>
                  <a:gd name="T4" fmla="*/ 4 w 16"/>
                  <a:gd name="T5" fmla="*/ 0 h 10"/>
                  <a:gd name="T6" fmla="*/ 6 w 16"/>
                  <a:gd name="T7" fmla="*/ 0 h 10"/>
                  <a:gd name="T8" fmla="*/ 12 w 16"/>
                  <a:gd name="T9" fmla="*/ 0 h 10"/>
                  <a:gd name="T10" fmla="*/ 12 w 16"/>
                  <a:gd name="T11" fmla="*/ 0 h 10"/>
                  <a:gd name="T12" fmla="*/ 14 w 16"/>
                  <a:gd name="T13" fmla="*/ 4 h 10"/>
                  <a:gd name="T14" fmla="*/ 16 w 16"/>
                  <a:gd name="T15" fmla="*/ 6 h 10"/>
                  <a:gd name="T16" fmla="*/ 14 w 16"/>
                  <a:gd name="T17" fmla="*/ 8 h 10"/>
                  <a:gd name="T18" fmla="*/ 14 w 16"/>
                  <a:gd name="T19" fmla="*/ 8 h 10"/>
                  <a:gd name="T20" fmla="*/ 6 w 16"/>
                  <a:gd name="T21" fmla="*/ 10 h 10"/>
                  <a:gd name="T22" fmla="*/ 2 w 16"/>
                  <a:gd name="T23" fmla="*/ 10 h 10"/>
                  <a:gd name="T24" fmla="*/ 0 w 16"/>
                  <a:gd name="T25" fmla="*/ 4 h 1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0"/>
                  <a:gd name="T41" fmla="*/ 16 w 16"/>
                  <a:gd name="T42" fmla="*/ 10 h 10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0">
                    <a:moveTo>
                      <a:pt x="0" y="4"/>
                    </a:moveTo>
                    <a:lnTo>
                      <a:pt x="0" y="4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12" y="0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8"/>
                    </a:lnTo>
                    <a:lnTo>
                      <a:pt x="6" y="10"/>
                    </a:lnTo>
                    <a:lnTo>
                      <a:pt x="2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03" name="Freeform 242"/>
              <p:cNvSpPr>
                <a:spLocks/>
              </p:cNvSpPr>
              <p:nvPr/>
            </p:nvSpPr>
            <p:spPr bwMode="auto">
              <a:xfrm>
                <a:off x="3109" y="2585"/>
                <a:ext cx="10" cy="8"/>
              </a:xfrm>
              <a:custGeom>
                <a:avLst/>
                <a:gdLst>
                  <a:gd name="T0" fmla="*/ 0 w 10"/>
                  <a:gd name="T1" fmla="*/ 4 h 8"/>
                  <a:gd name="T2" fmla="*/ 0 w 10"/>
                  <a:gd name="T3" fmla="*/ 4 h 8"/>
                  <a:gd name="T4" fmla="*/ 0 w 10"/>
                  <a:gd name="T5" fmla="*/ 2 h 8"/>
                  <a:gd name="T6" fmla="*/ 2 w 10"/>
                  <a:gd name="T7" fmla="*/ 0 h 8"/>
                  <a:gd name="T8" fmla="*/ 6 w 10"/>
                  <a:gd name="T9" fmla="*/ 0 h 8"/>
                  <a:gd name="T10" fmla="*/ 6 w 10"/>
                  <a:gd name="T11" fmla="*/ 0 h 8"/>
                  <a:gd name="T12" fmla="*/ 10 w 10"/>
                  <a:gd name="T13" fmla="*/ 0 h 8"/>
                  <a:gd name="T14" fmla="*/ 10 w 10"/>
                  <a:gd name="T15" fmla="*/ 2 h 8"/>
                  <a:gd name="T16" fmla="*/ 10 w 10"/>
                  <a:gd name="T17" fmla="*/ 4 h 8"/>
                  <a:gd name="T18" fmla="*/ 6 w 10"/>
                  <a:gd name="T19" fmla="*/ 8 h 8"/>
                  <a:gd name="T20" fmla="*/ 0 w 10"/>
                  <a:gd name="T21" fmla="*/ 4 h 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8"/>
                  <a:gd name="T35" fmla="*/ 10 w 10"/>
                  <a:gd name="T36" fmla="*/ 8 h 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8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10" y="0"/>
                    </a:lnTo>
                    <a:lnTo>
                      <a:pt x="10" y="2"/>
                    </a:lnTo>
                    <a:lnTo>
                      <a:pt x="10" y="4"/>
                    </a:lnTo>
                    <a:lnTo>
                      <a:pt x="6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04" name="Freeform 243"/>
              <p:cNvSpPr>
                <a:spLocks/>
              </p:cNvSpPr>
              <p:nvPr/>
            </p:nvSpPr>
            <p:spPr bwMode="auto">
              <a:xfrm>
                <a:off x="3099" y="2575"/>
                <a:ext cx="8" cy="12"/>
              </a:xfrm>
              <a:custGeom>
                <a:avLst/>
                <a:gdLst>
                  <a:gd name="T0" fmla="*/ 0 w 8"/>
                  <a:gd name="T1" fmla="*/ 4 h 12"/>
                  <a:gd name="T2" fmla="*/ 0 w 8"/>
                  <a:gd name="T3" fmla="*/ 4 h 12"/>
                  <a:gd name="T4" fmla="*/ 2 w 8"/>
                  <a:gd name="T5" fmla="*/ 2 h 12"/>
                  <a:gd name="T6" fmla="*/ 2 w 8"/>
                  <a:gd name="T7" fmla="*/ 0 h 12"/>
                  <a:gd name="T8" fmla="*/ 6 w 8"/>
                  <a:gd name="T9" fmla="*/ 2 h 12"/>
                  <a:gd name="T10" fmla="*/ 6 w 8"/>
                  <a:gd name="T11" fmla="*/ 2 h 12"/>
                  <a:gd name="T12" fmla="*/ 8 w 8"/>
                  <a:gd name="T13" fmla="*/ 4 h 12"/>
                  <a:gd name="T14" fmla="*/ 8 w 8"/>
                  <a:gd name="T15" fmla="*/ 8 h 12"/>
                  <a:gd name="T16" fmla="*/ 8 w 8"/>
                  <a:gd name="T17" fmla="*/ 10 h 12"/>
                  <a:gd name="T18" fmla="*/ 8 w 8"/>
                  <a:gd name="T19" fmla="*/ 10 h 12"/>
                  <a:gd name="T20" fmla="*/ 6 w 8"/>
                  <a:gd name="T21" fmla="*/ 12 h 12"/>
                  <a:gd name="T22" fmla="*/ 4 w 8"/>
                  <a:gd name="T23" fmla="*/ 12 h 12"/>
                  <a:gd name="T24" fmla="*/ 2 w 8"/>
                  <a:gd name="T25" fmla="*/ 12 h 12"/>
                  <a:gd name="T26" fmla="*/ 2 w 8"/>
                  <a:gd name="T27" fmla="*/ 12 h 12"/>
                  <a:gd name="T28" fmla="*/ 0 w 8"/>
                  <a:gd name="T29" fmla="*/ 10 h 12"/>
                  <a:gd name="T30" fmla="*/ 0 w 8"/>
                  <a:gd name="T31" fmla="*/ 4 h 12"/>
                  <a:gd name="T32" fmla="*/ 0 w 8"/>
                  <a:gd name="T33" fmla="*/ 4 h 1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8"/>
                  <a:gd name="T52" fmla="*/ 0 h 12"/>
                  <a:gd name="T53" fmla="*/ 8 w 8"/>
                  <a:gd name="T54" fmla="*/ 12 h 12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8" h="12">
                    <a:moveTo>
                      <a:pt x="0" y="4"/>
                    </a:moveTo>
                    <a:lnTo>
                      <a:pt x="0" y="4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6" y="2"/>
                    </a:lnTo>
                    <a:lnTo>
                      <a:pt x="8" y="4"/>
                    </a:lnTo>
                    <a:lnTo>
                      <a:pt x="8" y="8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2"/>
                    </a:lnTo>
                    <a:lnTo>
                      <a:pt x="2" y="12"/>
                    </a:lnTo>
                    <a:lnTo>
                      <a:pt x="0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05" name="Freeform 244"/>
              <p:cNvSpPr>
                <a:spLocks/>
              </p:cNvSpPr>
              <p:nvPr/>
            </p:nvSpPr>
            <p:spPr bwMode="auto">
              <a:xfrm>
                <a:off x="3085" y="2593"/>
                <a:ext cx="10" cy="10"/>
              </a:xfrm>
              <a:custGeom>
                <a:avLst/>
                <a:gdLst>
                  <a:gd name="T0" fmla="*/ 0 w 10"/>
                  <a:gd name="T1" fmla="*/ 6 h 10"/>
                  <a:gd name="T2" fmla="*/ 0 w 10"/>
                  <a:gd name="T3" fmla="*/ 6 h 10"/>
                  <a:gd name="T4" fmla="*/ 2 w 10"/>
                  <a:gd name="T5" fmla="*/ 2 h 10"/>
                  <a:gd name="T6" fmla="*/ 2 w 10"/>
                  <a:gd name="T7" fmla="*/ 0 h 10"/>
                  <a:gd name="T8" fmla="*/ 4 w 10"/>
                  <a:gd name="T9" fmla="*/ 0 h 10"/>
                  <a:gd name="T10" fmla="*/ 4 w 10"/>
                  <a:gd name="T11" fmla="*/ 0 h 10"/>
                  <a:gd name="T12" fmla="*/ 8 w 10"/>
                  <a:gd name="T13" fmla="*/ 4 h 10"/>
                  <a:gd name="T14" fmla="*/ 10 w 10"/>
                  <a:gd name="T15" fmla="*/ 6 h 10"/>
                  <a:gd name="T16" fmla="*/ 10 w 10"/>
                  <a:gd name="T17" fmla="*/ 6 h 10"/>
                  <a:gd name="T18" fmla="*/ 8 w 10"/>
                  <a:gd name="T19" fmla="*/ 8 h 10"/>
                  <a:gd name="T20" fmla="*/ 8 w 10"/>
                  <a:gd name="T21" fmla="*/ 10 h 10"/>
                  <a:gd name="T22" fmla="*/ 8 w 10"/>
                  <a:gd name="T23" fmla="*/ 10 h 10"/>
                  <a:gd name="T24" fmla="*/ 4 w 10"/>
                  <a:gd name="T25" fmla="*/ 10 h 10"/>
                  <a:gd name="T26" fmla="*/ 0 w 10"/>
                  <a:gd name="T27" fmla="*/ 6 h 10"/>
                  <a:gd name="T28" fmla="*/ 0 w 10"/>
                  <a:gd name="T29" fmla="*/ 6 h 10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0"/>
                  <a:gd name="T47" fmla="*/ 10 w 10"/>
                  <a:gd name="T48" fmla="*/ 10 h 10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0">
                    <a:moveTo>
                      <a:pt x="0" y="6"/>
                    </a:moveTo>
                    <a:lnTo>
                      <a:pt x="0" y="6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10" y="6"/>
                    </a:lnTo>
                    <a:lnTo>
                      <a:pt x="8" y="8"/>
                    </a:lnTo>
                    <a:lnTo>
                      <a:pt x="8" y="10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06" name="Freeform 245"/>
              <p:cNvSpPr>
                <a:spLocks/>
              </p:cNvSpPr>
              <p:nvPr/>
            </p:nvSpPr>
            <p:spPr bwMode="auto">
              <a:xfrm>
                <a:off x="3041" y="2581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0 w 16"/>
                  <a:gd name="T5" fmla="*/ 2 h 14"/>
                  <a:gd name="T6" fmla="*/ 2 w 16"/>
                  <a:gd name="T7" fmla="*/ 0 h 14"/>
                  <a:gd name="T8" fmla="*/ 6 w 16"/>
                  <a:gd name="T9" fmla="*/ 2 h 14"/>
                  <a:gd name="T10" fmla="*/ 6 w 16"/>
                  <a:gd name="T11" fmla="*/ 2 h 14"/>
                  <a:gd name="T12" fmla="*/ 16 w 16"/>
                  <a:gd name="T13" fmla="*/ 8 h 14"/>
                  <a:gd name="T14" fmla="*/ 16 w 16"/>
                  <a:gd name="T15" fmla="*/ 8 h 14"/>
                  <a:gd name="T16" fmla="*/ 16 w 16"/>
                  <a:gd name="T17" fmla="*/ 10 h 14"/>
                  <a:gd name="T18" fmla="*/ 14 w 16"/>
                  <a:gd name="T19" fmla="*/ 14 h 14"/>
                  <a:gd name="T20" fmla="*/ 12 w 16"/>
                  <a:gd name="T21" fmla="*/ 14 h 14"/>
                  <a:gd name="T22" fmla="*/ 12 w 16"/>
                  <a:gd name="T23" fmla="*/ 14 h 14"/>
                  <a:gd name="T24" fmla="*/ 6 w 16"/>
                  <a:gd name="T25" fmla="*/ 12 h 14"/>
                  <a:gd name="T26" fmla="*/ 2 w 16"/>
                  <a:gd name="T27" fmla="*/ 12 h 14"/>
                  <a:gd name="T28" fmla="*/ 0 w 16"/>
                  <a:gd name="T29" fmla="*/ 8 h 14"/>
                  <a:gd name="T30" fmla="*/ 0 w 16"/>
                  <a:gd name="T31" fmla="*/ 8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4"/>
                  <a:gd name="T50" fmla="*/ 16 w 16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2"/>
                    </a:lnTo>
                    <a:lnTo>
                      <a:pt x="16" y="8"/>
                    </a:lnTo>
                    <a:lnTo>
                      <a:pt x="16" y="10"/>
                    </a:lnTo>
                    <a:lnTo>
                      <a:pt x="14" y="14"/>
                    </a:lnTo>
                    <a:lnTo>
                      <a:pt x="12" y="14"/>
                    </a:lnTo>
                    <a:lnTo>
                      <a:pt x="6" y="12"/>
                    </a:lnTo>
                    <a:lnTo>
                      <a:pt x="2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07" name="Freeform 246"/>
              <p:cNvSpPr>
                <a:spLocks/>
              </p:cNvSpPr>
              <p:nvPr/>
            </p:nvSpPr>
            <p:spPr bwMode="auto">
              <a:xfrm>
                <a:off x="3059" y="2587"/>
                <a:ext cx="12" cy="12"/>
              </a:xfrm>
              <a:custGeom>
                <a:avLst/>
                <a:gdLst>
                  <a:gd name="T0" fmla="*/ 0 w 12"/>
                  <a:gd name="T1" fmla="*/ 8 h 12"/>
                  <a:gd name="T2" fmla="*/ 0 w 12"/>
                  <a:gd name="T3" fmla="*/ 8 h 12"/>
                  <a:gd name="T4" fmla="*/ 0 w 12"/>
                  <a:gd name="T5" fmla="*/ 4 h 12"/>
                  <a:gd name="T6" fmla="*/ 0 w 12"/>
                  <a:gd name="T7" fmla="*/ 0 h 12"/>
                  <a:gd name="T8" fmla="*/ 4 w 12"/>
                  <a:gd name="T9" fmla="*/ 0 h 12"/>
                  <a:gd name="T10" fmla="*/ 4 w 12"/>
                  <a:gd name="T11" fmla="*/ 0 h 12"/>
                  <a:gd name="T12" fmla="*/ 8 w 12"/>
                  <a:gd name="T13" fmla="*/ 0 h 12"/>
                  <a:gd name="T14" fmla="*/ 10 w 12"/>
                  <a:gd name="T15" fmla="*/ 2 h 12"/>
                  <a:gd name="T16" fmla="*/ 12 w 12"/>
                  <a:gd name="T17" fmla="*/ 6 h 12"/>
                  <a:gd name="T18" fmla="*/ 10 w 12"/>
                  <a:gd name="T19" fmla="*/ 12 h 12"/>
                  <a:gd name="T20" fmla="*/ 2 w 12"/>
                  <a:gd name="T21" fmla="*/ 12 h 12"/>
                  <a:gd name="T22" fmla="*/ 0 w 12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2"/>
                  <a:gd name="T38" fmla="*/ 12 w 12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4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2" y="6"/>
                    </a:lnTo>
                    <a:lnTo>
                      <a:pt x="10" y="12"/>
                    </a:lnTo>
                    <a:lnTo>
                      <a:pt x="2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08" name="Freeform 247"/>
              <p:cNvSpPr>
                <a:spLocks/>
              </p:cNvSpPr>
              <p:nvPr/>
            </p:nvSpPr>
            <p:spPr bwMode="auto">
              <a:xfrm>
                <a:off x="3059" y="2645"/>
                <a:ext cx="16" cy="12"/>
              </a:xfrm>
              <a:custGeom>
                <a:avLst/>
                <a:gdLst>
                  <a:gd name="T0" fmla="*/ 0 w 16"/>
                  <a:gd name="T1" fmla="*/ 4 h 12"/>
                  <a:gd name="T2" fmla="*/ 0 w 16"/>
                  <a:gd name="T3" fmla="*/ 4 h 12"/>
                  <a:gd name="T4" fmla="*/ 4 w 16"/>
                  <a:gd name="T5" fmla="*/ 0 h 12"/>
                  <a:gd name="T6" fmla="*/ 8 w 16"/>
                  <a:gd name="T7" fmla="*/ 0 h 12"/>
                  <a:gd name="T8" fmla="*/ 12 w 16"/>
                  <a:gd name="T9" fmla="*/ 2 h 12"/>
                  <a:gd name="T10" fmla="*/ 12 w 16"/>
                  <a:gd name="T11" fmla="*/ 2 h 12"/>
                  <a:gd name="T12" fmla="*/ 16 w 16"/>
                  <a:gd name="T13" fmla="*/ 4 h 12"/>
                  <a:gd name="T14" fmla="*/ 16 w 16"/>
                  <a:gd name="T15" fmla="*/ 8 h 12"/>
                  <a:gd name="T16" fmla="*/ 14 w 16"/>
                  <a:gd name="T17" fmla="*/ 10 h 12"/>
                  <a:gd name="T18" fmla="*/ 14 w 16"/>
                  <a:gd name="T19" fmla="*/ 10 h 12"/>
                  <a:gd name="T20" fmla="*/ 6 w 16"/>
                  <a:gd name="T21" fmla="*/ 12 h 12"/>
                  <a:gd name="T22" fmla="*/ 2 w 16"/>
                  <a:gd name="T23" fmla="*/ 12 h 12"/>
                  <a:gd name="T24" fmla="*/ 0 w 16"/>
                  <a:gd name="T25" fmla="*/ 4 h 1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2"/>
                  <a:gd name="T41" fmla="*/ 16 w 16"/>
                  <a:gd name="T42" fmla="*/ 12 h 12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2">
                    <a:moveTo>
                      <a:pt x="0" y="4"/>
                    </a:moveTo>
                    <a:lnTo>
                      <a:pt x="0" y="4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6" y="4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6" y="12"/>
                    </a:lnTo>
                    <a:lnTo>
                      <a:pt x="2" y="12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09" name="Freeform 248"/>
              <p:cNvSpPr>
                <a:spLocks/>
              </p:cNvSpPr>
              <p:nvPr/>
            </p:nvSpPr>
            <p:spPr bwMode="auto">
              <a:xfrm>
                <a:off x="3049" y="2659"/>
                <a:ext cx="10" cy="12"/>
              </a:xfrm>
              <a:custGeom>
                <a:avLst/>
                <a:gdLst>
                  <a:gd name="T0" fmla="*/ 0 w 10"/>
                  <a:gd name="T1" fmla="*/ 8 h 12"/>
                  <a:gd name="T2" fmla="*/ 0 w 10"/>
                  <a:gd name="T3" fmla="*/ 8 h 12"/>
                  <a:gd name="T4" fmla="*/ 0 w 10"/>
                  <a:gd name="T5" fmla="*/ 2 h 12"/>
                  <a:gd name="T6" fmla="*/ 2 w 10"/>
                  <a:gd name="T7" fmla="*/ 0 h 12"/>
                  <a:gd name="T8" fmla="*/ 4 w 10"/>
                  <a:gd name="T9" fmla="*/ 0 h 12"/>
                  <a:gd name="T10" fmla="*/ 4 w 10"/>
                  <a:gd name="T11" fmla="*/ 0 h 12"/>
                  <a:gd name="T12" fmla="*/ 8 w 10"/>
                  <a:gd name="T13" fmla="*/ 4 h 12"/>
                  <a:gd name="T14" fmla="*/ 10 w 10"/>
                  <a:gd name="T15" fmla="*/ 8 h 12"/>
                  <a:gd name="T16" fmla="*/ 10 w 10"/>
                  <a:gd name="T17" fmla="*/ 8 h 12"/>
                  <a:gd name="T18" fmla="*/ 8 w 10"/>
                  <a:gd name="T19" fmla="*/ 10 h 12"/>
                  <a:gd name="T20" fmla="*/ 6 w 10"/>
                  <a:gd name="T21" fmla="*/ 12 h 12"/>
                  <a:gd name="T22" fmla="*/ 6 w 10"/>
                  <a:gd name="T23" fmla="*/ 12 h 12"/>
                  <a:gd name="T24" fmla="*/ 4 w 10"/>
                  <a:gd name="T25" fmla="*/ 10 h 12"/>
                  <a:gd name="T26" fmla="*/ 0 w 10"/>
                  <a:gd name="T27" fmla="*/ 8 h 12"/>
                  <a:gd name="T28" fmla="*/ 0 w 10"/>
                  <a:gd name="T29" fmla="*/ 8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10" y="8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10" name="Freeform 249"/>
              <p:cNvSpPr>
                <a:spLocks/>
              </p:cNvSpPr>
              <p:nvPr/>
            </p:nvSpPr>
            <p:spPr bwMode="auto">
              <a:xfrm>
                <a:off x="3031" y="2635"/>
                <a:ext cx="12" cy="14"/>
              </a:xfrm>
              <a:custGeom>
                <a:avLst/>
                <a:gdLst>
                  <a:gd name="T0" fmla="*/ 2 w 12"/>
                  <a:gd name="T1" fmla="*/ 8 h 14"/>
                  <a:gd name="T2" fmla="*/ 2 w 12"/>
                  <a:gd name="T3" fmla="*/ 8 h 14"/>
                  <a:gd name="T4" fmla="*/ 0 w 12"/>
                  <a:gd name="T5" fmla="*/ 4 h 14"/>
                  <a:gd name="T6" fmla="*/ 2 w 12"/>
                  <a:gd name="T7" fmla="*/ 2 h 14"/>
                  <a:gd name="T8" fmla="*/ 6 w 12"/>
                  <a:gd name="T9" fmla="*/ 0 h 14"/>
                  <a:gd name="T10" fmla="*/ 6 w 12"/>
                  <a:gd name="T11" fmla="*/ 0 h 14"/>
                  <a:gd name="T12" fmla="*/ 8 w 12"/>
                  <a:gd name="T13" fmla="*/ 2 h 14"/>
                  <a:gd name="T14" fmla="*/ 12 w 12"/>
                  <a:gd name="T15" fmla="*/ 4 h 14"/>
                  <a:gd name="T16" fmla="*/ 12 w 12"/>
                  <a:gd name="T17" fmla="*/ 8 h 14"/>
                  <a:gd name="T18" fmla="*/ 10 w 12"/>
                  <a:gd name="T19" fmla="*/ 14 h 14"/>
                  <a:gd name="T20" fmla="*/ 2 w 12"/>
                  <a:gd name="T21" fmla="*/ 14 h 14"/>
                  <a:gd name="T22" fmla="*/ 2 w 12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4"/>
                  <a:gd name="T38" fmla="*/ 12 w 12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4">
                    <a:moveTo>
                      <a:pt x="2" y="8"/>
                    </a:moveTo>
                    <a:lnTo>
                      <a:pt x="2" y="8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12" y="4"/>
                    </a:lnTo>
                    <a:lnTo>
                      <a:pt x="12" y="8"/>
                    </a:lnTo>
                    <a:lnTo>
                      <a:pt x="10" y="14"/>
                    </a:lnTo>
                    <a:lnTo>
                      <a:pt x="2" y="14"/>
                    </a:lnTo>
                    <a:lnTo>
                      <a:pt x="2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11" name="Freeform 250"/>
              <p:cNvSpPr>
                <a:spLocks/>
              </p:cNvSpPr>
              <p:nvPr/>
            </p:nvSpPr>
            <p:spPr bwMode="auto">
              <a:xfrm>
                <a:off x="3153" y="2591"/>
                <a:ext cx="16" cy="14"/>
              </a:xfrm>
              <a:custGeom>
                <a:avLst/>
                <a:gdLst>
                  <a:gd name="T0" fmla="*/ 2 w 16"/>
                  <a:gd name="T1" fmla="*/ 8 h 14"/>
                  <a:gd name="T2" fmla="*/ 2 w 16"/>
                  <a:gd name="T3" fmla="*/ 8 h 14"/>
                  <a:gd name="T4" fmla="*/ 0 w 16"/>
                  <a:gd name="T5" fmla="*/ 4 h 14"/>
                  <a:gd name="T6" fmla="*/ 2 w 16"/>
                  <a:gd name="T7" fmla="*/ 0 h 14"/>
                  <a:gd name="T8" fmla="*/ 6 w 16"/>
                  <a:gd name="T9" fmla="*/ 2 h 14"/>
                  <a:gd name="T10" fmla="*/ 6 w 16"/>
                  <a:gd name="T11" fmla="*/ 2 h 14"/>
                  <a:gd name="T12" fmla="*/ 16 w 16"/>
                  <a:gd name="T13" fmla="*/ 8 h 14"/>
                  <a:gd name="T14" fmla="*/ 16 w 16"/>
                  <a:gd name="T15" fmla="*/ 8 h 14"/>
                  <a:gd name="T16" fmla="*/ 16 w 16"/>
                  <a:gd name="T17" fmla="*/ 12 h 14"/>
                  <a:gd name="T18" fmla="*/ 14 w 16"/>
                  <a:gd name="T19" fmla="*/ 14 h 14"/>
                  <a:gd name="T20" fmla="*/ 12 w 16"/>
                  <a:gd name="T21" fmla="*/ 14 h 14"/>
                  <a:gd name="T22" fmla="*/ 12 w 16"/>
                  <a:gd name="T23" fmla="*/ 14 h 14"/>
                  <a:gd name="T24" fmla="*/ 6 w 16"/>
                  <a:gd name="T25" fmla="*/ 12 h 14"/>
                  <a:gd name="T26" fmla="*/ 2 w 16"/>
                  <a:gd name="T27" fmla="*/ 12 h 14"/>
                  <a:gd name="T28" fmla="*/ 2 w 16"/>
                  <a:gd name="T29" fmla="*/ 8 h 14"/>
                  <a:gd name="T30" fmla="*/ 2 w 16"/>
                  <a:gd name="T31" fmla="*/ 8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4"/>
                  <a:gd name="T50" fmla="*/ 16 w 16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4">
                    <a:moveTo>
                      <a:pt x="2" y="8"/>
                    </a:moveTo>
                    <a:lnTo>
                      <a:pt x="2" y="8"/>
                    </a:lnTo>
                    <a:lnTo>
                      <a:pt x="0" y="4"/>
                    </a:lnTo>
                    <a:lnTo>
                      <a:pt x="2" y="0"/>
                    </a:lnTo>
                    <a:lnTo>
                      <a:pt x="6" y="2"/>
                    </a:lnTo>
                    <a:lnTo>
                      <a:pt x="16" y="8"/>
                    </a:lnTo>
                    <a:lnTo>
                      <a:pt x="16" y="12"/>
                    </a:lnTo>
                    <a:lnTo>
                      <a:pt x="14" y="14"/>
                    </a:lnTo>
                    <a:lnTo>
                      <a:pt x="12" y="14"/>
                    </a:lnTo>
                    <a:lnTo>
                      <a:pt x="6" y="12"/>
                    </a:lnTo>
                    <a:lnTo>
                      <a:pt x="2" y="12"/>
                    </a:lnTo>
                    <a:lnTo>
                      <a:pt x="2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12" name="Freeform 251"/>
              <p:cNvSpPr>
                <a:spLocks/>
              </p:cNvSpPr>
              <p:nvPr/>
            </p:nvSpPr>
            <p:spPr bwMode="auto">
              <a:xfrm>
                <a:off x="3085" y="2663"/>
                <a:ext cx="12" cy="12"/>
              </a:xfrm>
              <a:custGeom>
                <a:avLst/>
                <a:gdLst>
                  <a:gd name="T0" fmla="*/ 0 w 12"/>
                  <a:gd name="T1" fmla="*/ 6 h 12"/>
                  <a:gd name="T2" fmla="*/ 0 w 12"/>
                  <a:gd name="T3" fmla="*/ 6 h 12"/>
                  <a:gd name="T4" fmla="*/ 0 w 12"/>
                  <a:gd name="T5" fmla="*/ 2 h 12"/>
                  <a:gd name="T6" fmla="*/ 0 w 12"/>
                  <a:gd name="T7" fmla="*/ 0 h 12"/>
                  <a:gd name="T8" fmla="*/ 4 w 12"/>
                  <a:gd name="T9" fmla="*/ 0 h 12"/>
                  <a:gd name="T10" fmla="*/ 4 w 12"/>
                  <a:gd name="T11" fmla="*/ 0 h 12"/>
                  <a:gd name="T12" fmla="*/ 8 w 12"/>
                  <a:gd name="T13" fmla="*/ 0 h 12"/>
                  <a:gd name="T14" fmla="*/ 10 w 12"/>
                  <a:gd name="T15" fmla="*/ 2 h 12"/>
                  <a:gd name="T16" fmla="*/ 12 w 12"/>
                  <a:gd name="T17" fmla="*/ 6 h 12"/>
                  <a:gd name="T18" fmla="*/ 10 w 12"/>
                  <a:gd name="T19" fmla="*/ 12 h 12"/>
                  <a:gd name="T20" fmla="*/ 0 w 12"/>
                  <a:gd name="T21" fmla="*/ 12 h 12"/>
                  <a:gd name="T22" fmla="*/ 0 w 12"/>
                  <a:gd name="T23" fmla="*/ 6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2"/>
                  <a:gd name="T38" fmla="*/ 12 w 12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2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2" y="6"/>
                    </a:lnTo>
                    <a:lnTo>
                      <a:pt x="10" y="12"/>
                    </a:lnTo>
                    <a:lnTo>
                      <a:pt x="0" y="12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13" name="Freeform 252"/>
              <p:cNvSpPr>
                <a:spLocks/>
              </p:cNvSpPr>
              <p:nvPr/>
            </p:nvSpPr>
            <p:spPr bwMode="auto">
              <a:xfrm>
                <a:off x="3073" y="2589"/>
                <a:ext cx="8" cy="14"/>
              </a:xfrm>
              <a:custGeom>
                <a:avLst/>
                <a:gdLst>
                  <a:gd name="T0" fmla="*/ 0 w 8"/>
                  <a:gd name="T1" fmla="*/ 12 h 14"/>
                  <a:gd name="T2" fmla="*/ 0 w 8"/>
                  <a:gd name="T3" fmla="*/ 12 h 14"/>
                  <a:gd name="T4" fmla="*/ 0 w 8"/>
                  <a:gd name="T5" fmla="*/ 8 h 14"/>
                  <a:gd name="T6" fmla="*/ 0 w 8"/>
                  <a:gd name="T7" fmla="*/ 0 h 14"/>
                  <a:gd name="T8" fmla="*/ 0 w 8"/>
                  <a:gd name="T9" fmla="*/ 0 h 14"/>
                  <a:gd name="T10" fmla="*/ 2 w 8"/>
                  <a:gd name="T11" fmla="*/ 0 h 14"/>
                  <a:gd name="T12" fmla="*/ 4 w 8"/>
                  <a:gd name="T13" fmla="*/ 0 h 14"/>
                  <a:gd name="T14" fmla="*/ 6 w 8"/>
                  <a:gd name="T15" fmla="*/ 0 h 14"/>
                  <a:gd name="T16" fmla="*/ 8 w 8"/>
                  <a:gd name="T17" fmla="*/ 2 h 14"/>
                  <a:gd name="T18" fmla="*/ 8 w 8"/>
                  <a:gd name="T19" fmla="*/ 2 h 14"/>
                  <a:gd name="T20" fmla="*/ 8 w 8"/>
                  <a:gd name="T21" fmla="*/ 12 h 14"/>
                  <a:gd name="T22" fmla="*/ 8 w 8"/>
                  <a:gd name="T23" fmla="*/ 12 h 14"/>
                  <a:gd name="T24" fmla="*/ 4 w 8"/>
                  <a:gd name="T25" fmla="*/ 14 h 14"/>
                  <a:gd name="T26" fmla="*/ 2 w 8"/>
                  <a:gd name="T27" fmla="*/ 14 h 14"/>
                  <a:gd name="T28" fmla="*/ 0 w 8"/>
                  <a:gd name="T29" fmla="*/ 12 h 14"/>
                  <a:gd name="T30" fmla="*/ 0 w 8"/>
                  <a:gd name="T31" fmla="*/ 12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8"/>
                  <a:gd name="T49" fmla="*/ 0 h 14"/>
                  <a:gd name="T50" fmla="*/ 8 w 8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8" h="14">
                    <a:moveTo>
                      <a:pt x="0" y="12"/>
                    </a:moveTo>
                    <a:lnTo>
                      <a:pt x="0" y="12"/>
                    </a:lnTo>
                    <a:lnTo>
                      <a:pt x="0" y="8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8" y="12"/>
                    </a:lnTo>
                    <a:lnTo>
                      <a:pt x="4" y="14"/>
                    </a:lnTo>
                    <a:lnTo>
                      <a:pt x="2" y="14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14" name="Freeform 253"/>
              <p:cNvSpPr>
                <a:spLocks/>
              </p:cNvSpPr>
              <p:nvPr/>
            </p:nvSpPr>
            <p:spPr bwMode="auto">
              <a:xfrm>
                <a:off x="3341" y="2715"/>
                <a:ext cx="18" cy="14"/>
              </a:xfrm>
              <a:custGeom>
                <a:avLst/>
                <a:gdLst>
                  <a:gd name="T0" fmla="*/ 0 w 18"/>
                  <a:gd name="T1" fmla="*/ 14 h 14"/>
                  <a:gd name="T2" fmla="*/ 0 w 18"/>
                  <a:gd name="T3" fmla="*/ 14 h 14"/>
                  <a:gd name="T4" fmla="*/ 4 w 18"/>
                  <a:gd name="T5" fmla="*/ 4 h 14"/>
                  <a:gd name="T6" fmla="*/ 8 w 18"/>
                  <a:gd name="T7" fmla="*/ 0 h 14"/>
                  <a:gd name="T8" fmla="*/ 10 w 18"/>
                  <a:gd name="T9" fmla="*/ 0 h 14"/>
                  <a:gd name="T10" fmla="*/ 14 w 18"/>
                  <a:gd name="T11" fmla="*/ 0 h 14"/>
                  <a:gd name="T12" fmla="*/ 14 w 18"/>
                  <a:gd name="T13" fmla="*/ 0 h 14"/>
                  <a:gd name="T14" fmla="*/ 16 w 18"/>
                  <a:gd name="T15" fmla="*/ 4 h 14"/>
                  <a:gd name="T16" fmla="*/ 18 w 18"/>
                  <a:gd name="T17" fmla="*/ 6 h 14"/>
                  <a:gd name="T18" fmla="*/ 16 w 18"/>
                  <a:gd name="T19" fmla="*/ 10 h 14"/>
                  <a:gd name="T20" fmla="*/ 10 w 18"/>
                  <a:gd name="T21" fmla="*/ 14 h 14"/>
                  <a:gd name="T22" fmla="*/ 0 w 18"/>
                  <a:gd name="T23" fmla="*/ 14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4"/>
                  <a:gd name="T38" fmla="*/ 18 w 18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4">
                    <a:moveTo>
                      <a:pt x="0" y="14"/>
                    </a:moveTo>
                    <a:lnTo>
                      <a:pt x="0" y="14"/>
                    </a:lnTo>
                    <a:lnTo>
                      <a:pt x="4" y="4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0"/>
                    </a:lnTo>
                    <a:lnTo>
                      <a:pt x="16" y="4"/>
                    </a:lnTo>
                    <a:lnTo>
                      <a:pt x="18" y="6"/>
                    </a:lnTo>
                    <a:lnTo>
                      <a:pt x="16" y="10"/>
                    </a:lnTo>
                    <a:lnTo>
                      <a:pt x="10" y="14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15" name="Freeform 254"/>
              <p:cNvSpPr>
                <a:spLocks/>
              </p:cNvSpPr>
              <p:nvPr/>
            </p:nvSpPr>
            <p:spPr bwMode="auto">
              <a:xfrm>
                <a:off x="3319" y="2725"/>
                <a:ext cx="16" cy="12"/>
              </a:xfrm>
              <a:custGeom>
                <a:avLst/>
                <a:gdLst>
                  <a:gd name="T0" fmla="*/ 0 w 16"/>
                  <a:gd name="T1" fmla="*/ 8 h 12"/>
                  <a:gd name="T2" fmla="*/ 0 w 16"/>
                  <a:gd name="T3" fmla="*/ 8 h 12"/>
                  <a:gd name="T4" fmla="*/ 2 w 16"/>
                  <a:gd name="T5" fmla="*/ 2 h 12"/>
                  <a:gd name="T6" fmla="*/ 4 w 16"/>
                  <a:gd name="T7" fmla="*/ 0 h 12"/>
                  <a:gd name="T8" fmla="*/ 6 w 16"/>
                  <a:gd name="T9" fmla="*/ 0 h 12"/>
                  <a:gd name="T10" fmla="*/ 8 w 16"/>
                  <a:gd name="T11" fmla="*/ 0 h 12"/>
                  <a:gd name="T12" fmla="*/ 8 w 16"/>
                  <a:gd name="T13" fmla="*/ 0 h 12"/>
                  <a:gd name="T14" fmla="*/ 12 w 16"/>
                  <a:gd name="T15" fmla="*/ 4 h 12"/>
                  <a:gd name="T16" fmla="*/ 14 w 16"/>
                  <a:gd name="T17" fmla="*/ 8 h 12"/>
                  <a:gd name="T18" fmla="*/ 16 w 16"/>
                  <a:gd name="T19" fmla="*/ 12 h 12"/>
                  <a:gd name="T20" fmla="*/ 4 w 16"/>
                  <a:gd name="T21" fmla="*/ 12 h 12"/>
                  <a:gd name="T22" fmla="*/ 0 w 16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2"/>
                  <a:gd name="T38" fmla="*/ 16 w 16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2">
                    <a:moveTo>
                      <a:pt x="0" y="8"/>
                    </a:moveTo>
                    <a:lnTo>
                      <a:pt x="0" y="8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4"/>
                    </a:lnTo>
                    <a:lnTo>
                      <a:pt x="14" y="8"/>
                    </a:lnTo>
                    <a:lnTo>
                      <a:pt x="16" y="12"/>
                    </a:lnTo>
                    <a:lnTo>
                      <a:pt x="4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16" name="Freeform 255"/>
              <p:cNvSpPr>
                <a:spLocks/>
              </p:cNvSpPr>
              <p:nvPr/>
            </p:nvSpPr>
            <p:spPr bwMode="auto">
              <a:xfrm>
                <a:off x="3197" y="2709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2 w 16"/>
                  <a:gd name="T5" fmla="*/ 4 h 14"/>
                  <a:gd name="T6" fmla="*/ 6 w 16"/>
                  <a:gd name="T7" fmla="*/ 0 h 14"/>
                  <a:gd name="T8" fmla="*/ 8 w 16"/>
                  <a:gd name="T9" fmla="*/ 0 h 14"/>
                  <a:gd name="T10" fmla="*/ 10 w 16"/>
                  <a:gd name="T11" fmla="*/ 2 h 14"/>
                  <a:gd name="T12" fmla="*/ 10 w 16"/>
                  <a:gd name="T13" fmla="*/ 2 h 14"/>
                  <a:gd name="T14" fmla="*/ 14 w 16"/>
                  <a:gd name="T15" fmla="*/ 6 h 14"/>
                  <a:gd name="T16" fmla="*/ 16 w 16"/>
                  <a:gd name="T17" fmla="*/ 10 h 14"/>
                  <a:gd name="T18" fmla="*/ 16 w 16"/>
                  <a:gd name="T19" fmla="*/ 14 h 14"/>
                  <a:gd name="T20" fmla="*/ 6 w 16"/>
                  <a:gd name="T21" fmla="*/ 14 h 14"/>
                  <a:gd name="T22" fmla="*/ 0 w 16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4"/>
                  <a:gd name="T38" fmla="*/ 16 w 16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2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4" y="6"/>
                    </a:lnTo>
                    <a:lnTo>
                      <a:pt x="16" y="10"/>
                    </a:lnTo>
                    <a:lnTo>
                      <a:pt x="16" y="14"/>
                    </a:lnTo>
                    <a:lnTo>
                      <a:pt x="6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17" name="Freeform 256"/>
              <p:cNvSpPr>
                <a:spLocks/>
              </p:cNvSpPr>
              <p:nvPr/>
            </p:nvSpPr>
            <p:spPr bwMode="auto">
              <a:xfrm>
                <a:off x="3347" y="2647"/>
                <a:ext cx="16" cy="12"/>
              </a:xfrm>
              <a:custGeom>
                <a:avLst/>
                <a:gdLst>
                  <a:gd name="T0" fmla="*/ 0 w 16"/>
                  <a:gd name="T1" fmla="*/ 8 h 12"/>
                  <a:gd name="T2" fmla="*/ 0 w 16"/>
                  <a:gd name="T3" fmla="*/ 8 h 12"/>
                  <a:gd name="T4" fmla="*/ 2 w 16"/>
                  <a:gd name="T5" fmla="*/ 2 h 12"/>
                  <a:gd name="T6" fmla="*/ 4 w 16"/>
                  <a:gd name="T7" fmla="*/ 0 h 12"/>
                  <a:gd name="T8" fmla="*/ 6 w 16"/>
                  <a:gd name="T9" fmla="*/ 0 h 12"/>
                  <a:gd name="T10" fmla="*/ 8 w 16"/>
                  <a:gd name="T11" fmla="*/ 0 h 12"/>
                  <a:gd name="T12" fmla="*/ 8 w 16"/>
                  <a:gd name="T13" fmla="*/ 0 h 12"/>
                  <a:gd name="T14" fmla="*/ 12 w 16"/>
                  <a:gd name="T15" fmla="*/ 4 h 12"/>
                  <a:gd name="T16" fmla="*/ 14 w 16"/>
                  <a:gd name="T17" fmla="*/ 8 h 12"/>
                  <a:gd name="T18" fmla="*/ 16 w 16"/>
                  <a:gd name="T19" fmla="*/ 12 h 12"/>
                  <a:gd name="T20" fmla="*/ 4 w 16"/>
                  <a:gd name="T21" fmla="*/ 12 h 12"/>
                  <a:gd name="T22" fmla="*/ 0 w 16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2"/>
                  <a:gd name="T38" fmla="*/ 16 w 16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2">
                    <a:moveTo>
                      <a:pt x="0" y="8"/>
                    </a:moveTo>
                    <a:lnTo>
                      <a:pt x="0" y="8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4"/>
                    </a:lnTo>
                    <a:lnTo>
                      <a:pt x="14" y="8"/>
                    </a:lnTo>
                    <a:lnTo>
                      <a:pt x="16" y="12"/>
                    </a:lnTo>
                    <a:lnTo>
                      <a:pt x="4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18" name="Freeform 257"/>
              <p:cNvSpPr>
                <a:spLocks/>
              </p:cNvSpPr>
              <p:nvPr/>
            </p:nvSpPr>
            <p:spPr bwMode="auto">
              <a:xfrm>
                <a:off x="3339" y="2733"/>
                <a:ext cx="16" cy="10"/>
              </a:xfrm>
              <a:custGeom>
                <a:avLst/>
                <a:gdLst>
                  <a:gd name="T0" fmla="*/ 0 w 16"/>
                  <a:gd name="T1" fmla="*/ 4 h 10"/>
                  <a:gd name="T2" fmla="*/ 0 w 16"/>
                  <a:gd name="T3" fmla="*/ 4 h 10"/>
                  <a:gd name="T4" fmla="*/ 4 w 16"/>
                  <a:gd name="T5" fmla="*/ 0 h 10"/>
                  <a:gd name="T6" fmla="*/ 6 w 16"/>
                  <a:gd name="T7" fmla="*/ 0 h 10"/>
                  <a:gd name="T8" fmla="*/ 12 w 16"/>
                  <a:gd name="T9" fmla="*/ 0 h 10"/>
                  <a:gd name="T10" fmla="*/ 12 w 16"/>
                  <a:gd name="T11" fmla="*/ 0 h 10"/>
                  <a:gd name="T12" fmla="*/ 14 w 16"/>
                  <a:gd name="T13" fmla="*/ 4 h 10"/>
                  <a:gd name="T14" fmla="*/ 16 w 16"/>
                  <a:gd name="T15" fmla="*/ 6 h 10"/>
                  <a:gd name="T16" fmla="*/ 12 w 16"/>
                  <a:gd name="T17" fmla="*/ 10 h 10"/>
                  <a:gd name="T18" fmla="*/ 12 w 16"/>
                  <a:gd name="T19" fmla="*/ 10 h 10"/>
                  <a:gd name="T20" fmla="*/ 6 w 16"/>
                  <a:gd name="T21" fmla="*/ 10 h 10"/>
                  <a:gd name="T22" fmla="*/ 2 w 16"/>
                  <a:gd name="T23" fmla="*/ 10 h 10"/>
                  <a:gd name="T24" fmla="*/ 0 w 16"/>
                  <a:gd name="T25" fmla="*/ 4 h 1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0"/>
                  <a:gd name="T41" fmla="*/ 16 w 16"/>
                  <a:gd name="T42" fmla="*/ 10 h 10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0">
                    <a:moveTo>
                      <a:pt x="0" y="4"/>
                    </a:moveTo>
                    <a:lnTo>
                      <a:pt x="0" y="4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12" y="0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2" y="10"/>
                    </a:lnTo>
                    <a:lnTo>
                      <a:pt x="6" y="10"/>
                    </a:lnTo>
                    <a:lnTo>
                      <a:pt x="2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19" name="Freeform 258"/>
              <p:cNvSpPr>
                <a:spLocks/>
              </p:cNvSpPr>
              <p:nvPr/>
            </p:nvSpPr>
            <p:spPr bwMode="auto">
              <a:xfrm>
                <a:off x="3367" y="2739"/>
                <a:ext cx="10" cy="8"/>
              </a:xfrm>
              <a:custGeom>
                <a:avLst/>
                <a:gdLst>
                  <a:gd name="T0" fmla="*/ 0 w 10"/>
                  <a:gd name="T1" fmla="*/ 4 h 8"/>
                  <a:gd name="T2" fmla="*/ 0 w 10"/>
                  <a:gd name="T3" fmla="*/ 4 h 8"/>
                  <a:gd name="T4" fmla="*/ 0 w 10"/>
                  <a:gd name="T5" fmla="*/ 2 h 8"/>
                  <a:gd name="T6" fmla="*/ 2 w 10"/>
                  <a:gd name="T7" fmla="*/ 0 h 8"/>
                  <a:gd name="T8" fmla="*/ 6 w 10"/>
                  <a:gd name="T9" fmla="*/ 0 h 8"/>
                  <a:gd name="T10" fmla="*/ 6 w 10"/>
                  <a:gd name="T11" fmla="*/ 0 h 8"/>
                  <a:gd name="T12" fmla="*/ 10 w 10"/>
                  <a:gd name="T13" fmla="*/ 0 h 8"/>
                  <a:gd name="T14" fmla="*/ 10 w 10"/>
                  <a:gd name="T15" fmla="*/ 2 h 8"/>
                  <a:gd name="T16" fmla="*/ 10 w 10"/>
                  <a:gd name="T17" fmla="*/ 4 h 8"/>
                  <a:gd name="T18" fmla="*/ 6 w 10"/>
                  <a:gd name="T19" fmla="*/ 8 h 8"/>
                  <a:gd name="T20" fmla="*/ 0 w 10"/>
                  <a:gd name="T21" fmla="*/ 4 h 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8"/>
                  <a:gd name="T35" fmla="*/ 10 w 10"/>
                  <a:gd name="T36" fmla="*/ 8 h 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8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10" y="0"/>
                    </a:lnTo>
                    <a:lnTo>
                      <a:pt x="10" y="2"/>
                    </a:lnTo>
                    <a:lnTo>
                      <a:pt x="10" y="4"/>
                    </a:lnTo>
                    <a:lnTo>
                      <a:pt x="6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20" name="Freeform 259"/>
              <p:cNvSpPr>
                <a:spLocks/>
              </p:cNvSpPr>
              <p:nvPr/>
            </p:nvSpPr>
            <p:spPr bwMode="auto">
              <a:xfrm>
                <a:off x="3357" y="2729"/>
                <a:ext cx="8" cy="12"/>
              </a:xfrm>
              <a:custGeom>
                <a:avLst/>
                <a:gdLst>
                  <a:gd name="T0" fmla="*/ 0 w 8"/>
                  <a:gd name="T1" fmla="*/ 4 h 12"/>
                  <a:gd name="T2" fmla="*/ 0 w 8"/>
                  <a:gd name="T3" fmla="*/ 4 h 12"/>
                  <a:gd name="T4" fmla="*/ 2 w 8"/>
                  <a:gd name="T5" fmla="*/ 2 h 12"/>
                  <a:gd name="T6" fmla="*/ 2 w 8"/>
                  <a:gd name="T7" fmla="*/ 0 h 12"/>
                  <a:gd name="T8" fmla="*/ 6 w 8"/>
                  <a:gd name="T9" fmla="*/ 2 h 12"/>
                  <a:gd name="T10" fmla="*/ 6 w 8"/>
                  <a:gd name="T11" fmla="*/ 2 h 12"/>
                  <a:gd name="T12" fmla="*/ 8 w 8"/>
                  <a:gd name="T13" fmla="*/ 4 h 12"/>
                  <a:gd name="T14" fmla="*/ 8 w 8"/>
                  <a:gd name="T15" fmla="*/ 8 h 12"/>
                  <a:gd name="T16" fmla="*/ 8 w 8"/>
                  <a:gd name="T17" fmla="*/ 10 h 12"/>
                  <a:gd name="T18" fmla="*/ 8 w 8"/>
                  <a:gd name="T19" fmla="*/ 10 h 12"/>
                  <a:gd name="T20" fmla="*/ 6 w 8"/>
                  <a:gd name="T21" fmla="*/ 12 h 12"/>
                  <a:gd name="T22" fmla="*/ 4 w 8"/>
                  <a:gd name="T23" fmla="*/ 12 h 12"/>
                  <a:gd name="T24" fmla="*/ 2 w 8"/>
                  <a:gd name="T25" fmla="*/ 12 h 12"/>
                  <a:gd name="T26" fmla="*/ 2 w 8"/>
                  <a:gd name="T27" fmla="*/ 12 h 12"/>
                  <a:gd name="T28" fmla="*/ 0 w 8"/>
                  <a:gd name="T29" fmla="*/ 10 h 12"/>
                  <a:gd name="T30" fmla="*/ 0 w 8"/>
                  <a:gd name="T31" fmla="*/ 4 h 12"/>
                  <a:gd name="T32" fmla="*/ 0 w 8"/>
                  <a:gd name="T33" fmla="*/ 4 h 1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8"/>
                  <a:gd name="T52" fmla="*/ 0 h 12"/>
                  <a:gd name="T53" fmla="*/ 8 w 8"/>
                  <a:gd name="T54" fmla="*/ 12 h 12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8" h="12">
                    <a:moveTo>
                      <a:pt x="0" y="4"/>
                    </a:moveTo>
                    <a:lnTo>
                      <a:pt x="0" y="4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6" y="2"/>
                    </a:lnTo>
                    <a:lnTo>
                      <a:pt x="8" y="4"/>
                    </a:lnTo>
                    <a:lnTo>
                      <a:pt x="8" y="8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2"/>
                    </a:lnTo>
                    <a:lnTo>
                      <a:pt x="2" y="12"/>
                    </a:lnTo>
                    <a:lnTo>
                      <a:pt x="0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21" name="Freeform 260"/>
              <p:cNvSpPr>
                <a:spLocks/>
              </p:cNvSpPr>
              <p:nvPr/>
            </p:nvSpPr>
            <p:spPr bwMode="auto">
              <a:xfrm>
                <a:off x="3343" y="2747"/>
                <a:ext cx="10" cy="10"/>
              </a:xfrm>
              <a:custGeom>
                <a:avLst/>
                <a:gdLst>
                  <a:gd name="T0" fmla="*/ 0 w 10"/>
                  <a:gd name="T1" fmla="*/ 6 h 10"/>
                  <a:gd name="T2" fmla="*/ 0 w 10"/>
                  <a:gd name="T3" fmla="*/ 6 h 10"/>
                  <a:gd name="T4" fmla="*/ 0 w 10"/>
                  <a:gd name="T5" fmla="*/ 2 h 10"/>
                  <a:gd name="T6" fmla="*/ 2 w 10"/>
                  <a:gd name="T7" fmla="*/ 0 h 10"/>
                  <a:gd name="T8" fmla="*/ 4 w 10"/>
                  <a:gd name="T9" fmla="*/ 0 h 10"/>
                  <a:gd name="T10" fmla="*/ 4 w 10"/>
                  <a:gd name="T11" fmla="*/ 0 h 10"/>
                  <a:gd name="T12" fmla="*/ 8 w 10"/>
                  <a:gd name="T13" fmla="*/ 4 h 10"/>
                  <a:gd name="T14" fmla="*/ 10 w 10"/>
                  <a:gd name="T15" fmla="*/ 6 h 10"/>
                  <a:gd name="T16" fmla="*/ 10 w 10"/>
                  <a:gd name="T17" fmla="*/ 6 h 10"/>
                  <a:gd name="T18" fmla="*/ 8 w 10"/>
                  <a:gd name="T19" fmla="*/ 8 h 10"/>
                  <a:gd name="T20" fmla="*/ 8 w 10"/>
                  <a:gd name="T21" fmla="*/ 10 h 10"/>
                  <a:gd name="T22" fmla="*/ 8 w 10"/>
                  <a:gd name="T23" fmla="*/ 10 h 10"/>
                  <a:gd name="T24" fmla="*/ 4 w 10"/>
                  <a:gd name="T25" fmla="*/ 10 h 10"/>
                  <a:gd name="T26" fmla="*/ 0 w 10"/>
                  <a:gd name="T27" fmla="*/ 6 h 10"/>
                  <a:gd name="T28" fmla="*/ 0 w 10"/>
                  <a:gd name="T29" fmla="*/ 6 h 10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0"/>
                  <a:gd name="T47" fmla="*/ 10 w 10"/>
                  <a:gd name="T48" fmla="*/ 10 h 10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0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10" y="6"/>
                    </a:lnTo>
                    <a:lnTo>
                      <a:pt x="8" y="8"/>
                    </a:lnTo>
                    <a:lnTo>
                      <a:pt x="8" y="10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22" name="Freeform 261"/>
              <p:cNvSpPr>
                <a:spLocks/>
              </p:cNvSpPr>
              <p:nvPr/>
            </p:nvSpPr>
            <p:spPr bwMode="auto">
              <a:xfrm>
                <a:off x="3299" y="2735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0 w 16"/>
                  <a:gd name="T5" fmla="*/ 4 h 14"/>
                  <a:gd name="T6" fmla="*/ 2 w 16"/>
                  <a:gd name="T7" fmla="*/ 0 h 14"/>
                  <a:gd name="T8" fmla="*/ 6 w 16"/>
                  <a:gd name="T9" fmla="*/ 2 h 14"/>
                  <a:gd name="T10" fmla="*/ 6 w 16"/>
                  <a:gd name="T11" fmla="*/ 2 h 14"/>
                  <a:gd name="T12" fmla="*/ 16 w 16"/>
                  <a:gd name="T13" fmla="*/ 8 h 14"/>
                  <a:gd name="T14" fmla="*/ 16 w 16"/>
                  <a:gd name="T15" fmla="*/ 8 h 14"/>
                  <a:gd name="T16" fmla="*/ 16 w 16"/>
                  <a:gd name="T17" fmla="*/ 12 h 14"/>
                  <a:gd name="T18" fmla="*/ 14 w 16"/>
                  <a:gd name="T19" fmla="*/ 14 h 14"/>
                  <a:gd name="T20" fmla="*/ 12 w 16"/>
                  <a:gd name="T21" fmla="*/ 14 h 14"/>
                  <a:gd name="T22" fmla="*/ 12 w 16"/>
                  <a:gd name="T23" fmla="*/ 14 h 14"/>
                  <a:gd name="T24" fmla="*/ 6 w 16"/>
                  <a:gd name="T25" fmla="*/ 12 h 14"/>
                  <a:gd name="T26" fmla="*/ 2 w 16"/>
                  <a:gd name="T27" fmla="*/ 12 h 14"/>
                  <a:gd name="T28" fmla="*/ 0 w 16"/>
                  <a:gd name="T29" fmla="*/ 8 h 14"/>
                  <a:gd name="T30" fmla="*/ 0 w 16"/>
                  <a:gd name="T31" fmla="*/ 8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4"/>
                  <a:gd name="T50" fmla="*/ 16 w 16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0" y="4"/>
                    </a:lnTo>
                    <a:lnTo>
                      <a:pt x="2" y="0"/>
                    </a:lnTo>
                    <a:lnTo>
                      <a:pt x="6" y="2"/>
                    </a:lnTo>
                    <a:lnTo>
                      <a:pt x="16" y="8"/>
                    </a:lnTo>
                    <a:lnTo>
                      <a:pt x="16" y="12"/>
                    </a:lnTo>
                    <a:lnTo>
                      <a:pt x="14" y="14"/>
                    </a:lnTo>
                    <a:lnTo>
                      <a:pt x="12" y="14"/>
                    </a:lnTo>
                    <a:lnTo>
                      <a:pt x="6" y="12"/>
                    </a:lnTo>
                    <a:lnTo>
                      <a:pt x="2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23" name="Freeform 262"/>
              <p:cNvSpPr>
                <a:spLocks/>
              </p:cNvSpPr>
              <p:nvPr/>
            </p:nvSpPr>
            <p:spPr bwMode="auto">
              <a:xfrm>
                <a:off x="3217" y="2725"/>
                <a:ext cx="16" cy="12"/>
              </a:xfrm>
              <a:custGeom>
                <a:avLst/>
                <a:gdLst>
                  <a:gd name="T0" fmla="*/ 0 w 16"/>
                  <a:gd name="T1" fmla="*/ 8 h 12"/>
                  <a:gd name="T2" fmla="*/ 0 w 16"/>
                  <a:gd name="T3" fmla="*/ 8 h 12"/>
                  <a:gd name="T4" fmla="*/ 0 w 16"/>
                  <a:gd name="T5" fmla="*/ 2 h 12"/>
                  <a:gd name="T6" fmla="*/ 2 w 16"/>
                  <a:gd name="T7" fmla="*/ 0 h 12"/>
                  <a:gd name="T8" fmla="*/ 6 w 16"/>
                  <a:gd name="T9" fmla="*/ 0 h 12"/>
                  <a:gd name="T10" fmla="*/ 6 w 16"/>
                  <a:gd name="T11" fmla="*/ 0 h 12"/>
                  <a:gd name="T12" fmla="*/ 16 w 16"/>
                  <a:gd name="T13" fmla="*/ 6 h 12"/>
                  <a:gd name="T14" fmla="*/ 16 w 16"/>
                  <a:gd name="T15" fmla="*/ 6 h 12"/>
                  <a:gd name="T16" fmla="*/ 16 w 16"/>
                  <a:gd name="T17" fmla="*/ 10 h 12"/>
                  <a:gd name="T18" fmla="*/ 14 w 16"/>
                  <a:gd name="T19" fmla="*/ 12 h 12"/>
                  <a:gd name="T20" fmla="*/ 12 w 16"/>
                  <a:gd name="T21" fmla="*/ 12 h 12"/>
                  <a:gd name="T22" fmla="*/ 12 w 16"/>
                  <a:gd name="T23" fmla="*/ 12 h 12"/>
                  <a:gd name="T24" fmla="*/ 6 w 16"/>
                  <a:gd name="T25" fmla="*/ 12 h 12"/>
                  <a:gd name="T26" fmla="*/ 2 w 16"/>
                  <a:gd name="T27" fmla="*/ 10 h 12"/>
                  <a:gd name="T28" fmla="*/ 0 w 16"/>
                  <a:gd name="T29" fmla="*/ 8 h 12"/>
                  <a:gd name="T30" fmla="*/ 0 w 16"/>
                  <a:gd name="T31" fmla="*/ 8 h 12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2"/>
                  <a:gd name="T50" fmla="*/ 16 w 16"/>
                  <a:gd name="T51" fmla="*/ 12 h 12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16" y="6"/>
                    </a:lnTo>
                    <a:lnTo>
                      <a:pt x="16" y="10"/>
                    </a:lnTo>
                    <a:lnTo>
                      <a:pt x="14" y="12"/>
                    </a:lnTo>
                    <a:lnTo>
                      <a:pt x="12" y="12"/>
                    </a:lnTo>
                    <a:lnTo>
                      <a:pt x="6" y="12"/>
                    </a:lnTo>
                    <a:lnTo>
                      <a:pt x="2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24" name="Freeform 263"/>
              <p:cNvSpPr>
                <a:spLocks/>
              </p:cNvSpPr>
              <p:nvPr/>
            </p:nvSpPr>
            <p:spPr bwMode="auto">
              <a:xfrm>
                <a:off x="3311" y="2713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0 w 16"/>
                  <a:gd name="T5" fmla="*/ 4 h 14"/>
                  <a:gd name="T6" fmla="*/ 2 w 16"/>
                  <a:gd name="T7" fmla="*/ 0 h 14"/>
                  <a:gd name="T8" fmla="*/ 6 w 16"/>
                  <a:gd name="T9" fmla="*/ 2 h 14"/>
                  <a:gd name="T10" fmla="*/ 6 w 16"/>
                  <a:gd name="T11" fmla="*/ 2 h 14"/>
                  <a:gd name="T12" fmla="*/ 16 w 16"/>
                  <a:gd name="T13" fmla="*/ 8 h 14"/>
                  <a:gd name="T14" fmla="*/ 16 w 16"/>
                  <a:gd name="T15" fmla="*/ 8 h 14"/>
                  <a:gd name="T16" fmla="*/ 16 w 16"/>
                  <a:gd name="T17" fmla="*/ 12 h 14"/>
                  <a:gd name="T18" fmla="*/ 14 w 16"/>
                  <a:gd name="T19" fmla="*/ 14 h 14"/>
                  <a:gd name="T20" fmla="*/ 12 w 16"/>
                  <a:gd name="T21" fmla="*/ 14 h 14"/>
                  <a:gd name="T22" fmla="*/ 12 w 16"/>
                  <a:gd name="T23" fmla="*/ 14 h 14"/>
                  <a:gd name="T24" fmla="*/ 6 w 16"/>
                  <a:gd name="T25" fmla="*/ 12 h 14"/>
                  <a:gd name="T26" fmla="*/ 2 w 16"/>
                  <a:gd name="T27" fmla="*/ 12 h 14"/>
                  <a:gd name="T28" fmla="*/ 0 w 16"/>
                  <a:gd name="T29" fmla="*/ 8 h 14"/>
                  <a:gd name="T30" fmla="*/ 0 w 16"/>
                  <a:gd name="T31" fmla="*/ 8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4"/>
                  <a:gd name="T50" fmla="*/ 16 w 16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0" y="4"/>
                    </a:lnTo>
                    <a:lnTo>
                      <a:pt x="2" y="0"/>
                    </a:lnTo>
                    <a:lnTo>
                      <a:pt x="6" y="2"/>
                    </a:lnTo>
                    <a:lnTo>
                      <a:pt x="16" y="8"/>
                    </a:lnTo>
                    <a:lnTo>
                      <a:pt x="16" y="12"/>
                    </a:lnTo>
                    <a:lnTo>
                      <a:pt x="14" y="14"/>
                    </a:lnTo>
                    <a:lnTo>
                      <a:pt x="12" y="14"/>
                    </a:lnTo>
                    <a:lnTo>
                      <a:pt x="6" y="12"/>
                    </a:lnTo>
                    <a:lnTo>
                      <a:pt x="2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25" name="Freeform 264"/>
              <p:cNvSpPr>
                <a:spLocks/>
              </p:cNvSpPr>
              <p:nvPr/>
            </p:nvSpPr>
            <p:spPr bwMode="auto">
              <a:xfrm>
                <a:off x="3145" y="2707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0 w 16"/>
                  <a:gd name="T5" fmla="*/ 4 h 14"/>
                  <a:gd name="T6" fmla="*/ 0 w 16"/>
                  <a:gd name="T7" fmla="*/ 0 h 14"/>
                  <a:gd name="T8" fmla="*/ 4 w 16"/>
                  <a:gd name="T9" fmla="*/ 2 h 14"/>
                  <a:gd name="T10" fmla="*/ 4 w 16"/>
                  <a:gd name="T11" fmla="*/ 2 h 14"/>
                  <a:gd name="T12" fmla="*/ 16 w 16"/>
                  <a:gd name="T13" fmla="*/ 8 h 14"/>
                  <a:gd name="T14" fmla="*/ 16 w 16"/>
                  <a:gd name="T15" fmla="*/ 8 h 14"/>
                  <a:gd name="T16" fmla="*/ 14 w 16"/>
                  <a:gd name="T17" fmla="*/ 12 h 14"/>
                  <a:gd name="T18" fmla="*/ 14 w 16"/>
                  <a:gd name="T19" fmla="*/ 14 h 14"/>
                  <a:gd name="T20" fmla="*/ 12 w 16"/>
                  <a:gd name="T21" fmla="*/ 14 h 14"/>
                  <a:gd name="T22" fmla="*/ 12 w 16"/>
                  <a:gd name="T23" fmla="*/ 14 h 14"/>
                  <a:gd name="T24" fmla="*/ 6 w 16"/>
                  <a:gd name="T25" fmla="*/ 12 h 14"/>
                  <a:gd name="T26" fmla="*/ 2 w 16"/>
                  <a:gd name="T27" fmla="*/ 12 h 14"/>
                  <a:gd name="T28" fmla="*/ 0 w 16"/>
                  <a:gd name="T29" fmla="*/ 8 h 14"/>
                  <a:gd name="T30" fmla="*/ 0 w 16"/>
                  <a:gd name="T31" fmla="*/ 8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4"/>
                  <a:gd name="T50" fmla="*/ 16 w 16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0" y="4"/>
                    </a:lnTo>
                    <a:lnTo>
                      <a:pt x="0" y="0"/>
                    </a:lnTo>
                    <a:lnTo>
                      <a:pt x="4" y="2"/>
                    </a:lnTo>
                    <a:lnTo>
                      <a:pt x="16" y="8"/>
                    </a:lnTo>
                    <a:lnTo>
                      <a:pt x="14" y="12"/>
                    </a:lnTo>
                    <a:lnTo>
                      <a:pt x="14" y="14"/>
                    </a:lnTo>
                    <a:lnTo>
                      <a:pt x="12" y="14"/>
                    </a:lnTo>
                    <a:lnTo>
                      <a:pt x="6" y="12"/>
                    </a:lnTo>
                    <a:lnTo>
                      <a:pt x="2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26" name="Freeform 265"/>
              <p:cNvSpPr>
                <a:spLocks/>
              </p:cNvSpPr>
              <p:nvPr/>
            </p:nvSpPr>
            <p:spPr bwMode="auto">
              <a:xfrm>
                <a:off x="3317" y="2741"/>
                <a:ext cx="12" cy="12"/>
              </a:xfrm>
              <a:custGeom>
                <a:avLst/>
                <a:gdLst>
                  <a:gd name="T0" fmla="*/ 0 w 12"/>
                  <a:gd name="T1" fmla="*/ 8 h 12"/>
                  <a:gd name="T2" fmla="*/ 0 w 12"/>
                  <a:gd name="T3" fmla="*/ 8 h 12"/>
                  <a:gd name="T4" fmla="*/ 0 w 12"/>
                  <a:gd name="T5" fmla="*/ 4 h 12"/>
                  <a:gd name="T6" fmla="*/ 0 w 12"/>
                  <a:gd name="T7" fmla="*/ 2 h 12"/>
                  <a:gd name="T8" fmla="*/ 4 w 12"/>
                  <a:gd name="T9" fmla="*/ 0 h 12"/>
                  <a:gd name="T10" fmla="*/ 4 w 12"/>
                  <a:gd name="T11" fmla="*/ 0 h 12"/>
                  <a:gd name="T12" fmla="*/ 8 w 12"/>
                  <a:gd name="T13" fmla="*/ 0 h 12"/>
                  <a:gd name="T14" fmla="*/ 10 w 12"/>
                  <a:gd name="T15" fmla="*/ 2 h 12"/>
                  <a:gd name="T16" fmla="*/ 12 w 12"/>
                  <a:gd name="T17" fmla="*/ 6 h 12"/>
                  <a:gd name="T18" fmla="*/ 10 w 12"/>
                  <a:gd name="T19" fmla="*/ 12 h 12"/>
                  <a:gd name="T20" fmla="*/ 2 w 12"/>
                  <a:gd name="T21" fmla="*/ 12 h 12"/>
                  <a:gd name="T22" fmla="*/ 0 w 12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2"/>
                  <a:gd name="T38" fmla="*/ 12 w 12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2" y="6"/>
                    </a:lnTo>
                    <a:lnTo>
                      <a:pt x="10" y="12"/>
                    </a:lnTo>
                    <a:lnTo>
                      <a:pt x="2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27" name="Freeform 266"/>
              <p:cNvSpPr>
                <a:spLocks/>
              </p:cNvSpPr>
              <p:nvPr/>
            </p:nvSpPr>
            <p:spPr bwMode="auto">
              <a:xfrm>
                <a:off x="3329" y="2743"/>
                <a:ext cx="10" cy="14"/>
              </a:xfrm>
              <a:custGeom>
                <a:avLst/>
                <a:gdLst>
                  <a:gd name="T0" fmla="*/ 0 w 10"/>
                  <a:gd name="T1" fmla="*/ 12 h 14"/>
                  <a:gd name="T2" fmla="*/ 0 w 10"/>
                  <a:gd name="T3" fmla="*/ 12 h 14"/>
                  <a:gd name="T4" fmla="*/ 2 w 10"/>
                  <a:gd name="T5" fmla="*/ 8 h 14"/>
                  <a:gd name="T6" fmla="*/ 2 w 10"/>
                  <a:gd name="T7" fmla="*/ 0 h 14"/>
                  <a:gd name="T8" fmla="*/ 2 w 10"/>
                  <a:gd name="T9" fmla="*/ 0 h 14"/>
                  <a:gd name="T10" fmla="*/ 4 w 10"/>
                  <a:gd name="T11" fmla="*/ 0 h 14"/>
                  <a:gd name="T12" fmla="*/ 6 w 10"/>
                  <a:gd name="T13" fmla="*/ 0 h 14"/>
                  <a:gd name="T14" fmla="*/ 8 w 10"/>
                  <a:gd name="T15" fmla="*/ 0 h 14"/>
                  <a:gd name="T16" fmla="*/ 10 w 10"/>
                  <a:gd name="T17" fmla="*/ 2 h 14"/>
                  <a:gd name="T18" fmla="*/ 10 w 10"/>
                  <a:gd name="T19" fmla="*/ 2 h 14"/>
                  <a:gd name="T20" fmla="*/ 10 w 10"/>
                  <a:gd name="T21" fmla="*/ 12 h 14"/>
                  <a:gd name="T22" fmla="*/ 10 w 10"/>
                  <a:gd name="T23" fmla="*/ 12 h 14"/>
                  <a:gd name="T24" fmla="*/ 6 w 10"/>
                  <a:gd name="T25" fmla="*/ 14 h 14"/>
                  <a:gd name="T26" fmla="*/ 4 w 10"/>
                  <a:gd name="T27" fmla="*/ 14 h 14"/>
                  <a:gd name="T28" fmla="*/ 0 w 10"/>
                  <a:gd name="T29" fmla="*/ 12 h 14"/>
                  <a:gd name="T30" fmla="*/ 0 w 10"/>
                  <a:gd name="T31" fmla="*/ 12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0"/>
                  <a:gd name="T49" fmla="*/ 0 h 14"/>
                  <a:gd name="T50" fmla="*/ 10 w 10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0" h="14">
                    <a:moveTo>
                      <a:pt x="0" y="12"/>
                    </a:moveTo>
                    <a:lnTo>
                      <a:pt x="0" y="12"/>
                    </a:lnTo>
                    <a:lnTo>
                      <a:pt x="2" y="8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0" y="12"/>
                    </a:lnTo>
                    <a:lnTo>
                      <a:pt x="6" y="14"/>
                    </a:lnTo>
                    <a:lnTo>
                      <a:pt x="4" y="14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28" name="Freeform 267"/>
              <p:cNvSpPr>
                <a:spLocks/>
              </p:cNvSpPr>
              <p:nvPr/>
            </p:nvSpPr>
            <p:spPr bwMode="auto">
              <a:xfrm>
                <a:off x="3379" y="2735"/>
                <a:ext cx="18" cy="14"/>
              </a:xfrm>
              <a:custGeom>
                <a:avLst/>
                <a:gdLst>
                  <a:gd name="T0" fmla="*/ 0 w 18"/>
                  <a:gd name="T1" fmla="*/ 14 h 14"/>
                  <a:gd name="T2" fmla="*/ 0 w 18"/>
                  <a:gd name="T3" fmla="*/ 14 h 14"/>
                  <a:gd name="T4" fmla="*/ 4 w 18"/>
                  <a:gd name="T5" fmla="*/ 6 h 14"/>
                  <a:gd name="T6" fmla="*/ 8 w 18"/>
                  <a:gd name="T7" fmla="*/ 2 h 14"/>
                  <a:gd name="T8" fmla="*/ 12 w 18"/>
                  <a:gd name="T9" fmla="*/ 0 h 14"/>
                  <a:gd name="T10" fmla="*/ 14 w 18"/>
                  <a:gd name="T11" fmla="*/ 2 h 14"/>
                  <a:gd name="T12" fmla="*/ 14 w 18"/>
                  <a:gd name="T13" fmla="*/ 2 h 14"/>
                  <a:gd name="T14" fmla="*/ 16 w 18"/>
                  <a:gd name="T15" fmla="*/ 4 h 14"/>
                  <a:gd name="T16" fmla="*/ 18 w 18"/>
                  <a:gd name="T17" fmla="*/ 6 h 14"/>
                  <a:gd name="T18" fmla="*/ 16 w 18"/>
                  <a:gd name="T19" fmla="*/ 10 h 14"/>
                  <a:gd name="T20" fmla="*/ 10 w 18"/>
                  <a:gd name="T21" fmla="*/ 14 h 14"/>
                  <a:gd name="T22" fmla="*/ 0 w 18"/>
                  <a:gd name="T23" fmla="*/ 14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4"/>
                  <a:gd name="T38" fmla="*/ 18 w 18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4">
                    <a:moveTo>
                      <a:pt x="0" y="14"/>
                    </a:moveTo>
                    <a:lnTo>
                      <a:pt x="0" y="14"/>
                    </a:lnTo>
                    <a:lnTo>
                      <a:pt x="4" y="6"/>
                    </a:lnTo>
                    <a:lnTo>
                      <a:pt x="8" y="2"/>
                    </a:lnTo>
                    <a:lnTo>
                      <a:pt x="12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8" y="6"/>
                    </a:lnTo>
                    <a:lnTo>
                      <a:pt x="16" y="10"/>
                    </a:lnTo>
                    <a:lnTo>
                      <a:pt x="10" y="14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29" name="Freeform 268"/>
              <p:cNvSpPr>
                <a:spLocks/>
              </p:cNvSpPr>
              <p:nvPr/>
            </p:nvSpPr>
            <p:spPr bwMode="auto">
              <a:xfrm>
                <a:off x="3357" y="2745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2 w 16"/>
                  <a:gd name="T5" fmla="*/ 2 h 14"/>
                  <a:gd name="T6" fmla="*/ 4 w 16"/>
                  <a:gd name="T7" fmla="*/ 0 h 14"/>
                  <a:gd name="T8" fmla="*/ 6 w 16"/>
                  <a:gd name="T9" fmla="*/ 0 h 14"/>
                  <a:gd name="T10" fmla="*/ 8 w 16"/>
                  <a:gd name="T11" fmla="*/ 2 h 14"/>
                  <a:gd name="T12" fmla="*/ 8 w 16"/>
                  <a:gd name="T13" fmla="*/ 2 h 14"/>
                  <a:gd name="T14" fmla="*/ 12 w 16"/>
                  <a:gd name="T15" fmla="*/ 6 h 14"/>
                  <a:gd name="T16" fmla="*/ 14 w 16"/>
                  <a:gd name="T17" fmla="*/ 10 h 14"/>
                  <a:gd name="T18" fmla="*/ 16 w 16"/>
                  <a:gd name="T19" fmla="*/ 14 h 14"/>
                  <a:gd name="T20" fmla="*/ 6 w 16"/>
                  <a:gd name="T21" fmla="*/ 14 h 14"/>
                  <a:gd name="T22" fmla="*/ 0 w 16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4"/>
                  <a:gd name="T38" fmla="*/ 16 w 16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12" y="6"/>
                    </a:lnTo>
                    <a:lnTo>
                      <a:pt x="14" y="10"/>
                    </a:lnTo>
                    <a:lnTo>
                      <a:pt x="16" y="14"/>
                    </a:lnTo>
                    <a:lnTo>
                      <a:pt x="6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30" name="Freeform 269"/>
              <p:cNvSpPr>
                <a:spLocks/>
              </p:cNvSpPr>
              <p:nvPr/>
            </p:nvSpPr>
            <p:spPr bwMode="auto">
              <a:xfrm>
                <a:off x="3377" y="2753"/>
                <a:ext cx="16" cy="10"/>
              </a:xfrm>
              <a:custGeom>
                <a:avLst/>
                <a:gdLst>
                  <a:gd name="T0" fmla="*/ 0 w 16"/>
                  <a:gd name="T1" fmla="*/ 4 h 10"/>
                  <a:gd name="T2" fmla="*/ 0 w 16"/>
                  <a:gd name="T3" fmla="*/ 4 h 10"/>
                  <a:gd name="T4" fmla="*/ 4 w 16"/>
                  <a:gd name="T5" fmla="*/ 0 h 10"/>
                  <a:gd name="T6" fmla="*/ 8 w 16"/>
                  <a:gd name="T7" fmla="*/ 0 h 10"/>
                  <a:gd name="T8" fmla="*/ 12 w 16"/>
                  <a:gd name="T9" fmla="*/ 2 h 10"/>
                  <a:gd name="T10" fmla="*/ 12 w 16"/>
                  <a:gd name="T11" fmla="*/ 2 h 10"/>
                  <a:gd name="T12" fmla="*/ 16 w 16"/>
                  <a:gd name="T13" fmla="*/ 4 h 10"/>
                  <a:gd name="T14" fmla="*/ 16 w 16"/>
                  <a:gd name="T15" fmla="*/ 6 h 10"/>
                  <a:gd name="T16" fmla="*/ 14 w 16"/>
                  <a:gd name="T17" fmla="*/ 10 h 10"/>
                  <a:gd name="T18" fmla="*/ 14 w 16"/>
                  <a:gd name="T19" fmla="*/ 10 h 10"/>
                  <a:gd name="T20" fmla="*/ 6 w 16"/>
                  <a:gd name="T21" fmla="*/ 10 h 10"/>
                  <a:gd name="T22" fmla="*/ 2 w 16"/>
                  <a:gd name="T23" fmla="*/ 10 h 10"/>
                  <a:gd name="T24" fmla="*/ 0 w 16"/>
                  <a:gd name="T25" fmla="*/ 4 h 1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0"/>
                  <a:gd name="T41" fmla="*/ 16 w 16"/>
                  <a:gd name="T42" fmla="*/ 10 h 10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0">
                    <a:moveTo>
                      <a:pt x="0" y="4"/>
                    </a:moveTo>
                    <a:lnTo>
                      <a:pt x="0" y="4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0"/>
                    </a:lnTo>
                    <a:lnTo>
                      <a:pt x="6" y="10"/>
                    </a:lnTo>
                    <a:lnTo>
                      <a:pt x="2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31" name="Freeform 270"/>
              <p:cNvSpPr>
                <a:spLocks/>
              </p:cNvSpPr>
              <p:nvPr/>
            </p:nvSpPr>
            <p:spPr bwMode="auto">
              <a:xfrm>
                <a:off x="3407" y="2759"/>
                <a:ext cx="8" cy="10"/>
              </a:xfrm>
              <a:custGeom>
                <a:avLst/>
                <a:gdLst>
                  <a:gd name="T0" fmla="*/ 0 w 8"/>
                  <a:gd name="T1" fmla="*/ 4 h 10"/>
                  <a:gd name="T2" fmla="*/ 0 w 8"/>
                  <a:gd name="T3" fmla="*/ 4 h 10"/>
                  <a:gd name="T4" fmla="*/ 0 w 8"/>
                  <a:gd name="T5" fmla="*/ 2 h 10"/>
                  <a:gd name="T6" fmla="*/ 0 w 8"/>
                  <a:gd name="T7" fmla="*/ 0 h 10"/>
                  <a:gd name="T8" fmla="*/ 4 w 8"/>
                  <a:gd name="T9" fmla="*/ 0 h 10"/>
                  <a:gd name="T10" fmla="*/ 4 w 8"/>
                  <a:gd name="T11" fmla="*/ 0 h 10"/>
                  <a:gd name="T12" fmla="*/ 8 w 8"/>
                  <a:gd name="T13" fmla="*/ 2 h 10"/>
                  <a:gd name="T14" fmla="*/ 8 w 8"/>
                  <a:gd name="T15" fmla="*/ 4 h 10"/>
                  <a:gd name="T16" fmla="*/ 8 w 8"/>
                  <a:gd name="T17" fmla="*/ 6 h 10"/>
                  <a:gd name="T18" fmla="*/ 4 w 8"/>
                  <a:gd name="T19" fmla="*/ 10 h 10"/>
                  <a:gd name="T20" fmla="*/ 0 w 8"/>
                  <a:gd name="T21" fmla="*/ 4 h 10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8"/>
                  <a:gd name="T34" fmla="*/ 0 h 10"/>
                  <a:gd name="T35" fmla="*/ 8 w 8"/>
                  <a:gd name="T36" fmla="*/ 10 h 10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8" h="10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8" y="2"/>
                    </a:lnTo>
                    <a:lnTo>
                      <a:pt x="8" y="4"/>
                    </a:lnTo>
                    <a:lnTo>
                      <a:pt x="8" y="6"/>
                    </a:lnTo>
                    <a:lnTo>
                      <a:pt x="4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32" name="Freeform 271"/>
              <p:cNvSpPr>
                <a:spLocks/>
              </p:cNvSpPr>
              <p:nvPr/>
            </p:nvSpPr>
            <p:spPr bwMode="auto">
              <a:xfrm>
                <a:off x="3395" y="2751"/>
                <a:ext cx="8" cy="12"/>
              </a:xfrm>
              <a:custGeom>
                <a:avLst/>
                <a:gdLst>
                  <a:gd name="T0" fmla="*/ 0 w 8"/>
                  <a:gd name="T1" fmla="*/ 4 h 12"/>
                  <a:gd name="T2" fmla="*/ 0 w 8"/>
                  <a:gd name="T3" fmla="*/ 4 h 12"/>
                  <a:gd name="T4" fmla="*/ 2 w 8"/>
                  <a:gd name="T5" fmla="*/ 0 h 12"/>
                  <a:gd name="T6" fmla="*/ 4 w 8"/>
                  <a:gd name="T7" fmla="*/ 0 h 12"/>
                  <a:gd name="T8" fmla="*/ 6 w 8"/>
                  <a:gd name="T9" fmla="*/ 0 h 12"/>
                  <a:gd name="T10" fmla="*/ 6 w 8"/>
                  <a:gd name="T11" fmla="*/ 0 h 12"/>
                  <a:gd name="T12" fmla="*/ 8 w 8"/>
                  <a:gd name="T13" fmla="*/ 4 h 12"/>
                  <a:gd name="T14" fmla="*/ 8 w 8"/>
                  <a:gd name="T15" fmla="*/ 6 h 12"/>
                  <a:gd name="T16" fmla="*/ 8 w 8"/>
                  <a:gd name="T17" fmla="*/ 8 h 12"/>
                  <a:gd name="T18" fmla="*/ 8 w 8"/>
                  <a:gd name="T19" fmla="*/ 8 h 12"/>
                  <a:gd name="T20" fmla="*/ 6 w 8"/>
                  <a:gd name="T21" fmla="*/ 10 h 12"/>
                  <a:gd name="T22" fmla="*/ 4 w 8"/>
                  <a:gd name="T23" fmla="*/ 12 h 12"/>
                  <a:gd name="T24" fmla="*/ 2 w 8"/>
                  <a:gd name="T25" fmla="*/ 12 h 12"/>
                  <a:gd name="T26" fmla="*/ 2 w 8"/>
                  <a:gd name="T27" fmla="*/ 12 h 12"/>
                  <a:gd name="T28" fmla="*/ 0 w 8"/>
                  <a:gd name="T29" fmla="*/ 8 h 12"/>
                  <a:gd name="T30" fmla="*/ 0 w 8"/>
                  <a:gd name="T31" fmla="*/ 4 h 12"/>
                  <a:gd name="T32" fmla="*/ 0 w 8"/>
                  <a:gd name="T33" fmla="*/ 4 h 1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8"/>
                  <a:gd name="T52" fmla="*/ 0 h 12"/>
                  <a:gd name="T53" fmla="*/ 8 w 8"/>
                  <a:gd name="T54" fmla="*/ 12 h 12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8" h="12">
                    <a:moveTo>
                      <a:pt x="0" y="4"/>
                    </a:moveTo>
                    <a:lnTo>
                      <a:pt x="0" y="4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4"/>
                    </a:lnTo>
                    <a:lnTo>
                      <a:pt x="8" y="6"/>
                    </a:lnTo>
                    <a:lnTo>
                      <a:pt x="8" y="8"/>
                    </a:lnTo>
                    <a:lnTo>
                      <a:pt x="6" y="10"/>
                    </a:lnTo>
                    <a:lnTo>
                      <a:pt x="4" y="12"/>
                    </a:lnTo>
                    <a:lnTo>
                      <a:pt x="2" y="12"/>
                    </a:lnTo>
                    <a:lnTo>
                      <a:pt x="0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33" name="Freeform 272"/>
              <p:cNvSpPr>
                <a:spLocks/>
              </p:cNvSpPr>
              <p:nvPr/>
            </p:nvSpPr>
            <p:spPr bwMode="auto">
              <a:xfrm>
                <a:off x="3381" y="2767"/>
                <a:ext cx="10" cy="12"/>
              </a:xfrm>
              <a:custGeom>
                <a:avLst/>
                <a:gdLst>
                  <a:gd name="T0" fmla="*/ 0 w 10"/>
                  <a:gd name="T1" fmla="*/ 6 h 12"/>
                  <a:gd name="T2" fmla="*/ 0 w 10"/>
                  <a:gd name="T3" fmla="*/ 6 h 12"/>
                  <a:gd name="T4" fmla="*/ 2 w 10"/>
                  <a:gd name="T5" fmla="*/ 2 h 12"/>
                  <a:gd name="T6" fmla="*/ 2 w 10"/>
                  <a:gd name="T7" fmla="*/ 0 h 12"/>
                  <a:gd name="T8" fmla="*/ 4 w 10"/>
                  <a:gd name="T9" fmla="*/ 0 h 12"/>
                  <a:gd name="T10" fmla="*/ 4 w 10"/>
                  <a:gd name="T11" fmla="*/ 0 h 12"/>
                  <a:gd name="T12" fmla="*/ 8 w 10"/>
                  <a:gd name="T13" fmla="*/ 4 h 12"/>
                  <a:gd name="T14" fmla="*/ 10 w 10"/>
                  <a:gd name="T15" fmla="*/ 6 h 12"/>
                  <a:gd name="T16" fmla="*/ 10 w 10"/>
                  <a:gd name="T17" fmla="*/ 6 h 12"/>
                  <a:gd name="T18" fmla="*/ 8 w 10"/>
                  <a:gd name="T19" fmla="*/ 10 h 12"/>
                  <a:gd name="T20" fmla="*/ 8 w 10"/>
                  <a:gd name="T21" fmla="*/ 12 h 12"/>
                  <a:gd name="T22" fmla="*/ 8 w 10"/>
                  <a:gd name="T23" fmla="*/ 12 h 12"/>
                  <a:gd name="T24" fmla="*/ 4 w 10"/>
                  <a:gd name="T25" fmla="*/ 10 h 12"/>
                  <a:gd name="T26" fmla="*/ 0 w 10"/>
                  <a:gd name="T27" fmla="*/ 6 h 12"/>
                  <a:gd name="T28" fmla="*/ 0 w 10"/>
                  <a:gd name="T29" fmla="*/ 6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6"/>
                    </a:moveTo>
                    <a:lnTo>
                      <a:pt x="0" y="6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10" y="6"/>
                    </a:lnTo>
                    <a:lnTo>
                      <a:pt x="8" y="10"/>
                    </a:lnTo>
                    <a:lnTo>
                      <a:pt x="8" y="12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34" name="Freeform 273"/>
              <p:cNvSpPr>
                <a:spLocks/>
              </p:cNvSpPr>
              <p:nvPr/>
            </p:nvSpPr>
            <p:spPr bwMode="auto">
              <a:xfrm>
                <a:off x="3337" y="2757"/>
                <a:ext cx="16" cy="12"/>
              </a:xfrm>
              <a:custGeom>
                <a:avLst/>
                <a:gdLst>
                  <a:gd name="T0" fmla="*/ 2 w 16"/>
                  <a:gd name="T1" fmla="*/ 8 h 12"/>
                  <a:gd name="T2" fmla="*/ 2 w 16"/>
                  <a:gd name="T3" fmla="*/ 8 h 12"/>
                  <a:gd name="T4" fmla="*/ 0 w 16"/>
                  <a:gd name="T5" fmla="*/ 2 h 12"/>
                  <a:gd name="T6" fmla="*/ 2 w 16"/>
                  <a:gd name="T7" fmla="*/ 0 h 12"/>
                  <a:gd name="T8" fmla="*/ 6 w 16"/>
                  <a:gd name="T9" fmla="*/ 0 h 12"/>
                  <a:gd name="T10" fmla="*/ 6 w 16"/>
                  <a:gd name="T11" fmla="*/ 0 h 12"/>
                  <a:gd name="T12" fmla="*/ 16 w 16"/>
                  <a:gd name="T13" fmla="*/ 6 h 12"/>
                  <a:gd name="T14" fmla="*/ 16 w 16"/>
                  <a:gd name="T15" fmla="*/ 6 h 12"/>
                  <a:gd name="T16" fmla="*/ 16 w 16"/>
                  <a:gd name="T17" fmla="*/ 10 h 12"/>
                  <a:gd name="T18" fmla="*/ 14 w 16"/>
                  <a:gd name="T19" fmla="*/ 12 h 12"/>
                  <a:gd name="T20" fmla="*/ 14 w 16"/>
                  <a:gd name="T21" fmla="*/ 12 h 12"/>
                  <a:gd name="T22" fmla="*/ 14 w 16"/>
                  <a:gd name="T23" fmla="*/ 12 h 12"/>
                  <a:gd name="T24" fmla="*/ 6 w 16"/>
                  <a:gd name="T25" fmla="*/ 12 h 12"/>
                  <a:gd name="T26" fmla="*/ 2 w 16"/>
                  <a:gd name="T27" fmla="*/ 10 h 12"/>
                  <a:gd name="T28" fmla="*/ 2 w 16"/>
                  <a:gd name="T29" fmla="*/ 8 h 12"/>
                  <a:gd name="T30" fmla="*/ 2 w 16"/>
                  <a:gd name="T31" fmla="*/ 8 h 12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2"/>
                  <a:gd name="T50" fmla="*/ 16 w 16"/>
                  <a:gd name="T51" fmla="*/ 12 h 12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2">
                    <a:moveTo>
                      <a:pt x="2" y="8"/>
                    </a:moveTo>
                    <a:lnTo>
                      <a:pt x="2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16" y="6"/>
                    </a:lnTo>
                    <a:lnTo>
                      <a:pt x="16" y="10"/>
                    </a:lnTo>
                    <a:lnTo>
                      <a:pt x="14" y="12"/>
                    </a:lnTo>
                    <a:lnTo>
                      <a:pt x="6" y="12"/>
                    </a:lnTo>
                    <a:lnTo>
                      <a:pt x="2" y="10"/>
                    </a:lnTo>
                    <a:lnTo>
                      <a:pt x="2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35" name="Freeform 274"/>
              <p:cNvSpPr>
                <a:spLocks/>
              </p:cNvSpPr>
              <p:nvPr/>
            </p:nvSpPr>
            <p:spPr bwMode="auto">
              <a:xfrm>
                <a:off x="3355" y="2761"/>
                <a:ext cx="12" cy="14"/>
              </a:xfrm>
              <a:custGeom>
                <a:avLst/>
                <a:gdLst>
                  <a:gd name="T0" fmla="*/ 0 w 12"/>
                  <a:gd name="T1" fmla="*/ 8 h 14"/>
                  <a:gd name="T2" fmla="*/ 0 w 12"/>
                  <a:gd name="T3" fmla="*/ 8 h 14"/>
                  <a:gd name="T4" fmla="*/ 0 w 12"/>
                  <a:gd name="T5" fmla="*/ 4 h 14"/>
                  <a:gd name="T6" fmla="*/ 2 w 12"/>
                  <a:gd name="T7" fmla="*/ 2 h 14"/>
                  <a:gd name="T8" fmla="*/ 4 w 12"/>
                  <a:gd name="T9" fmla="*/ 0 h 14"/>
                  <a:gd name="T10" fmla="*/ 4 w 12"/>
                  <a:gd name="T11" fmla="*/ 0 h 14"/>
                  <a:gd name="T12" fmla="*/ 8 w 12"/>
                  <a:gd name="T13" fmla="*/ 2 h 14"/>
                  <a:gd name="T14" fmla="*/ 10 w 12"/>
                  <a:gd name="T15" fmla="*/ 4 h 14"/>
                  <a:gd name="T16" fmla="*/ 12 w 12"/>
                  <a:gd name="T17" fmla="*/ 6 h 14"/>
                  <a:gd name="T18" fmla="*/ 10 w 12"/>
                  <a:gd name="T19" fmla="*/ 14 h 14"/>
                  <a:gd name="T20" fmla="*/ 2 w 12"/>
                  <a:gd name="T21" fmla="*/ 14 h 14"/>
                  <a:gd name="T22" fmla="*/ 0 w 12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4"/>
                  <a:gd name="T38" fmla="*/ 12 w 12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4">
                    <a:moveTo>
                      <a:pt x="0" y="8"/>
                    </a:moveTo>
                    <a:lnTo>
                      <a:pt x="0" y="8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8" y="2"/>
                    </a:lnTo>
                    <a:lnTo>
                      <a:pt x="10" y="4"/>
                    </a:lnTo>
                    <a:lnTo>
                      <a:pt x="12" y="6"/>
                    </a:lnTo>
                    <a:lnTo>
                      <a:pt x="10" y="14"/>
                    </a:lnTo>
                    <a:lnTo>
                      <a:pt x="2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36" name="Freeform 275"/>
              <p:cNvSpPr>
                <a:spLocks/>
              </p:cNvSpPr>
              <p:nvPr/>
            </p:nvSpPr>
            <p:spPr bwMode="auto">
              <a:xfrm>
                <a:off x="3369" y="2763"/>
                <a:ext cx="8" cy="16"/>
              </a:xfrm>
              <a:custGeom>
                <a:avLst/>
                <a:gdLst>
                  <a:gd name="T0" fmla="*/ 0 w 8"/>
                  <a:gd name="T1" fmla="*/ 14 h 16"/>
                  <a:gd name="T2" fmla="*/ 0 w 8"/>
                  <a:gd name="T3" fmla="*/ 14 h 16"/>
                  <a:gd name="T4" fmla="*/ 0 w 8"/>
                  <a:gd name="T5" fmla="*/ 8 h 16"/>
                  <a:gd name="T6" fmla="*/ 0 w 8"/>
                  <a:gd name="T7" fmla="*/ 2 h 16"/>
                  <a:gd name="T8" fmla="*/ 0 w 8"/>
                  <a:gd name="T9" fmla="*/ 2 h 16"/>
                  <a:gd name="T10" fmla="*/ 2 w 8"/>
                  <a:gd name="T11" fmla="*/ 0 h 16"/>
                  <a:gd name="T12" fmla="*/ 4 w 8"/>
                  <a:gd name="T13" fmla="*/ 0 h 16"/>
                  <a:gd name="T14" fmla="*/ 6 w 8"/>
                  <a:gd name="T15" fmla="*/ 0 h 16"/>
                  <a:gd name="T16" fmla="*/ 8 w 8"/>
                  <a:gd name="T17" fmla="*/ 2 h 16"/>
                  <a:gd name="T18" fmla="*/ 8 w 8"/>
                  <a:gd name="T19" fmla="*/ 2 h 16"/>
                  <a:gd name="T20" fmla="*/ 8 w 8"/>
                  <a:gd name="T21" fmla="*/ 14 h 16"/>
                  <a:gd name="T22" fmla="*/ 8 w 8"/>
                  <a:gd name="T23" fmla="*/ 14 h 16"/>
                  <a:gd name="T24" fmla="*/ 4 w 8"/>
                  <a:gd name="T25" fmla="*/ 16 h 16"/>
                  <a:gd name="T26" fmla="*/ 2 w 8"/>
                  <a:gd name="T27" fmla="*/ 16 h 16"/>
                  <a:gd name="T28" fmla="*/ 0 w 8"/>
                  <a:gd name="T29" fmla="*/ 14 h 16"/>
                  <a:gd name="T30" fmla="*/ 0 w 8"/>
                  <a:gd name="T31" fmla="*/ 14 h 1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8"/>
                  <a:gd name="T49" fmla="*/ 0 h 16"/>
                  <a:gd name="T50" fmla="*/ 8 w 8"/>
                  <a:gd name="T51" fmla="*/ 16 h 1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8" h="16">
                    <a:moveTo>
                      <a:pt x="0" y="14"/>
                    </a:moveTo>
                    <a:lnTo>
                      <a:pt x="0" y="14"/>
                    </a:lnTo>
                    <a:lnTo>
                      <a:pt x="0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8" y="14"/>
                    </a:lnTo>
                    <a:lnTo>
                      <a:pt x="4" y="16"/>
                    </a:lnTo>
                    <a:lnTo>
                      <a:pt x="2" y="16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37" name="Freeform 276"/>
              <p:cNvSpPr>
                <a:spLocks/>
              </p:cNvSpPr>
              <p:nvPr/>
            </p:nvSpPr>
            <p:spPr bwMode="auto">
              <a:xfrm>
                <a:off x="3363" y="2655"/>
                <a:ext cx="18" cy="12"/>
              </a:xfrm>
              <a:custGeom>
                <a:avLst/>
                <a:gdLst>
                  <a:gd name="T0" fmla="*/ 0 w 18"/>
                  <a:gd name="T1" fmla="*/ 12 h 12"/>
                  <a:gd name="T2" fmla="*/ 0 w 18"/>
                  <a:gd name="T3" fmla="*/ 12 h 12"/>
                  <a:gd name="T4" fmla="*/ 4 w 18"/>
                  <a:gd name="T5" fmla="*/ 4 h 12"/>
                  <a:gd name="T6" fmla="*/ 10 w 18"/>
                  <a:gd name="T7" fmla="*/ 0 h 12"/>
                  <a:gd name="T8" fmla="*/ 12 w 18"/>
                  <a:gd name="T9" fmla="*/ 0 h 12"/>
                  <a:gd name="T10" fmla="*/ 16 w 18"/>
                  <a:gd name="T11" fmla="*/ 0 h 12"/>
                  <a:gd name="T12" fmla="*/ 16 w 18"/>
                  <a:gd name="T13" fmla="*/ 0 h 12"/>
                  <a:gd name="T14" fmla="*/ 18 w 18"/>
                  <a:gd name="T15" fmla="*/ 2 h 12"/>
                  <a:gd name="T16" fmla="*/ 18 w 18"/>
                  <a:gd name="T17" fmla="*/ 4 h 12"/>
                  <a:gd name="T18" fmla="*/ 16 w 18"/>
                  <a:gd name="T19" fmla="*/ 8 h 12"/>
                  <a:gd name="T20" fmla="*/ 12 w 18"/>
                  <a:gd name="T21" fmla="*/ 12 h 12"/>
                  <a:gd name="T22" fmla="*/ 0 w 18"/>
                  <a:gd name="T23" fmla="*/ 12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2"/>
                  <a:gd name="T38" fmla="*/ 18 w 18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2">
                    <a:moveTo>
                      <a:pt x="0" y="12"/>
                    </a:moveTo>
                    <a:lnTo>
                      <a:pt x="0" y="12"/>
                    </a:lnTo>
                    <a:lnTo>
                      <a:pt x="4" y="4"/>
                    </a:lnTo>
                    <a:lnTo>
                      <a:pt x="10" y="0"/>
                    </a:lnTo>
                    <a:lnTo>
                      <a:pt x="12" y="0"/>
                    </a:lnTo>
                    <a:lnTo>
                      <a:pt x="16" y="0"/>
                    </a:lnTo>
                    <a:lnTo>
                      <a:pt x="18" y="2"/>
                    </a:lnTo>
                    <a:lnTo>
                      <a:pt x="18" y="4"/>
                    </a:lnTo>
                    <a:lnTo>
                      <a:pt x="16" y="8"/>
                    </a:lnTo>
                    <a:lnTo>
                      <a:pt x="12" y="12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38" name="Freeform 277"/>
              <p:cNvSpPr>
                <a:spLocks/>
              </p:cNvSpPr>
              <p:nvPr/>
            </p:nvSpPr>
            <p:spPr bwMode="auto">
              <a:xfrm>
                <a:off x="3341" y="2665"/>
                <a:ext cx="16" cy="12"/>
              </a:xfrm>
              <a:custGeom>
                <a:avLst/>
                <a:gdLst>
                  <a:gd name="T0" fmla="*/ 0 w 16"/>
                  <a:gd name="T1" fmla="*/ 8 h 12"/>
                  <a:gd name="T2" fmla="*/ 0 w 16"/>
                  <a:gd name="T3" fmla="*/ 8 h 12"/>
                  <a:gd name="T4" fmla="*/ 2 w 16"/>
                  <a:gd name="T5" fmla="*/ 2 h 12"/>
                  <a:gd name="T6" fmla="*/ 6 w 16"/>
                  <a:gd name="T7" fmla="*/ 0 h 12"/>
                  <a:gd name="T8" fmla="*/ 8 w 16"/>
                  <a:gd name="T9" fmla="*/ 0 h 12"/>
                  <a:gd name="T10" fmla="*/ 10 w 16"/>
                  <a:gd name="T11" fmla="*/ 0 h 12"/>
                  <a:gd name="T12" fmla="*/ 10 w 16"/>
                  <a:gd name="T13" fmla="*/ 0 h 12"/>
                  <a:gd name="T14" fmla="*/ 14 w 16"/>
                  <a:gd name="T15" fmla="*/ 4 h 12"/>
                  <a:gd name="T16" fmla="*/ 16 w 16"/>
                  <a:gd name="T17" fmla="*/ 8 h 12"/>
                  <a:gd name="T18" fmla="*/ 16 w 16"/>
                  <a:gd name="T19" fmla="*/ 12 h 12"/>
                  <a:gd name="T20" fmla="*/ 6 w 16"/>
                  <a:gd name="T21" fmla="*/ 12 h 12"/>
                  <a:gd name="T22" fmla="*/ 0 w 16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2"/>
                  <a:gd name="T38" fmla="*/ 16 w 16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2">
                    <a:moveTo>
                      <a:pt x="0" y="8"/>
                    </a:moveTo>
                    <a:lnTo>
                      <a:pt x="0" y="8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4"/>
                    </a:lnTo>
                    <a:lnTo>
                      <a:pt x="16" y="8"/>
                    </a:lnTo>
                    <a:lnTo>
                      <a:pt x="16" y="12"/>
                    </a:lnTo>
                    <a:lnTo>
                      <a:pt x="6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39" name="Freeform 278"/>
              <p:cNvSpPr>
                <a:spLocks/>
              </p:cNvSpPr>
              <p:nvPr/>
            </p:nvSpPr>
            <p:spPr bwMode="auto">
              <a:xfrm>
                <a:off x="3361" y="2671"/>
                <a:ext cx="16" cy="12"/>
              </a:xfrm>
              <a:custGeom>
                <a:avLst/>
                <a:gdLst>
                  <a:gd name="T0" fmla="*/ 0 w 16"/>
                  <a:gd name="T1" fmla="*/ 6 h 12"/>
                  <a:gd name="T2" fmla="*/ 0 w 16"/>
                  <a:gd name="T3" fmla="*/ 6 h 12"/>
                  <a:gd name="T4" fmla="*/ 6 w 16"/>
                  <a:gd name="T5" fmla="*/ 2 h 12"/>
                  <a:gd name="T6" fmla="*/ 8 w 16"/>
                  <a:gd name="T7" fmla="*/ 0 h 12"/>
                  <a:gd name="T8" fmla="*/ 12 w 16"/>
                  <a:gd name="T9" fmla="*/ 2 h 12"/>
                  <a:gd name="T10" fmla="*/ 12 w 16"/>
                  <a:gd name="T11" fmla="*/ 2 h 12"/>
                  <a:gd name="T12" fmla="*/ 16 w 16"/>
                  <a:gd name="T13" fmla="*/ 6 h 12"/>
                  <a:gd name="T14" fmla="*/ 16 w 16"/>
                  <a:gd name="T15" fmla="*/ 8 h 12"/>
                  <a:gd name="T16" fmla="*/ 14 w 16"/>
                  <a:gd name="T17" fmla="*/ 10 h 12"/>
                  <a:gd name="T18" fmla="*/ 14 w 16"/>
                  <a:gd name="T19" fmla="*/ 10 h 12"/>
                  <a:gd name="T20" fmla="*/ 8 w 16"/>
                  <a:gd name="T21" fmla="*/ 12 h 12"/>
                  <a:gd name="T22" fmla="*/ 2 w 16"/>
                  <a:gd name="T23" fmla="*/ 12 h 12"/>
                  <a:gd name="T24" fmla="*/ 0 w 16"/>
                  <a:gd name="T25" fmla="*/ 6 h 1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2"/>
                  <a:gd name="T41" fmla="*/ 16 w 16"/>
                  <a:gd name="T42" fmla="*/ 12 h 12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2">
                    <a:moveTo>
                      <a:pt x="0" y="6"/>
                    </a:moveTo>
                    <a:lnTo>
                      <a:pt x="0" y="6"/>
                    </a:lnTo>
                    <a:lnTo>
                      <a:pt x="6" y="2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6" y="6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8" y="12"/>
                    </a:lnTo>
                    <a:lnTo>
                      <a:pt x="2" y="12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40" name="Freeform 279"/>
              <p:cNvSpPr>
                <a:spLocks/>
              </p:cNvSpPr>
              <p:nvPr/>
            </p:nvSpPr>
            <p:spPr bwMode="auto">
              <a:xfrm>
                <a:off x="3391" y="2679"/>
                <a:ext cx="10" cy="8"/>
              </a:xfrm>
              <a:custGeom>
                <a:avLst/>
                <a:gdLst>
                  <a:gd name="T0" fmla="*/ 0 w 10"/>
                  <a:gd name="T1" fmla="*/ 4 h 8"/>
                  <a:gd name="T2" fmla="*/ 0 w 10"/>
                  <a:gd name="T3" fmla="*/ 4 h 8"/>
                  <a:gd name="T4" fmla="*/ 0 w 10"/>
                  <a:gd name="T5" fmla="*/ 2 h 8"/>
                  <a:gd name="T6" fmla="*/ 2 w 10"/>
                  <a:gd name="T7" fmla="*/ 0 h 8"/>
                  <a:gd name="T8" fmla="*/ 4 w 10"/>
                  <a:gd name="T9" fmla="*/ 0 h 8"/>
                  <a:gd name="T10" fmla="*/ 4 w 10"/>
                  <a:gd name="T11" fmla="*/ 0 h 8"/>
                  <a:gd name="T12" fmla="*/ 8 w 10"/>
                  <a:gd name="T13" fmla="*/ 0 h 8"/>
                  <a:gd name="T14" fmla="*/ 10 w 10"/>
                  <a:gd name="T15" fmla="*/ 2 h 8"/>
                  <a:gd name="T16" fmla="*/ 10 w 10"/>
                  <a:gd name="T17" fmla="*/ 4 h 8"/>
                  <a:gd name="T18" fmla="*/ 4 w 10"/>
                  <a:gd name="T19" fmla="*/ 8 h 8"/>
                  <a:gd name="T20" fmla="*/ 0 w 10"/>
                  <a:gd name="T21" fmla="*/ 4 h 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8"/>
                  <a:gd name="T35" fmla="*/ 10 w 10"/>
                  <a:gd name="T36" fmla="*/ 8 h 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8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0" y="4"/>
                    </a:lnTo>
                    <a:lnTo>
                      <a:pt x="4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41" name="Freeform 280"/>
              <p:cNvSpPr>
                <a:spLocks/>
              </p:cNvSpPr>
              <p:nvPr/>
            </p:nvSpPr>
            <p:spPr bwMode="auto">
              <a:xfrm>
                <a:off x="3199" y="2567"/>
                <a:ext cx="10" cy="10"/>
              </a:xfrm>
              <a:custGeom>
                <a:avLst/>
                <a:gdLst>
                  <a:gd name="T0" fmla="*/ 0 w 10"/>
                  <a:gd name="T1" fmla="*/ 4 h 10"/>
                  <a:gd name="T2" fmla="*/ 0 w 10"/>
                  <a:gd name="T3" fmla="*/ 4 h 10"/>
                  <a:gd name="T4" fmla="*/ 2 w 10"/>
                  <a:gd name="T5" fmla="*/ 2 h 10"/>
                  <a:gd name="T6" fmla="*/ 2 w 10"/>
                  <a:gd name="T7" fmla="*/ 2 h 10"/>
                  <a:gd name="T8" fmla="*/ 6 w 10"/>
                  <a:gd name="T9" fmla="*/ 0 h 10"/>
                  <a:gd name="T10" fmla="*/ 6 w 10"/>
                  <a:gd name="T11" fmla="*/ 0 h 10"/>
                  <a:gd name="T12" fmla="*/ 10 w 10"/>
                  <a:gd name="T13" fmla="*/ 2 h 10"/>
                  <a:gd name="T14" fmla="*/ 10 w 10"/>
                  <a:gd name="T15" fmla="*/ 4 h 10"/>
                  <a:gd name="T16" fmla="*/ 10 w 10"/>
                  <a:gd name="T17" fmla="*/ 6 h 10"/>
                  <a:gd name="T18" fmla="*/ 6 w 10"/>
                  <a:gd name="T19" fmla="*/ 10 h 10"/>
                  <a:gd name="T20" fmla="*/ 0 w 10"/>
                  <a:gd name="T21" fmla="*/ 4 h 10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10"/>
                  <a:gd name="T35" fmla="*/ 10 w 10"/>
                  <a:gd name="T36" fmla="*/ 10 h 10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10">
                    <a:moveTo>
                      <a:pt x="0" y="4"/>
                    </a:move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10" y="2"/>
                    </a:lnTo>
                    <a:lnTo>
                      <a:pt x="10" y="4"/>
                    </a:lnTo>
                    <a:lnTo>
                      <a:pt x="10" y="6"/>
                    </a:lnTo>
                    <a:lnTo>
                      <a:pt x="6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42" name="Freeform 281"/>
              <p:cNvSpPr>
                <a:spLocks/>
              </p:cNvSpPr>
              <p:nvPr/>
            </p:nvSpPr>
            <p:spPr bwMode="auto">
              <a:xfrm>
                <a:off x="3221" y="2777"/>
                <a:ext cx="10" cy="8"/>
              </a:xfrm>
              <a:custGeom>
                <a:avLst/>
                <a:gdLst>
                  <a:gd name="T0" fmla="*/ 0 w 10"/>
                  <a:gd name="T1" fmla="*/ 4 h 8"/>
                  <a:gd name="T2" fmla="*/ 0 w 10"/>
                  <a:gd name="T3" fmla="*/ 4 h 8"/>
                  <a:gd name="T4" fmla="*/ 0 w 10"/>
                  <a:gd name="T5" fmla="*/ 2 h 8"/>
                  <a:gd name="T6" fmla="*/ 2 w 10"/>
                  <a:gd name="T7" fmla="*/ 0 h 8"/>
                  <a:gd name="T8" fmla="*/ 4 w 10"/>
                  <a:gd name="T9" fmla="*/ 0 h 8"/>
                  <a:gd name="T10" fmla="*/ 4 w 10"/>
                  <a:gd name="T11" fmla="*/ 0 h 8"/>
                  <a:gd name="T12" fmla="*/ 8 w 10"/>
                  <a:gd name="T13" fmla="*/ 0 h 8"/>
                  <a:gd name="T14" fmla="*/ 10 w 10"/>
                  <a:gd name="T15" fmla="*/ 2 h 8"/>
                  <a:gd name="T16" fmla="*/ 10 w 10"/>
                  <a:gd name="T17" fmla="*/ 4 h 8"/>
                  <a:gd name="T18" fmla="*/ 4 w 10"/>
                  <a:gd name="T19" fmla="*/ 8 h 8"/>
                  <a:gd name="T20" fmla="*/ 0 w 10"/>
                  <a:gd name="T21" fmla="*/ 4 h 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8"/>
                  <a:gd name="T35" fmla="*/ 10 w 10"/>
                  <a:gd name="T36" fmla="*/ 8 h 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8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0" y="4"/>
                    </a:lnTo>
                    <a:lnTo>
                      <a:pt x="4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43" name="Freeform 282"/>
              <p:cNvSpPr>
                <a:spLocks/>
              </p:cNvSpPr>
              <p:nvPr/>
            </p:nvSpPr>
            <p:spPr bwMode="auto">
              <a:xfrm>
                <a:off x="3381" y="2669"/>
                <a:ext cx="8" cy="12"/>
              </a:xfrm>
              <a:custGeom>
                <a:avLst/>
                <a:gdLst>
                  <a:gd name="T0" fmla="*/ 0 w 8"/>
                  <a:gd name="T1" fmla="*/ 4 h 12"/>
                  <a:gd name="T2" fmla="*/ 0 w 8"/>
                  <a:gd name="T3" fmla="*/ 4 h 12"/>
                  <a:gd name="T4" fmla="*/ 0 w 8"/>
                  <a:gd name="T5" fmla="*/ 2 h 12"/>
                  <a:gd name="T6" fmla="*/ 2 w 8"/>
                  <a:gd name="T7" fmla="*/ 0 h 12"/>
                  <a:gd name="T8" fmla="*/ 4 w 8"/>
                  <a:gd name="T9" fmla="*/ 2 h 12"/>
                  <a:gd name="T10" fmla="*/ 4 w 8"/>
                  <a:gd name="T11" fmla="*/ 2 h 12"/>
                  <a:gd name="T12" fmla="*/ 8 w 8"/>
                  <a:gd name="T13" fmla="*/ 4 h 12"/>
                  <a:gd name="T14" fmla="*/ 8 w 8"/>
                  <a:gd name="T15" fmla="*/ 6 h 12"/>
                  <a:gd name="T16" fmla="*/ 6 w 8"/>
                  <a:gd name="T17" fmla="*/ 10 h 12"/>
                  <a:gd name="T18" fmla="*/ 6 w 8"/>
                  <a:gd name="T19" fmla="*/ 10 h 12"/>
                  <a:gd name="T20" fmla="*/ 6 w 8"/>
                  <a:gd name="T21" fmla="*/ 12 h 12"/>
                  <a:gd name="T22" fmla="*/ 4 w 8"/>
                  <a:gd name="T23" fmla="*/ 12 h 12"/>
                  <a:gd name="T24" fmla="*/ 2 w 8"/>
                  <a:gd name="T25" fmla="*/ 12 h 12"/>
                  <a:gd name="T26" fmla="*/ 2 w 8"/>
                  <a:gd name="T27" fmla="*/ 12 h 12"/>
                  <a:gd name="T28" fmla="*/ 0 w 8"/>
                  <a:gd name="T29" fmla="*/ 10 h 12"/>
                  <a:gd name="T30" fmla="*/ 0 w 8"/>
                  <a:gd name="T31" fmla="*/ 4 h 12"/>
                  <a:gd name="T32" fmla="*/ 0 w 8"/>
                  <a:gd name="T33" fmla="*/ 4 h 1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8"/>
                  <a:gd name="T52" fmla="*/ 0 h 12"/>
                  <a:gd name="T53" fmla="*/ 8 w 8"/>
                  <a:gd name="T54" fmla="*/ 12 h 12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8" h="12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2"/>
                    </a:lnTo>
                    <a:lnTo>
                      <a:pt x="8" y="4"/>
                    </a:lnTo>
                    <a:lnTo>
                      <a:pt x="8" y="6"/>
                    </a:lnTo>
                    <a:lnTo>
                      <a:pt x="6" y="10"/>
                    </a:lnTo>
                    <a:lnTo>
                      <a:pt x="6" y="12"/>
                    </a:lnTo>
                    <a:lnTo>
                      <a:pt x="4" y="12"/>
                    </a:lnTo>
                    <a:lnTo>
                      <a:pt x="2" y="12"/>
                    </a:lnTo>
                    <a:lnTo>
                      <a:pt x="0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44" name="Freeform 283"/>
              <p:cNvSpPr>
                <a:spLocks/>
              </p:cNvSpPr>
              <p:nvPr/>
            </p:nvSpPr>
            <p:spPr bwMode="auto">
              <a:xfrm>
                <a:off x="3071" y="2493"/>
                <a:ext cx="18" cy="12"/>
              </a:xfrm>
              <a:custGeom>
                <a:avLst/>
                <a:gdLst>
                  <a:gd name="T0" fmla="*/ 0 w 18"/>
                  <a:gd name="T1" fmla="*/ 12 h 12"/>
                  <a:gd name="T2" fmla="*/ 0 w 18"/>
                  <a:gd name="T3" fmla="*/ 12 h 12"/>
                  <a:gd name="T4" fmla="*/ 4 w 18"/>
                  <a:gd name="T5" fmla="*/ 4 h 12"/>
                  <a:gd name="T6" fmla="*/ 10 w 18"/>
                  <a:gd name="T7" fmla="*/ 0 h 12"/>
                  <a:gd name="T8" fmla="*/ 12 w 18"/>
                  <a:gd name="T9" fmla="*/ 0 h 12"/>
                  <a:gd name="T10" fmla="*/ 16 w 18"/>
                  <a:gd name="T11" fmla="*/ 0 h 12"/>
                  <a:gd name="T12" fmla="*/ 16 w 18"/>
                  <a:gd name="T13" fmla="*/ 0 h 12"/>
                  <a:gd name="T14" fmla="*/ 18 w 18"/>
                  <a:gd name="T15" fmla="*/ 2 h 12"/>
                  <a:gd name="T16" fmla="*/ 18 w 18"/>
                  <a:gd name="T17" fmla="*/ 4 h 12"/>
                  <a:gd name="T18" fmla="*/ 18 w 18"/>
                  <a:gd name="T19" fmla="*/ 8 h 12"/>
                  <a:gd name="T20" fmla="*/ 12 w 18"/>
                  <a:gd name="T21" fmla="*/ 12 h 12"/>
                  <a:gd name="T22" fmla="*/ 0 w 18"/>
                  <a:gd name="T23" fmla="*/ 12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2"/>
                  <a:gd name="T38" fmla="*/ 18 w 18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2">
                    <a:moveTo>
                      <a:pt x="0" y="12"/>
                    </a:moveTo>
                    <a:lnTo>
                      <a:pt x="0" y="12"/>
                    </a:lnTo>
                    <a:lnTo>
                      <a:pt x="4" y="4"/>
                    </a:lnTo>
                    <a:lnTo>
                      <a:pt x="10" y="0"/>
                    </a:lnTo>
                    <a:lnTo>
                      <a:pt x="12" y="0"/>
                    </a:lnTo>
                    <a:lnTo>
                      <a:pt x="16" y="0"/>
                    </a:lnTo>
                    <a:lnTo>
                      <a:pt x="18" y="2"/>
                    </a:lnTo>
                    <a:lnTo>
                      <a:pt x="18" y="4"/>
                    </a:lnTo>
                    <a:lnTo>
                      <a:pt x="18" y="8"/>
                    </a:lnTo>
                    <a:lnTo>
                      <a:pt x="12" y="12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45" name="Freeform 284"/>
              <p:cNvSpPr>
                <a:spLocks/>
              </p:cNvSpPr>
              <p:nvPr/>
            </p:nvSpPr>
            <p:spPr bwMode="auto">
              <a:xfrm>
                <a:off x="3049" y="2503"/>
                <a:ext cx="16" cy="12"/>
              </a:xfrm>
              <a:custGeom>
                <a:avLst/>
                <a:gdLst>
                  <a:gd name="T0" fmla="*/ 0 w 16"/>
                  <a:gd name="T1" fmla="*/ 8 h 12"/>
                  <a:gd name="T2" fmla="*/ 0 w 16"/>
                  <a:gd name="T3" fmla="*/ 8 h 12"/>
                  <a:gd name="T4" fmla="*/ 2 w 16"/>
                  <a:gd name="T5" fmla="*/ 2 h 12"/>
                  <a:gd name="T6" fmla="*/ 6 w 16"/>
                  <a:gd name="T7" fmla="*/ 0 h 12"/>
                  <a:gd name="T8" fmla="*/ 8 w 16"/>
                  <a:gd name="T9" fmla="*/ 0 h 12"/>
                  <a:gd name="T10" fmla="*/ 10 w 16"/>
                  <a:gd name="T11" fmla="*/ 0 h 12"/>
                  <a:gd name="T12" fmla="*/ 10 w 16"/>
                  <a:gd name="T13" fmla="*/ 0 h 12"/>
                  <a:gd name="T14" fmla="*/ 14 w 16"/>
                  <a:gd name="T15" fmla="*/ 4 h 12"/>
                  <a:gd name="T16" fmla="*/ 16 w 16"/>
                  <a:gd name="T17" fmla="*/ 8 h 12"/>
                  <a:gd name="T18" fmla="*/ 16 w 16"/>
                  <a:gd name="T19" fmla="*/ 12 h 12"/>
                  <a:gd name="T20" fmla="*/ 6 w 16"/>
                  <a:gd name="T21" fmla="*/ 12 h 12"/>
                  <a:gd name="T22" fmla="*/ 0 w 16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2"/>
                  <a:gd name="T38" fmla="*/ 16 w 16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2">
                    <a:moveTo>
                      <a:pt x="0" y="8"/>
                    </a:moveTo>
                    <a:lnTo>
                      <a:pt x="0" y="8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4"/>
                    </a:lnTo>
                    <a:lnTo>
                      <a:pt x="16" y="8"/>
                    </a:lnTo>
                    <a:lnTo>
                      <a:pt x="16" y="12"/>
                    </a:lnTo>
                    <a:lnTo>
                      <a:pt x="6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46" name="Freeform 285"/>
              <p:cNvSpPr>
                <a:spLocks/>
              </p:cNvSpPr>
              <p:nvPr/>
            </p:nvSpPr>
            <p:spPr bwMode="auto">
              <a:xfrm>
                <a:off x="3065" y="2509"/>
                <a:ext cx="16" cy="10"/>
              </a:xfrm>
              <a:custGeom>
                <a:avLst/>
                <a:gdLst>
                  <a:gd name="T0" fmla="*/ 0 w 16"/>
                  <a:gd name="T1" fmla="*/ 4 h 10"/>
                  <a:gd name="T2" fmla="*/ 0 w 16"/>
                  <a:gd name="T3" fmla="*/ 4 h 10"/>
                  <a:gd name="T4" fmla="*/ 4 w 16"/>
                  <a:gd name="T5" fmla="*/ 0 h 10"/>
                  <a:gd name="T6" fmla="*/ 6 w 16"/>
                  <a:gd name="T7" fmla="*/ 0 h 10"/>
                  <a:gd name="T8" fmla="*/ 10 w 16"/>
                  <a:gd name="T9" fmla="*/ 2 h 10"/>
                  <a:gd name="T10" fmla="*/ 10 w 16"/>
                  <a:gd name="T11" fmla="*/ 2 h 10"/>
                  <a:gd name="T12" fmla="*/ 14 w 16"/>
                  <a:gd name="T13" fmla="*/ 4 h 10"/>
                  <a:gd name="T14" fmla="*/ 16 w 16"/>
                  <a:gd name="T15" fmla="*/ 6 h 10"/>
                  <a:gd name="T16" fmla="*/ 12 w 16"/>
                  <a:gd name="T17" fmla="*/ 10 h 10"/>
                  <a:gd name="T18" fmla="*/ 12 w 16"/>
                  <a:gd name="T19" fmla="*/ 10 h 10"/>
                  <a:gd name="T20" fmla="*/ 6 w 16"/>
                  <a:gd name="T21" fmla="*/ 10 h 10"/>
                  <a:gd name="T22" fmla="*/ 0 w 16"/>
                  <a:gd name="T23" fmla="*/ 10 h 10"/>
                  <a:gd name="T24" fmla="*/ 0 w 16"/>
                  <a:gd name="T25" fmla="*/ 4 h 1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0"/>
                  <a:gd name="T41" fmla="*/ 16 w 16"/>
                  <a:gd name="T42" fmla="*/ 10 h 10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0">
                    <a:moveTo>
                      <a:pt x="0" y="4"/>
                    </a:moveTo>
                    <a:lnTo>
                      <a:pt x="0" y="4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10" y="2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2" y="10"/>
                    </a:lnTo>
                    <a:lnTo>
                      <a:pt x="6" y="10"/>
                    </a:lnTo>
                    <a:lnTo>
                      <a:pt x="0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47" name="Freeform 286"/>
              <p:cNvSpPr>
                <a:spLocks/>
              </p:cNvSpPr>
              <p:nvPr/>
            </p:nvSpPr>
            <p:spPr bwMode="auto">
              <a:xfrm>
                <a:off x="3055" y="2523"/>
                <a:ext cx="10" cy="10"/>
              </a:xfrm>
              <a:custGeom>
                <a:avLst/>
                <a:gdLst>
                  <a:gd name="T0" fmla="*/ 0 w 10"/>
                  <a:gd name="T1" fmla="*/ 4 h 10"/>
                  <a:gd name="T2" fmla="*/ 0 w 10"/>
                  <a:gd name="T3" fmla="*/ 4 h 10"/>
                  <a:gd name="T4" fmla="*/ 0 w 10"/>
                  <a:gd name="T5" fmla="*/ 2 h 10"/>
                  <a:gd name="T6" fmla="*/ 2 w 10"/>
                  <a:gd name="T7" fmla="*/ 2 h 10"/>
                  <a:gd name="T8" fmla="*/ 6 w 10"/>
                  <a:gd name="T9" fmla="*/ 0 h 10"/>
                  <a:gd name="T10" fmla="*/ 6 w 10"/>
                  <a:gd name="T11" fmla="*/ 0 h 10"/>
                  <a:gd name="T12" fmla="*/ 8 w 10"/>
                  <a:gd name="T13" fmla="*/ 2 h 10"/>
                  <a:gd name="T14" fmla="*/ 10 w 10"/>
                  <a:gd name="T15" fmla="*/ 4 h 10"/>
                  <a:gd name="T16" fmla="*/ 10 w 10"/>
                  <a:gd name="T17" fmla="*/ 6 h 10"/>
                  <a:gd name="T18" fmla="*/ 6 w 10"/>
                  <a:gd name="T19" fmla="*/ 10 h 10"/>
                  <a:gd name="T20" fmla="*/ 0 w 10"/>
                  <a:gd name="T21" fmla="*/ 4 h 10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10"/>
                  <a:gd name="T35" fmla="*/ 10 w 10"/>
                  <a:gd name="T36" fmla="*/ 10 h 10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10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10" y="4"/>
                    </a:lnTo>
                    <a:lnTo>
                      <a:pt x="10" y="6"/>
                    </a:lnTo>
                    <a:lnTo>
                      <a:pt x="6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48" name="Freeform 287"/>
              <p:cNvSpPr>
                <a:spLocks/>
              </p:cNvSpPr>
              <p:nvPr/>
            </p:nvSpPr>
            <p:spPr bwMode="auto">
              <a:xfrm>
                <a:off x="3093" y="2493"/>
                <a:ext cx="8" cy="12"/>
              </a:xfrm>
              <a:custGeom>
                <a:avLst/>
                <a:gdLst>
                  <a:gd name="T0" fmla="*/ 0 w 8"/>
                  <a:gd name="T1" fmla="*/ 4 h 12"/>
                  <a:gd name="T2" fmla="*/ 0 w 8"/>
                  <a:gd name="T3" fmla="*/ 4 h 12"/>
                  <a:gd name="T4" fmla="*/ 2 w 8"/>
                  <a:gd name="T5" fmla="*/ 2 h 12"/>
                  <a:gd name="T6" fmla="*/ 2 w 8"/>
                  <a:gd name="T7" fmla="*/ 0 h 12"/>
                  <a:gd name="T8" fmla="*/ 6 w 8"/>
                  <a:gd name="T9" fmla="*/ 2 h 12"/>
                  <a:gd name="T10" fmla="*/ 6 w 8"/>
                  <a:gd name="T11" fmla="*/ 2 h 12"/>
                  <a:gd name="T12" fmla="*/ 8 w 8"/>
                  <a:gd name="T13" fmla="*/ 4 h 12"/>
                  <a:gd name="T14" fmla="*/ 8 w 8"/>
                  <a:gd name="T15" fmla="*/ 8 h 12"/>
                  <a:gd name="T16" fmla="*/ 8 w 8"/>
                  <a:gd name="T17" fmla="*/ 10 h 12"/>
                  <a:gd name="T18" fmla="*/ 8 w 8"/>
                  <a:gd name="T19" fmla="*/ 10 h 12"/>
                  <a:gd name="T20" fmla="*/ 6 w 8"/>
                  <a:gd name="T21" fmla="*/ 12 h 12"/>
                  <a:gd name="T22" fmla="*/ 4 w 8"/>
                  <a:gd name="T23" fmla="*/ 12 h 12"/>
                  <a:gd name="T24" fmla="*/ 2 w 8"/>
                  <a:gd name="T25" fmla="*/ 12 h 12"/>
                  <a:gd name="T26" fmla="*/ 2 w 8"/>
                  <a:gd name="T27" fmla="*/ 12 h 12"/>
                  <a:gd name="T28" fmla="*/ 0 w 8"/>
                  <a:gd name="T29" fmla="*/ 10 h 12"/>
                  <a:gd name="T30" fmla="*/ 0 w 8"/>
                  <a:gd name="T31" fmla="*/ 4 h 12"/>
                  <a:gd name="T32" fmla="*/ 0 w 8"/>
                  <a:gd name="T33" fmla="*/ 4 h 1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8"/>
                  <a:gd name="T52" fmla="*/ 0 h 12"/>
                  <a:gd name="T53" fmla="*/ 8 w 8"/>
                  <a:gd name="T54" fmla="*/ 12 h 12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8" h="12">
                    <a:moveTo>
                      <a:pt x="0" y="4"/>
                    </a:moveTo>
                    <a:lnTo>
                      <a:pt x="0" y="4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6" y="2"/>
                    </a:lnTo>
                    <a:lnTo>
                      <a:pt x="8" y="4"/>
                    </a:lnTo>
                    <a:lnTo>
                      <a:pt x="8" y="8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2"/>
                    </a:lnTo>
                    <a:lnTo>
                      <a:pt x="2" y="12"/>
                    </a:lnTo>
                    <a:lnTo>
                      <a:pt x="0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49" name="Freeform 288"/>
              <p:cNvSpPr>
                <a:spLocks/>
              </p:cNvSpPr>
              <p:nvPr/>
            </p:nvSpPr>
            <p:spPr bwMode="auto">
              <a:xfrm>
                <a:off x="3031" y="2513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0 w 16"/>
                  <a:gd name="T5" fmla="*/ 2 h 14"/>
                  <a:gd name="T6" fmla="*/ 2 w 16"/>
                  <a:gd name="T7" fmla="*/ 0 h 14"/>
                  <a:gd name="T8" fmla="*/ 6 w 16"/>
                  <a:gd name="T9" fmla="*/ 2 h 14"/>
                  <a:gd name="T10" fmla="*/ 6 w 16"/>
                  <a:gd name="T11" fmla="*/ 2 h 14"/>
                  <a:gd name="T12" fmla="*/ 16 w 16"/>
                  <a:gd name="T13" fmla="*/ 8 h 14"/>
                  <a:gd name="T14" fmla="*/ 16 w 16"/>
                  <a:gd name="T15" fmla="*/ 8 h 14"/>
                  <a:gd name="T16" fmla="*/ 14 w 16"/>
                  <a:gd name="T17" fmla="*/ 10 h 14"/>
                  <a:gd name="T18" fmla="*/ 14 w 16"/>
                  <a:gd name="T19" fmla="*/ 12 h 14"/>
                  <a:gd name="T20" fmla="*/ 12 w 16"/>
                  <a:gd name="T21" fmla="*/ 14 h 14"/>
                  <a:gd name="T22" fmla="*/ 12 w 16"/>
                  <a:gd name="T23" fmla="*/ 14 h 14"/>
                  <a:gd name="T24" fmla="*/ 6 w 16"/>
                  <a:gd name="T25" fmla="*/ 12 h 14"/>
                  <a:gd name="T26" fmla="*/ 2 w 16"/>
                  <a:gd name="T27" fmla="*/ 10 h 14"/>
                  <a:gd name="T28" fmla="*/ 0 w 16"/>
                  <a:gd name="T29" fmla="*/ 8 h 14"/>
                  <a:gd name="T30" fmla="*/ 0 w 16"/>
                  <a:gd name="T31" fmla="*/ 8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4"/>
                  <a:gd name="T50" fmla="*/ 16 w 16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2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6" y="12"/>
                    </a:lnTo>
                    <a:lnTo>
                      <a:pt x="2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50" name="Freeform 289"/>
              <p:cNvSpPr>
                <a:spLocks/>
              </p:cNvSpPr>
              <p:nvPr/>
            </p:nvSpPr>
            <p:spPr bwMode="auto">
              <a:xfrm>
                <a:off x="3015" y="2501"/>
                <a:ext cx="18" cy="12"/>
              </a:xfrm>
              <a:custGeom>
                <a:avLst/>
                <a:gdLst>
                  <a:gd name="T0" fmla="*/ 0 w 18"/>
                  <a:gd name="T1" fmla="*/ 12 h 12"/>
                  <a:gd name="T2" fmla="*/ 0 w 18"/>
                  <a:gd name="T3" fmla="*/ 12 h 12"/>
                  <a:gd name="T4" fmla="*/ 4 w 18"/>
                  <a:gd name="T5" fmla="*/ 4 h 12"/>
                  <a:gd name="T6" fmla="*/ 10 w 18"/>
                  <a:gd name="T7" fmla="*/ 0 h 12"/>
                  <a:gd name="T8" fmla="*/ 12 w 18"/>
                  <a:gd name="T9" fmla="*/ 0 h 12"/>
                  <a:gd name="T10" fmla="*/ 16 w 18"/>
                  <a:gd name="T11" fmla="*/ 0 h 12"/>
                  <a:gd name="T12" fmla="*/ 16 w 18"/>
                  <a:gd name="T13" fmla="*/ 0 h 12"/>
                  <a:gd name="T14" fmla="*/ 18 w 18"/>
                  <a:gd name="T15" fmla="*/ 2 h 12"/>
                  <a:gd name="T16" fmla="*/ 18 w 18"/>
                  <a:gd name="T17" fmla="*/ 4 h 12"/>
                  <a:gd name="T18" fmla="*/ 18 w 18"/>
                  <a:gd name="T19" fmla="*/ 8 h 12"/>
                  <a:gd name="T20" fmla="*/ 12 w 18"/>
                  <a:gd name="T21" fmla="*/ 12 h 12"/>
                  <a:gd name="T22" fmla="*/ 0 w 18"/>
                  <a:gd name="T23" fmla="*/ 12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2"/>
                  <a:gd name="T38" fmla="*/ 18 w 18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2">
                    <a:moveTo>
                      <a:pt x="0" y="12"/>
                    </a:moveTo>
                    <a:lnTo>
                      <a:pt x="0" y="12"/>
                    </a:lnTo>
                    <a:lnTo>
                      <a:pt x="4" y="4"/>
                    </a:lnTo>
                    <a:lnTo>
                      <a:pt x="10" y="0"/>
                    </a:lnTo>
                    <a:lnTo>
                      <a:pt x="12" y="0"/>
                    </a:lnTo>
                    <a:lnTo>
                      <a:pt x="16" y="0"/>
                    </a:lnTo>
                    <a:lnTo>
                      <a:pt x="18" y="2"/>
                    </a:lnTo>
                    <a:lnTo>
                      <a:pt x="18" y="4"/>
                    </a:lnTo>
                    <a:lnTo>
                      <a:pt x="18" y="8"/>
                    </a:lnTo>
                    <a:lnTo>
                      <a:pt x="12" y="12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51" name="Freeform 290"/>
              <p:cNvSpPr>
                <a:spLocks/>
              </p:cNvSpPr>
              <p:nvPr/>
            </p:nvSpPr>
            <p:spPr bwMode="auto">
              <a:xfrm>
                <a:off x="2993" y="2535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2 w 16"/>
                  <a:gd name="T5" fmla="*/ 4 h 14"/>
                  <a:gd name="T6" fmla="*/ 6 w 16"/>
                  <a:gd name="T7" fmla="*/ 0 h 14"/>
                  <a:gd name="T8" fmla="*/ 8 w 16"/>
                  <a:gd name="T9" fmla="*/ 0 h 14"/>
                  <a:gd name="T10" fmla="*/ 10 w 16"/>
                  <a:gd name="T11" fmla="*/ 2 h 14"/>
                  <a:gd name="T12" fmla="*/ 10 w 16"/>
                  <a:gd name="T13" fmla="*/ 2 h 14"/>
                  <a:gd name="T14" fmla="*/ 14 w 16"/>
                  <a:gd name="T15" fmla="*/ 6 h 14"/>
                  <a:gd name="T16" fmla="*/ 16 w 16"/>
                  <a:gd name="T17" fmla="*/ 10 h 14"/>
                  <a:gd name="T18" fmla="*/ 16 w 16"/>
                  <a:gd name="T19" fmla="*/ 14 h 14"/>
                  <a:gd name="T20" fmla="*/ 6 w 16"/>
                  <a:gd name="T21" fmla="*/ 14 h 14"/>
                  <a:gd name="T22" fmla="*/ 0 w 16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4"/>
                  <a:gd name="T38" fmla="*/ 16 w 16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2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4" y="6"/>
                    </a:lnTo>
                    <a:lnTo>
                      <a:pt x="16" y="10"/>
                    </a:lnTo>
                    <a:lnTo>
                      <a:pt x="16" y="14"/>
                    </a:lnTo>
                    <a:lnTo>
                      <a:pt x="6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52" name="Freeform 291"/>
              <p:cNvSpPr>
                <a:spLocks/>
              </p:cNvSpPr>
              <p:nvPr/>
            </p:nvSpPr>
            <p:spPr bwMode="auto">
              <a:xfrm>
                <a:off x="3013" y="2515"/>
                <a:ext cx="16" cy="12"/>
              </a:xfrm>
              <a:custGeom>
                <a:avLst/>
                <a:gdLst>
                  <a:gd name="T0" fmla="*/ 0 w 16"/>
                  <a:gd name="T1" fmla="*/ 4 h 12"/>
                  <a:gd name="T2" fmla="*/ 0 w 16"/>
                  <a:gd name="T3" fmla="*/ 4 h 12"/>
                  <a:gd name="T4" fmla="*/ 4 w 16"/>
                  <a:gd name="T5" fmla="*/ 0 h 12"/>
                  <a:gd name="T6" fmla="*/ 6 w 16"/>
                  <a:gd name="T7" fmla="*/ 0 h 12"/>
                  <a:gd name="T8" fmla="*/ 10 w 16"/>
                  <a:gd name="T9" fmla="*/ 2 h 12"/>
                  <a:gd name="T10" fmla="*/ 10 w 16"/>
                  <a:gd name="T11" fmla="*/ 2 h 12"/>
                  <a:gd name="T12" fmla="*/ 14 w 16"/>
                  <a:gd name="T13" fmla="*/ 6 h 12"/>
                  <a:gd name="T14" fmla="*/ 16 w 16"/>
                  <a:gd name="T15" fmla="*/ 8 h 12"/>
                  <a:gd name="T16" fmla="*/ 12 w 16"/>
                  <a:gd name="T17" fmla="*/ 10 h 12"/>
                  <a:gd name="T18" fmla="*/ 12 w 16"/>
                  <a:gd name="T19" fmla="*/ 10 h 12"/>
                  <a:gd name="T20" fmla="*/ 6 w 16"/>
                  <a:gd name="T21" fmla="*/ 12 h 12"/>
                  <a:gd name="T22" fmla="*/ 0 w 16"/>
                  <a:gd name="T23" fmla="*/ 12 h 12"/>
                  <a:gd name="T24" fmla="*/ 0 w 16"/>
                  <a:gd name="T25" fmla="*/ 4 h 1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2"/>
                  <a:gd name="T41" fmla="*/ 16 w 16"/>
                  <a:gd name="T42" fmla="*/ 12 h 12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2">
                    <a:moveTo>
                      <a:pt x="0" y="4"/>
                    </a:moveTo>
                    <a:lnTo>
                      <a:pt x="0" y="4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10" y="2"/>
                    </a:lnTo>
                    <a:lnTo>
                      <a:pt x="14" y="6"/>
                    </a:lnTo>
                    <a:lnTo>
                      <a:pt x="16" y="8"/>
                    </a:lnTo>
                    <a:lnTo>
                      <a:pt x="12" y="10"/>
                    </a:lnTo>
                    <a:lnTo>
                      <a:pt x="6" y="12"/>
                    </a:lnTo>
                    <a:lnTo>
                      <a:pt x="0" y="12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53" name="Freeform 292"/>
              <p:cNvSpPr>
                <a:spLocks/>
              </p:cNvSpPr>
              <p:nvPr/>
            </p:nvSpPr>
            <p:spPr bwMode="auto">
              <a:xfrm>
                <a:off x="2989" y="2525"/>
                <a:ext cx="16" cy="12"/>
              </a:xfrm>
              <a:custGeom>
                <a:avLst/>
                <a:gdLst>
                  <a:gd name="T0" fmla="*/ 0 w 16"/>
                  <a:gd name="T1" fmla="*/ 8 h 12"/>
                  <a:gd name="T2" fmla="*/ 0 w 16"/>
                  <a:gd name="T3" fmla="*/ 8 h 12"/>
                  <a:gd name="T4" fmla="*/ 0 w 16"/>
                  <a:gd name="T5" fmla="*/ 2 h 12"/>
                  <a:gd name="T6" fmla="*/ 0 w 16"/>
                  <a:gd name="T7" fmla="*/ 0 h 12"/>
                  <a:gd name="T8" fmla="*/ 4 w 16"/>
                  <a:gd name="T9" fmla="*/ 0 h 12"/>
                  <a:gd name="T10" fmla="*/ 4 w 16"/>
                  <a:gd name="T11" fmla="*/ 0 h 12"/>
                  <a:gd name="T12" fmla="*/ 16 w 16"/>
                  <a:gd name="T13" fmla="*/ 6 h 12"/>
                  <a:gd name="T14" fmla="*/ 16 w 16"/>
                  <a:gd name="T15" fmla="*/ 6 h 12"/>
                  <a:gd name="T16" fmla="*/ 14 w 16"/>
                  <a:gd name="T17" fmla="*/ 10 h 12"/>
                  <a:gd name="T18" fmla="*/ 14 w 16"/>
                  <a:gd name="T19" fmla="*/ 12 h 12"/>
                  <a:gd name="T20" fmla="*/ 12 w 16"/>
                  <a:gd name="T21" fmla="*/ 12 h 12"/>
                  <a:gd name="T22" fmla="*/ 12 w 16"/>
                  <a:gd name="T23" fmla="*/ 12 h 12"/>
                  <a:gd name="T24" fmla="*/ 4 w 16"/>
                  <a:gd name="T25" fmla="*/ 12 h 12"/>
                  <a:gd name="T26" fmla="*/ 2 w 16"/>
                  <a:gd name="T27" fmla="*/ 10 h 12"/>
                  <a:gd name="T28" fmla="*/ 0 w 16"/>
                  <a:gd name="T29" fmla="*/ 8 h 12"/>
                  <a:gd name="T30" fmla="*/ 0 w 16"/>
                  <a:gd name="T31" fmla="*/ 8 h 12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2"/>
                  <a:gd name="T50" fmla="*/ 16 w 16"/>
                  <a:gd name="T51" fmla="*/ 12 h 12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16" y="6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2" y="12"/>
                    </a:lnTo>
                    <a:lnTo>
                      <a:pt x="4" y="12"/>
                    </a:lnTo>
                    <a:lnTo>
                      <a:pt x="2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54" name="Freeform 293"/>
              <p:cNvSpPr>
                <a:spLocks/>
              </p:cNvSpPr>
              <p:nvPr/>
            </p:nvSpPr>
            <p:spPr bwMode="auto">
              <a:xfrm>
                <a:off x="3105" y="2491"/>
                <a:ext cx="18" cy="14"/>
              </a:xfrm>
              <a:custGeom>
                <a:avLst/>
                <a:gdLst>
                  <a:gd name="T0" fmla="*/ 0 w 18"/>
                  <a:gd name="T1" fmla="*/ 14 h 14"/>
                  <a:gd name="T2" fmla="*/ 0 w 18"/>
                  <a:gd name="T3" fmla="*/ 14 h 14"/>
                  <a:gd name="T4" fmla="*/ 4 w 18"/>
                  <a:gd name="T5" fmla="*/ 6 h 14"/>
                  <a:gd name="T6" fmla="*/ 8 w 18"/>
                  <a:gd name="T7" fmla="*/ 0 h 14"/>
                  <a:gd name="T8" fmla="*/ 12 w 18"/>
                  <a:gd name="T9" fmla="*/ 0 h 14"/>
                  <a:gd name="T10" fmla="*/ 14 w 18"/>
                  <a:gd name="T11" fmla="*/ 2 h 14"/>
                  <a:gd name="T12" fmla="*/ 14 w 18"/>
                  <a:gd name="T13" fmla="*/ 2 h 14"/>
                  <a:gd name="T14" fmla="*/ 16 w 18"/>
                  <a:gd name="T15" fmla="*/ 4 h 14"/>
                  <a:gd name="T16" fmla="*/ 18 w 18"/>
                  <a:gd name="T17" fmla="*/ 6 h 14"/>
                  <a:gd name="T18" fmla="*/ 16 w 18"/>
                  <a:gd name="T19" fmla="*/ 10 h 14"/>
                  <a:gd name="T20" fmla="*/ 10 w 18"/>
                  <a:gd name="T21" fmla="*/ 14 h 14"/>
                  <a:gd name="T22" fmla="*/ 0 w 18"/>
                  <a:gd name="T23" fmla="*/ 14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4"/>
                  <a:gd name="T38" fmla="*/ 18 w 18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4">
                    <a:moveTo>
                      <a:pt x="0" y="14"/>
                    </a:moveTo>
                    <a:lnTo>
                      <a:pt x="0" y="14"/>
                    </a:lnTo>
                    <a:lnTo>
                      <a:pt x="4" y="6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8" y="6"/>
                    </a:lnTo>
                    <a:lnTo>
                      <a:pt x="16" y="10"/>
                    </a:lnTo>
                    <a:lnTo>
                      <a:pt x="10" y="14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55" name="Freeform 294"/>
              <p:cNvSpPr>
                <a:spLocks/>
              </p:cNvSpPr>
              <p:nvPr/>
            </p:nvSpPr>
            <p:spPr bwMode="auto">
              <a:xfrm>
                <a:off x="3133" y="2499"/>
                <a:ext cx="18" cy="14"/>
              </a:xfrm>
              <a:custGeom>
                <a:avLst/>
                <a:gdLst>
                  <a:gd name="T0" fmla="*/ 0 w 18"/>
                  <a:gd name="T1" fmla="*/ 8 h 14"/>
                  <a:gd name="T2" fmla="*/ 0 w 18"/>
                  <a:gd name="T3" fmla="*/ 8 h 14"/>
                  <a:gd name="T4" fmla="*/ 4 w 18"/>
                  <a:gd name="T5" fmla="*/ 4 h 14"/>
                  <a:gd name="T6" fmla="*/ 6 w 18"/>
                  <a:gd name="T7" fmla="*/ 0 h 14"/>
                  <a:gd name="T8" fmla="*/ 8 w 18"/>
                  <a:gd name="T9" fmla="*/ 0 h 14"/>
                  <a:gd name="T10" fmla="*/ 10 w 18"/>
                  <a:gd name="T11" fmla="*/ 2 h 14"/>
                  <a:gd name="T12" fmla="*/ 10 w 18"/>
                  <a:gd name="T13" fmla="*/ 2 h 14"/>
                  <a:gd name="T14" fmla="*/ 14 w 18"/>
                  <a:gd name="T15" fmla="*/ 6 h 14"/>
                  <a:gd name="T16" fmla="*/ 16 w 18"/>
                  <a:gd name="T17" fmla="*/ 10 h 14"/>
                  <a:gd name="T18" fmla="*/ 18 w 18"/>
                  <a:gd name="T19" fmla="*/ 14 h 14"/>
                  <a:gd name="T20" fmla="*/ 6 w 18"/>
                  <a:gd name="T21" fmla="*/ 14 h 14"/>
                  <a:gd name="T22" fmla="*/ 0 w 18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4"/>
                  <a:gd name="T38" fmla="*/ 18 w 18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4">
                    <a:moveTo>
                      <a:pt x="0" y="8"/>
                    </a:moveTo>
                    <a:lnTo>
                      <a:pt x="0" y="8"/>
                    </a:lnTo>
                    <a:lnTo>
                      <a:pt x="4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4" y="6"/>
                    </a:lnTo>
                    <a:lnTo>
                      <a:pt x="16" y="10"/>
                    </a:lnTo>
                    <a:lnTo>
                      <a:pt x="18" y="14"/>
                    </a:lnTo>
                    <a:lnTo>
                      <a:pt x="6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56" name="Freeform 295"/>
              <p:cNvSpPr>
                <a:spLocks/>
              </p:cNvSpPr>
              <p:nvPr/>
            </p:nvSpPr>
            <p:spPr bwMode="auto">
              <a:xfrm>
                <a:off x="3151" y="2507"/>
                <a:ext cx="18" cy="14"/>
              </a:xfrm>
              <a:custGeom>
                <a:avLst/>
                <a:gdLst>
                  <a:gd name="T0" fmla="*/ 0 w 18"/>
                  <a:gd name="T1" fmla="*/ 14 h 14"/>
                  <a:gd name="T2" fmla="*/ 0 w 18"/>
                  <a:gd name="T3" fmla="*/ 14 h 14"/>
                  <a:gd name="T4" fmla="*/ 4 w 18"/>
                  <a:gd name="T5" fmla="*/ 6 h 14"/>
                  <a:gd name="T6" fmla="*/ 10 w 18"/>
                  <a:gd name="T7" fmla="*/ 2 h 14"/>
                  <a:gd name="T8" fmla="*/ 12 w 18"/>
                  <a:gd name="T9" fmla="*/ 0 h 14"/>
                  <a:gd name="T10" fmla="*/ 16 w 18"/>
                  <a:gd name="T11" fmla="*/ 2 h 14"/>
                  <a:gd name="T12" fmla="*/ 16 w 18"/>
                  <a:gd name="T13" fmla="*/ 2 h 14"/>
                  <a:gd name="T14" fmla="*/ 18 w 18"/>
                  <a:gd name="T15" fmla="*/ 4 h 14"/>
                  <a:gd name="T16" fmla="*/ 18 w 18"/>
                  <a:gd name="T17" fmla="*/ 6 h 14"/>
                  <a:gd name="T18" fmla="*/ 16 w 18"/>
                  <a:gd name="T19" fmla="*/ 10 h 14"/>
                  <a:gd name="T20" fmla="*/ 12 w 18"/>
                  <a:gd name="T21" fmla="*/ 14 h 14"/>
                  <a:gd name="T22" fmla="*/ 0 w 18"/>
                  <a:gd name="T23" fmla="*/ 14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4"/>
                  <a:gd name="T38" fmla="*/ 18 w 18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4">
                    <a:moveTo>
                      <a:pt x="0" y="14"/>
                    </a:moveTo>
                    <a:lnTo>
                      <a:pt x="0" y="14"/>
                    </a:lnTo>
                    <a:lnTo>
                      <a:pt x="4" y="6"/>
                    </a:lnTo>
                    <a:lnTo>
                      <a:pt x="10" y="2"/>
                    </a:lnTo>
                    <a:lnTo>
                      <a:pt x="12" y="0"/>
                    </a:lnTo>
                    <a:lnTo>
                      <a:pt x="16" y="2"/>
                    </a:lnTo>
                    <a:lnTo>
                      <a:pt x="18" y="4"/>
                    </a:lnTo>
                    <a:lnTo>
                      <a:pt x="18" y="6"/>
                    </a:lnTo>
                    <a:lnTo>
                      <a:pt x="16" y="10"/>
                    </a:lnTo>
                    <a:lnTo>
                      <a:pt x="12" y="14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57" name="Freeform 296"/>
              <p:cNvSpPr>
                <a:spLocks/>
              </p:cNvSpPr>
              <p:nvPr/>
            </p:nvSpPr>
            <p:spPr bwMode="auto">
              <a:xfrm>
                <a:off x="3107" y="2561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2 w 16"/>
                  <a:gd name="T5" fmla="*/ 2 h 14"/>
                  <a:gd name="T6" fmla="*/ 4 w 16"/>
                  <a:gd name="T7" fmla="*/ 0 h 14"/>
                  <a:gd name="T8" fmla="*/ 6 w 16"/>
                  <a:gd name="T9" fmla="*/ 0 h 14"/>
                  <a:gd name="T10" fmla="*/ 8 w 16"/>
                  <a:gd name="T11" fmla="*/ 2 h 14"/>
                  <a:gd name="T12" fmla="*/ 8 w 16"/>
                  <a:gd name="T13" fmla="*/ 2 h 14"/>
                  <a:gd name="T14" fmla="*/ 12 w 16"/>
                  <a:gd name="T15" fmla="*/ 6 h 14"/>
                  <a:gd name="T16" fmla="*/ 14 w 16"/>
                  <a:gd name="T17" fmla="*/ 10 h 14"/>
                  <a:gd name="T18" fmla="*/ 16 w 16"/>
                  <a:gd name="T19" fmla="*/ 14 h 14"/>
                  <a:gd name="T20" fmla="*/ 4 w 16"/>
                  <a:gd name="T21" fmla="*/ 14 h 14"/>
                  <a:gd name="T22" fmla="*/ 0 w 16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4"/>
                  <a:gd name="T38" fmla="*/ 16 w 16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12" y="6"/>
                    </a:lnTo>
                    <a:lnTo>
                      <a:pt x="14" y="10"/>
                    </a:lnTo>
                    <a:lnTo>
                      <a:pt x="16" y="14"/>
                    </a:lnTo>
                    <a:lnTo>
                      <a:pt x="4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58" name="Freeform 297"/>
              <p:cNvSpPr>
                <a:spLocks/>
              </p:cNvSpPr>
              <p:nvPr/>
            </p:nvSpPr>
            <p:spPr bwMode="auto">
              <a:xfrm>
                <a:off x="3149" y="2525"/>
                <a:ext cx="16" cy="10"/>
              </a:xfrm>
              <a:custGeom>
                <a:avLst/>
                <a:gdLst>
                  <a:gd name="T0" fmla="*/ 0 w 16"/>
                  <a:gd name="T1" fmla="*/ 4 h 10"/>
                  <a:gd name="T2" fmla="*/ 0 w 16"/>
                  <a:gd name="T3" fmla="*/ 4 h 10"/>
                  <a:gd name="T4" fmla="*/ 6 w 16"/>
                  <a:gd name="T5" fmla="*/ 0 h 10"/>
                  <a:gd name="T6" fmla="*/ 8 w 16"/>
                  <a:gd name="T7" fmla="*/ 0 h 10"/>
                  <a:gd name="T8" fmla="*/ 12 w 16"/>
                  <a:gd name="T9" fmla="*/ 2 h 10"/>
                  <a:gd name="T10" fmla="*/ 12 w 16"/>
                  <a:gd name="T11" fmla="*/ 2 h 10"/>
                  <a:gd name="T12" fmla="*/ 16 w 16"/>
                  <a:gd name="T13" fmla="*/ 4 h 10"/>
                  <a:gd name="T14" fmla="*/ 16 w 16"/>
                  <a:gd name="T15" fmla="*/ 6 h 10"/>
                  <a:gd name="T16" fmla="*/ 14 w 16"/>
                  <a:gd name="T17" fmla="*/ 10 h 10"/>
                  <a:gd name="T18" fmla="*/ 14 w 16"/>
                  <a:gd name="T19" fmla="*/ 10 h 10"/>
                  <a:gd name="T20" fmla="*/ 8 w 16"/>
                  <a:gd name="T21" fmla="*/ 10 h 10"/>
                  <a:gd name="T22" fmla="*/ 2 w 16"/>
                  <a:gd name="T23" fmla="*/ 10 h 10"/>
                  <a:gd name="T24" fmla="*/ 0 w 16"/>
                  <a:gd name="T25" fmla="*/ 4 h 1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0"/>
                  <a:gd name="T41" fmla="*/ 16 w 16"/>
                  <a:gd name="T42" fmla="*/ 10 h 10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0">
                    <a:moveTo>
                      <a:pt x="0" y="4"/>
                    </a:moveTo>
                    <a:lnTo>
                      <a:pt x="0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0"/>
                    </a:lnTo>
                    <a:lnTo>
                      <a:pt x="8" y="10"/>
                    </a:lnTo>
                    <a:lnTo>
                      <a:pt x="2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59" name="Freeform 298"/>
              <p:cNvSpPr>
                <a:spLocks/>
              </p:cNvSpPr>
              <p:nvPr/>
            </p:nvSpPr>
            <p:spPr bwMode="auto">
              <a:xfrm>
                <a:off x="3179" y="2531"/>
                <a:ext cx="10" cy="10"/>
              </a:xfrm>
              <a:custGeom>
                <a:avLst/>
                <a:gdLst>
                  <a:gd name="T0" fmla="*/ 0 w 10"/>
                  <a:gd name="T1" fmla="*/ 4 h 10"/>
                  <a:gd name="T2" fmla="*/ 0 w 10"/>
                  <a:gd name="T3" fmla="*/ 4 h 10"/>
                  <a:gd name="T4" fmla="*/ 0 w 10"/>
                  <a:gd name="T5" fmla="*/ 2 h 10"/>
                  <a:gd name="T6" fmla="*/ 2 w 10"/>
                  <a:gd name="T7" fmla="*/ 2 h 10"/>
                  <a:gd name="T8" fmla="*/ 4 w 10"/>
                  <a:gd name="T9" fmla="*/ 0 h 10"/>
                  <a:gd name="T10" fmla="*/ 4 w 10"/>
                  <a:gd name="T11" fmla="*/ 0 h 10"/>
                  <a:gd name="T12" fmla="*/ 8 w 10"/>
                  <a:gd name="T13" fmla="*/ 2 h 10"/>
                  <a:gd name="T14" fmla="*/ 10 w 10"/>
                  <a:gd name="T15" fmla="*/ 4 h 10"/>
                  <a:gd name="T16" fmla="*/ 10 w 10"/>
                  <a:gd name="T17" fmla="*/ 6 h 10"/>
                  <a:gd name="T18" fmla="*/ 4 w 10"/>
                  <a:gd name="T19" fmla="*/ 10 h 10"/>
                  <a:gd name="T20" fmla="*/ 0 w 10"/>
                  <a:gd name="T21" fmla="*/ 4 h 10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10"/>
                  <a:gd name="T35" fmla="*/ 10 w 10"/>
                  <a:gd name="T36" fmla="*/ 10 h 10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10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8" y="2"/>
                    </a:lnTo>
                    <a:lnTo>
                      <a:pt x="10" y="4"/>
                    </a:lnTo>
                    <a:lnTo>
                      <a:pt x="10" y="6"/>
                    </a:lnTo>
                    <a:lnTo>
                      <a:pt x="4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60" name="Freeform 299"/>
              <p:cNvSpPr>
                <a:spLocks/>
              </p:cNvSpPr>
              <p:nvPr/>
            </p:nvSpPr>
            <p:spPr bwMode="auto">
              <a:xfrm>
                <a:off x="3169" y="2523"/>
                <a:ext cx="8" cy="12"/>
              </a:xfrm>
              <a:custGeom>
                <a:avLst/>
                <a:gdLst>
                  <a:gd name="T0" fmla="*/ 0 w 8"/>
                  <a:gd name="T1" fmla="*/ 4 h 12"/>
                  <a:gd name="T2" fmla="*/ 0 w 8"/>
                  <a:gd name="T3" fmla="*/ 4 h 12"/>
                  <a:gd name="T4" fmla="*/ 0 w 8"/>
                  <a:gd name="T5" fmla="*/ 0 h 12"/>
                  <a:gd name="T6" fmla="*/ 2 w 8"/>
                  <a:gd name="T7" fmla="*/ 0 h 12"/>
                  <a:gd name="T8" fmla="*/ 4 w 8"/>
                  <a:gd name="T9" fmla="*/ 0 h 12"/>
                  <a:gd name="T10" fmla="*/ 4 w 8"/>
                  <a:gd name="T11" fmla="*/ 0 h 12"/>
                  <a:gd name="T12" fmla="*/ 8 w 8"/>
                  <a:gd name="T13" fmla="*/ 4 h 12"/>
                  <a:gd name="T14" fmla="*/ 8 w 8"/>
                  <a:gd name="T15" fmla="*/ 6 h 12"/>
                  <a:gd name="T16" fmla="*/ 6 w 8"/>
                  <a:gd name="T17" fmla="*/ 8 h 12"/>
                  <a:gd name="T18" fmla="*/ 6 w 8"/>
                  <a:gd name="T19" fmla="*/ 8 h 12"/>
                  <a:gd name="T20" fmla="*/ 4 w 8"/>
                  <a:gd name="T21" fmla="*/ 10 h 12"/>
                  <a:gd name="T22" fmla="*/ 4 w 8"/>
                  <a:gd name="T23" fmla="*/ 12 h 12"/>
                  <a:gd name="T24" fmla="*/ 2 w 8"/>
                  <a:gd name="T25" fmla="*/ 12 h 12"/>
                  <a:gd name="T26" fmla="*/ 2 w 8"/>
                  <a:gd name="T27" fmla="*/ 12 h 12"/>
                  <a:gd name="T28" fmla="*/ 0 w 8"/>
                  <a:gd name="T29" fmla="*/ 8 h 12"/>
                  <a:gd name="T30" fmla="*/ 0 w 8"/>
                  <a:gd name="T31" fmla="*/ 4 h 12"/>
                  <a:gd name="T32" fmla="*/ 0 w 8"/>
                  <a:gd name="T33" fmla="*/ 4 h 1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8"/>
                  <a:gd name="T52" fmla="*/ 0 h 12"/>
                  <a:gd name="T53" fmla="*/ 8 w 8"/>
                  <a:gd name="T54" fmla="*/ 12 h 12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8" h="12">
                    <a:moveTo>
                      <a:pt x="0" y="4"/>
                    </a:moveTo>
                    <a:lnTo>
                      <a:pt x="0" y="4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8" y="6"/>
                    </a:lnTo>
                    <a:lnTo>
                      <a:pt x="6" y="8"/>
                    </a:lnTo>
                    <a:lnTo>
                      <a:pt x="4" y="10"/>
                    </a:lnTo>
                    <a:lnTo>
                      <a:pt x="4" y="12"/>
                    </a:lnTo>
                    <a:lnTo>
                      <a:pt x="2" y="12"/>
                    </a:lnTo>
                    <a:lnTo>
                      <a:pt x="0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61" name="Freeform 300"/>
              <p:cNvSpPr>
                <a:spLocks/>
              </p:cNvSpPr>
              <p:nvPr/>
            </p:nvSpPr>
            <p:spPr bwMode="auto">
              <a:xfrm>
                <a:off x="3367" y="2685"/>
                <a:ext cx="8" cy="12"/>
              </a:xfrm>
              <a:custGeom>
                <a:avLst/>
                <a:gdLst>
                  <a:gd name="T0" fmla="*/ 0 w 8"/>
                  <a:gd name="T1" fmla="*/ 8 h 12"/>
                  <a:gd name="T2" fmla="*/ 0 w 8"/>
                  <a:gd name="T3" fmla="*/ 8 h 12"/>
                  <a:gd name="T4" fmla="*/ 0 w 8"/>
                  <a:gd name="T5" fmla="*/ 4 h 12"/>
                  <a:gd name="T6" fmla="*/ 2 w 8"/>
                  <a:gd name="T7" fmla="*/ 0 h 12"/>
                  <a:gd name="T8" fmla="*/ 4 w 8"/>
                  <a:gd name="T9" fmla="*/ 2 h 12"/>
                  <a:gd name="T10" fmla="*/ 4 w 8"/>
                  <a:gd name="T11" fmla="*/ 2 h 12"/>
                  <a:gd name="T12" fmla="*/ 8 w 8"/>
                  <a:gd name="T13" fmla="*/ 4 h 12"/>
                  <a:gd name="T14" fmla="*/ 8 w 8"/>
                  <a:gd name="T15" fmla="*/ 8 h 12"/>
                  <a:gd name="T16" fmla="*/ 8 w 8"/>
                  <a:gd name="T17" fmla="*/ 8 h 12"/>
                  <a:gd name="T18" fmla="*/ 8 w 8"/>
                  <a:gd name="T19" fmla="*/ 10 h 12"/>
                  <a:gd name="T20" fmla="*/ 6 w 8"/>
                  <a:gd name="T21" fmla="*/ 12 h 12"/>
                  <a:gd name="T22" fmla="*/ 6 w 8"/>
                  <a:gd name="T23" fmla="*/ 12 h 12"/>
                  <a:gd name="T24" fmla="*/ 4 w 8"/>
                  <a:gd name="T25" fmla="*/ 10 h 12"/>
                  <a:gd name="T26" fmla="*/ 0 w 8"/>
                  <a:gd name="T27" fmla="*/ 8 h 12"/>
                  <a:gd name="T28" fmla="*/ 0 w 8"/>
                  <a:gd name="T29" fmla="*/ 8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8"/>
                  <a:gd name="T46" fmla="*/ 0 h 12"/>
                  <a:gd name="T47" fmla="*/ 8 w 8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8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4"/>
                    </a:lnTo>
                    <a:lnTo>
                      <a:pt x="2" y="0"/>
                    </a:lnTo>
                    <a:lnTo>
                      <a:pt x="4" y="2"/>
                    </a:lnTo>
                    <a:lnTo>
                      <a:pt x="8" y="4"/>
                    </a:lnTo>
                    <a:lnTo>
                      <a:pt x="8" y="8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62" name="Freeform 301"/>
              <p:cNvSpPr>
                <a:spLocks/>
              </p:cNvSpPr>
              <p:nvPr/>
            </p:nvSpPr>
            <p:spPr bwMode="auto">
              <a:xfrm>
                <a:off x="3323" y="2675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0 w 16"/>
                  <a:gd name="T5" fmla="*/ 2 h 14"/>
                  <a:gd name="T6" fmla="*/ 2 w 16"/>
                  <a:gd name="T7" fmla="*/ 0 h 14"/>
                  <a:gd name="T8" fmla="*/ 6 w 16"/>
                  <a:gd name="T9" fmla="*/ 2 h 14"/>
                  <a:gd name="T10" fmla="*/ 6 w 16"/>
                  <a:gd name="T11" fmla="*/ 2 h 14"/>
                  <a:gd name="T12" fmla="*/ 16 w 16"/>
                  <a:gd name="T13" fmla="*/ 8 h 14"/>
                  <a:gd name="T14" fmla="*/ 16 w 16"/>
                  <a:gd name="T15" fmla="*/ 8 h 14"/>
                  <a:gd name="T16" fmla="*/ 14 w 16"/>
                  <a:gd name="T17" fmla="*/ 10 h 14"/>
                  <a:gd name="T18" fmla="*/ 14 w 16"/>
                  <a:gd name="T19" fmla="*/ 12 h 14"/>
                  <a:gd name="T20" fmla="*/ 12 w 16"/>
                  <a:gd name="T21" fmla="*/ 14 h 14"/>
                  <a:gd name="T22" fmla="*/ 12 w 16"/>
                  <a:gd name="T23" fmla="*/ 14 h 14"/>
                  <a:gd name="T24" fmla="*/ 6 w 16"/>
                  <a:gd name="T25" fmla="*/ 12 h 14"/>
                  <a:gd name="T26" fmla="*/ 2 w 16"/>
                  <a:gd name="T27" fmla="*/ 10 h 14"/>
                  <a:gd name="T28" fmla="*/ 0 w 16"/>
                  <a:gd name="T29" fmla="*/ 8 h 14"/>
                  <a:gd name="T30" fmla="*/ 0 w 16"/>
                  <a:gd name="T31" fmla="*/ 8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4"/>
                  <a:gd name="T50" fmla="*/ 16 w 16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2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6" y="12"/>
                    </a:lnTo>
                    <a:lnTo>
                      <a:pt x="2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63" name="Freeform 302"/>
              <p:cNvSpPr>
                <a:spLocks/>
              </p:cNvSpPr>
              <p:nvPr/>
            </p:nvSpPr>
            <p:spPr bwMode="auto">
              <a:xfrm>
                <a:off x="3341" y="2681"/>
                <a:ext cx="10" cy="12"/>
              </a:xfrm>
              <a:custGeom>
                <a:avLst/>
                <a:gdLst>
                  <a:gd name="T0" fmla="*/ 0 w 10"/>
                  <a:gd name="T1" fmla="*/ 8 h 12"/>
                  <a:gd name="T2" fmla="*/ 0 w 10"/>
                  <a:gd name="T3" fmla="*/ 8 h 12"/>
                  <a:gd name="T4" fmla="*/ 0 w 10"/>
                  <a:gd name="T5" fmla="*/ 4 h 12"/>
                  <a:gd name="T6" fmla="*/ 0 w 10"/>
                  <a:gd name="T7" fmla="*/ 0 h 12"/>
                  <a:gd name="T8" fmla="*/ 4 w 10"/>
                  <a:gd name="T9" fmla="*/ 0 h 12"/>
                  <a:gd name="T10" fmla="*/ 4 w 10"/>
                  <a:gd name="T11" fmla="*/ 0 h 12"/>
                  <a:gd name="T12" fmla="*/ 8 w 10"/>
                  <a:gd name="T13" fmla="*/ 0 h 12"/>
                  <a:gd name="T14" fmla="*/ 10 w 10"/>
                  <a:gd name="T15" fmla="*/ 2 h 12"/>
                  <a:gd name="T16" fmla="*/ 10 w 10"/>
                  <a:gd name="T17" fmla="*/ 6 h 12"/>
                  <a:gd name="T18" fmla="*/ 8 w 10"/>
                  <a:gd name="T19" fmla="*/ 12 h 12"/>
                  <a:gd name="T20" fmla="*/ 0 w 10"/>
                  <a:gd name="T21" fmla="*/ 12 h 12"/>
                  <a:gd name="T22" fmla="*/ 0 w 10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0"/>
                  <a:gd name="T37" fmla="*/ 0 h 12"/>
                  <a:gd name="T38" fmla="*/ 10 w 10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0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4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0" y="6"/>
                    </a:lnTo>
                    <a:lnTo>
                      <a:pt x="8" y="12"/>
                    </a:lnTo>
                    <a:lnTo>
                      <a:pt x="0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64" name="Freeform 303"/>
              <p:cNvSpPr>
                <a:spLocks/>
              </p:cNvSpPr>
              <p:nvPr/>
            </p:nvSpPr>
            <p:spPr bwMode="auto">
              <a:xfrm>
                <a:off x="3353" y="2681"/>
                <a:ext cx="10" cy="16"/>
              </a:xfrm>
              <a:custGeom>
                <a:avLst/>
                <a:gdLst>
                  <a:gd name="T0" fmla="*/ 0 w 10"/>
                  <a:gd name="T1" fmla="*/ 14 h 16"/>
                  <a:gd name="T2" fmla="*/ 0 w 10"/>
                  <a:gd name="T3" fmla="*/ 14 h 16"/>
                  <a:gd name="T4" fmla="*/ 0 w 10"/>
                  <a:gd name="T5" fmla="*/ 10 h 16"/>
                  <a:gd name="T6" fmla="*/ 2 w 10"/>
                  <a:gd name="T7" fmla="*/ 2 h 16"/>
                  <a:gd name="T8" fmla="*/ 2 w 10"/>
                  <a:gd name="T9" fmla="*/ 2 h 16"/>
                  <a:gd name="T10" fmla="*/ 4 w 10"/>
                  <a:gd name="T11" fmla="*/ 2 h 16"/>
                  <a:gd name="T12" fmla="*/ 6 w 10"/>
                  <a:gd name="T13" fmla="*/ 0 h 16"/>
                  <a:gd name="T14" fmla="*/ 8 w 10"/>
                  <a:gd name="T15" fmla="*/ 2 h 16"/>
                  <a:gd name="T16" fmla="*/ 8 w 10"/>
                  <a:gd name="T17" fmla="*/ 4 h 16"/>
                  <a:gd name="T18" fmla="*/ 8 w 10"/>
                  <a:gd name="T19" fmla="*/ 4 h 16"/>
                  <a:gd name="T20" fmla="*/ 10 w 10"/>
                  <a:gd name="T21" fmla="*/ 14 h 16"/>
                  <a:gd name="T22" fmla="*/ 10 w 10"/>
                  <a:gd name="T23" fmla="*/ 14 h 16"/>
                  <a:gd name="T24" fmla="*/ 6 w 10"/>
                  <a:gd name="T25" fmla="*/ 16 h 16"/>
                  <a:gd name="T26" fmla="*/ 2 w 10"/>
                  <a:gd name="T27" fmla="*/ 16 h 16"/>
                  <a:gd name="T28" fmla="*/ 0 w 10"/>
                  <a:gd name="T29" fmla="*/ 14 h 16"/>
                  <a:gd name="T30" fmla="*/ 0 w 10"/>
                  <a:gd name="T31" fmla="*/ 14 h 1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0"/>
                  <a:gd name="T49" fmla="*/ 0 h 16"/>
                  <a:gd name="T50" fmla="*/ 10 w 10"/>
                  <a:gd name="T51" fmla="*/ 16 h 1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0" h="16">
                    <a:moveTo>
                      <a:pt x="0" y="14"/>
                    </a:moveTo>
                    <a:lnTo>
                      <a:pt x="0" y="14"/>
                    </a:lnTo>
                    <a:lnTo>
                      <a:pt x="0" y="10"/>
                    </a:lnTo>
                    <a:lnTo>
                      <a:pt x="2" y="2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8" y="4"/>
                    </a:lnTo>
                    <a:lnTo>
                      <a:pt x="10" y="14"/>
                    </a:lnTo>
                    <a:lnTo>
                      <a:pt x="6" y="16"/>
                    </a:lnTo>
                    <a:lnTo>
                      <a:pt x="2" y="16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65" name="Freeform 304"/>
              <p:cNvSpPr>
                <a:spLocks/>
              </p:cNvSpPr>
              <p:nvPr/>
            </p:nvSpPr>
            <p:spPr bwMode="auto">
              <a:xfrm>
                <a:off x="3403" y="2675"/>
                <a:ext cx="18" cy="14"/>
              </a:xfrm>
              <a:custGeom>
                <a:avLst/>
                <a:gdLst>
                  <a:gd name="T0" fmla="*/ 0 w 18"/>
                  <a:gd name="T1" fmla="*/ 14 h 14"/>
                  <a:gd name="T2" fmla="*/ 0 w 18"/>
                  <a:gd name="T3" fmla="*/ 14 h 14"/>
                  <a:gd name="T4" fmla="*/ 2 w 18"/>
                  <a:gd name="T5" fmla="*/ 6 h 14"/>
                  <a:gd name="T6" fmla="*/ 8 w 18"/>
                  <a:gd name="T7" fmla="*/ 0 h 14"/>
                  <a:gd name="T8" fmla="*/ 10 w 18"/>
                  <a:gd name="T9" fmla="*/ 0 h 14"/>
                  <a:gd name="T10" fmla="*/ 14 w 18"/>
                  <a:gd name="T11" fmla="*/ 2 h 14"/>
                  <a:gd name="T12" fmla="*/ 14 w 18"/>
                  <a:gd name="T13" fmla="*/ 2 h 14"/>
                  <a:gd name="T14" fmla="*/ 16 w 18"/>
                  <a:gd name="T15" fmla="*/ 4 h 14"/>
                  <a:gd name="T16" fmla="*/ 18 w 18"/>
                  <a:gd name="T17" fmla="*/ 6 h 14"/>
                  <a:gd name="T18" fmla="*/ 16 w 18"/>
                  <a:gd name="T19" fmla="*/ 10 h 14"/>
                  <a:gd name="T20" fmla="*/ 10 w 18"/>
                  <a:gd name="T21" fmla="*/ 14 h 14"/>
                  <a:gd name="T22" fmla="*/ 0 w 18"/>
                  <a:gd name="T23" fmla="*/ 14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4"/>
                  <a:gd name="T38" fmla="*/ 18 w 18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4">
                    <a:moveTo>
                      <a:pt x="0" y="14"/>
                    </a:moveTo>
                    <a:lnTo>
                      <a:pt x="0" y="14"/>
                    </a:lnTo>
                    <a:lnTo>
                      <a:pt x="2" y="6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8" y="6"/>
                    </a:lnTo>
                    <a:lnTo>
                      <a:pt x="16" y="10"/>
                    </a:lnTo>
                    <a:lnTo>
                      <a:pt x="10" y="14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66" name="Freeform 305"/>
              <p:cNvSpPr>
                <a:spLocks/>
              </p:cNvSpPr>
              <p:nvPr/>
            </p:nvSpPr>
            <p:spPr bwMode="auto">
              <a:xfrm>
                <a:off x="3379" y="2685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2 w 16"/>
                  <a:gd name="T5" fmla="*/ 2 h 14"/>
                  <a:gd name="T6" fmla="*/ 6 w 16"/>
                  <a:gd name="T7" fmla="*/ 0 h 14"/>
                  <a:gd name="T8" fmla="*/ 8 w 16"/>
                  <a:gd name="T9" fmla="*/ 0 h 14"/>
                  <a:gd name="T10" fmla="*/ 10 w 16"/>
                  <a:gd name="T11" fmla="*/ 2 h 14"/>
                  <a:gd name="T12" fmla="*/ 10 w 16"/>
                  <a:gd name="T13" fmla="*/ 2 h 14"/>
                  <a:gd name="T14" fmla="*/ 14 w 16"/>
                  <a:gd name="T15" fmla="*/ 6 h 14"/>
                  <a:gd name="T16" fmla="*/ 16 w 16"/>
                  <a:gd name="T17" fmla="*/ 10 h 14"/>
                  <a:gd name="T18" fmla="*/ 16 w 16"/>
                  <a:gd name="T19" fmla="*/ 14 h 14"/>
                  <a:gd name="T20" fmla="*/ 6 w 16"/>
                  <a:gd name="T21" fmla="*/ 14 h 14"/>
                  <a:gd name="T22" fmla="*/ 0 w 16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4"/>
                  <a:gd name="T38" fmla="*/ 16 w 16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4" y="6"/>
                    </a:lnTo>
                    <a:lnTo>
                      <a:pt x="16" y="10"/>
                    </a:lnTo>
                    <a:lnTo>
                      <a:pt x="16" y="14"/>
                    </a:lnTo>
                    <a:lnTo>
                      <a:pt x="6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67" name="Freeform 306"/>
              <p:cNvSpPr>
                <a:spLocks/>
              </p:cNvSpPr>
              <p:nvPr/>
            </p:nvSpPr>
            <p:spPr bwMode="auto">
              <a:xfrm>
                <a:off x="3399" y="2693"/>
                <a:ext cx="18" cy="10"/>
              </a:xfrm>
              <a:custGeom>
                <a:avLst/>
                <a:gdLst>
                  <a:gd name="T0" fmla="*/ 0 w 18"/>
                  <a:gd name="T1" fmla="*/ 4 h 10"/>
                  <a:gd name="T2" fmla="*/ 0 w 18"/>
                  <a:gd name="T3" fmla="*/ 4 h 10"/>
                  <a:gd name="T4" fmla="*/ 6 w 18"/>
                  <a:gd name="T5" fmla="*/ 0 h 10"/>
                  <a:gd name="T6" fmla="*/ 8 w 18"/>
                  <a:gd name="T7" fmla="*/ 0 h 10"/>
                  <a:gd name="T8" fmla="*/ 12 w 18"/>
                  <a:gd name="T9" fmla="*/ 2 h 10"/>
                  <a:gd name="T10" fmla="*/ 12 w 18"/>
                  <a:gd name="T11" fmla="*/ 2 h 10"/>
                  <a:gd name="T12" fmla="*/ 16 w 18"/>
                  <a:gd name="T13" fmla="*/ 4 h 10"/>
                  <a:gd name="T14" fmla="*/ 18 w 18"/>
                  <a:gd name="T15" fmla="*/ 6 h 10"/>
                  <a:gd name="T16" fmla="*/ 14 w 18"/>
                  <a:gd name="T17" fmla="*/ 10 h 10"/>
                  <a:gd name="T18" fmla="*/ 14 w 18"/>
                  <a:gd name="T19" fmla="*/ 10 h 10"/>
                  <a:gd name="T20" fmla="*/ 8 w 18"/>
                  <a:gd name="T21" fmla="*/ 10 h 10"/>
                  <a:gd name="T22" fmla="*/ 2 w 18"/>
                  <a:gd name="T23" fmla="*/ 10 h 10"/>
                  <a:gd name="T24" fmla="*/ 0 w 18"/>
                  <a:gd name="T25" fmla="*/ 4 h 1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8"/>
                  <a:gd name="T40" fmla="*/ 0 h 10"/>
                  <a:gd name="T41" fmla="*/ 18 w 18"/>
                  <a:gd name="T42" fmla="*/ 10 h 10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8" h="10">
                    <a:moveTo>
                      <a:pt x="0" y="4"/>
                    </a:moveTo>
                    <a:lnTo>
                      <a:pt x="0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6" y="4"/>
                    </a:lnTo>
                    <a:lnTo>
                      <a:pt x="18" y="6"/>
                    </a:lnTo>
                    <a:lnTo>
                      <a:pt x="14" y="10"/>
                    </a:lnTo>
                    <a:lnTo>
                      <a:pt x="8" y="10"/>
                    </a:lnTo>
                    <a:lnTo>
                      <a:pt x="2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68" name="Freeform 307"/>
              <p:cNvSpPr>
                <a:spLocks/>
              </p:cNvSpPr>
              <p:nvPr/>
            </p:nvSpPr>
            <p:spPr bwMode="auto">
              <a:xfrm>
                <a:off x="3415" y="2707"/>
                <a:ext cx="10" cy="8"/>
              </a:xfrm>
              <a:custGeom>
                <a:avLst/>
                <a:gdLst>
                  <a:gd name="T0" fmla="*/ 0 w 10"/>
                  <a:gd name="T1" fmla="*/ 4 h 8"/>
                  <a:gd name="T2" fmla="*/ 0 w 10"/>
                  <a:gd name="T3" fmla="*/ 4 h 8"/>
                  <a:gd name="T4" fmla="*/ 0 w 10"/>
                  <a:gd name="T5" fmla="*/ 0 h 8"/>
                  <a:gd name="T6" fmla="*/ 2 w 10"/>
                  <a:gd name="T7" fmla="*/ 0 h 8"/>
                  <a:gd name="T8" fmla="*/ 6 w 10"/>
                  <a:gd name="T9" fmla="*/ 0 h 8"/>
                  <a:gd name="T10" fmla="*/ 6 w 10"/>
                  <a:gd name="T11" fmla="*/ 0 h 8"/>
                  <a:gd name="T12" fmla="*/ 8 w 10"/>
                  <a:gd name="T13" fmla="*/ 0 h 8"/>
                  <a:gd name="T14" fmla="*/ 10 w 10"/>
                  <a:gd name="T15" fmla="*/ 2 h 8"/>
                  <a:gd name="T16" fmla="*/ 10 w 10"/>
                  <a:gd name="T17" fmla="*/ 4 h 8"/>
                  <a:gd name="T18" fmla="*/ 6 w 10"/>
                  <a:gd name="T19" fmla="*/ 8 h 8"/>
                  <a:gd name="T20" fmla="*/ 0 w 10"/>
                  <a:gd name="T21" fmla="*/ 4 h 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8"/>
                  <a:gd name="T35" fmla="*/ 10 w 10"/>
                  <a:gd name="T36" fmla="*/ 8 h 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8">
                    <a:moveTo>
                      <a:pt x="0" y="4"/>
                    </a:moveTo>
                    <a:lnTo>
                      <a:pt x="0" y="4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0" y="4"/>
                    </a:lnTo>
                    <a:lnTo>
                      <a:pt x="6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69" name="Freeform 308"/>
              <p:cNvSpPr>
                <a:spLocks/>
              </p:cNvSpPr>
              <p:nvPr/>
            </p:nvSpPr>
            <p:spPr bwMode="auto">
              <a:xfrm>
                <a:off x="3437" y="2709"/>
                <a:ext cx="10" cy="8"/>
              </a:xfrm>
              <a:custGeom>
                <a:avLst/>
                <a:gdLst>
                  <a:gd name="T0" fmla="*/ 0 w 10"/>
                  <a:gd name="T1" fmla="*/ 2 h 8"/>
                  <a:gd name="T2" fmla="*/ 0 w 10"/>
                  <a:gd name="T3" fmla="*/ 2 h 8"/>
                  <a:gd name="T4" fmla="*/ 0 w 10"/>
                  <a:gd name="T5" fmla="*/ 0 h 8"/>
                  <a:gd name="T6" fmla="*/ 2 w 10"/>
                  <a:gd name="T7" fmla="*/ 0 h 8"/>
                  <a:gd name="T8" fmla="*/ 4 w 10"/>
                  <a:gd name="T9" fmla="*/ 0 h 8"/>
                  <a:gd name="T10" fmla="*/ 4 w 10"/>
                  <a:gd name="T11" fmla="*/ 0 h 8"/>
                  <a:gd name="T12" fmla="*/ 8 w 10"/>
                  <a:gd name="T13" fmla="*/ 0 h 8"/>
                  <a:gd name="T14" fmla="*/ 10 w 10"/>
                  <a:gd name="T15" fmla="*/ 2 h 8"/>
                  <a:gd name="T16" fmla="*/ 10 w 10"/>
                  <a:gd name="T17" fmla="*/ 4 h 8"/>
                  <a:gd name="T18" fmla="*/ 4 w 10"/>
                  <a:gd name="T19" fmla="*/ 8 h 8"/>
                  <a:gd name="T20" fmla="*/ 0 w 10"/>
                  <a:gd name="T21" fmla="*/ 2 h 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8"/>
                  <a:gd name="T35" fmla="*/ 10 w 10"/>
                  <a:gd name="T36" fmla="*/ 8 h 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8">
                    <a:moveTo>
                      <a:pt x="0" y="2"/>
                    </a:moveTo>
                    <a:lnTo>
                      <a:pt x="0" y="2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0" y="4"/>
                    </a:lnTo>
                    <a:lnTo>
                      <a:pt x="4" y="8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70" name="Freeform 309"/>
              <p:cNvSpPr>
                <a:spLocks/>
              </p:cNvSpPr>
              <p:nvPr/>
            </p:nvSpPr>
            <p:spPr bwMode="auto">
              <a:xfrm>
                <a:off x="3349" y="2703"/>
                <a:ext cx="10" cy="10"/>
              </a:xfrm>
              <a:custGeom>
                <a:avLst/>
                <a:gdLst>
                  <a:gd name="T0" fmla="*/ 0 w 10"/>
                  <a:gd name="T1" fmla="*/ 4 h 10"/>
                  <a:gd name="T2" fmla="*/ 0 w 10"/>
                  <a:gd name="T3" fmla="*/ 4 h 10"/>
                  <a:gd name="T4" fmla="*/ 0 w 10"/>
                  <a:gd name="T5" fmla="*/ 2 h 10"/>
                  <a:gd name="T6" fmla="*/ 2 w 10"/>
                  <a:gd name="T7" fmla="*/ 2 h 10"/>
                  <a:gd name="T8" fmla="*/ 4 w 10"/>
                  <a:gd name="T9" fmla="*/ 0 h 10"/>
                  <a:gd name="T10" fmla="*/ 4 w 10"/>
                  <a:gd name="T11" fmla="*/ 0 h 10"/>
                  <a:gd name="T12" fmla="*/ 8 w 10"/>
                  <a:gd name="T13" fmla="*/ 2 h 10"/>
                  <a:gd name="T14" fmla="*/ 10 w 10"/>
                  <a:gd name="T15" fmla="*/ 4 h 10"/>
                  <a:gd name="T16" fmla="*/ 10 w 10"/>
                  <a:gd name="T17" fmla="*/ 6 h 10"/>
                  <a:gd name="T18" fmla="*/ 4 w 10"/>
                  <a:gd name="T19" fmla="*/ 10 h 10"/>
                  <a:gd name="T20" fmla="*/ 0 w 10"/>
                  <a:gd name="T21" fmla="*/ 4 h 10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10"/>
                  <a:gd name="T35" fmla="*/ 10 w 10"/>
                  <a:gd name="T36" fmla="*/ 10 h 10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10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8" y="2"/>
                    </a:lnTo>
                    <a:lnTo>
                      <a:pt x="10" y="4"/>
                    </a:lnTo>
                    <a:lnTo>
                      <a:pt x="10" y="6"/>
                    </a:lnTo>
                    <a:lnTo>
                      <a:pt x="4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71" name="Freeform 310"/>
              <p:cNvSpPr>
                <a:spLocks/>
              </p:cNvSpPr>
              <p:nvPr/>
            </p:nvSpPr>
            <p:spPr bwMode="auto">
              <a:xfrm>
                <a:off x="3563" y="2679"/>
                <a:ext cx="10" cy="8"/>
              </a:xfrm>
              <a:custGeom>
                <a:avLst/>
                <a:gdLst>
                  <a:gd name="T0" fmla="*/ 0 w 10"/>
                  <a:gd name="T1" fmla="*/ 4 h 8"/>
                  <a:gd name="T2" fmla="*/ 0 w 10"/>
                  <a:gd name="T3" fmla="*/ 4 h 8"/>
                  <a:gd name="T4" fmla="*/ 0 w 10"/>
                  <a:gd name="T5" fmla="*/ 2 h 8"/>
                  <a:gd name="T6" fmla="*/ 2 w 10"/>
                  <a:gd name="T7" fmla="*/ 0 h 8"/>
                  <a:gd name="T8" fmla="*/ 4 w 10"/>
                  <a:gd name="T9" fmla="*/ 0 h 8"/>
                  <a:gd name="T10" fmla="*/ 4 w 10"/>
                  <a:gd name="T11" fmla="*/ 0 h 8"/>
                  <a:gd name="T12" fmla="*/ 8 w 10"/>
                  <a:gd name="T13" fmla="*/ 0 h 8"/>
                  <a:gd name="T14" fmla="*/ 10 w 10"/>
                  <a:gd name="T15" fmla="*/ 2 h 8"/>
                  <a:gd name="T16" fmla="*/ 8 w 10"/>
                  <a:gd name="T17" fmla="*/ 4 h 8"/>
                  <a:gd name="T18" fmla="*/ 4 w 10"/>
                  <a:gd name="T19" fmla="*/ 8 h 8"/>
                  <a:gd name="T20" fmla="*/ 0 w 10"/>
                  <a:gd name="T21" fmla="*/ 4 h 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8"/>
                  <a:gd name="T35" fmla="*/ 10 w 10"/>
                  <a:gd name="T36" fmla="*/ 8 h 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8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8" y="4"/>
                    </a:lnTo>
                    <a:lnTo>
                      <a:pt x="4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72" name="Freeform 311"/>
              <p:cNvSpPr>
                <a:spLocks/>
              </p:cNvSpPr>
              <p:nvPr/>
            </p:nvSpPr>
            <p:spPr bwMode="auto">
              <a:xfrm>
                <a:off x="3419" y="2691"/>
                <a:ext cx="8" cy="12"/>
              </a:xfrm>
              <a:custGeom>
                <a:avLst/>
                <a:gdLst>
                  <a:gd name="T0" fmla="*/ 0 w 8"/>
                  <a:gd name="T1" fmla="*/ 4 h 12"/>
                  <a:gd name="T2" fmla="*/ 0 w 8"/>
                  <a:gd name="T3" fmla="*/ 4 h 12"/>
                  <a:gd name="T4" fmla="*/ 0 w 8"/>
                  <a:gd name="T5" fmla="*/ 0 h 12"/>
                  <a:gd name="T6" fmla="*/ 2 w 8"/>
                  <a:gd name="T7" fmla="*/ 0 h 12"/>
                  <a:gd name="T8" fmla="*/ 6 w 8"/>
                  <a:gd name="T9" fmla="*/ 0 h 12"/>
                  <a:gd name="T10" fmla="*/ 6 w 8"/>
                  <a:gd name="T11" fmla="*/ 0 h 12"/>
                  <a:gd name="T12" fmla="*/ 8 w 8"/>
                  <a:gd name="T13" fmla="*/ 4 h 12"/>
                  <a:gd name="T14" fmla="*/ 8 w 8"/>
                  <a:gd name="T15" fmla="*/ 6 h 12"/>
                  <a:gd name="T16" fmla="*/ 8 w 8"/>
                  <a:gd name="T17" fmla="*/ 8 h 12"/>
                  <a:gd name="T18" fmla="*/ 8 w 8"/>
                  <a:gd name="T19" fmla="*/ 8 h 12"/>
                  <a:gd name="T20" fmla="*/ 6 w 8"/>
                  <a:gd name="T21" fmla="*/ 10 h 12"/>
                  <a:gd name="T22" fmla="*/ 4 w 8"/>
                  <a:gd name="T23" fmla="*/ 12 h 12"/>
                  <a:gd name="T24" fmla="*/ 2 w 8"/>
                  <a:gd name="T25" fmla="*/ 10 h 12"/>
                  <a:gd name="T26" fmla="*/ 2 w 8"/>
                  <a:gd name="T27" fmla="*/ 10 h 12"/>
                  <a:gd name="T28" fmla="*/ 0 w 8"/>
                  <a:gd name="T29" fmla="*/ 8 h 12"/>
                  <a:gd name="T30" fmla="*/ 0 w 8"/>
                  <a:gd name="T31" fmla="*/ 4 h 12"/>
                  <a:gd name="T32" fmla="*/ 0 w 8"/>
                  <a:gd name="T33" fmla="*/ 4 h 1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8"/>
                  <a:gd name="T52" fmla="*/ 0 h 12"/>
                  <a:gd name="T53" fmla="*/ 8 w 8"/>
                  <a:gd name="T54" fmla="*/ 12 h 12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8" h="12">
                    <a:moveTo>
                      <a:pt x="0" y="4"/>
                    </a:moveTo>
                    <a:lnTo>
                      <a:pt x="0" y="4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8" y="4"/>
                    </a:lnTo>
                    <a:lnTo>
                      <a:pt x="8" y="6"/>
                    </a:lnTo>
                    <a:lnTo>
                      <a:pt x="8" y="8"/>
                    </a:lnTo>
                    <a:lnTo>
                      <a:pt x="6" y="10"/>
                    </a:lnTo>
                    <a:lnTo>
                      <a:pt x="4" y="12"/>
                    </a:lnTo>
                    <a:lnTo>
                      <a:pt x="2" y="10"/>
                    </a:lnTo>
                    <a:lnTo>
                      <a:pt x="0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73" name="Freeform 312"/>
              <p:cNvSpPr>
                <a:spLocks/>
              </p:cNvSpPr>
              <p:nvPr/>
            </p:nvSpPr>
            <p:spPr bwMode="auto">
              <a:xfrm>
                <a:off x="3405" y="2707"/>
                <a:ext cx="10" cy="12"/>
              </a:xfrm>
              <a:custGeom>
                <a:avLst/>
                <a:gdLst>
                  <a:gd name="T0" fmla="*/ 0 w 10"/>
                  <a:gd name="T1" fmla="*/ 6 h 12"/>
                  <a:gd name="T2" fmla="*/ 0 w 10"/>
                  <a:gd name="T3" fmla="*/ 6 h 12"/>
                  <a:gd name="T4" fmla="*/ 0 w 10"/>
                  <a:gd name="T5" fmla="*/ 2 h 12"/>
                  <a:gd name="T6" fmla="*/ 2 w 10"/>
                  <a:gd name="T7" fmla="*/ 0 h 12"/>
                  <a:gd name="T8" fmla="*/ 4 w 10"/>
                  <a:gd name="T9" fmla="*/ 0 h 12"/>
                  <a:gd name="T10" fmla="*/ 4 w 10"/>
                  <a:gd name="T11" fmla="*/ 0 h 12"/>
                  <a:gd name="T12" fmla="*/ 8 w 10"/>
                  <a:gd name="T13" fmla="*/ 4 h 12"/>
                  <a:gd name="T14" fmla="*/ 10 w 10"/>
                  <a:gd name="T15" fmla="*/ 6 h 12"/>
                  <a:gd name="T16" fmla="*/ 10 w 10"/>
                  <a:gd name="T17" fmla="*/ 6 h 12"/>
                  <a:gd name="T18" fmla="*/ 8 w 10"/>
                  <a:gd name="T19" fmla="*/ 10 h 12"/>
                  <a:gd name="T20" fmla="*/ 6 w 10"/>
                  <a:gd name="T21" fmla="*/ 12 h 12"/>
                  <a:gd name="T22" fmla="*/ 6 w 10"/>
                  <a:gd name="T23" fmla="*/ 12 h 12"/>
                  <a:gd name="T24" fmla="*/ 4 w 10"/>
                  <a:gd name="T25" fmla="*/ 10 h 12"/>
                  <a:gd name="T26" fmla="*/ 0 w 10"/>
                  <a:gd name="T27" fmla="*/ 6 h 12"/>
                  <a:gd name="T28" fmla="*/ 0 w 10"/>
                  <a:gd name="T29" fmla="*/ 6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10" y="6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74" name="Freeform 313"/>
              <p:cNvSpPr>
                <a:spLocks/>
              </p:cNvSpPr>
              <p:nvPr/>
            </p:nvSpPr>
            <p:spPr bwMode="auto">
              <a:xfrm>
                <a:off x="3361" y="2697"/>
                <a:ext cx="16" cy="12"/>
              </a:xfrm>
              <a:custGeom>
                <a:avLst/>
                <a:gdLst>
                  <a:gd name="T0" fmla="*/ 0 w 16"/>
                  <a:gd name="T1" fmla="*/ 8 h 12"/>
                  <a:gd name="T2" fmla="*/ 0 w 16"/>
                  <a:gd name="T3" fmla="*/ 8 h 12"/>
                  <a:gd name="T4" fmla="*/ 0 w 16"/>
                  <a:gd name="T5" fmla="*/ 2 h 12"/>
                  <a:gd name="T6" fmla="*/ 2 w 16"/>
                  <a:gd name="T7" fmla="*/ 0 h 12"/>
                  <a:gd name="T8" fmla="*/ 6 w 16"/>
                  <a:gd name="T9" fmla="*/ 0 h 12"/>
                  <a:gd name="T10" fmla="*/ 6 w 16"/>
                  <a:gd name="T11" fmla="*/ 0 h 12"/>
                  <a:gd name="T12" fmla="*/ 16 w 16"/>
                  <a:gd name="T13" fmla="*/ 6 h 12"/>
                  <a:gd name="T14" fmla="*/ 16 w 16"/>
                  <a:gd name="T15" fmla="*/ 6 h 12"/>
                  <a:gd name="T16" fmla="*/ 16 w 16"/>
                  <a:gd name="T17" fmla="*/ 10 h 12"/>
                  <a:gd name="T18" fmla="*/ 14 w 16"/>
                  <a:gd name="T19" fmla="*/ 12 h 12"/>
                  <a:gd name="T20" fmla="*/ 12 w 16"/>
                  <a:gd name="T21" fmla="*/ 12 h 12"/>
                  <a:gd name="T22" fmla="*/ 12 w 16"/>
                  <a:gd name="T23" fmla="*/ 12 h 12"/>
                  <a:gd name="T24" fmla="*/ 6 w 16"/>
                  <a:gd name="T25" fmla="*/ 12 h 12"/>
                  <a:gd name="T26" fmla="*/ 2 w 16"/>
                  <a:gd name="T27" fmla="*/ 10 h 12"/>
                  <a:gd name="T28" fmla="*/ 0 w 16"/>
                  <a:gd name="T29" fmla="*/ 8 h 12"/>
                  <a:gd name="T30" fmla="*/ 0 w 16"/>
                  <a:gd name="T31" fmla="*/ 8 h 12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2"/>
                  <a:gd name="T50" fmla="*/ 16 w 16"/>
                  <a:gd name="T51" fmla="*/ 12 h 12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16" y="6"/>
                    </a:lnTo>
                    <a:lnTo>
                      <a:pt x="16" y="10"/>
                    </a:lnTo>
                    <a:lnTo>
                      <a:pt x="14" y="12"/>
                    </a:lnTo>
                    <a:lnTo>
                      <a:pt x="12" y="12"/>
                    </a:lnTo>
                    <a:lnTo>
                      <a:pt x="6" y="12"/>
                    </a:lnTo>
                    <a:lnTo>
                      <a:pt x="2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75" name="Freeform 314"/>
              <p:cNvSpPr>
                <a:spLocks/>
              </p:cNvSpPr>
              <p:nvPr/>
            </p:nvSpPr>
            <p:spPr bwMode="auto">
              <a:xfrm>
                <a:off x="3379" y="2701"/>
                <a:ext cx="12" cy="12"/>
              </a:xfrm>
              <a:custGeom>
                <a:avLst/>
                <a:gdLst>
                  <a:gd name="T0" fmla="*/ 0 w 12"/>
                  <a:gd name="T1" fmla="*/ 8 h 12"/>
                  <a:gd name="T2" fmla="*/ 0 w 12"/>
                  <a:gd name="T3" fmla="*/ 8 h 12"/>
                  <a:gd name="T4" fmla="*/ 0 w 12"/>
                  <a:gd name="T5" fmla="*/ 4 h 12"/>
                  <a:gd name="T6" fmla="*/ 0 w 12"/>
                  <a:gd name="T7" fmla="*/ 2 h 12"/>
                  <a:gd name="T8" fmla="*/ 4 w 12"/>
                  <a:gd name="T9" fmla="*/ 0 h 12"/>
                  <a:gd name="T10" fmla="*/ 4 w 12"/>
                  <a:gd name="T11" fmla="*/ 0 h 12"/>
                  <a:gd name="T12" fmla="*/ 8 w 12"/>
                  <a:gd name="T13" fmla="*/ 2 h 12"/>
                  <a:gd name="T14" fmla="*/ 10 w 12"/>
                  <a:gd name="T15" fmla="*/ 4 h 12"/>
                  <a:gd name="T16" fmla="*/ 12 w 12"/>
                  <a:gd name="T17" fmla="*/ 6 h 12"/>
                  <a:gd name="T18" fmla="*/ 8 w 12"/>
                  <a:gd name="T19" fmla="*/ 12 h 12"/>
                  <a:gd name="T20" fmla="*/ 0 w 12"/>
                  <a:gd name="T21" fmla="*/ 12 h 12"/>
                  <a:gd name="T22" fmla="*/ 0 w 12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2"/>
                  <a:gd name="T38" fmla="*/ 12 w 12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4" y="0"/>
                    </a:lnTo>
                    <a:lnTo>
                      <a:pt x="8" y="2"/>
                    </a:lnTo>
                    <a:lnTo>
                      <a:pt x="10" y="4"/>
                    </a:lnTo>
                    <a:lnTo>
                      <a:pt x="12" y="6"/>
                    </a:lnTo>
                    <a:lnTo>
                      <a:pt x="8" y="12"/>
                    </a:lnTo>
                    <a:lnTo>
                      <a:pt x="0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76" name="Freeform 315"/>
              <p:cNvSpPr>
                <a:spLocks/>
              </p:cNvSpPr>
              <p:nvPr/>
            </p:nvSpPr>
            <p:spPr bwMode="auto">
              <a:xfrm>
                <a:off x="3391" y="2703"/>
                <a:ext cx="10" cy="16"/>
              </a:xfrm>
              <a:custGeom>
                <a:avLst/>
                <a:gdLst>
                  <a:gd name="T0" fmla="*/ 0 w 10"/>
                  <a:gd name="T1" fmla="*/ 12 h 16"/>
                  <a:gd name="T2" fmla="*/ 0 w 10"/>
                  <a:gd name="T3" fmla="*/ 12 h 16"/>
                  <a:gd name="T4" fmla="*/ 0 w 10"/>
                  <a:gd name="T5" fmla="*/ 8 h 16"/>
                  <a:gd name="T6" fmla="*/ 2 w 10"/>
                  <a:gd name="T7" fmla="*/ 2 h 16"/>
                  <a:gd name="T8" fmla="*/ 2 w 10"/>
                  <a:gd name="T9" fmla="*/ 2 h 16"/>
                  <a:gd name="T10" fmla="*/ 4 w 10"/>
                  <a:gd name="T11" fmla="*/ 0 h 16"/>
                  <a:gd name="T12" fmla="*/ 6 w 10"/>
                  <a:gd name="T13" fmla="*/ 0 h 16"/>
                  <a:gd name="T14" fmla="*/ 8 w 10"/>
                  <a:gd name="T15" fmla="*/ 0 h 16"/>
                  <a:gd name="T16" fmla="*/ 8 w 10"/>
                  <a:gd name="T17" fmla="*/ 2 h 16"/>
                  <a:gd name="T18" fmla="*/ 8 w 10"/>
                  <a:gd name="T19" fmla="*/ 2 h 16"/>
                  <a:gd name="T20" fmla="*/ 10 w 10"/>
                  <a:gd name="T21" fmla="*/ 12 h 16"/>
                  <a:gd name="T22" fmla="*/ 10 w 10"/>
                  <a:gd name="T23" fmla="*/ 12 h 16"/>
                  <a:gd name="T24" fmla="*/ 6 w 10"/>
                  <a:gd name="T25" fmla="*/ 16 h 16"/>
                  <a:gd name="T26" fmla="*/ 4 w 10"/>
                  <a:gd name="T27" fmla="*/ 16 h 16"/>
                  <a:gd name="T28" fmla="*/ 0 w 10"/>
                  <a:gd name="T29" fmla="*/ 12 h 16"/>
                  <a:gd name="T30" fmla="*/ 0 w 10"/>
                  <a:gd name="T31" fmla="*/ 12 h 1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0"/>
                  <a:gd name="T49" fmla="*/ 0 h 16"/>
                  <a:gd name="T50" fmla="*/ 10 w 10"/>
                  <a:gd name="T51" fmla="*/ 16 h 1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0" h="16">
                    <a:moveTo>
                      <a:pt x="0" y="12"/>
                    </a:moveTo>
                    <a:lnTo>
                      <a:pt x="0" y="12"/>
                    </a:lnTo>
                    <a:lnTo>
                      <a:pt x="0" y="8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8" y="2"/>
                    </a:lnTo>
                    <a:lnTo>
                      <a:pt x="10" y="12"/>
                    </a:lnTo>
                    <a:lnTo>
                      <a:pt x="6" y="16"/>
                    </a:lnTo>
                    <a:lnTo>
                      <a:pt x="4" y="16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77" name="Freeform 316"/>
              <p:cNvSpPr>
                <a:spLocks/>
              </p:cNvSpPr>
              <p:nvPr/>
            </p:nvSpPr>
            <p:spPr bwMode="auto">
              <a:xfrm>
                <a:off x="3429" y="2687"/>
                <a:ext cx="18" cy="14"/>
              </a:xfrm>
              <a:custGeom>
                <a:avLst/>
                <a:gdLst>
                  <a:gd name="T0" fmla="*/ 0 w 18"/>
                  <a:gd name="T1" fmla="*/ 14 h 14"/>
                  <a:gd name="T2" fmla="*/ 0 w 18"/>
                  <a:gd name="T3" fmla="*/ 14 h 14"/>
                  <a:gd name="T4" fmla="*/ 4 w 18"/>
                  <a:gd name="T5" fmla="*/ 6 h 14"/>
                  <a:gd name="T6" fmla="*/ 8 w 18"/>
                  <a:gd name="T7" fmla="*/ 2 h 14"/>
                  <a:gd name="T8" fmla="*/ 10 w 18"/>
                  <a:gd name="T9" fmla="*/ 0 h 14"/>
                  <a:gd name="T10" fmla="*/ 14 w 18"/>
                  <a:gd name="T11" fmla="*/ 2 h 14"/>
                  <a:gd name="T12" fmla="*/ 14 w 18"/>
                  <a:gd name="T13" fmla="*/ 2 h 14"/>
                  <a:gd name="T14" fmla="*/ 16 w 18"/>
                  <a:gd name="T15" fmla="*/ 4 h 14"/>
                  <a:gd name="T16" fmla="*/ 18 w 18"/>
                  <a:gd name="T17" fmla="*/ 6 h 14"/>
                  <a:gd name="T18" fmla="*/ 16 w 18"/>
                  <a:gd name="T19" fmla="*/ 10 h 14"/>
                  <a:gd name="T20" fmla="*/ 10 w 18"/>
                  <a:gd name="T21" fmla="*/ 14 h 14"/>
                  <a:gd name="T22" fmla="*/ 0 w 18"/>
                  <a:gd name="T23" fmla="*/ 14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4"/>
                  <a:gd name="T38" fmla="*/ 18 w 18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4">
                    <a:moveTo>
                      <a:pt x="0" y="14"/>
                    </a:moveTo>
                    <a:lnTo>
                      <a:pt x="0" y="14"/>
                    </a:lnTo>
                    <a:lnTo>
                      <a:pt x="4" y="6"/>
                    </a:lnTo>
                    <a:lnTo>
                      <a:pt x="8" y="2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8" y="6"/>
                    </a:lnTo>
                    <a:lnTo>
                      <a:pt x="16" y="10"/>
                    </a:lnTo>
                    <a:lnTo>
                      <a:pt x="10" y="14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78" name="Freeform 317"/>
              <p:cNvSpPr>
                <a:spLocks/>
              </p:cNvSpPr>
              <p:nvPr/>
            </p:nvSpPr>
            <p:spPr bwMode="auto">
              <a:xfrm>
                <a:off x="3385" y="2709"/>
                <a:ext cx="18" cy="12"/>
              </a:xfrm>
              <a:custGeom>
                <a:avLst/>
                <a:gdLst>
                  <a:gd name="T0" fmla="*/ 0 w 18"/>
                  <a:gd name="T1" fmla="*/ 8 h 12"/>
                  <a:gd name="T2" fmla="*/ 0 w 18"/>
                  <a:gd name="T3" fmla="*/ 8 h 12"/>
                  <a:gd name="T4" fmla="*/ 4 w 18"/>
                  <a:gd name="T5" fmla="*/ 2 h 12"/>
                  <a:gd name="T6" fmla="*/ 6 w 18"/>
                  <a:gd name="T7" fmla="*/ 0 h 12"/>
                  <a:gd name="T8" fmla="*/ 8 w 18"/>
                  <a:gd name="T9" fmla="*/ 0 h 12"/>
                  <a:gd name="T10" fmla="*/ 10 w 18"/>
                  <a:gd name="T11" fmla="*/ 2 h 12"/>
                  <a:gd name="T12" fmla="*/ 10 w 18"/>
                  <a:gd name="T13" fmla="*/ 2 h 12"/>
                  <a:gd name="T14" fmla="*/ 14 w 18"/>
                  <a:gd name="T15" fmla="*/ 6 h 12"/>
                  <a:gd name="T16" fmla="*/ 16 w 18"/>
                  <a:gd name="T17" fmla="*/ 10 h 12"/>
                  <a:gd name="T18" fmla="*/ 18 w 18"/>
                  <a:gd name="T19" fmla="*/ 12 h 12"/>
                  <a:gd name="T20" fmla="*/ 6 w 18"/>
                  <a:gd name="T21" fmla="*/ 12 h 12"/>
                  <a:gd name="T22" fmla="*/ 0 w 18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2"/>
                  <a:gd name="T38" fmla="*/ 18 w 18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2">
                    <a:moveTo>
                      <a:pt x="0" y="8"/>
                    </a:moveTo>
                    <a:lnTo>
                      <a:pt x="0" y="8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4" y="6"/>
                    </a:lnTo>
                    <a:lnTo>
                      <a:pt x="16" y="10"/>
                    </a:lnTo>
                    <a:lnTo>
                      <a:pt x="18" y="12"/>
                    </a:lnTo>
                    <a:lnTo>
                      <a:pt x="6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79" name="Freeform 318"/>
              <p:cNvSpPr>
                <a:spLocks/>
              </p:cNvSpPr>
              <p:nvPr/>
            </p:nvSpPr>
            <p:spPr bwMode="auto">
              <a:xfrm>
                <a:off x="3407" y="2717"/>
                <a:ext cx="16" cy="10"/>
              </a:xfrm>
              <a:custGeom>
                <a:avLst/>
                <a:gdLst>
                  <a:gd name="T0" fmla="*/ 0 w 16"/>
                  <a:gd name="T1" fmla="*/ 4 h 10"/>
                  <a:gd name="T2" fmla="*/ 0 w 16"/>
                  <a:gd name="T3" fmla="*/ 4 h 10"/>
                  <a:gd name="T4" fmla="*/ 4 w 16"/>
                  <a:gd name="T5" fmla="*/ 0 h 10"/>
                  <a:gd name="T6" fmla="*/ 6 w 16"/>
                  <a:gd name="T7" fmla="*/ 0 h 10"/>
                  <a:gd name="T8" fmla="*/ 10 w 16"/>
                  <a:gd name="T9" fmla="*/ 2 h 10"/>
                  <a:gd name="T10" fmla="*/ 10 w 16"/>
                  <a:gd name="T11" fmla="*/ 2 h 10"/>
                  <a:gd name="T12" fmla="*/ 14 w 16"/>
                  <a:gd name="T13" fmla="*/ 4 h 10"/>
                  <a:gd name="T14" fmla="*/ 16 w 16"/>
                  <a:gd name="T15" fmla="*/ 6 h 10"/>
                  <a:gd name="T16" fmla="*/ 12 w 16"/>
                  <a:gd name="T17" fmla="*/ 10 h 10"/>
                  <a:gd name="T18" fmla="*/ 12 w 16"/>
                  <a:gd name="T19" fmla="*/ 10 h 10"/>
                  <a:gd name="T20" fmla="*/ 6 w 16"/>
                  <a:gd name="T21" fmla="*/ 10 h 10"/>
                  <a:gd name="T22" fmla="*/ 0 w 16"/>
                  <a:gd name="T23" fmla="*/ 10 h 10"/>
                  <a:gd name="T24" fmla="*/ 0 w 16"/>
                  <a:gd name="T25" fmla="*/ 4 h 1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0"/>
                  <a:gd name="T41" fmla="*/ 16 w 16"/>
                  <a:gd name="T42" fmla="*/ 10 h 10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0">
                    <a:moveTo>
                      <a:pt x="0" y="4"/>
                    </a:moveTo>
                    <a:lnTo>
                      <a:pt x="0" y="4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10" y="2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2" y="10"/>
                    </a:lnTo>
                    <a:lnTo>
                      <a:pt x="6" y="10"/>
                    </a:lnTo>
                    <a:lnTo>
                      <a:pt x="0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80" name="Freeform 319"/>
              <p:cNvSpPr>
                <a:spLocks/>
              </p:cNvSpPr>
              <p:nvPr/>
            </p:nvSpPr>
            <p:spPr bwMode="auto">
              <a:xfrm>
                <a:off x="3435" y="2723"/>
                <a:ext cx="10" cy="10"/>
              </a:xfrm>
              <a:custGeom>
                <a:avLst/>
                <a:gdLst>
                  <a:gd name="T0" fmla="*/ 0 w 10"/>
                  <a:gd name="T1" fmla="*/ 4 h 10"/>
                  <a:gd name="T2" fmla="*/ 0 w 10"/>
                  <a:gd name="T3" fmla="*/ 4 h 10"/>
                  <a:gd name="T4" fmla="*/ 0 w 10"/>
                  <a:gd name="T5" fmla="*/ 2 h 10"/>
                  <a:gd name="T6" fmla="*/ 2 w 10"/>
                  <a:gd name="T7" fmla="*/ 0 h 10"/>
                  <a:gd name="T8" fmla="*/ 6 w 10"/>
                  <a:gd name="T9" fmla="*/ 0 h 10"/>
                  <a:gd name="T10" fmla="*/ 6 w 10"/>
                  <a:gd name="T11" fmla="*/ 0 h 10"/>
                  <a:gd name="T12" fmla="*/ 8 w 10"/>
                  <a:gd name="T13" fmla="*/ 2 h 10"/>
                  <a:gd name="T14" fmla="*/ 10 w 10"/>
                  <a:gd name="T15" fmla="*/ 2 h 10"/>
                  <a:gd name="T16" fmla="*/ 10 w 10"/>
                  <a:gd name="T17" fmla="*/ 6 h 10"/>
                  <a:gd name="T18" fmla="*/ 6 w 10"/>
                  <a:gd name="T19" fmla="*/ 10 h 10"/>
                  <a:gd name="T20" fmla="*/ 0 w 10"/>
                  <a:gd name="T21" fmla="*/ 4 h 10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10"/>
                  <a:gd name="T35" fmla="*/ 10 w 10"/>
                  <a:gd name="T36" fmla="*/ 10 h 10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10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10" y="2"/>
                    </a:lnTo>
                    <a:lnTo>
                      <a:pt x="10" y="6"/>
                    </a:lnTo>
                    <a:lnTo>
                      <a:pt x="6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81" name="Freeform 320"/>
              <p:cNvSpPr>
                <a:spLocks/>
              </p:cNvSpPr>
              <p:nvPr/>
            </p:nvSpPr>
            <p:spPr bwMode="auto">
              <a:xfrm>
                <a:off x="3425" y="2713"/>
                <a:ext cx="8" cy="14"/>
              </a:xfrm>
              <a:custGeom>
                <a:avLst/>
                <a:gdLst>
                  <a:gd name="T0" fmla="*/ 0 w 8"/>
                  <a:gd name="T1" fmla="*/ 6 h 14"/>
                  <a:gd name="T2" fmla="*/ 0 w 8"/>
                  <a:gd name="T3" fmla="*/ 6 h 14"/>
                  <a:gd name="T4" fmla="*/ 2 w 8"/>
                  <a:gd name="T5" fmla="*/ 2 h 14"/>
                  <a:gd name="T6" fmla="*/ 2 w 8"/>
                  <a:gd name="T7" fmla="*/ 0 h 14"/>
                  <a:gd name="T8" fmla="*/ 6 w 8"/>
                  <a:gd name="T9" fmla="*/ 2 h 14"/>
                  <a:gd name="T10" fmla="*/ 6 w 8"/>
                  <a:gd name="T11" fmla="*/ 2 h 14"/>
                  <a:gd name="T12" fmla="*/ 8 w 8"/>
                  <a:gd name="T13" fmla="*/ 4 h 14"/>
                  <a:gd name="T14" fmla="*/ 8 w 8"/>
                  <a:gd name="T15" fmla="*/ 8 h 14"/>
                  <a:gd name="T16" fmla="*/ 8 w 8"/>
                  <a:gd name="T17" fmla="*/ 10 h 14"/>
                  <a:gd name="T18" fmla="*/ 8 w 8"/>
                  <a:gd name="T19" fmla="*/ 10 h 14"/>
                  <a:gd name="T20" fmla="*/ 6 w 8"/>
                  <a:gd name="T21" fmla="*/ 12 h 14"/>
                  <a:gd name="T22" fmla="*/ 4 w 8"/>
                  <a:gd name="T23" fmla="*/ 14 h 14"/>
                  <a:gd name="T24" fmla="*/ 2 w 8"/>
                  <a:gd name="T25" fmla="*/ 12 h 14"/>
                  <a:gd name="T26" fmla="*/ 2 w 8"/>
                  <a:gd name="T27" fmla="*/ 12 h 14"/>
                  <a:gd name="T28" fmla="*/ 0 w 8"/>
                  <a:gd name="T29" fmla="*/ 10 h 14"/>
                  <a:gd name="T30" fmla="*/ 0 w 8"/>
                  <a:gd name="T31" fmla="*/ 6 h 14"/>
                  <a:gd name="T32" fmla="*/ 0 w 8"/>
                  <a:gd name="T33" fmla="*/ 6 h 14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8"/>
                  <a:gd name="T52" fmla="*/ 0 h 14"/>
                  <a:gd name="T53" fmla="*/ 8 w 8"/>
                  <a:gd name="T54" fmla="*/ 14 h 14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8" h="14">
                    <a:moveTo>
                      <a:pt x="0" y="6"/>
                    </a:moveTo>
                    <a:lnTo>
                      <a:pt x="0" y="6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6" y="2"/>
                    </a:lnTo>
                    <a:lnTo>
                      <a:pt x="8" y="4"/>
                    </a:lnTo>
                    <a:lnTo>
                      <a:pt x="8" y="8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4"/>
                    </a:lnTo>
                    <a:lnTo>
                      <a:pt x="2" y="12"/>
                    </a:lnTo>
                    <a:lnTo>
                      <a:pt x="0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82" name="Freeform 321"/>
              <p:cNvSpPr>
                <a:spLocks/>
              </p:cNvSpPr>
              <p:nvPr/>
            </p:nvSpPr>
            <p:spPr bwMode="auto">
              <a:xfrm>
                <a:off x="3411" y="2731"/>
                <a:ext cx="10" cy="12"/>
              </a:xfrm>
              <a:custGeom>
                <a:avLst/>
                <a:gdLst>
                  <a:gd name="T0" fmla="*/ 0 w 10"/>
                  <a:gd name="T1" fmla="*/ 6 h 12"/>
                  <a:gd name="T2" fmla="*/ 0 w 10"/>
                  <a:gd name="T3" fmla="*/ 6 h 12"/>
                  <a:gd name="T4" fmla="*/ 0 w 10"/>
                  <a:gd name="T5" fmla="*/ 2 h 12"/>
                  <a:gd name="T6" fmla="*/ 2 w 10"/>
                  <a:gd name="T7" fmla="*/ 0 h 12"/>
                  <a:gd name="T8" fmla="*/ 4 w 10"/>
                  <a:gd name="T9" fmla="*/ 0 h 12"/>
                  <a:gd name="T10" fmla="*/ 4 w 10"/>
                  <a:gd name="T11" fmla="*/ 0 h 12"/>
                  <a:gd name="T12" fmla="*/ 8 w 10"/>
                  <a:gd name="T13" fmla="*/ 4 h 12"/>
                  <a:gd name="T14" fmla="*/ 10 w 10"/>
                  <a:gd name="T15" fmla="*/ 6 h 12"/>
                  <a:gd name="T16" fmla="*/ 10 w 10"/>
                  <a:gd name="T17" fmla="*/ 6 h 12"/>
                  <a:gd name="T18" fmla="*/ 8 w 10"/>
                  <a:gd name="T19" fmla="*/ 10 h 12"/>
                  <a:gd name="T20" fmla="*/ 6 w 10"/>
                  <a:gd name="T21" fmla="*/ 12 h 12"/>
                  <a:gd name="T22" fmla="*/ 6 w 10"/>
                  <a:gd name="T23" fmla="*/ 12 h 12"/>
                  <a:gd name="T24" fmla="*/ 4 w 10"/>
                  <a:gd name="T25" fmla="*/ 10 h 12"/>
                  <a:gd name="T26" fmla="*/ 0 w 10"/>
                  <a:gd name="T27" fmla="*/ 6 h 12"/>
                  <a:gd name="T28" fmla="*/ 0 w 10"/>
                  <a:gd name="T29" fmla="*/ 6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10" y="6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83" name="Freeform 322"/>
              <p:cNvSpPr>
                <a:spLocks/>
              </p:cNvSpPr>
              <p:nvPr/>
            </p:nvSpPr>
            <p:spPr bwMode="auto">
              <a:xfrm>
                <a:off x="3725" y="2605"/>
                <a:ext cx="16" cy="10"/>
              </a:xfrm>
              <a:custGeom>
                <a:avLst/>
                <a:gdLst>
                  <a:gd name="T0" fmla="*/ 0 w 16"/>
                  <a:gd name="T1" fmla="*/ 4 h 10"/>
                  <a:gd name="T2" fmla="*/ 0 w 16"/>
                  <a:gd name="T3" fmla="*/ 4 h 10"/>
                  <a:gd name="T4" fmla="*/ 4 w 16"/>
                  <a:gd name="T5" fmla="*/ 0 h 10"/>
                  <a:gd name="T6" fmla="*/ 6 w 16"/>
                  <a:gd name="T7" fmla="*/ 0 h 10"/>
                  <a:gd name="T8" fmla="*/ 12 w 16"/>
                  <a:gd name="T9" fmla="*/ 2 h 10"/>
                  <a:gd name="T10" fmla="*/ 12 w 16"/>
                  <a:gd name="T11" fmla="*/ 2 h 10"/>
                  <a:gd name="T12" fmla="*/ 14 w 16"/>
                  <a:gd name="T13" fmla="*/ 4 h 10"/>
                  <a:gd name="T14" fmla="*/ 16 w 16"/>
                  <a:gd name="T15" fmla="*/ 6 h 10"/>
                  <a:gd name="T16" fmla="*/ 12 w 16"/>
                  <a:gd name="T17" fmla="*/ 10 h 10"/>
                  <a:gd name="T18" fmla="*/ 12 w 16"/>
                  <a:gd name="T19" fmla="*/ 10 h 10"/>
                  <a:gd name="T20" fmla="*/ 6 w 16"/>
                  <a:gd name="T21" fmla="*/ 10 h 10"/>
                  <a:gd name="T22" fmla="*/ 0 w 16"/>
                  <a:gd name="T23" fmla="*/ 10 h 10"/>
                  <a:gd name="T24" fmla="*/ 0 w 16"/>
                  <a:gd name="T25" fmla="*/ 4 h 1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0"/>
                  <a:gd name="T41" fmla="*/ 16 w 16"/>
                  <a:gd name="T42" fmla="*/ 10 h 10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0">
                    <a:moveTo>
                      <a:pt x="0" y="4"/>
                    </a:moveTo>
                    <a:lnTo>
                      <a:pt x="0" y="4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12" y="2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2" y="10"/>
                    </a:lnTo>
                    <a:lnTo>
                      <a:pt x="6" y="10"/>
                    </a:lnTo>
                    <a:lnTo>
                      <a:pt x="0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84" name="Freeform 323"/>
              <p:cNvSpPr>
                <a:spLocks/>
              </p:cNvSpPr>
              <p:nvPr/>
            </p:nvSpPr>
            <p:spPr bwMode="auto">
              <a:xfrm>
                <a:off x="3729" y="2619"/>
                <a:ext cx="10" cy="12"/>
              </a:xfrm>
              <a:custGeom>
                <a:avLst/>
                <a:gdLst>
                  <a:gd name="T0" fmla="*/ 0 w 10"/>
                  <a:gd name="T1" fmla="*/ 6 h 12"/>
                  <a:gd name="T2" fmla="*/ 0 w 10"/>
                  <a:gd name="T3" fmla="*/ 6 h 12"/>
                  <a:gd name="T4" fmla="*/ 0 w 10"/>
                  <a:gd name="T5" fmla="*/ 2 h 12"/>
                  <a:gd name="T6" fmla="*/ 2 w 10"/>
                  <a:gd name="T7" fmla="*/ 0 h 12"/>
                  <a:gd name="T8" fmla="*/ 4 w 10"/>
                  <a:gd name="T9" fmla="*/ 0 h 12"/>
                  <a:gd name="T10" fmla="*/ 4 w 10"/>
                  <a:gd name="T11" fmla="*/ 0 h 12"/>
                  <a:gd name="T12" fmla="*/ 8 w 10"/>
                  <a:gd name="T13" fmla="*/ 4 h 12"/>
                  <a:gd name="T14" fmla="*/ 10 w 10"/>
                  <a:gd name="T15" fmla="*/ 6 h 12"/>
                  <a:gd name="T16" fmla="*/ 10 w 10"/>
                  <a:gd name="T17" fmla="*/ 6 h 12"/>
                  <a:gd name="T18" fmla="*/ 8 w 10"/>
                  <a:gd name="T19" fmla="*/ 10 h 12"/>
                  <a:gd name="T20" fmla="*/ 8 w 10"/>
                  <a:gd name="T21" fmla="*/ 12 h 12"/>
                  <a:gd name="T22" fmla="*/ 8 w 10"/>
                  <a:gd name="T23" fmla="*/ 12 h 12"/>
                  <a:gd name="T24" fmla="*/ 4 w 10"/>
                  <a:gd name="T25" fmla="*/ 10 h 12"/>
                  <a:gd name="T26" fmla="*/ 0 w 10"/>
                  <a:gd name="T27" fmla="*/ 6 h 12"/>
                  <a:gd name="T28" fmla="*/ 0 w 10"/>
                  <a:gd name="T29" fmla="*/ 6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10" y="6"/>
                    </a:lnTo>
                    <a:lnTo>
                      <a:pt x="8" y="10"/>
                    </a:lnTo>
                    <a:lnTo>
                      <a:pt x="8" y="12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85" name="Freeform 324"/>
              <p:cNvSpPr>
                <a:spLocks/>
              </p:cNvSpPr>
              <p:nvPr/>
            </p:nvSpPr>
            <p:spPr bwMode="auto">
              <a:xfrm>
                <a:off x="3703" y="2613"/>
                <a:ext cx="12" cy="14"/>
              </a:xfrm>
              <a:custGeom>
                <a:avLst/>
                <a:gdLst>
                  <a:gd name="T0" fmla="*/ 0 w 12"/>
                  <a:gd name="T1" fmla="*/ 8 h 14"/>
                  <a:gd name="T2" fmla="*/ 0 w 12"/>
                  <a:gd name="T3" fmla="*/ 8 h 14"/>
                  <a:gd name="T4" fmla="*/ 0 w 12"/>
                  <a:gd name="T5" fmla="*/ 4 h 14"/>
                  <a:gd name="T6" fmla="*/ 0 w 12"/>
                  <a:gd name="T7" fmla="*/ 2 h 14"/>
                  <a:gd name="T8" fmla="*/ 4 w 12"/>
                  <a:gd name="T9" fmla="*/ 0 h 14"/>
                  <a:gd name="T10" fmla="*/ 4 w 12"/>
                  <a:gd name="T11" fmla="*/ 0 h 14"/>
                  <a:gd name="T12" fmla="*/ 8 w 12"/>
                  <a:gd name="T13" fmla="*/ 2 h 14"/>
                  <a:gd name="T14" fmla="*/ 10 w 12"/>
                  <a:gd name="T15" fmla="*/ 4 h 14"/>
                  <a:gd name="T16" fmla="*/ 12 w 12"/>
                  <a:gd name="T17" fmla="*/ 8 h 14"/>
                  <a:gd name="T18" fmla="*/ 10 w 12"/>
                  <a:gd name="T19" fmla="*/ 14 h 14"/>
                  <a:gd name="T20" fmla="*/ 0 w 12"/>
                  <a:gd name="T21" fmla="*/ 14 h 14"/>
                  <a:gd name="T22" fmla="*/ 0 w 12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4"/>
                  <a:gd name="T38" fmla="*/ 12 w 12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4">
                    <a:moveTo>
                      <a:pt x="0" y="8"/>
                    </a:moveTo>
                    <a:lnTo>
                      <a:pt x="0" y="8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4" y="0"/>
                    </a:lnTo>
                    <a:lnTo>
                      <a:pt x="8" y="2"/>
                    </a:lnTo>
                    <a:lnTo>
                      <a:pt x="10" y="4"/>
                    </a:lnTo>
                    <a:lnTo>
                      <a:pt x="12" y="8"/>
                    </a:lnTo>
                    <a:lnTo>
                      <a:pt x="10" y="14"/>
                    </a:lnTo>
                    <a:lnTo>
                      <a:pt x="0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86" name="Freeform 325"/>
              <p:cNvSpPr>
                <a:spLocks/>
              </p:cNvSpPr>
              <p:nvPr/>
            </p:nvSpPr>
            <p:spPr bwMode="auto">
              <a:xfrm>
                <a:off x="3715" y="2615"/>
                <a:ext cx="10" cy="16"/>
              </a:xfrm>
              <a:custGeom>
                <a:avLst/>
                <a:gdLst>
                  <a:gd name="T0" fmla="*/ 0 w 10"/>
                  <a:gd name="T1" fmla="*/ 14 h 16"/>
                  <a:gd name="T2" fmla="*/ 0 w 10"/>
                  <a:gd name="T3" fmla="*/ 14 h 16"/>
                  <a:gd name="T4" fmla="*/ 2 w 10"/>
                  <a:gd name="T5" fmla="*/ 8 h 16"/>
                  <a:gd name="T6" fmla="*/ 2 w 10"/>
                  <a:gd name="T7" fmla="*/ 2 h 16"/>
                  <a:gd name="T8" fmla="*/ 2 w 10"/>
                  <a:gd name="T9" fmla="*/ 2 h 16"/>
                  <a:gd name="T10" fmla="*/ 4 w 10"/>
                  <a:gd name="T11" fmla="*/ 0 h 16"/>
                  <a:gd name="T12" fmla="*/ 6 w 10"/>
                  <a:gd name="T13" fmla="*/ 0 h 16"/>
                  <a:gd name="T14" fmla="*/ 8 w 10"/>
                  <a:gd name="T15" fmla="*/ 2 h 16"/>
                  <a:gd name="T16" fmla="*/ 10 w 10"/>
                  <a:gd name="T17" fmla="*/ 4 h 16"/>
                  <a:gd name="T18" fmla="*/ 10 w 10"/>
                  <a:gd name="T19" fmla="*/ 4 h 16"/>
                  <a:gd name="T20" fmla="*/ 10 w 10"/>
                  <a:gd name="T21" fmla="*/ 14 h 16"/>
                  <a:gd name="T22" fmla="*/ 10 w 10"/>
                  <a:gd name="T23" fmla="*/ 14 h 16"/>
                  <a:gd name="T24" fmla="*/ 6 w 10"/>
                  <a:gd name="T25" fmla="*/ 16 h 16"/>
                  <a:gd name="T26" fmla="*/ 4 w 10"/>
                  <a:gd name="T27" fmla="*/ 16 h 16"/>
                  <a:gd name="T28" fmla="*/ 0 w 10"/>
                  <a:gd name="T29" fmla="*/ 14 h 16"/>
                  <a:gd name="T30" fmla="*/ 0 w 10"/>
                  <a:gd name="T31" fmla="*/ 14 h 1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0"/>
                  <a:gd name="T49" fmla="*/ 0 h 16"/>
                  <a:gd name="T50" fmla="*/ 10 w 10"/>
                  <a:gd name="T51" fmla="*/ 16 h 1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0" h="16">
                    <a:moveTo>
                      <a:pt x="0" y="14"/>
                    </a:moveTo>
                    <a:lnTo>
                      <a:pt x="0" y="14"/>
                    </a:lnTo>
                    <a:lnTo>
                      <a:pt x="2" y="8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10" y="4"/>
                    </a:lnTo>
                    <a:lnTo>
                      <a:pt x="10" y="14"/>
                    </a:lnTo>
                    <a:lnTo>
                      <a:pt x="6" y="16"/>
                    </a:lnTo>
                    <a:lnTo>
                      <a:pt x="4" y="16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87" name="Freeform 326"/>
              <p:cNvSpPr>
                <a:spLocks/>
              </p:cNvSpPr>
              <p:nvPr/>
            </p:nvSpPr>
            <p:spPr bwMode="auto">
              <a:xfrm>
                <a:off x="3743" y="2619"/>
                <a:ext cx="16" cy="12"/>
              </a:xfrm>
              <a:custGeom>
                <a:avLst/>
                <a:gdLst>
                  <a:gd name="T0" fmla="*/ 0 w 16"/>
                  <a:gd name="T1" fmla="*/ 8 h 12"/>
                  <a:gd name="T2" fmla="*/ 0 w 16"/>
                  <a:gd name="T3" fmla="*/ 8 h 12"/>
                  <a:gd name="T4" fmla="*/ 2 w 16"/>
                  <a:gd name="T5" fmla="*/ 2 h 12"/>
                  <a:gd name="T6" fmla="*/ 4 w 16"/>
                  <a:gd name="T7" fmla="*/ 0 h 12"/>
                  <a:gd name="T8" fmla="*/ 6 w 16"/>
                  <a:gd name="T9" fmla="*/ 0 h 12"/>
                  <a:gd name="T10" fmla="*/ 8 w 16"/>
                  <a:gd name="T11" fmla="*/ 0 h 12"/>
                  <a:gd name="T12" fmla="*/ 8 w 16"/>
                  <a:gd name="T13" fmla="*/ 0 h 12"/>
                  <a:gd name="T14" fmla="*/ 12 w 16"/>
                  <a:gd name="T15" fmla="*/ 4 h 12"/>
                  <a:gd name="T16" fmla="*/ 14 w 16"/>
                  <a:gd name="T17" fmla="*/ 8 h 12"/>
                  <a:gd name="T18" fmla="*/ 16 w 16"/>
                  <a:gd name="T19" fmla="*/ 12 h 12"/>
                  <a:gd name="T20" fmla="*/ 4 w 16"/>
                  <a:gd name="T21" fmla="*/ 12 h 12"/>
                  <a:gd name="T22" fmla="*/ 0 w 16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2"/>
                  <a:gd name="T38" fmla="*/ 16 w 16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2">
                    <a:moveTo>
                      <a:pt x="0" y="8"/>
                    </a:moveTo>
                    <a:lnTo>
                      <a:pt x="0" y="8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4"/>
                    </a:lnTo>
                    <a:lnTo>
                      <a:pt x="14" y="8"/>
                    </a:lnTo>
                    <a:lnTo>
                      <a:pt x="16" y="12"/>
                    </a:lnTo>
                    <a:lnTo>
                      <a:pt x="4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88" name="Freeform 327"/>
              <p:cNvSpPr>
                <a:spLocks/>
              </p:cNvSpPr>
              <p:nvPr/>
            </p:nvSpPr>
            <p:spPr bwMode="auto">
              <a:xfrm>
                <a:off x="3763" y="2625"/>
                <a:ext cx="16" cy="12"/>
              </a:xfrm>
              <a:custGeom>
                <a:avLst/>
                <a:gdLst>
                  <a:gd name="T0" fmla="*/ 0 w 16"/>
                  <a:gd name="T1" fmla="*/ 6 h 12"/>
                  <a:gd name="T2" fmla="*/ 0 w 16"/>
                  <a:gd name="T3" fmla="*/ 6 h 12"/>
                  <a:gd name="T4" fmla="*/ 4 w 16"/>
                  <a:gd name="T5" fmla="*/ 2 h 12"/>
                  <a:gd name="T6" fmla="*/ 8 w 16"/>
                  <a:gd name="T7" fmla="*/ 0 h 12"/>
                  <a:gd name="T8" fmla="*/ 12 w 16"/>
                  <a:gd name="T9" fmla="*/ 2 h 12"/>
                  <a:gd name="T10" fmla="*/ 12 w 16"/>
                  <a:gd name="T11" fmla="*/ 2 h 12"/>
                  <a:gd name="T12" fmla="*/ 16 w 16"/>
                  <a:gd name="T13" fmla="*/ 6 h 12"/>
                  <a:gd name="T14" fmla="*/ 16 w 16"/>
                  <a:gd name="T15" fmla="*/ 8 h 12"/>
                  <a:gd name="T16" fmla="*/ 14 w 16"/>
                  <a:gd name="T17" fmla="*/ 10 h 12"/>
                  <a:gd name="T18" fmla="*/ 14 w 16"/>
                  <a:gd name="T19" fmla="*/ 10 h 12"/>
                  <a:gd name="T20" fmla="*/ 6 w 16"/>
                  <a:gd name="T21" fmla="*/ 12 h 12"/>
                  <a:gd name="T22" fmla="*/ 2 w 16"/>
                  <a:gd name="T23" fmla="*/ 12 h 12"/>
                  <a:gd name="T24" fmla="*/ 0 w 16"/>
                  <a:gd name="T25" fmla="*/ 6 h 1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2"/>
                  <a:gd name="T41" fmla="*/ 16 w 16"/>
                  <a:gd name="T42" fmla="*/ 12 h 12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2">
                    <a:moveTo>
                      <a:pt x="0" y="6"/>
                    </a:moveTo>
                    <a:lnTo>
                      <a:pt x="0" y="6"/>
                    </a:lnTo>
                    <a:lnTo>
                      <a:pt x="4" y="2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6" y="6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6" y="12"/>
                    </a:lnTo>
                    <a:lnTo>
                      <a:pt x="2" y="12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89" name="Freeform 328"/>
              <p:cNvSpPr>
                <a:spLocks/>
              </p:cNvSpPr>
              <p:nvPr/>
            </p:nvSpPr>
            <p:spPr bwMode="auto">
              <a:xfrm>
                <a:off x="3779" y="2639"/>
                <a:ext cx="8" cy="10"/>
              </a:xfrm>
              <a:custGeom>
                <a:avLst/>
                <a:gdLst>
                  <a:gd name="T0" fmla="*/ 0 w 8"/>
                  <a:gd name="T1" fmla="*/ 4 h 10"/>
                  <a:gd name="T2" fmla="*/ 0 w 8"/>
                  <a:gd name="T3" fmla="*/ 4 h 10"/>
                  <a:gd name="T4" fmla="*/ 0 w 8"/>
                  <a:gd name="T5" fmla="*/ 2 h 10"/>
                  <a:gd name="T6" fmla="*/ 0 w 8"/>
                  <a:gd name="T7" fmla="*/ 0 h 10"/>
                  <a:gd name="T8" fmla="*/ 4 w 8"/>
                  <a:gd name="T9" fmla="*/ 0 h 10"/>
                  <a:gd name="T10" fmla="*/ 4 w 8"/>
                  <a:gd name="T11" fmla="*/ 0 h 10"/>
                  <a:gd name="T12" fmla="*/ 8 w 8"/>
                  <a:gd name="T13" fmla="*/ 2 h 10"/>
                  <a:gd name="T14" fmla="*/ 8 w 8"/>
                  <a:gd name="T15" fmla="*/ 4 h 10"/>
                  <a:gd name="T16" fmla="*/ 8 w 8"/>
                  <a:gd name="T17" fmla="*/ 6 h 10"/>
                  <a:gd name="T18" fmla="*/ 4 w 8"/>
                  <a:gd name="T19" fmla="*/ 10 h 10"/>
                  <a:gd name="T20" fmla="*/ 0 w 8"/>
                  <a:gd name="T21" fmla="*/ 4 h 10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8"/>
                  <a:gd name="T34" fmla="*/ 0 h 10"/>
                  <a:gd name="T35" fmla="*/ 8 w 8"/>
                  <a:gd name="T36" fmla="*/ 10 h 10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8" h="10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8" y="2"/>
                    </a:lnTo>
                    <a:lnTo>
                      <a:pt x="8" y="4"/>
                    </a:lnTo>
                    <a:lnTo>
                      <a:pt x="8" y="6"/>
                    </a:lnTo>
                    <a:lnTo>
                      <a:pt x="4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90" name="Freeform 329"/>
              <p:cNvSpPr>
                <a:spLocks/>
              </p:cNvSpPr>
              <p:nvPr/>
            </p:nvSpPr>
            <p:spPr bwMode="auto">
              <a:xfrm>
                <a:off x="3723" y="2629"/>
                <a:ext cx="16" cy="14"/>
              </a:xfrm>
              <a:custGeom>
                <a:avLst/>
                <a:gdLst>
                  <a:gd name="T0" fmla="*/ 2 w 16"/>
                  <a:gd name="T1" fmla="*/ 8 h 14"/>
                  <a:gd name="T2" fmla="*/ 2 w 16"/>
                  <a:gd name="T3" fmla="*/ 8 h 14"/>
                  <a:gd name="T4" fmla="*/ 0 w 16"/>
                  <a:gd name="T5" fmla="*/ 2 h 14"/>
                  <a:gd name="T6" fmla="*/ 2 w 16"/>
                  <a:gd name="T7" fmla="*/ 0 h 14"/>
                  <a:gd name="T8" fmla="*/ 6 w 16"/>
                  <a:gd name="T9" fmla="*/ 2 h 14"/>
                  <a:gd name="T10" fmla="*/ 6 w 16"/>
                  <a:gd name="T11" fmla="*/ 2 h 14"/>
                  <a:gd name="T12" fmla="*/ 16 w 16"/>
                  <a:gd name="T13" fmla="*/ 8 h 14"/>
                  <a:gd name="T14" fmla="*/ 16 w 16"/>
                  <a:gd name="T15" fmla="*/ 8 h 14"/>
                  <a:gd name="T16" fmla="*/ 16 w 16"/>
                  <a:gd name="T17" fmla="*/ 10 h 14"/>
                  <a:gd name="T18" fmla="*/ 14 w 16"/>
                  <a:gd name="T19" fmla="*/ 14 h 14"/>
                  <a:gd name="T20" fmla="*/ 14 w 16"/>
                  <a:gd name="T21" fmla="*/ 14 h 14"/>
                  <a:gd name="T22" fmla="*/ 14 w 16"/>
                  <a:gd name="T23" fmla="*/ 14 h 14"/>
                  <a:gd name="T24" fmla="*/ 6 w 16"/>
                  <a:gd name="T25" fmla="*/ 12 h 14"/>
                  <a:gd name="T26" fmla="*/ 2 w 16"/>
                  <a:gd name="T27" fmla="*/ 10 h 14"/>
                  <a:gd name="T28" fmla="*/ 2 w 16"/>
                  <a:gd name="T29" fmla="*/ 8 h 14"/>
                  <a:gd name="T30" fmla="*/ 2 w 16"/>
                  <a:gd name="T31" fmla="*/ 8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4"/>
                  <a:gd name="T50" fmla="*/ 16 w 16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4">
                    <a:moveTo>
                      <a:pt x="2" y="8"/>
                    </a:moveTo>
                    <a:lnTo>
                      <a:pt x="2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2"/>
                    </a:lnTo>
                    <a:lnTo>
                      <a:pt x="16" y="8"/>
                    </a:lnTo>
                    <a:lnTo>
                      <a:pt x="16" y="10"/>
                    </a:lnTo>
                    <a:lnTo>
                      <a:pt x="14" y="14"/>
                    </a:lnTo>
                    <a:lnTo>
                      <a:pt x="6" y="12"/>
                    </a:lnTo>
                    <a:lnTo>
                      <a:pt x="2" y="10"/>
                    </a:lnTo>
                    <a:lnTo>
                      <a:pt x="2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91" name="Freeform 330"/>
              <p:cNvSpPr>
                <a:spLocks/>
              </p:cNvSpPr>
              <p:nvPr/>
            </p:nvSpPr>
            <p:spPr bwMode="auto">
              <a:xfrm>
                <a:off x="3749" y="2643"/>
                <a:ext cx="16" cy="12"/>
              </a:xfrm>
              <a:custGeom>
                <a:avLst/>
                <a:gdLst>
                  <a:gd name="T0" fmla="*/ 0 w 16"/>
                  <a:gd name="T1" fmla="*/ 8 h 12"/>
                  <a:gd name="T2" fmla="*/ 0 w 16"/>
                  <a:gd name="T3" fmla="*/ 8 h 12"/>
                  <a:gd name="T4" fmla="*/ 2 w 16"/>
                  <a:gd name="T5" fmla="*/ 2 h 12"/>
                  <a:gd name="T6" fmla="*/ 4 w 16"/>
                  <a:gd name="T7" fmla="*/ 0 h 12"/>
                  <a:gd name="T8" fmla="*/ 6 w 16"/>
                  <a:gd name="T9" fmla="*/ 0 h 12"/>
                  <a:gd name="T10" fmla="*/ 10 w 16"/>
                  <a:gd name="T11" fmla="*/ 0 h 12"/>
                  <a:gd name="T12" fmla="*/ 10 w 16"/>
                  <a:gd name="T13" fmla="*/ 0 h 12"/>
                  <a:gd name="T14" fmla="*/ 14 w 16"/>
                  <a:gd name="T15" fmla="*/ 4 h 12"/>
                  <a:gd name="T16" fmla="*/ 16 w 16"/>
                  <a:gd name="T17" fmla="*/ 8 h 12"/>
                  <a:gd name="T18" fmla="*/ 16 w 16"/>
                  <a:gd name="T19" fmla="*/ 12 h 12"/>
                  <a:gd name="T20" fmla="*/ 6 w 16"/>
                  <a:gd name="T21" fmla="*/ 12 h 12"/>
                  <a:gd name="T22" fmla="*/ 0 w 16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2"/>
                  <a:gd name="T38" fmla="*/ 16 w 16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2">
                    <a:moveTo>
                      <a:pt x="0" y="8"/>
                    </a:moveTo>
                    <a:lnTo>
                      <a:pt x="0" y="8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10" y="0"/>
                    </a:lnTo>
                    <a:lnTo>
                      <a:pt x="14" y="4"/>
                    </a:lnTo>
                    <a:lnTo>
                      <a:pt x="16" y="8"/>
                    </a:lnTo>
                    <a:lnTo>
                      <a:pt x="16" y="12"/>
                    </a:lnTo>
                    <a:lnTo>
                      <a:pt x="6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92" name="Freeform 331"/>
              <p:cNvSpPr>
                <a:spLocks/>
              </p:cNvSpPr>
              <p:nvPr/>
            </p:nvSpPr>
            <p:spPr bwMode="auto">
              <a:xfrm>
                <a:off x="3769" y="2649"/>
                <a:ext cx="16" cy="12"/>
              </a:xfrm>
              <a:custGeom>
                <a:avLst/>
                <a:gdLst>
                  <a:gd name="T0" fmla="*/ 0 w 16"/>
                  <a:gd name="T1" fmla="*/ 6 h 12"/>
                  <a:gd name="T2" fmla="*/ 0 w 16"/>
                  <a:gd name="T3" fmla="*/ 6 h 12"/>
                  <a:gd name="T4" fmla="*/ 4 w 16"/>
                  <a:gd name="T5" fmla="*/ 0 h 12"/>
                  <a:gd name="T6" fmla="*/ 8 w 16"/>
                  <a:gd name="T7" fmla="*/ 0 h 12"/>
                  <a:gd name="T8" fmla="*/ 12 w 16"/>
                  <a:gd name="T9" fmla="*/ 2 h 12"/>
                  <a:gd name="T10" fmla="*/ 12 w 16"/>
                  <a:gd name="T11" fmla="*/ 2 h 12"/>
                  <a:gd name="T12" fmla="*/ 16 w 16"/>
                  <a:gd name="T13" fmla="*/ 6 h 12"/>
                  <a:gd name="T14" fmla="*/ 16 w 16"/>
                  <a:gd name="T15" fmla="*/ 8 h 12"/>
                  <a:gd name="T16" fmla="*/ 14 w 16"/>
                  <a:gd name="T17" fmla="*/ 10 h 12"/>
                  <a:gd name="T18" fmla="*/ 14 w 16"/>
                  <a:gd name="T19" fmla="*/ 10 h 12"/>
                  <a:gd name="T20" fmla="*/ 6 w 16"/>
                  <a:gd name="T21" fmla="*/ 12 h 12"/>
                  <a:gd name="T22" fmla="*/ 2 w 16"/>
                  <a:gd name="T23" fmla="*/ 12 h 12"/>
                  <a:gd name="T24" fmla="*/ 0 w 16"/>
                  <a:gd name="T25" fmla="*/ 6 h 1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2"/>
                  <a:gd name="T41" fmla="*/ 16 w 16"/>
                  <a:gd name="T42" fmla="*/ 12 h 12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2">
                    <a:moveTo>
                      <a:pt x="0" y="6"/>
                    </a:moveTo>
                    <a:lnTo>
                      <a:pt x="0" y="6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6" y="6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6" y="12"/>
                    </a:lnTo>
                    <a:lnTo>
                      <a:pt x="2" y="12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93" name="Freeform 332"/>
              <p:cNvSpPr>
                <a:spLocks/>
              </p:cNvSpPr>
              <p:nvPr/>
            </p:nvSpPr>
            <p:spPr bwMode="auto">
              <a:xfrm>
                <a:off x="3787" y="2647"/>
                <a:ext cx="8" cy="12"/>
              </a:xfrm>
              <a:custGeom>
                <a:avLst/>
                <a:gdLst>
                  <a:gd name="T0" fmla="*/ 0 w 8"/>
                  <a:gd name="T1" fmla="*/ 4 h 12"/>
                  <a:gd name="T2" fmla="*/ 0 w 8"/>
                  <a:gd name="T3" fmla="*/ 4 h 12"/>
                  <a:gd name="T4" fmla="*/ 2 w 8"/>
                  <a:gd name="T5" fmla="*/ 2 h 12"/>
                  <a:gd name="T6" fmla="*/ 4 w 8"/>
                  <a:gd name="T7" fmla="*/ 0 h 12"/>
                  <a:gd name="T8" fmla="*/ 6 w 8"/>
                  <a:gd name="T9" fmla="*/ 2 h 12"/>
                  <a:gd name="T10" fmla="*/ 6 w 8"/>
                  <a:gd name="T11" fmla="*/ 2 h 12"/>
                  <a:gd name="T12" fmla="*/ 8 w 8"/>
                  <a:gd name="T13" fmla="*/ 4 h 12"/>
                  <a:gd name="T14" fmla="*/ 8 w 8"/>
                  <a:gd name="T15" fmla="*/ 6 h 12"/>
                  <a:gd name="T16" fmla="*/ 8 w 8"/>
                  <a:gd name="T17" fmla="*/ 10 h 12"/>
                  <a:gd name="T18" fmla="*/ 8 w 8"/>
                  <a:gd name="T19" fmla="*/ 10 h 12"/>
                  <a:gd name="T20" fmla="*/ 6 w 8"/>
                  <a:gd name="T21" fmla="*/ 12 h 12"/>
                  <a:gd name="T22" fmla="*/ 4 w 8"/>
                  <a:gd name="T23" fmla="*/ 12 h 12"/>
                  <a:gd name="T24" fmla="*/ 4 w 8"/>
                  <a:gd name="T25" fmla="*/ 12 h 12"/>
                  <a:gd name="T26" fmla="*/ 4 w 8"/>
                  <a:gd name="T27" fmla="*/ 12 h 12"/>
                  <a:gd name="T28" fmla="*/ 0 w 8"/>
                  <a:gd name="T29" fmla="*/ 10 h 12"/>
                  <a:gd name="T30" fmla="*/ 0 w 8"/>
                  <a:gd name="T31" fmla="*/ 4 h 12"/>
                  <a:gd name="T32" fmla="*/ 0 w 8"/>
                  <a:gd name="T33" fmla="*/ 4 h 1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8"/>
                  <a:gd name="T52" fmla="*/ 0 h 12"/>
                  <a:gd name="T53" fmla="*/ 8 w 8"/>
                  <a:gd name="T54" fmla="*/ 12 h 12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8" h="12">
                    <a:moveTo>
                      <a:pt x="0" y="4"/>
                    </a:moveTo>
                    <a:lnTo>
                      <a:pt x="0" y="4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6" y="2"/>
                    </a:lnTo>
                    <a:lnTo>
                      <a:pt x="8" y="4"/>
                    </a:lnTo>
                    <a:lnTo>
                      <a:pt x="8" y="6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2"/>
                    </a:lnTo>
                    <a:lnTo>
                      <a:pt x="0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94" name="Freeform 333"/>
              <p:cNvSpPr>
                <a:spLocks/>
              </p:cNvSpPr>
              <p:nvPr/>
            </p:nvSpPr>
            <p:spPr bwMode="auto">
              <a:xfrm>
                <a:off x="3773" y="2663"/>
                <a:ext cx="10" cy="12"/>
              </a:xfrm>
              <a:custGeom>
                <a:avLst/>
                <a:gdLst>
                  <a:gd name="T0" fmla="*/ 0 w 10"/>
                  <a:gd name="T1" fmla="*/ 8 h 12"/>
                  <a:gd name="T2" fmla="*/ 0 w 10"/>
                  <a:gd name="T3" fmla="*/ 8 h 12"/>
                  <a:gd name="T4" fmla="*/ 2 w 10"/>
                  <a:gd name="T5" fmla="*/ 4 h 12"/>
                  <a:gd name="T6" fmla="*/ 2 w 10"/>
                  <a:gd name="T7" fmla="*/ 0 h 12"/>
                  <a:gd name="T8" fmla="*/ 6 w 10"/>
                  <a:gd name="T9" fmla="*/ 2 h 12"/>
                  <a:gd name="T10" fmla="*/ 6 w 10"/>
                  <a:gd name="T11" fmla="*/ 2 h 12"/>
                  <a:gd name="T12" fmla="*/ 10 w 10"/>
                  <a:gd name="T13" fmla="*/ 4 h 12"/>
                  <a:gd name="T14" fmla="*/ 10 w 10"/>
                  <a:gd name="T15" fmla="*/ 8 h 12"/>
                  <a:gd name="T16" fmla="*/ 10 w 10"/>
                  <a:gd name="T17" fmla="*/ 8 h 12"/>
                  <a:gd name="T18" fmla="*/ 8 w 10"/>
                  <a:gd name="T19" fmla="*/ 10 h 12"/>
                  <a:gd name="T20" fmla="*/ 8 w 10"/>
                  <a:gd name="T21" fmla="*/ 12 h 12"/>
                  <a:gd name="T22" fmla="*/ 8 w 10"/>
                  <a:gd name="T23" fmla="*/ 12 h 12"/>
                  <a:gd name="T24" fmla="*/ 4 w 10"/>
                  <a:gd name="T25" fmla="*/ 10 h 12"/>
                  <a:gd name="T26" fmla="*/ 0 w 10"/>
                  <a:gd name="T27" fmla="*/ 8 h 12"/>
                  <a:gd name="T28" fmla="*/ 0 w 10"/>
                  <a:gd name="T29" fmla="*/ 8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8"/>
                    </a:moveTo>
                    <a:lnTo>
                      <a:pt x="0" y="8"/>
                    </a:lnTo>
                    <a:lnTo>
                      <a:pt x="2" y="4"/>
                    </a:lnTo>
                    <a:lnTo>
                      <a:pt x="2" y="0"/>
                    </a:lnTo>
                    <a:lnTo>
                      <a:pt x="6" y="2"/>
                    </a:lnTo>
                    <a:lnTo>
                      <a:pt x="10" y="4"/>
                    </a:lnTo>
                    <a:lnTo>
                      <a:pt x="10" y="8"/>
                    </a:lnTo>
                    <a:lnTo>
                      <a:pt x="8" y="10"/>
                    </a:lnTo>
                    <a:lnTo>
                      <a:pt x="8" y="12"/>
                    </a:lnTo>
                    <a:lnTo>
                      <a:pt x="4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95" name="Freeform 334"/>
              <p:cNvSpPr>
                <a:spLocks/>
              </p:cNvSpPr>
              <p:nvPr/>
            </p:nvSpPr>
            <p:spPr bwMode="auto">
              <a:xfrm>
                <a:off x="3367" y="2721"/>
                <a:ext cx="16" cy="12"/>
              </a:xfrm>
              <a:custGeom>
                <a:avLst/>
                <a:gdLst>
                  <a:gd name="T0" fmla="*/ 0 w 16"/>
                  <a:gd name="T1" fmla="*/ 8 h 12"/>
                  <a:gd name="T2" fmla="*/ 0 w 16"/>
                  <a:gd name="T3" fmla="*/ 8 h 12"/>
                  <a:gd name="T4" fmla="*/ 0 w 16"/>
                  <a:gd name="T5" fmla="*/ 2 h 12"/>
                  <a:gd name="T6" fmla="*/ 2 w 16"/>
                  <a:gd name="T7" fmla="*/ 0 h 12"/>
                  <a:gd name="T8" fmla="*/ 6 w 16"/>
                  <a:gd name="T9" fmla="*/ 0 h 12"/>
                  <a:gd name="T10" fmla="*/ 6 w 16"/>
                  <a:gd name="T11" fmla="*/ 0 h 12"/>
                  <a:gd name="T12" fmla="*/ 16 w 16"/>
                  <a:gd name="T13" fmla="*/ 6 h 12"/>
                  <a:gd name="T14" fmla="*/ 16 w 16"/>
                  <a:gd name="T15" fmla="*/ 6 h 12"/>
                  <a:gd name="T16" fmla="*/ 16 w 16"/>
                  <a:gd name="T17" fmla="*/ 10 h 12"/>
                  <a:gd name="T18" fmla="*/ 14 w 16"/>
                  <a:gd name="T19" fmla="*/ 12 h 12"/>
                  <a:gd name="T20" fmla="*/ 12 w 16"/>
                  <a:gd name="T21" fmla="*/ 12 h 12"/>
                  <a:gd name="T22" fmla="*/ 12 w 16"/>
                  <a:gd name="T23" fmla="*/ 12 h 12"/>
                  <a:gd name="T24" fmla="*/ 6 w 16"/>
                  <a:gd name="T25" fmla="*/ 10 h 12"/>
                  <a:gd name="T26" fmla="*/ 2 w 16"/>
                  <a:gd name="T27" fmla="*/ 10 h 12"/>
                  <a:gd name="T28" fmla="*/ 0 w 16"/>
                  <a:gd name="T29" fmla="*/ 8 h 12"/>
                  <a:gd name="T30" fmla="*/ 0 w 16"/>
                  <a:gd name="T31" fmla="*/ 8 h 12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2"/>
                  <a:gd name="T50" fmla="*/ 16 w 16"/>
                  <a:gd name="T51" fmla="*/ 12 h 12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16" y="6"/>
                    </a:lnTo>
                    <a:lnTo>
                      <a:pt x="16" y="10"/>
                    </a:lnTo>
                    <a:lnTo>
                      <a:pt x="14" y="12"/>
                    </a:lnTo>
                    <a:lnTo>
                      <a:pt x="12" y="12"/>
                    </a:lnTo>
                    <a:lnTo>
                      <a:pt x="6" y="10"/>
                    </a:lnTo>
                    <a:lnTo>
                      <a:pt x="2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96" name="Freeform 335"/>
              <p:cNvSpPr>
                <a:spLocks/>
              </p:cNvSpPr>
              <p:nvPr/>
            </p:nvSpPr>
            <p:spPr bwMode="auto">
              <a:xfrm>
                <a:off x="3353" y="2641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0 w 16"/>
                  <a:gd name="T5" fmla="*/ 2 h 14"/>
                  <a:gd name="T6" fmla="*/ 2 w 16"/>
                  <a:gd name="T7" fmla="*/ 0 h 14"/>
                  <a:gd name="T8" fmla="*/ 6 w 16"/>
                  <a:gd name="T9" fmla="*/ 2 h 14"/>
                  <a:gd name="T10" fmla="*/ 6 w 16"/>
                  <a:gd name="T11" fmla="*/ 2 h 14"/>
                  <a:gd name="T12" fmla="*/ 16 w 16"/>
                  <a:gd name="T13" fmla="*/ 8 h 14"/>
                  <a:gd name="T14" fmla="*/ 16 w 16"/>
                  <a:gd name="T15" fmla="*/ 8 h 14"/>
                  <a:gd name="T16" fmla="*/ 14 w 16"/>
                  <a:gd name="T17" fmla="*/ 10 h 14"/>
                  <a:gd name="T18" fmla="*/ 14 w 16"/>
                  <a:gd name="T19" fmla="*/ 12 h 14"/>
                  <a:gd name="T20" fmla="*/ 12 w 16"/>
                  <a:gd name="T21" fmla="*/ 14 h 14"/>
                  <a:gd name="T22" fmla="*/ 12 w 16"/>
                  <a:gd name="T23" fmla="*/ 14 h 14"/>
                  <a:gd name="T24" fmla="*/ 6 w 16"/>
                  <a:gd name="T25" fmla="*/ 12 h 14"/>
                  <a:gd name="T26" fmla="*/ 2 w 16"/>
                  <a:gd name="T27" fmla="*/ 10 h 14"/>
                  <a:gd name="T28" fmla="*/ 0 w 16"/>
                  <a:gd name="T29" fmla="*/ 8 h 14"/>
                  <a:gd name="T30" fmla="*/ 0 w 16"/>
                  <a:gd name="T31" fmla="*/ 8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4"/>
                  <a:gd name="T50" fmla="*/ 16 w 16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2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6" y="12"/>
                    </a:lnTo>
                    <a:lnTo>
                      <a:pt x="2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97" name="Freeform 336"/>
              <p:cNvSpPr>
                <a:spLocks/>
              </p:cNvSpPr>
              <p:nvPr/>
            </p:nvSpPr>
            <p:spPr bwMode="auto">
              <a:xfrm>
                <a:off x="3385" y="2725"/>
                <a:ext cx="12" cy="12"/>
              </a:xfrm>
              <a:custGeom>
                <a:avLst/>
                <a:gdLst>
                  <a:gd name="T0" fmla="*/ 0 w 12"/>
                  <a:gd name="T1" fmla="*/ 8 h 12"/>
                  <a:gd name="T2" fmla="*/ 0 w 12"/>
                  <a:gd name="T3" fmla="*/ 8 h 12"/>
                  <a:gd name="T4" fmla="*/ 0 w 12"/>
                  <a:gd name="T5" fmla="*/ 4 h 12"/>
                  <a:gd name="T6" fmla="*/ 0 w 12"/>
                  <a:gd name="T7" fmla="*/ 2 h 12"/>
                  <a:gd name="T8" fmla="*/ 4 w 12"/>
                  <a:gd name="T9" fmla="*/ 0 h 12"/>
                  <a:gd name="T10" fmla="*/ 4 w 12"/>
                  <a:gd name="T11" fmla="*/ 0 h 12"/>
                  <a:gd name="T12" fmla="*/ 8 w 12"/>
                  <a:gd name="T13" fmla="*/ 2 h 12"/>
                  <a:gd name="T14" fmla="*/ 10 w 12"/>
                  <a:gd name="T15" fmla="*/ 4 h 12"/>
                  <a:gd name="T16" fmla="*/ 12 w 12"/>
                  <a:gd name="T17" fmla="*/ 6 h 12"/>
                  <a:gd name="T18" fmla="*/ 10 w 12"/>
                  <a:gd name="T19" fmla="*/ 12 h 12"/>
                  <a:gd name="T20" fmla="*/ 0 w 12"/>
                  <a:gd name="T21" fmla="*/ 12 h 12"/>
                  <a:gd name="T22" fmla="*/ 0 w 12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2"/>
                  <a:gd name="T38" fmla="*/ 12 w 12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4" y="0"/>
                    </a:lnTo>
                    <a:lnTo>
                      <a:pt x="8" y="2"/>
                    </a:lnTo>
                    <a:lnTo>
                      <a:pt x="10" y="4"/>
                    </a:lnTo>
                    <a:lnTo>
                      <a:pt x="12" y="6"/>
                    </a:lnTo>
                    <a:lnTo>
                      <a:pt x="10" y="12"/>
                    </a:lnTo>
                    <a:lnTo>
                      <a:pt x="0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98" name="Freeform 337"/>
              <p:cNvSpPr>
                <a:spLocks/>
              </p:cNvSpPr>
              <p:nvPr/>
            </p:nvSpPr>
            <p:spPr bwMode="auto">
              <a:xfrm>
                <a:off x="3397" y="2727"/>
                <a:ext cx="10" cy="16"/>
              </a:xfrm>
              <a:custGeom>
                <a:avLst/>
                <a:gdLst>
                  <a:gd name="T0" fmla="*/ 0 w 10"/>
                  <a:gd name="T1" fmla="*/ 12 h 16"/>
                  <a:gd name="T2" fmla="*/ 0 w 10"/>
                  <a:gd name="T3" fmla="*/ 12 h 16"/>
                  <a:gd name="T4" fmla="*/ 2 w 10"/>
                  <a:gd name="T5" fmla="*/ 8 h 16"/>
                  <a:gd name="T6" fmla="*/ 2 w 10"/>
                  <a:gd name="T7" fmla="*/ 2 h 16"/>
                  <a:gd name="T8" fmla="*/ 2 w 10"/>
                  <a:gd name="T9" fmla="*/ 2 h 16"/>
                  <a:gd name="T10" fmla="*/ 4 w 10"/>
                  <a:gd name="T11" fmla="*/ 0 h 16"/>
                  <a:gd name="T12" fmla="*/ 6 w 10"/>
                  <a:gd name="T13" fmla="*/ 0 h 16"/>
                  <a:gd name="T14" fmla="*/ 8 w 10"/>
                  <a:gd name="T15" fmla="*/ 0 h 16"/>
                  <a:gd name="T16" fmla="*/ 10 w 10"/>
                  <a:gd name="T17" fmla="*/ 2 h 16"/>
                  <a:gd name="T18" fmla="*/ 10 w 10"/>
                  <a:gd name="T19" fmla="*/ 2 h 16"/>
                  <a:gd name="T20" fmla="*/ 10 w 10"/>
                  <a:gd name="T21" fmla="*/ 12 h 16"/>
                  <a:gd name="T22" fmla="*/ 10 w 10"/>
                  <a:gd name="T23" fmla="*/ 12 h 16"/>
                  <a:gd name="T24" fmla="*/ 6 w 10"/>
                  <a:gd name="T25" fmla="*/ 14 h 16"/>
                  <a:gd name="T26" fmla="*/ 4 w 10"/>
                  <a:gd name="T27" fmla="*/ 16 h 16"/>
                  <a:gd name="T28" fmla="*/ 0 w 10"/>
                  <a:gd name="T29" fmla="*/ 12 h 16"/>
                  <a:gd name="T30" fmla="*/ 0 w 10"/>
                  <a:gd name="T31" fmla="*/ 12 h 1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0"/>
                  <a:gd name="T49" fmla="*/ 0 h 16"/>
                  <a:gd name="T50" fmla="*/ 10 w 10"/>
                  <a:gd name="T51" fmla="*/ 16 h 1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0" h="16">
                    <a:moveTo>
                      <a:pt x="0" y="12"/>
                    </a:moveTo>
                    <a:lnTo>
                      <a:pt x="0" y="12"/>
                    </a:lnTo>
                    <a:lnTo>
                      <a:pt x="2" y="8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0" y="12"/>
                    </a:lnTo>
                    <a:lnTo>
                      <a:pt x="6" y="14"/>
                    </a:lnTo>
                    <a:lnTo>
                      <a:pt x="4" y="16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999" name="Freeform 338"/>
              <p:cNvSpPr>
                <a:spLocks/>
              </p:cNvSpPr>
              <p:nvPr/>
            </p:nvSpPr>
            <p:spPr bwMode="auto">
              <a:xfrm>
                <a:off x="3447" y="2719"/>
                <a:ext cx="18" cy="14"/>
              </a:xfrm>
              <a:custGeom>
                <a:avLst/>
                <a:gdLst>
                  <a:gd name="T0" fmla="*/ 0 w 18"/>
                  <a:gd name="T1" fmla="*/ 14 h 14"/>
                  <a:gd name="T2" fmla="*/ 0 w 18"/>
                  <a:gd name="T3" fmla="*/ 14 h 14"/>
                  <a:gd name="T4" fmla="*/ 4 w 18"/>
                  <a:gd name="T5" fmla="*/ 6 h 14"/>
                  <a:gd name="T6" fmla="*/ 8 w 18"/>
                  <a:gd name="T7" fmla="*/ 2 h 14"/>
                  <a:gd name="T8" fmla="*/ 12 w 18"/>
                  <a:gd name="T9" fmla="*/ 0 h 14"/>
                  <a:gd name="T10" fmla="*/ 14 w 18"/>
                  <a:gd name="T11" fmla="*/ 2 h 14"/>
                  <a:gd name="T12" fmla="*/ 14 w 18"/>
                  <a:gd name="T13" fmla="*/ 2 h 14"/>
                  <a:gd name="T14" fmla="*/ 16 w 18"/>
                  <a:gd name="T15" fmla="*/ 4 h 14"/>
                  <a:gd name="T16" fmla="*/ 18 w 18"/>
                  <a:gd name="T17" fmla="*/ 6 h 14"/>
                  <a:gd name="T18" fmla="*/ 16 w 18"/>
                  <a:gd name="T19" fmla="*/ 10 h 14"/>
                  <a:gd name="T20" fmla="*/ 10 w 18"/>
                  <a:gd name="T21" fmla="*/ 14 h 14"/>
                  <a:gd name="T22" fmla="*/ 0 w 18"/>
                  <a:gd name="T23" fmla="*/ 14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4"/>
                  <a:gd name="T38" fmla="*/ 18 w 18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4">
                    <a:moveTo>
                      <a:pt x="0" y="14"/>
                    </a:moveTo>
                    <a:lnTo>
                      <a:pt x="0" y="14"/>
                    </a:lnTo>
                    <a:lnTo>
                      <a:pt x="4" y="6"/>
                    </a:lnTo>
                    <a:lnTo>
                      <a:pt x="8" y="2"/>
                    </a:lnTo>
                    <a:lnTo>
                      <a:pt x="12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8" y="6"/>
                    </a:lnTo>
                    <a:lnTo>
                      <a:pt x="16" y="10"/>
                    </a:lnTo>
                    <a:lnTo>
                      <a:pt x="10" y="14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00" name="Freeform 339"/>
              <p:cNvSpPr>
                <a:spLocks/>
              </p:cNvSpPr>
              <p:nvPr/>
            </p:nvSpPr>
            <p:spPr bwMode="auto">
              <a:xfrm>
                <a:off x="3425" y="2729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2 w 16"/>
                  <a:gd name="T5" fmla="*/ 4 h 14"/>
                  <a:gd name="T6" fmla="*/ 4 w 16"/>
                  <a:gd name="T7" fmla="*/ 0 h 14"/>
                  <a:gd name="T8" fmla="*/ 6 w 16"/>
                  <a:gd name="T9" fmla="*/ 0 h 14"/>
                  <a:gd name="T10" fmla="*/ 8 w 16"/>
                  <a:gd name="T11" fmla="*/ 2 h 14"/>
                  <a:gd name="T12" fmla="*/ 8 w 16"/>
                  <a:gd name="T13" fmla="*/ 2 h 14"/>
                  <a:gd name="T14" fmla="*/ 12 w 16"/>
                  <a:gd name="T15" fmla="*/ 6 h 14"/>
                  <a:gd name="T16" fmla="*/ 14 w 16"/>
                  <a:gd name="T17" fmla="*/ 10 h 14"/>
                  <a:gd name="T18" fmla="*/ 16 w 16"/>
                  <a:gd name="T19" fmla="*/ 14 h 14"/>
                  <a:gd name="T20" fmla="*/ 4 w 16"/>
                  <a:gd name="T21" fmla="*/ 14 h 14"/>
                  <a:gd name="T22" fmla="*/ 0 w 16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4"/>
                  <a:gd name="T38" fmla="*/ 16 w 16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2" y="4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12" y="6"/>
                    </a:lnTo>
                    <a:lnTo>
                      <a:pt x="14" y="10"/>
                    </a:lnTo>
                    <a:lnTo>
                      <a:pt x="16" y="14"/>
                    </a:lnTo>
                    <a:lnTo>
                      <a:pt x="4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01" name="Freeform 340"/>
              <p:cNvSpPr>
                <a:spLocks/>
              </p:cNvSpPr>
              <p:nvPr/>
            </p:nvSpPr>
            <p:spPr bwMode="auto">
              <a:xfrm>
                <a:off x="3445" y="2737"/>
                <a:ext cx="16" cy="10"/>
              </a:xfrm>
              <a:custGeom>
                <a:avLst/>
                <a:gdLst>
                  <a:gd name="T0" fmla="*/ 0 w 16"/>
                  <a:gd name="T1" fmla="*/ 4 h 10"/>
                  <a:gd name="T2" fmla="*/ 0 w 16"/>
                  <a:gd name="T3" fmla="*/ 4 h 10"/>
                  <a:gd name="T4" fmla="*/ 4 w 16"/>
                  <a:gd name="T5" fmla="*/ 0 h 10"/>
                  <a:gd name="T6" fmla="*/ 8 w 16"/>
                  <a:gd name="T7" fmla="*/ 0 h 10"/>
                  <a:gd name="T8" fmla="*/ 12 w 16"/>
                  <a:gd name="T9" fmla="*/ 2 h 10"/>
                  <a:gd name="T10" fmla="*/ 12 w 16"/>
                  <a:gd name="T11" fmla="*/ 2 h 10"/>
                  <a:gd name="T12" fmla="*/ 16 w 16"/>
                  <a:gd name="T13" fmla="*/ 4 h 10"/>
                  <a:gd name="T14" fmla="*/ 16 w 16"/>
                  <a:gd name="T15" fmla="*/ 6 h 10"/>
                  <a:gd name="T16" fmla="*/ 14 w 16"/>
                  <a:gd name="T17" fmla="*/ 10 h 10"/>
                  <a:gd name="T18" fmla="*/ 14 w 16"/>
                  <a:gd name="T19" fmla="*/ 10 h 10"/>
                  <a:gd name="T20" fmla="*/ 6 w 16"/>
                  <a:gd name="T21" fmla="*/ 10 h 10"/>
                  <a:gd name="T22" fmla="*/ 2 w 16"/>
                  <a:gd name="T23" fmla="*/ 10 h 10"/>
                  <a:gd name="T24" fmla="*/ 0 w 16"/>
                  <a:gd name="T25" fmla="*/ 4 h 1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0"/>
                  <a:gd name="T41" fmla="*/ 16 w 16"/>
                  <a:gd name="T42" fmla="*/ 10 h 10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0">
                    <a:moveTo>
                      <a:pt x="0" y="4"/>
                    </a:moveTo>
                    <a:lnTo>
                      <a:pt x="0" y="4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0"/>
                    </a:lnTo>
                    <a:lnTo>
                      <a:pt x="6" y="10"/>
                    </a:lnTo>
                    <a:lnTo>
                      <a:pt x="2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02" name="Freeform 341"/>
              <p:cNvSpPr>
                <a:spLocks/>
              </p:cNvSpPr>
              <p:nvPr/>
            </p:nvSpPr>
            <p:spPr bwMode="auto">
              <a:xfrm>
                <a:off x="3473" y="2743"/>
                <a:ext cx="10" cy="10"/>
              </a:xfrm>
              <a:custGeom>
                <a:avLst/>
                <a:gdLst>
                  <a:gd name="T0" fmla="*/ 0 w 10"/>
                  <a:gd name="T1" fmla="*/ 4 h 10"/>
                  <a:gd name="T2" fmla="*/ 0 w 10"/>
                  <a:gd name="T3" fmla="*/ 4 h 10"/>
                  <a:gd name="T4" fmla="*/ 2 w 10"/>
                  <a:gd name="T5" fmla="*/ 2 h 10"/>
                  <a:gd name="T6" fmla="*/ 2 w 10"/>
                  <a:gd name="T7" fmla="*/ 2 h 10"/>
                  <a:gd name="T8" fmla="*/ 6 w 10"/>
                  <a:gd name="T9" fmla="*/ 0 h 10"/>
                  <a:gd name="T10" fmla="*/ 6 w 10"/>
                  <a:gd name="T11" fmla="*/ 0 h 10"/>
                  <a:gd name="T12" fmla="*/ 10 w 10"/>
                  <a:gd name="T13" fmla="*/ 2 h 10"/>
                  <a:gd name="T14" fmla="*/ 10 w 10"/>
                  <a:gd name="T15" fmla="*/ 4 h 10"/>
                  <a:gd name="T16" fmla="*/ 10 w 10"/>
                  <a:gd name="T17" fmla="*/ 6 h 10"/>
                  <a:gd name="T18" fmla="*/ 6 w 10"/>
                  <a:gd name="T19" fmla="*/ 10 h 10"/>
                  <a:gd name="T20" fmla="*/ 0 w 10"/>
                  <a:gd name="T21" fmla="*/ 4 h 10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10"/>
                  <a:gd name="T35" fmla="*/ 10 w 10"/>
                  <a:gd name="T36" fmla="*/ 10 h 10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10">
                    <a:moveTo>
                      <a:pt x="0" y="4"/>
                    </a:move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10" y="2"/>
                    </a:lnTo>
                    <a:lnTo>
                      <a:pt x="10" y="4"/>
                    </a:lnTo>
                    <a:lnTo>
                      <a:pt x="10" y="6"/>
                    </a:lnTo>
                    <a:lnTo>
                      <a:pt x="6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03" name="Freeform 342"/>
              <p:cNvSpPr>
                <a:spLocks/>
              </p:cNvSpPr>
              <p:nvPr/>
            </p:nvSpPr>
            <p:spPr bwMode="auto">
              <a:xfrm>
                <a:off x="3463" y="2735"/>
                <a:ext cx="8" cy="12"/>
              </a:xfrm>
              <a:custGeom>
                <a:avLst/>
                <a:gdLst>
                  <a:gd name="T0" fmla="*/ 0 w 8"/>
                  <a:gd name="T1" fmla="*/ 4 h 12"/>
                  <a:gd name="T2" fmla="*/ 0 w 8"/>
                  <a:gd name="T3" fmla="*/ 4 h 12"/>
                  <a:gd name="T4" fmla="*/ 2 w 8"/>
                  <a:gd name="T5" fmla="*/ 0 h 12"/>
                  <a:gd name="T6" fmla="*/ 4 w 8"/>
                  <a:gd name="T7" fmla="*/ 0 h 12"/>
                  <a:gd name="T8" fmla="*/ 6 w 8"/>
                  <a:gd name="T9" fmla="*/ 0 h 12"/>
                  <a:gd name="T10" fmla="*/ 6 w 8"/>
                  <a:gd name="T11" fmla="*/ 0 h 12"/>
                  <a:gd name="T12" fmla="*/ 8 w 8"/>
                  <a:gd name="T13" fmla="*/ 4 h 12"/>
                  <a:gd name="T14" fmla="*/ 8 w 8"/>
                  <a:gd name="T15" fmla="*/ 6 h 12"/>
                  <a:gd name="T16" fmla="*/ 8 w 8"/>
                  <a:gd name="T17" fmla="*/ 8 h 12"/>
                  <a:gd name="T18" fmla="*/ 8 w 8"/>
                  <a:gd name="T19" fmla="*/ 8 h 12"/>
                  <a:gd name="T20" fmla="*/ 6 w 8"/>
                  <a:gd name="T21" fmla="*/ 10 h 12"/>
                  <a:gd name="T22" fmla="*/ 4 w 8"/>
                  <a:gd name="T23" fmla="*/ 12 h 12"/>
                  <a:gd name="T24" fmla="*/ 2 w 8"/>
                  <a:gd name="T25" fmla="*/ 12 h 12"/>
                  <a:gd name="T26" fmla="*/ 2 w 8"/>
                  <a:gd name="T27" fmla="*/ 12 h 12"/>
                  <a:gd name="T28" fmla="*/ 0 w 8"/>
                  <a:gd name="T29" fmla="*/ 8 h 12"/>
                  <a:gd name="T30" fmla="*/ 0 w 8"/>
                  <a:gd name="T31" fmla="*/ 4 h 12"/>
                  <a:gd name="T32" fmla="*/ 0 w 8"/>
                  <a:gd name="T33" fmla="*/ 4 h 1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8"/>
                  <a:gd name="T52" fmla="*/ 0 h 12"/>
                  <a:gd name="T53" fmla="*/ 8 w 8"/>
                  <a:gd name="T54" fmla="*/ 12 h 12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8" h="12">
                    <a:moveTo>
                      <a:pt x="0" y="4"/>
                    </a:moveTo>
                    <a:lnTo>
                      <a:pt x="0" y="4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4"/>
                    </a:lnTo>
                    <a:lnTo>
                      <a:pt x="8" y="6"/>
                    </a:lnTo>
                    <a:lnTo>
                      <a:pt x="8" y="8"/>
                    </a:lnTo>
                    <a:lnTo>
                      <a:pt x="6" y="10"/>
                    </a:lnTo>
                    <a:lnTo>
                      <a:pt x="4" y="12"/>
                    </a:lnTo>
                    <a:lnTo>
                      <a:pt x="2" y="12"/>
                    </a:lnTo>
                    <a:lnTo>
                      <a:pt x="0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04" name="Freeform 343"/>
              <p:cNvSpPr>
                <a:spLocks/>
              </p:cNvSpPr>
              <p:nvPr/>
            </p:nvSpPr>
            <p:spPr bwMode="auto">
              <a:xfrm>
                <a:off x="3449" y="2751"/>
                <a:ext cx="10" cy="12"/>
              </a:xfrm>
              <a:custGeom>
                <a:avLst/>
                <a:gdLst>
                  <a:gd name="T0" fmla="*/ 0 w 10"/>
                  <a:gd name="T1" fmla="*/ 6 h 12"/>
                  <a:gd name="T2" fmla="*/ 0 w 10"/>
                  <a:gd name="T3" fmla="*/ 6 h 12"/>
                  <a:gd name="T4" fmla="*/ 2 w 10"/>
                  <a:gd name="T5" fmla="*/ 2 h 12"/>
                  <a:gd name="T6" fmla="*/ 2 w 10"/>
                  <a:gd name="T7" fmla="*/ 0 h 12"/>
                  <a:gd name="T8" fmla="*/ 4 w 10"/>
                  <a:gd name="T9" fmla="*/ 0 h 12"/>
                  <a:gd name="T10" fmla="*/ 4 w 10"/>
                  <a:gd name="T11" fmla="*/ 0 h 12"/>
                  <a:gd name="T12" fmla="*/ 8 w 10"/>
                  <a:gd name="T13" fmla="*/ 4 h 12"/>
                  <a:gd name="T14" fmla="*/ 10 w 10"/>
                  <a:gd name="T15" fmla="*/ 6 h 12"/>
                  <a:gd name="T16" fmla="*/ 10 w 10"/>
                  <a:gd name="T17" fmla="*/ 6 h 12"/>
                  <a:gd name="T18" fmla="*/ 8 w 10"/>
                  <a:gd name="T19" fmla="*/ 10 h 12"/>
                  <a:gd name="T20" fmla="*/ 8 w 10"/>
                  <a:gd name="T21" fmla="*/ 12 h 12"/>
                  <a:gd name="T22" fmla="*/ 8 w 10"/>
                  <a:gd name="T23" fmla="*/ 12 h 12"/>
                  <a:gd name="T24" fmla="*/ 4 w 10"/>
                  <a:gd name="T25" fmla="*/ 10 h 12"/>
                  <a:gd name="T26" fmla="*/ 0 w 10"/>
                  <a:gd name="T27" fmla="*/ 6 h 12"/>
                  <a:gd name="T28" fmla="*/ 0 w 10"/>
                  <a:gd name="T29" fmla="*/ 6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6"/>
                    </a:moveTo>
                    <a:lnTo>
                      <a:pt x="0" y="6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10" y="6"/>
                    </a:lnTo>
                    <a:lnTo>
                      <a:pt x="8" y="10"/>
                    </a:lnTo>
                    <a:lnTo>
                      <a:pt x="8" y="12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05" name="Freeform 344"/>
              <p:cNvSpPr>
                <a:spLocks/>
              </p:cNvSpPr>
              <p:nvPr/>
            </p:nvSpPr>
            <p:spPr bwMode="auto">
              <a:xfrm>
                <a:off x="3405" y="2741"/>
                <a:ext cx="16" cy="14"/>
              </a:xfrm>
              <a:custGeom>
                <a:avLst/>
                <a:gdLst>
                  <a:gd name="T0" fmla="*/ 2 w 16"/>
                  <a:gd name="T1" fmla="*/ 8 h 14"/>
                  <a:gd name="T2" fmla="*/ 2 w 16"/>
                  <a:gd name="T3" fmla="*/ 8 h 14"/>
                  <a:gd name="T4" fmla="*/ 0 w 16"/>
                  <a:gd name="T5" fmla="*/ 2 h 14"/>
                  <a:gd name="T6" fmla="*/ 2 w 16"/>
                  <a:gd name="T7" fmla="*/ 0 h 14"/>
                  <a:gd name="T8" fmla="*/ 6 w 16"/>
                  <a:gd name="T9" fmla="*/ 0 h 14"/>
                  <a:gd name="T10" fmla="*/ 6 w 16"/>
                  <a:gd name="T11" fmla="*/ 0 h 14"/>
                  <a:gd name="T12" fmla="*/ 16 w 16"/>
                  <a:gd name="T13" fmla="*/ 6 h 14"/>
                  <a:gd name="T14" fmla="*/ 16 w 16"/>
                  <a:gd name="T15" fmla="*/ 6 h 14"/>
                  <a:gd name="T16" fmla="*/ 16 w 16"/>
                  <a:gd name="T17" fmla="*/ 10 h 14"/>
                  <a:gd name="T18" fmla="*/ 14 w 16"/>
                  <a:gd name="T19" fmla="*/ 12 h 14"/>
                  <a:gd name="T20" fmla="*/ 12 w 16"/>
                  <a:gd name="T21" fmla="*/ 14 h 14"/>
                  <a:gd name="T22" fmla="*/ 12 w 16"/>
                  <a:gd name="T23" fmla="*/ 14 h 14"/>
                  <a:gd name="T24" fmla="*/ 6 w 16"/>
                  <a:gd name="T25" fmla="*/ 12 h 14"/>
                  <a:gd name="T26" fmla="*/ 2 w 16"/>
                  <a:gd name="T27" fmla="*/ 10 h 14"/>
                  <a:gd name="T28" fmla="*/ 2 w 16"/>
                  <a:gd name="T29" fmla="*/ 8 h 14"/>
                  <a:gd name="T30" fmla="*/ 2 w 16"/>
                  <a:gd name="T31" fmla="*/ 8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4"/>
                  <a:gd name="T50" fmla="*/ 16 w 16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4">
                    <a:moveTo>
                      <a:pt x="2" y="8"/>
                    </a:moveTo>
                    <a:lnTo>
                      <a:pt x="2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16" y="6"/>
                    </a:lnTo>
                    <a:lnTo>
                      <a:pt x="16" y="10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6" y="12"/>
                    </a:lnTo>
                    <a:lnTo>
                      <a:pt x="2" y="10"/>
                    </a:lnTo>
                    <a:lnTo>
                      <a:pt x="2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06" name="Freeform 345"/>
              <p:cNvSpPr>
                <a:spLocks/>
              </p:cNvSpPr>
              <p:nvPr/>
            </p:nvSpPr>
            <p:spPr bwMode="auto">
              <a:xfrm>
                <a:off x="3423" y="2745"/>
                <a:ext cx="12" cy="14"/>
              </a:xfrm>
              <a:custGeom>
                <a:avLst/>
                <a:gdLst>
                  <a:gd name="T0" fmla="*/ 0 w 12"/>
                  <a:gd name="T1" fmla="*/ 8 h 14"/>
                  <a:gd name="T2" fmla="*/ 0 w 12"/>
                  <a:gd name="T3" fmla="*/ 8 h 14"/>
                  <a:gd name="T4" fmla="*/ 0 w 12"/>
                  <a:gd name="T5" fmla="*/ 4 h 14"/>
                  <a:gd name="T6" fmla="*/ 2 w 12"/>
                  <a:gd name="T7" fmla="*/ 2 h 14"/>
                  <a:gd name="T8" fmla="*/ 4 w 12"/>
                  <a:gd name="T9" fmla="*/ 0 h 14"/>
                  <a:gd name="T10" fmla="*/ 4 w 12"/>
                  <a:gd name="T11" fmla="*/ 0 h 14"/>
                  <a:gd name="T12" fmla="*/ 8 w 12"/>
                  <a:gd name="T13" fmla="*/ 2 h 14"/>
                  <a:gd name="T14" fmla="*/ 10 w 12"/>
                  <a:gd name="T15" fmla="*/ 4 h 14"/>
                  <a:gd name="T16" fmla="*/ 12 w 12"/>
                  <a:gd name="T17" fmla="*/ 8 h 14"/>
                  <a:gd name="T18" fmla="*/ 10 w 12"/>
                  <a:gd name="T19" fmla="*/ 14 h 14"/>
                  <a:gd name="T20" fmla="*/ 2 w 12"/>
                  <a:gd name="T21" fmla="*/ 14 h 14"/>
                  <a:gd name="T22" fmla="*/ 0 w 12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4"/>
                  <a:gd name="T38" fmla="*/ 12 w 12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4">
                    <a:moveTo>
                      <a:pt x="0" y="8"/>
                    </a:moveTo>
                    <a:lnTo>
                      <a:pt x="0" y="8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8" y="2"/>
                    </a:lnTo>
                    <a:lnTo>
                      <a:pt x="10" y="4"/>
                    </a:lnTo>
                    <a:lnTo>
                      <a:pt x="12" y="8"/>
                    </a:lnTo>
                    <a:lnTo>
                      <a:pt x="10" y="14"/>
                    </a:lnTo>
                    <a:lnTo>
                      <a:pt x="2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07" name="Freeform 346"/>
              <p:cNvSpPr>
                <a:spLocks/>
              </p:cNvSpPr>
              <p:nvPr/>
            </p:nvSpPr>
            <p:spPr bwMode="auto">
              <a:xfrm>
                <a:off x="3357" y="2781"/>
                <a:ext cx="18" cy="12"/>
              </a:xfrm>
              <a:custGeom>
                <a:avLst/>
                <a:gdLst>
                  <a:gd name="T0" fmla="*/ 0 w 18"/>
                  <a:gd name="T1" fmla="*/ 12 h 12"/>
                  <a:gd name="T2" fmla="*/ 0 w 18"/>
                  <a:gd name="T3" fmla="*/ 12 h 12"/>
                  <a:gd name="T4" fmla="*/ 4 w 18"/>
                  <a:gd name="T5" fmla="*/ 4 h 12"/>
                  <a:gd name="T6" fmla="*/ 8 w 18"/>
                  <a:gd name="T7" fmla="*/ 0 h 12"/>
                  <a:gd name="T8" fmla="*/ 12 w 18"/>
                  <a:gd name="T9" fmla="*/ 0 h 12"/>
                  <a:gd name="T10" fmla="*/ 14 w 18"/>
                  <a:gd name="T11" fmla="*/ 0 h 12"/>
                  <a:gd name="T12" fmla="*/ 14 w 18"/>
                  <a:gd name="T13" fmla="*/ 0 h 12"/>
                  <a:gd name="T14" fmla="*/ 16 w 18"/>
                  <a:gd name="T15" fmla="*/ 2 h 12"/>
                  <a:gd name="T16" fmla="*/ 18 w 18"/>
                  <a:gd name="T17" fmla="*/ 4 h 12"/>
                  <a:gd name="T18" fmla="*/ 16 w 18"/>
                  <a:gd name="T19" fmla="*/ 8 h 12"/>
                  <a:gd name="T20" fmla="*/ 10 w 18"/>
                  <a:gd name="T21" fmla="*/ 12 h 12"/>
                  <a:gd name="T22" fmla="*/ 0 w 18"/>
                  <a:gd name="T23" fmla="*/ 12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2"/>
                  <a:gd name="T38" fmla="*/ 18 w 18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2">
                    <a:moveTo>
                      <a:pt x="0" y="12"/>
                    </a:moveTo>
                    <a:lnTo>
                      <a:pt x="0" y="12"/>
                    </a:lnTo>
                    <a:lnTo>
                      <a:pt x="4" y="4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4" y="0"/>
                    </a:lnTo>
                    <a:lnTo>
                      <a:pt x="16" y="2"/>
                    </a:lnTo>
                    <a:lnTo>
                      <a:pt x="18" y="4"/>
                    </a:lnTo>
                    <a:lnTo>
                      <a:pt x="16" y="8"/>
                    </a:lnTo>
                    <a:lnTo>
                      <a:pt x="10" y="12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08" name="Freeform 347"/>
              <p:cNvSpPr>
                <a:spLocks/>
              </p:cNvSpPr>
              <p:nvPr/>
            </p:nvSpPr>
            <p:spPr bwMode="auto">
              <a:xfrm>
                <a:off x="3335" y="2791"/>
                <a:ext cx="16" cy="12"/>
              </a:xfrm>
              <a:custGeom>
                <a:avLst/>
                <a:gdLst>
                  <a:gd name="T0" fmla="*/ 0 w 16"/>
                  <a:gd name="T1" fmla="*/ 8 h 12"/>
                  <a:gd name="T2" fmla="*/ 0 w 16"/>
                  <a:gd name="T3" fmla="*/ 8 h 12"/>
                  <a:gd name="T4" fmla="*/ 2 w 16"/>
                  <a:gd name="T5" fmla="*/ 2 h 12"/>
                  <a:gd name="T6" fmla="*/ 4 w 16"/>
                  <a:gd name="T7" fmla="*/ 0 h 12"/>
                  <a:gd name="T8" fmla="*/ 6 w 16"/>
                  <a:gd name="T9" fmla="*/ 0 h 12"/>
                  <a:gd name="T10" fmla="*/ 8 w 16"/>
                  <a:gd name="T11" fmla="*/ 0 h 12"/>
                  <a:gd name="T12" fmla="*/ 8 w 16"/>
                  <a:gd name="T13" fmla="*/ 0 h 12"/>
                  <a:gd name="T14" fmla="*/ 12 w 16"/>
                  <a:gd name="T15" fmla="*/ 4 h 12"/>
                  <a:gd name="T16" fmla="*/ 14 w 16"/>
                  <a:gd name="T17" fmla="*/ 8 h 12"/>
                  <a:gd name="T18" fmla="*/ 16 w 16"/>
                  <a:gd name="T19" fmla="*/ 12 h 12"/>
                  <a:gd name="T20" fmla="*/ 6 w 16"/>
                  <a:gd name="T21" fmla="*/ 12 h 12"/>
                  <a:gd name="T22" fmla="*/ 0 w 16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2"/>
                  <a:gd name="T38" fmla="*/ 16 w 16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2">
                    <a:moveTo>
                      <a:pt x="0" y="8"/>
                    </a:moveTo>
                    <a:lnTo>
                      <a:pt x="0" y="8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4"/>
                    </a:lnTo>
                    <a:lnTo>
                      <a:pt x="14" y="8"/>
                    </a:lnTo>
                    <a:lnTo>
                      <a:pt x="16" y="12"/>
                    </a:lnTo>
                    <a:lnTo>
                      <a:pt x="6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09" name="Freeform 348"/>
              <p:cNvSpPr>
                <a:spLocks/>
              </p:cNvSpPr>
              <p:nvPr/>
            </p:nvSpPr>
            <p:spPr bwMode="auto">
              <a:xfrm>
                <a:off x="3385" y="2805"/>
                <a:ext cx="8" cy="8"/>
              </a:xfrm>
              <a:custGeom>
                <a:avLst/>
                <a:gdLst>
                  <a:gd name="T0" fmla="*/ 0 w 8"/>
                  <a:gd name="T1" fmla="*/ 4 h 8"/>
                  <a:gd name="T2" fmla="*/ 0 w 8"/>
                  <a:gd name="T3" fmla="*/ 4 h 8"/>
                  <a:gd name="T4" fmla="*/ 0 w 8"/>
                  <a:gd name="T5" fmla="*/ 2 h 8"/>
                  <a:gd name="T6" fmla="*/ 0 w 8"/>
                  <a:gd name="T7" fmla="*/ 0 h 8"/>
                  <a:gd name="T8" fmla="*/ 4 w 8"/>
                  <a:gd name="T9" fmla="*/ 0 h 8"/>
                  <a:gd name="T10" fmla="*/ 4 w 8"/>
                  <a:gd name="T11" fmla="*/ 0 h 8"/>
                  <a:gd name="T12" fmla="*/ 8 w 8"/>
                  <a:gd name="T13" fmla="*/ 0 h 8"/>
                  <a:gd name="T14" fmla="*/ 8 w 8"/>
                  <a:gd name="T15" fmla="*/ 2 h 8"/>
                  <a:gd name="T16" fmla="*/ 8 w 8"/>
                  <a:gd name="T17" fmla="*/ 4 h 8"/>
                  <a:gd name="T18" fmla="*/ 4 w 8"/>
                  <a:gd name="T19" fmla="*/ 8 h 8"/>
                  <a:gd name="T20" fmla="*/ 0 w 8"/>
                  <a:gd name="T21" fmla="*/ 4 h 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8"/>
                  <a:gd name="T34" fmla="*/ 0 h 8"/>
                  <a:gd name="T35" fmla="*/ 8 w 8"/>
                  <a:gd name="T36" fmla="*/ 8 h 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8" h="8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8" y="2"/>
                    </a:lnTo>
                    <a:lnTo>
                      <a:pt x="8" y="4"/>
                    </a:lnTo>
                    <a:lnTo>
                      <a:pt x="4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10" name="Freeform 349"/>
              <p:cNvSpPr>
                <a:spLocks/>
              </p:cNvSpPr>
              <p:nvPr/>
            </p:nvSpPr>
            <p:spPr bwMode="auto">
              <a:xfrm>
                <a:off x="3401" y="2791"/>
                <a:ext cx="12" cy="12"/>
              </a:xfrm>
              <a:custGeom>
                <a:avLst/>
                <a:gdLst>
                  <a:gd name="T0" fmla="*/ 0 w 12"/>
                  <a:gd name="T1" fmla="*/ 8 h 12"/>
                  <a:gd name="T2" fmla="*/ 0 w 12"/>
                  <a:gd name="T3" fmla="*/ 8 h 12"/>
                  <a:gd name="T4" fmla="*/ 0 w 12"/>
                  <a:gd name="T5" fmla="*/ 4 h 12"/>
                  <a:gd name="T6" fmla="*/ 2 w 12"/>
                  <a:gd name="T7" fmla="*/ 2 h 12"/>
                  <a:gd name="T8" fmla="*/ 4 w 12"/>
                  <a:gd name="T9" fmla="*/ 0 h 12"/>
                  <a:gd name="T10" fmla="*/ 4 w 12"/>
                  <a:gd name="T11" fmla="*/ 0 h 12"/>
                  <a:gd name="T12" fmla="*/ 8 w 12"/>
                  <a:gd name="T13" fmla="*/ 0 h 12"/>
                  <a:gd name="T14" fmla="*/ 10 w 12"/>
                  <a:gd name="T15" fmla="*/ 2 h 12"/>
                  <a:gd name="T16" fmla="*/ 12 w 12"/>
                  <a:gd name="T17" fmla="*/ 6 h 12"/>
                  <a:gd name="T18" fmla="*/ 10 w 12"/>
                  <a:gd name="T19" fmla="*/ 12 h 12"/>
                  <a:gd name="T20" fmla="*/ 2 w 12"/>
                  <a:gd name="T21" fmla="*/ 12 h 12"/>
                  <a:gd name="T22" fmla="*/ 0 w 12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2"/>
                  <a:gd name="T38" fmla="*/ 12 w 12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2" y="6"/>
                    </a:lnTo>
                    <a:lnTo>
                      <a:pt x="10" y="12"/>
                    </a:lnTo>
                    <a:lnTo>
                      <a:pt x="2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11" name="Freeform 350"/>
              <p:cNvSpPr>
                <a:spLocks/>
              </p:cNvSpPr>
              <p:nvPr/>
            </p:nvSpPr>
            <p:spPr bwMode="auto">
              <a:xfrm>
                <a:off x="3437" y="2747"/>
                <a:ext cx="8" cy="16"/>
              </a:xfrm>
              <a:custGeom>
                <a:avLst/>
                <a:gdLst>
                  <a:gd name="T0" fmla="*/ 0 w 8"/>
                  <a:gd name="T1" fmla="*/ 14 h 16"/>
                  <a:gd name="T2" fmla="*/ 0 w 8"/>
                  <a:gd name="T3" fmla="*/ 14 h 16"/>
                  <a:gd name="T4" fmla="*/ 0 w 8"/>
                  <a:gd name="T5" fmla="*/ 8 h 16"/>
                  <a:gd name="T6" fmla="*/ 0 w 8"/>
                  <a:gd name="T7" fmla="*/ 2 h 16"/>
                  <a:gd name="T8" fmla="*/ 0 w 8"/>
                  <a:gd name="T9" fmla="*/ 2 h 16"/>
                  <a:gd name="T10" fmla="*/ 2 w 8"/>
                  <a:gd name="T11" fmla="*/ 0 h 16"/>
                  <a:gd name="T12" fmla="*/ 4 w 8"/>
                  <a:gd name="T13" fmla="*/ 0 h 16"/>
                  <a:gd name="T14" fmla="*/ 6 w 8"/>
                  <a:gd name="T15" fmla="*/ 2 h 16"/>
                  <a:gd name="T16" fmla="*/ 8 w 8"/>
                  <a:gd name="T17" fmla="*/ 4 h 16"/>
                  <a:gd name="T18" fmla="*/ 8 w 8"/>
                  <a:gd name="T19" fmla="*/ 4 h 16"/>
                  <a:gd name="T20" fmla="*/ 8 w 8"/>
                  <a:gd name="T21" fmla="*/ 14 h 16"/>
                  <a:gd name="T22" fmla="*/ 8 w 8"/>
                  <a:gd name="T23" fmla="*/ 14 h 16"/>
                  <a:gd name="T24" fmla="*/ 4 w 8"/>
                  <a:gd name="T25" fmla="*/ 16 h 16"/>
                  <a:gd name="T26" fmla="*/ 2 w 8"/>
                  <a:gd name="T27" fmla="*/ 16 h 16"/>
                  <a:gd name="T28" fmla="*/ 0 w 8"/>
                  <a:gd name="T29" fmla="*/ 14 h 16"/>
                  <a:gd name="T30" fmla="*/ 0 w 8"/>
                  <a:gd name="T31" fmla="*/ 14 h 1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8"/>
                  <a:gd name="T49" fmla="*/ 0 h 16"/>
                  <a:gd name="T50" fmla="*/ 8 w 8"/>
                  <a:gd name="T51" fmla="*/ 16 h 1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8" h="16">
                    <a:moveTo>
                      <a:pt x="0" y="14"/>
                    </a:moveTo>
                    <a:lnTo>
                      <a:pt x="0" y="14"/>
                    </a:lnTo>
                    <a:lnTo>
                      <a:pt x="0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6" y="2"/>
                    </a:lnTo>
                    <a:lnTo>
                      <a:pt x="8" y="4"/>
                    </a:lnTo>
                    <a:lnTo>
                      <a:pt x="8" y="14"/>
                    </a:lnTo>
                    <a:lnTo>
                      <a:pt x="4" y="16"/>
                    </a:lnTo>
                    <a:lnTo>
                      <a:pt x="2" y="16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12" name="Freeform 351"/>
              <p:cNvSpPr>
                <a:spLocks/>
              </p:cNvSpPr>
              <p:nvPr/>
            </p:nvSpPr>
            <p:spPr bwMode="auto">
              <a:xfrm>
                <a:off x="3597" y="2673"/>
                <a:ext cx="16" cy="10"/>
              </a:xfrm>
              <a:custGeom>
                <a:avLst/>
                <a:gdLst>
                  <a:gd name="T0" fmla="*/ 0 w 16"/>
                  <a:gd name="T1" fmla="*/ 4 h 10"/>
                  <a:gd name="T2" fmla="*/ 0 w 16"/>
                  <a:gd name="T3" fmla="*/ 4 h 10"/>
                  <a:gd name="T4" fmla="*/ 4 w 16"/>
                  <a:gd name="T5" fmla="*/ 0 h 10"/>
                  <a:gd name="T6" fmla="*/ 6 w 16"/>
                  <a:gd name="T7" fmla="*/ 0 h 10"/>
                  <a:gd name="T8" fmla="*/ 10 w 16"/>
                  <a:gd name="T9" fmla="*/ 2 h 10"/>
                  <a:gd name="T10" fmla="*/ 10 w 16"/>
                  <a:gd name="T11" fmla="*/ 2 h 10"/>
                  <a:gd name="T12" fmla="*/ 14 w 16"/>
                  <a:gd name="T13" fmla="*/ 4 h 10"/>
                  <a:gd name="T14" fmla="*/ 16 w 16"/>
                  <a:gd name="T15" fmla="*/ 6 h 10"/>
                  <a:gd name="T16" fmla="*/ 12 w 16"/>
                  <a:gd name="T17" fmla="*/ 10 h 10"/>
                  <a:gd name="T18" fmla="*/ 12 w 16"/>
                  <a:gd name="T19" fmla="*/ 10 h 10"/>
                  <a:gd name="T20" fmla="*/ 6 w 16"/>
                  <a:gd name="T21" fmla="*/ 10 h 10"/>
                  <a:gd name="T22" fmla="*/ 0 w 16"/>
                  <a:gd name="T23" fmla="*/ 10 h 10"/>
                  <a:gd name="T24" fmla="*/ 0 w 16"/>
                  <a:gd name="T25" fmla="*/ 4 h 1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0"/>
                  <a:gd name="T41" fmla="*/ 16 w 16"/>
                  <a:gd name="T42" fmla="*/ 10 h 10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0">
                    <a:moveTo>
                      <a:pt x="0" y="4"/>
                    </a:moveTo>
                    <a:lnTo>
                      <a:pt x="0" y="4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10" y="2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2" y="10"/>
                    </a:lnTo>
                    <a:lnTo>
                      <a:pt x="6" y="10"/>
                    </a:lnTo>
                    <a:lnTo>
                      <a:pt x="0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13" name="Freeform 352"/>
              <p:cNvSpPr>
                <a:spLocks/>
              </p:cNvSpPr>
              <p:nvPr/>
            </p:nvSpPr>
            <p:spPr bwMode="auto">
              <a:xfrm>
                <a:off x="3601" y="2687"/>
                <a:ext cx="10" cy="12"/>
              </a:xfrm>
              <a:custGeom>
                <a:avLst/>
                <a:gdLst>
                  <a:gd name="T0" fmla="*/ 0 w 10"/>
                  <a:gd name="T1" fmla="*/ 6 h 12"/>
                  <a:gd name="T2" fmla="*/ 0 w 10"/>
                  <a:gd name="T3" fmla="*/ 6 h 12"/>
                  <a:gd name="T4" fmla="*/ 0 w 10"/>
                  <a:gd name="T5" fmla="*/ 2 h 12"/>
                  <a:gd name="T6" fmla="*/ 2 w 10"/>
                  <a:gd name="T7" fmla="*/ 0 h 12"/>
                  <a:gd name="T8" fmla="*/ 4 w 10"/>
                  <a:gd name="T9" fmla="*/ 0 h 12"/>
                  <a:gd name="T10" fmla="*/ 4 w 10"/>
                  <a:gd name="T11" fmla="*/ 0 h 12"/>
                  <a:gd name="T12" fmla="*/ 8 w 10"/>
                  <a:gd name="T13" fmla="*/ 4 h 12"/>
                  <a:gd name="T14" fmla="*/ 10 w 10"/>
                  <a:gd name="T15" fmla="*/ 6 h 12"/>
                  <a:gd name="T16" fmla="*/ 10 w 10"/>
                  <a:gd name="T17" fmla="*/ 6 h 12"/>
                  <a:gd name="T18" fmla="*/ 8 w 10"/>
                  <a:gd name="T19" fmla="*/ 10 h 12"/>
                  <a:gd name="T20" fmla="*/ 6 w 10"/>
                  <a:gd name="T21" fmla="*/ 12 h 12"/>
                  <a:gd name="T22" fmla="*/ 6 w 10"/>
                  <a:gd name="T23" fmla="*/ 12 h 12"/>
                  <a:gd name="T24" fmla="*/ 4 w 10"/>
                  <a:gd name="T25" fmla="*/ 10 h 12"/>
                  <a:gd name="T26" fmla="*/ 0 w 10"/>
                  <a:gd name="T27" fmla="*/ 6 h 12"/>
                  <a:gd name="T28" fmla="*/ 0 w 10"/>
                  <a:gd name="T29" fmla="*/ 6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10" y="6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14" name="Freeform 353"/>
              <p:cNvSpPr>
                <a:spLocks/>
              </p:cNvSpPr>
              <p:nvPr/>
            </p:nvSpPr>
            <p:spPr bwMode="auto">
              <a:xfrm>
                <a:off x="3637" y="2675"/>
                <a:ext cx="18" cy="14"/>
              </a:xfrm>
              <a:custGeom>
                <a:avLst/>
                <a:gdLst>
                  <a:gd name="T0" fmla="*/ 0 w 18"/>
                  <a:gd name="T1" fmla="*/ 14 h 14"/>
                  <a:gd name="T2" fmla="*/ 0 w 18"/>
                  <a:gd name="T3" fmla="*/ 14 h 14"/>
                  <a:gd name="T4" fmla="*/ 4 w 18"/>
                  <a:gd name="T5" fmla="*/ 6 h 14"/>
                  <a:gd name="T6" fmla="*/ 8 w 18"/>
                  <a:gd name="T7" fmla="*/ 2 h 14"/>
                  <a:gd name="T8" fmla="*/ 12 w 18"/>
                  <a:gd name="T9" fmla="*/ 0 h 14"/>
                  <a:gd name="T10" fmla="*/ 14 w 18"/>
                  <a:gd name="T11" fmla="*/ 2 h 14"/>
                  <a:gd name="T12" fmla="*/ 14 w 18"/>
                  <a:gd name="T13" fmla="*/ 2 h 14"/>
                  <a:gd name="T14" fmla="*/ 16 w 18"/>
                  <a:gd name="T15" fmla="*/ 4 h 14"/>
                  <a:gd name="T16" fmla="*/ 18 w 18"/>
                  <a:gd name="T17" fmla="*/ 6 h 14"/>
                  <a:gd name="T18" fmla="*/ 16 w 18"/>
                  <a:gd name="T19" fmla="*/ 10 h 14"/>
                  <a:gd name="T20" fmla="*/ 10 w 18"/>
                  <a:gd name="T21" fmla="*/ 14 h 14"/>
                  <a:gd name="T22" fmla="*/ 0 w 18"/>
                  <a:gd name="T23" fmla="*/ 14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4"/>
                  <a:gd name="T38" fmla="*/ 18 w 18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4">
                    <a:moveTo>
                      <a:pt x="0" y="14"/>
                    </a:moveTo>
                    <a:lnTo>
                      <a:pt x="0" y="14"/>
                    </a:lnTo>
                    <a:lnTo>
                      <a:pt x="4" y="6"/>
                    </a:lnTo>
                    <a:lnTo>
                      <a:pt x="8" y="2"/>
                    </a:lnTo>
                    <a:lnTo>
                      <a:pt x="12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8" y="6"/>
                    </a:lnTo>
                    <a:lnTo>
                      <a:pt x="16" y="10"/>
                    </a:lnTo>
                    <a:lnTo>
                      <a:pt x="10" y="14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15" name="Freeform 354"/>
              <p:cNvSpPr>
                <a:spLocks/>
              </p:cNvSpPr>
              <p:nvPr/>
            </p:nvSpPr>
            <p:spPr bwMode="auto">
              <a:xfrm>
                <a:off x="3613" y="2701"/>
                <a:ext cx="12" cy="14"/>
              </a:xfrm>
              <a:custGeom>
                <a:avLst/>
                <a:gdLst>
                  <a:gd name="T0" fmla="*/ 0 w 12"/>
                  <a:gd name="T1" fmla="*/ 8 h 14"/>
                  <a:gd name="T2" fmla="*/ 0 w 12"/>
                  <a:gd name="T3" fmla="*/ 8 h 14"/>
                  <a:gd name="T4" fmla="*/ 0 w 12"/>
                  <a:gd name="T5" fmla="*/ 4 h 14"/>
                  <a:gd name="T6" fmla="*/ 2 w 12"/>
                  <a:gd name="T7" fmla="*/ 2 h 14"/>
                  <a:gd name="T8" fmla="*/ 4 w 12"/>
                  <a:gd name="T9" fmla="*/ 0 h 14"/>
                  <a:gd name="T10" fmla="*/ 4 w 12"/>
                  <a:gd name="T11" fmla="*/ 0 h 14"/>
                  <a:gd name="T12" fmla="*/ 8 w 12"/>
                  <a:gd name="T13" fmla="*/ 2 h 14"/>
                  <a:gd name="T14" fmla="*/ 10 w 12"/>
                  <a:gd name="T15" fmla="*/ 4 h 14"/>
                  <a:gd name="T16" fmla="*/ 12 w 12"/>
                  <a:gd name="T17" fmla="*/ 8 h 14"/>
                  <a:gd name="T18" fmla="*/ 10 w 12"/>
                  <a:gd name="T19" fmla="*/ 14 h 14"/>
                  <a:gd name="T20" fmla="*/ 2 w 12"/>
                  <a:gd name="T21" fmla="*/ 14 h 14"/>
                  <a:gd name="T22" fmla="*/ 0 w 12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4"/>
                  <a:gd name="T38" fmla="*/ 12 w 12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4">
                    <a:moveTo>
                      <a:pt x="0" y="8"/>
                    </a:moveTo>
                    <a:lnTo>
                      <a:pt x="0" y="8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8" y="2"/>
                    </a:lnTo>
                    <a:lnTo>
                      <a:pt x="10" y="4"/>
                    </a:lnTo>
                    <a:lnTo>
                      <a:pt x="12" y="8"/>
                    </a:lnTo>
                    <a:lnTo>
                      <a:pt x="10" y="14"/>
                    </a:lnTo>
                    <a:lnTo>
                      <a:pt x="2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16" name="Freeform 355"/>
              <p:cNvSpPr>
                <a:spLocks/>
              </p:cNvSpPr>
              <p:nvPr/>
            </p:nvSpPr>
            <p:spPr bwMode="auto">
              <a:xfrm>
                <a:off x="3627" y="2703"/>
                <a:ext cx="8" cy="16"/>
              </a:xfrm>
              <a:custGeom>
                <a:avLst/>
                <a:gdLst>
                  <a:gd name="T0" fmla="*/ 0 w 8"/>
                  <a:gd name="T1" fmla="*/ 14 h 16"/>
                  <a:gd name="T2" fmla="*/ 0 w 8"/>
                  <a:gd name="T3" fmla="*/ 14 h 16"/>
                  <a:gd name="T4" fmla="*/ 0 w 8"/>
                  <a:gd name="T5" fmla="*/ 8 h 16"/>
                  <a:gd name="T6" fmla="*/ 0 w 8"/>
                  <a:gd name="T7" fmla="*/ 2 h 16"/>
                  <a:gd name="T8" fmla="*/ 0 w 8"/>
                  <a:gd name="T9" fmla="*/ 2 h 16"/>
                  <a:gd name="T10" fmla="*/ 2 w 8"/>
                  <a:gd name="T11" fmla="*/ 0 h 16"/>
                  <a:gd name="T12" fmla="*/ 4 w 8"/>
                  <a:gd name="T13" fmla="*/ 0 h 16"/>
                  <a:gd name="T14" fmla="*/ 6 w 8"/>
                  <a:gd name="T15" fmla="*/ 2 h 16"/>
                  <a:gd name="T16" fmla="*/ 8 w 8"/>
                  <a:gd name="T17" fmla="*/ 4 h 16"/>
                  <a:gd name="T18" fmla="*/ 8 w 8"/>
                  <a:gd name="T19" fmla="*/ 4 h 16"/>
                  <a:gd name="T20" fmla="*/ 8 w 8"/>
                  <a:gd name="T21" fmla="*/ 14 h 16"/>
                  <a:gd name="T22" fmla="*/ 8 w 8"/>
                  <a:gd name="T23" fmla="*/ 14 h 16"/>
                  <a:gd name="T24" fmla="*/ 4 w 8"/>
                  <a:gd name="T25" fmla="*/ 16 h 16"/>
                  <a:gd name="T26" fmla="*/ 2 w 8"/>
                  <a:gd name="T27" fmla="*/ 16 h 16"/>
                  <a:gd name="T28" fmla="*/ 0 w 8"/>
                  <a:gd name="T29" fmla="*/ 14 h 16"/>
                  <a:gd name="T30" fmla="*/ 0 w 8"/>
                  <a:gd name="T31" fmla="*/ 14 h 1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8"/>
                  <a:gd name="T49" fmla="*/ 0 h 16"/>
                  <a:gd name="T50" fmla="*/ 8 w 8"/>
                  <a:gd name="T51" fmla="*/ 16 h 1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8" h="16">
                    <a:moveTo>
                      <a:pt x="0" y="14"/>
                    </a:moveTo>
                    <a:lnTo>
                      <a:pt x="0" y="14"/>
                    </a:lnTo>
                    <a:lnTo>
                      <a:pt x="0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6" y="2"/>
                    </a:lnTo>
                    <a:lnTo>
                      <a:pt x="8" y="4"/>
                    </a:lnTo>
                    <a:lnTo>
                      <a:pt x="8" y="14"/>
                    </a:lnTo>
                    <a:lnTo>
                      <a:pt x="4" y="16"/>
                    </a:lnTo>
                    <a:lnTo>
                      <a:pt x="2" y="16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17" name="Freeform 356"/>
              <p:cNvSpPr>
                <a:spLocks/>
              </p:cNvSpPr>
              <p:nvPr/>
            </p:nvSpPr>
            <p:spPr bwMode="auto">
              <a:xfrm>
                <a:off x="3455" y="2695"/>
                <a:ext cx="10" cy="20"/>
              </a:xfrm>
              <a:custGeom>
                <a:avLst/>
                <a:gdLst>
                  <a:gd name="T0" fmla="*/ 2 w 10"/>
                  <a:gd name="T1" fmla="*/ 20 h 20"/>
                  <a:gd name="T2" fmla="*/ 2 w 10"/>
                  <a:gd name="T3" fmla="*/ 20 h 20"/>
                  <a:gd name="T4" fmla="*/ 0 w 10"/>
                  <a:gd name="T5" fmla="*/ 10 h 20"/>
                  <a:gd name="T6" fmla="*/ 0 w 10"/>
                  <a:gd name="T7" fmla="*/ 4 h 20"/>
                  <a:gd name="T8" fmla="*/ 0 w 10"/>
                  <a:gd name="T9" fmla="*/ 2 h 20"/>
                  <a:gd name="T10" fmla="*/ 4 w 10"/>
                  <a:gd name="T11" fmla="*/ 0 h 20"/>
                  <a:gd name="T12" fmla="*/ 4 w 10"/>
                  <a:gd name="T13" fmla="*/ 0 h 20"/>
                  <a:gd name="T14" fmla="*/ 8 w 10"/>
                  <a:gd name="T15" fmla="*/ 0 h 20"/>
                  <a:gd name="T16" fmla="*/ 10 w 10"/>
                  <a:gd name="T17" fmla="*/ 2 h 20"/>
                  <a:gd name="T18" fmla="*/ 10 w 10"/>
                  <a:gd name="T19" fmla="*/ 4 h 20"/>
                  <a:gd name="T20" fmla="*/ 10 w 10"/>
                  <a:gd name="T21" fmla="*/ 12 h 20"/>
                  <a:gd name="T22" fmla="*/ 2 w 10"/>
                  <a:gd name="T23" fmla="*/ 20 h 20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0"/>
                  <a:gd name="T37" fmla="*/ 0 h 20"/>
                  <a:gd name="T38" fmla="*/ 10 w 10"/>
                  <a:gd name="T39" fmla="*/ 20 h 20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0" h="20">
                    <a:moveTo>
                      <a:pt x="2" y="20"/>
                    </a:moveTo>
                    <a:lnTo>
                      <a:pt x="2" y="20"/>
                    </a:lnTo>
                    <a:lnTo>
                      <a:pt x="0" y="10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0" y="4"/>
                    </a:lnTo>
                    <a:lnTo>
                      <a:pt x="10" y="12"/>
                    </a:lnTo>
                    <a:lnTo>
                      <a:pt x="2" y="2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18" name="Freeform 357"/>
              <p:cNvSpPr>
                <a:spLocks/>
              </p:cNvSpPr>
              <p:nvPr/>
            </p:nvSpPr>
            <p:spPr bwMode="auto">
              <a:xfrm>
                <a:off x="3469" y="2695"/>
                <a:ext cx="16" cy="12"/>
              </a:xfrm>
              <a:custGeom>
                <a:avLst/>
                <a:gdLst>
                  <a:gd name="T0" fmla="*/ 2 w 16"/>
                  <a:gd name="T1" fmla="*/ 12 h 12"/>
                  <a:gd name="T2" fmla="*/ 2 w 16"/>
                  <a:gd name="T3" fmla="*/ 12 h 12"/>
                  <a:gd name="T4" fmla="*/ 0 w 16"/>
                  <a:gd name="T5" fmla="*/ 6 h 12"/>
                  <a:gd name="T6" fmla="*/ 0 w 16"/>
                  <a:gd name="T7" fmla="*/ 2 h 12"/>
                  <a:gd name="T8" fmla="*/ 0 w 16"/>
                  <a:gd name="T9" fmla="*/ 0 h 12"/>
                  <a:gd name="T10" fmla="*/ 4 w 16"/>
                  <a:gd name="T11" fmla="*/ 0 h 12"/>
                  <a:gd name="T12" fmla="*/ 4 w 16"/>
                  <a:gd name="T13" fmla="*/ 0 h 12"/>
                  <a:gd name="T14" fmla="*/ 10 w 16"/>
                  <a:gd name="T15" fmla="*/ 0 h 12"/>
                  <a:gd name="T16" fmla="*/ 14 w 16"/>
                  <a:gd name="T17" fmla="*/ 2 h 12"/>
                  <a:gd name="T18" fmla="*/ 16 w 16"/>
                  <a:gd name="T19" fmla="*/ 4 h 12"/>
                  <a:gd name="T20" fmla="*/ 10 w 16"/>
                  <a:gd name="T21" fmla="*/ 10 h 12"/>
                  <a:gd name="T22" fmla="*/ 2 w 16"/>
                  <a:gd name="T23" fmla="*/ 12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2"/>
                  <a:gd name="T38" fmla="*/ 16 w 16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2">
                    <a:moveTo>
                      <a:pt x="2" y="12"/>
                    </a:moveTo>
                    <a:lnTo>
                      <a:pt x="2" y="12"/>
                    </a:lnTo>
                    <a:lnTo>
                      <a:pt x="0" y="6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0" y="10"/>
                    </a:lnTo>
                    <a:lnTo>
                      <a:pt x="2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19" name="Freeform 358"/>
              <p:cNvSpPr>
                <a:spLocks/>
              </p:cNvSpPr>
              <p:nvPr/>
            </p:nvSpPr>
            <p:spPr bwMode="auto">
              <a:xfrm>
                <a:off x="3487" y="2683"/>
                <a:ext cx="14" cy="14"/>
              </a:xfrm>
              <a:custGeom>
                <a:avLst/>
                <a:gdLst>
                  <a:gd name="T0" fmla="*/ 0 w 14"/>
                  <a:gd name="T1" fmla="*/ 12 h 14"/>
                  <a:gd name="T2" fmla="*/ 0 w 14"/>
                  <a:gd name="T3" fmla="*/ 12 h 14"/>
                  <a:gd name="T4" fmla="*/ 2 w 14"/>
                  <a:gd name="T5" fmla="*/ 6 h 14"/>
                  <a:gd name="T6" fmla="*/ 4 w 14"/>
                  <a:gd name="T7" fmla="*/ 4 h 14"/>
                  <a:gd name="T8" fmla="*/ 8 w 14"/>
                  <a:gd name="T9" fmla="*/ 2 h 14"/>
                  <a:gd name="T10" fmla="*/ 8 w 14"/>
                  <a:gd name="T11" fmla="*/ 2 h 14"/>
                  <a:gd name="T12" fmla="*/ 12 w 14"/>
                  <a:gd name="T13" fmla="*/ 0 h 14"/>
                  <a:gd name="T14" fmla="*/ 14 w 14"/>
                  <a:gd name="T15" fmla="*/ 2 h 14"/>
                  <a:gd name="T16" fmla="*/ 14 w 14"/>
                  <a:gd name="T17" fmla="*/ 6 h 14"/>
                  <a:gd name="T18" fmla="*/ 14 w 14"/>
                  <a:gd name="T19" fmla="*/ 6 h 14"/>
                  <a:gd name="T20" fmla="*/ 10 w 14"/>
                  <a:gd name="T21" fmla="*/ 12 h 14"/>
                  <a:gd name="T22" fmla="*/ 6 w 14"/>
                  <a:gd name="T23" fmla="*/ 14 h 14"/>
                  <a:gd name="T24" fmla="*/ 0 w 14"/>
                  <a:gd name="T25" fmla="*/ 12 h 14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4"/>
                  <a:gd name="T40" fmla="*/ 0 h 14"/>
                  <a:gd name="T41" fmla="*/ 14 w 14"/>
                  <a:gd name="T42" fmla="*/ 14 h 14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4" h="14">
                    <a:moveTo>
                      <a:pt x="0" y="12"/>
                    </a:moveTo>
                    <a:lnTo>
                      <a:pt x="0" y="12"/>
                    </a:lnTo>
                    <a:lnTo>
                      <a:pt x="2" y="6"/>
                    </a:lnTo>
                    <a:lnTo>
                      <a:pt x="4" y="4"/>
                    </a:lnTo>
                    <a:lnTo>
                      <a:pt x="8" y="2"/>
                    </a:lnTo>
                    <a:lnTo>
                      <a:pt x="12" y="0"/>
                    </a:lnTo>
                    <a:lnTo>
                      <a:pt x="14" y="2"/>
                    </a:lnTo>
                    <a:lnTo>
                      <a:pt x="14" y="6"/>
                    </a:lnTo>
                    <a:lnTo>
                      <a:pt x="10" y="12"/>
                    </a:lnTo>
                    <a:lnTo>
                      <a:pt x="6" y="14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20" name="Freeform 359"/>
              <p:cNvSpPr>
                <a:spLocks/>
              </p:cNvSpPr>
              <p:nvPr/>
            </p:nvSpPr>
            <p:spPr bwMode="auto">
              <a:xfrm>
                <a:off x="3511" y="2671"/>
                <a:ext cx="10" cy="8"/>
              </a:xfrm>
              <a:custGeom>
                <a:avLst/>
                <a:gdLst>
                  <a:gd name="T0" fmla="*/ 2 w 10"/>
                  <a:gd name="T1" fmla="*/ 8 h 8"/>
                  <a:gd name="T2" fmla="*/ 2 w 10"/>
                  <a:gd name="T3" fmla="*/ 8 h 8"/>
                  <a:gd name="T4" fmla="*/ 0 w 10"/>
                  <a:gd name="T5" fmla="*/ 6 h 8"/>
                  <a:gd name="T6" fmla="*/ 0 w 10"/>
                  <a:gd name="T7" fmla="*/ 4 h 8"/>
                  <a:gd name="T8" fmla="*/ 4 w 10"/>
                  <a:gd name="T9" fmla="*/ 2 h 8"/>
                  <a:gd name="T10" fmla="*/ 4 w 10"/>
                  <a:gd name="T11" fmla="*/ 2 h 8"/>
                  <a:gd name="T12" fmla="*/ 6 w 10"/>
                  <a:gd name="T13" fmla="*/ 0 h 8"/>
                  <a:gd name="T14" fmla="*/ 8 w 10"/>
                  <a:gd name="T15" fmla="*/ 0 h 8"/>
                  <a:gd name="T16" fmla="*/ 10 w 10"/>
                  <a:gd name="T17" fmla="*/ 2 h 8"/>
                  <a:gd name="T18" fmla="*/ 10 w 10"/>
                  <a:gd name="T19" fmla="*/ 8 h 8"/>
                  <a:gd name="T20" fmla="*/ 2 w 10"/>
                  <a:gd name="T21" fmla="*/ 8 h 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8"/>
                  <a:gd name="T35" fmla="*/ 10 w 10"/>
                  <a:gd name="T36" fmla="*/ 8 h 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8">
                    <a:moveTo>
                      <a:pt x="2" y="8"/>
                    </a:moveTo>
                    <a:lnTo>
                      <a:pt x="2" y="8"/>
                    </a:lnTo>
                    <a:lnTo>
                      <a:pt x="0" y="6"/>
                    </a:lnTo>
                    <a:lnTo>
                      <a:pt x="0" y="4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0" y="8"/>
                    </a:lnTo>
                    <a:lnTo>
                      <a:pt x="2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21" name="Freeform 360"/>
              <p:cNvSpPr>
                <a:spLocks/>
              </p:cNvSpPr>
              <p:nvPr/>
            </p:nvSpPr>
            <p:spPr bwMode="auto">
              <a:xfrm>
                <a:off x="3499" y="2673"/>
                <a:ext cx="10" cy="10"/>
              </a:xfrm>
              <a:custGeom>
                <a:avLst/>
                <a:gdLst>
                  <a:gd name="T0" fmla="*/ 0 w 10"/>
                  <a:gd name="T1" fmla="*/ 6 h 10"/>
                  <a:gd name="T2" fmla="*/ 0 w 10"/>
                  <a:gd name="T3" fmla="*/ 6 h 10"/>
                  <a:gd name="T4" fmla="*/ 0 w 10"/>
                  <a:gd name="T5" fmla="*/ 4 h 10"/>
                  <a:gd name="T6" fmla="*/ 0 w 10"/>
                  <a:gd name="T7" fmla="*/ 2 h 10"/>
                  <a:gd name="T8" fmla="*/ 2 w 10"/>
                  <a:gd name="T9" fmla="*/ 0 h 10"/>
                  <a:gd name="T10" fmla="*/ 2 w 10"/>
                  <a:gd name="T11" fmla="*/ 0 h 10"/>
                  <a:gd name="T12" fmla="*/ 6 w 10"/>
                  <a:gd name="T13" fmla="*/ 2 h 10"/>
                  <a:gd name="T14" fmla="*/ 8 w 10"/>
                  <a:gd name="T15" fmla="*/ 2 h 10"/>
                  <a:gd name="T16" fmla="*/ 10 w 10"/>
                  <a:gd name="T17" fmla="*/ 6 h 10"/>
                  <a:gd name="T18" fmla="*/ 10 w 10"/>
                  <a:gd name="T19" fmla="*/ 6 h 10"/>
                  <a:gd name="T20" fmla="*/ 10 w 10"/>
                  <a:gd name="T21" fmla="*/ 8 h 10"/>
                  <a:gd name="T22" fmla="*/ 8 w 10"/>
                  <a:gd name="T23" fmla="*/ 10 h 10"/>
                  <a:gd name="T24" fmla="*/ 8 w 10"/>
                  <a:gd name="T25" fmla="*/ 10 h 10"/>
                  <a:gd name="T26" fmla="*/ 8 w 10"/>
                  <a:gd name="T27" fmla="*/ 10 h 10"/>
                  <a:gd name="T28" fmla="*/ 4 w 10"/>
                  <a:gd name="T29" fmla="*/ 10 h 10"/>
                  <a:gd name="T30" fmla="*/ 0 w 10"/>
                  <a:gd name="T31" fmla="*/ 6 h 10"/>
                  <a:gd name="T32" fmla="*/ 0 w 10"/>
                  <a:gd name="T33" fmla="*/ 6 h 10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0"/>
                  <a:gd name="T52" fmla="*/ 0 h 10"/>
                  <a:gd name="T53" fmla="*/ 10 w 10"/>
                  <a:gd name="T54" fmla="*/ 10 h 10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0" h="10">
                    <a:moveTo>
                      <a:pt x="0" y="6"/>
                    </a:moveTo>
                    <a:lnTo>
                      <a:pt x="0" y="6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2"/>
                    </a:lnTo>
                    <a:lnTo>
                      <a:pt x="8" y="2"/>
                    </a:lnTo>
                    <a:lnTo>
                      <a:pt x="10" y="6"/>
                    </a:lnTo>
                    <a:lnTo>
                      <a:pt x="10" y="8"/>
                    </a:lnTo>
                    <a:lnTo>
                      <a:pt x="8" y="10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22" name="Freeform 361"/>
              <p:cNvSpPr>
                <a:spLocks/>
              </p:cNvSpPr>
              <p:nvPr/>
            </p:nvSpPr>
            <p:spPr bwMode="auto">
              <a:xfrm>
                <a:off x="3499" y="2695"/>
                <a:ext cx="12" cy="8"/>
              </a:xfrm>
              <a:custGeom>
                <a:avLst/>
                <a:gdLst>
                  <a:gd name="T0" fmla="*/ 4 w 12"/>
                  <a:gd name="T1" fmla="*/ 8 h 8"/>
                  <a:gd name="T2" fmla="*/ 4 w 12"/>
                  <a:gd name="T3" fmla="*/ 8 h 8"/>
                  <a:gd name="T4" fmla="*/ 2 w 12"/>
                  <a:gd name="T5" fmla="*/ 4 h 8"/>
                  <a:gd name="T6" fmla="*/ 0 w 12"/>
                  <a:gd name="T7" fmla="*/ 2 h 8"/>
                  <a:gd name="T8" fmla="*/ 2 w 12"/>
                  <a:gd name="T9" fmla="*/ 0 h 8"/>
                  <a:gd name="T10" fmla="*/ 2 w 12"/>
                  <a:gd name="T11" fmla="*/ 0 h 8"/>
                  <a:gd name="T12" fmla="*/ 8 w 12"/>
                  <a:gd name="T13" fmla="*/ 0 h 8"/>
                  <a:gd name="T14" fmla="*/ 10 w 12"/>
                  <a:gd name="T15" fmla="*/ 2 h 8"/>
                  <a:gd name="T16" fmla="*/ 10 w 12"/>
                  <a:gd name="T17" fmla="*/ 2 h 8"/>
                  <a:gd name="T18" fmla="*/ 12 w 12"/>
                  <a:gd name="T19" fmla="*/ 4 h 8"/>
                  <a:gd name="T20" fmla="*/ 12 w 12"/>
                  <a:gd name="T21" fmla="*/ 6 h 8"/>
                  <a:gd name="T22" fmla="*/ 12 w 12"/>
                  <a:gd name="T23" fmla="*/ 6 h 8"/>
                  <a:gd name="T24" fmla="*/ 8 w 12"/>
                  <a:gd name="T25" fmla="*/ 8 h 8"/>
                  <a:gd name="T26" fmla="*/ 4 w 12"/>
                  <a:gd name="T27" fmla="*/ 8 h 8"/>
                  <a:gd name="T28" fmla="*/ 4 w 12"/>
                  <a:gd name="T29" fmla="*/ 8 h 8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2"/>
                  <a:gd name="T46" fmla="*/ 0 h 8"/>
                  <a:gd name="T47" fmla="*/ 12 w 12"/>
                  <a:gd name="T48" fmla="*/ 8 h 8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2" h="8">
                    <a:moveTo>
                      <a:pt x="4" y="8"/>
                    </a:moveTo>
                    <a:lnTo>
                      <a:pt x="4" y="8"/>
                    </a:lnTo>
                    <a:lnTo>
                      <a:pt x="2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2" y="4"/>
                    </a:lnTo>
                    <a:lnTo>
                      <a:pt x="12" y="6"/>
                    </a:lnTo>
                    <a:lnTo>
                      <a:pt x="8" y="8"/>
                    </a:lnTo>
                    <a:lnTo>
                      <a:pt x="4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23" name="Freeform 362"/>
              <p:cNvSpPr>
                <a:spLocks/>
              </p:cNvSpPr>
              <p:nvPr/>
            </p:nvSpPr>
            <p:spPr bwMode="auto">
              <a:xfrm>
                <a:off x="3461" y="2715"/>
                <a:ext cx="18" cy="12"/>
              </a:xfrm>
              <a:custGeom>
                <a:avLst/>
                <a:gdLst>
                  <a:gd name="T0" fmla="*/ 4 w 18"/>
                  <a:gd name="T1" fmla="*/ 12 h 12"/>
                  <a:gd name="T2" fmla="*/ 4 w 18"/>
                  <a:gd name="T3" fmla="*/ 12 h 12"/>
                  <a:gd name="T4" fmla="*/ 0 w 18"/>
                  <a:gd name="T5" fmla="*/ 8 h 12"/>
                  <a:gd name="T6" fmla="*/ 0 w 18"/>
                  <a:gd name="T7" fmla="*/ 6 h 12"/>
                  <a:gd name="T8" fmla="*/ 2 w 18"/>
                  <a:gd name="T9" fmla="*/ 4 h 12"/>
                  <a:gd name="T10" fmla="*/ 2 w 18"/>
                  <a:gd name="T11" fmla="*/ 4 h 12"/>
                  <a:gd name="T12" fmla="*/ 14 w 18"/>
                  <a:gd name="T13" fmla="*/ 0 h 12"/>
                  <a:gd name="T14" fmla="*/ 14 w 18"/>
                  <a:gd name="T15" fmla="*/ 0 h 12"/>
                  <a:gd name="T16" fmla="*/ 16 w 18"/>
                  <a:gd name="T17" fmla="*/ 4 h 12"/>
                  <a:gd name="T18" fmla="*/ 18 w 18"/>
                  <a:gd name="T19" fmla="*/ 6 h 12"/>
                  <a:gd name="T20" fmla="*/ 16 w 18"/>
                  <a:gd name="T21" fmla="*/ 8 h 12"/>
                  <a:gd name="T22" fmla="*/ 16 w 18"/>
                  <a:gd name="T23" fmla="*/ 8 h 12"/>
                  <a:gd name="T24" fmla="*/ 10 w 18"/>
                  <a:gd name="T25" fmla="*/ 10 h 12"/>
                  <a:gd name="T26" fmla="*/ 8 w 18"/>
                  <a:gd name="T27" fmla="*/ 12 h 12"/>
                  <a:gd name="T28" fmla="*/ 4 w 18"/>
                  <a:gd name="T29" fmla="*/ 12 h 12"/>
                  <a:gd name="T30" fmla="*/ 4 w 18"/>
                  <a:gd name="T31" fmla="*/ 12 h 12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8"/>
                  <a:gd name="T49" fmla="*/ 0 h 12"/>
                  <a:gd name="T50" fmla="*/ 18 w 18"/>
                  <a:gd name="T51" fmla="*/ 12 h 12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8" h="12">
                    <a:moveTo>
                      <a:pt x="4" y="12"/>
                    </a:moveTo>
                    <a:lnTo>
                      <a:pt x="4" y="12"/>
                    </a:lnTo>
                    <a:lnTo>
                      <a:pt x="0" y="8"/>
                    </a:lnTo>
                    <a:lnTo>
                      <a:pt x="0" y="6"/>
                    </a:lnTo>
                    <a:lnTo>
                      <a:pt x="2" y="4"/>
                    </a:lnTo>
                    <a:lnTo>
                      <a:pt x="14" y="0"/>
                    </a:lnTo>
                    <a:lnTo>
                      <a:pt x="16" y="4"/>
                    </a:lnTo>
                    <a:lnTo>
                      <a:pt x="18" y="6"/>
                    </a:lnTo>
                    <a:lnTo>
                      <a:pt x="16" y="8"/>
                    </a:lnTo>
                    <a:lnTo>
                      <a:pt x="10" y="10"/>
                    </a:lnTo>
                    <a:lnTo>
                      <a:pt x="8" y="12"/>
                    </a:lnTo>
                    <a:lnTo>
                      <a:pt x="4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24" name="Freeform 363"/>
              <p:cNvSpPr>
                <a:spLocks/>
              </p:cNvSpPr>
              <p:nvPr/>
            </p:nvSpPr>
            <p:spPr bwMode="auto">
              <a:xfrm>
                <a:off x="3477" y="2707"/>
                <a:ext cx="14" cy="14"/>
              </a:xfrm>
              <a:custGeom>
                <a:avLst/>
                <a:gdLst>
                  <a:gd name="T0" fmla="*/ 4 w 14"/>
                  <a:gd name="T1" fmla="*/ 10 h 14"/>
                  <a:gd name="T2" fmla="*/ 4 w 14"/>
                  <a:gd name="T3" fmla="*/ 10 h 14"/>
                  <a:gd name="T4" fmla="*/ 2 w 14"/>
                  <a:gd name="T5" fmla="*/ 8 h 14"/>
                  <a:gd name="T6" fmla="*/ 0 w 14"/>
                  <a:gd name="T7" fmla="*/ 6 h 14"/>
                  <a:gd name="T8" fmla="*/ 2 w 14"/>
                  <a:gd name="T9" fmla="*/ 2 h 14"/>
                  <a:gd name="T10" fmla="*/ 2 w 14"/>
                  <a:gd name="T11" fmla="*/ 2 h 14"/>
                  <a:gd name="T12" fmla="*/ 6 w 14"/>
                  <a:gd name="T13" fmla="*/ 0 h 14"/>
                  <a:gd name="T14" fmla="*/ 8 w 14"/>
                  <a:gd name="T15" fmla="*/ 0 h 14"/>
                  <a:gd name="T16" fmla="*/ 12 w 14"/>
                  <a:gd name="T17" fmla="*/ 2 h 14"/>
                  <a:gd name="T18" fmla="*/ 14 w 14"/>
                  <a:gd name="T19" fmla="*/ 8 h 14"/>
                  <a:gd name="T20" fmla="*/ 8 w 14"/>
                  <a:gd name="T21" fmla="*/ 14 h 14"/>
                  <a:gd name="T22" fmla="*/ 4 w 14"/>
                  <a:gd name="T23" fmla="*/ 10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4"/>
                  <a:gd name="T37" fmla="*/ 0 h 14"/>
                  <a:gd name="T38" fmla="*/ 14 w 14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4" h="14">
                    <a:moveTo>
                      <a:pt x="4" y="10"/>
                    </a:moveTo>
                    <a:lnTo>
                      <a:pt x="4" y="10"/>
                    </a:lnTo>
                    <a:lnTo>
                      <a:pt x="2" y="8"/>
                    </a:lnTo>
                    <a:lnTo>
                      <a:pt x="0" y="6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4" y="8"/>
                    </a:lnTo>
                    <a:lnTo>
                      <a:pt x="8" y="14"/>
                    </a:lnTo>
                    <a:lnTo>
                      <a:pt x="4" y="1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25" name="Freeform 364"/>
              <p:cNvSpPr>
                <a:spLocks/>
              </p:cNvSpPr>
              <p:nvPr/>
            </p:nvSpPr>
            <p:spPr bwMode="auto">
              <a:xfrm>
                <a:off x="3487" y="2701"/>
                <a:ext cx="14" cy="14"/>
              </a:xfrm>
              <a:custGeom>
                <a:avLst/>
                <a:gdLst>
                  <a:gd name="T0" fmla="*/ 8 w 14"/>
                  <a:gd name="T1" fmla="*/ 12 h 14"/>
                  <a:gd name="T2" fmla="*/ 8 w 14"/>
                  <a:gd name="T3" fmla="*/ 12 h 14"/>
                  <a:gd name="T4" fmla="*/ 6 w 14"/>
                  <a:gd name="T5" fmla="*/ 10 h 14"/>
                  <a:gd name="T6" fmla="*/ 2 w 14"/>
                  <a:gd name="T7" fmla="*/ 4 h 14"/>
                  <a:gd name="T8" fmla="*/ 2 w 14"/>
                  <a:gd name="T9" fmla="*/ 4 h 14"/>
                  <a:gd name="T10" fmla="*/ 0 w 14"/>
                  <a:gd name="T11" fmla="*/ 2 h 14"/>
                  <a:gd name="T12" fmla="*/ 2 w 14"/>
                  <a:gd name="T13" fmla="*/ 0 h 14"/>
                  <a:gd name="T14" fmla="*/ 4 w 14"/>
                  <a:gd name="T15" fmla="*/ 0 h 14"/>
                  <a:gd name="T16" fmla="*/ 6 w 14"/>
                  <a:gd name="T17" fmla="*/ 0 h 14"/>
                  <a:gd name="T18" fmla="*/ 6 w 14"/>
                  <a:gd name="T19" fmla="*/ 0 h 14"/>
                  <a:gd name="T20" fmla="*/ 14 w 14"/>
                  <a:gd name="T21" fmla="*/ 6 h 14"/>
                  <a:gd name="T22" fmla="*/ 14 w 14"/>
                  <a:gd name="T23" fmla="*/ 6 h 14"/>
                  <a:gd name="T24" fmla="*/ 14 w 14"/>
                  <a:gd name="T25" fmla="*/ 10 h 14"/>
                  <a:gd name="T26" fmla="*/ 12 w 14"/>
                  <a:gd name="T27" fmla="*/ 14 h 14"/>
                  <a:gd name="T28" fmla="*/ 8 w 14"/>
                  <a:gd name="T29" fmla="*/ 12 h 14"/>
                  <a:gd name="T30" fmla="*/ 8 w 14"/>
                  <a:gd name="T31" fmla="*/ 12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4"/>
                  <a:gd name="T49" fmla="*/ 0 h 14"/>
                  <a:gd name="T50" fmla="*/ 14 w 14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4" h="14">
                    <a:moveTo>
                      <a:pt x="8" y="12"/>
                    </a:moveTo>
                    <a:lnTo>
                      <a:pt x="8" y="12"/>
                    </a:lnTo>
                    <a:lnTo>
                      <a:pt x="6" y="10"/>
                    </a:lnTo>
                    <a:lnTo>
                      <a:pt x="2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14" y="6"/>
                    </a:lnTo>
                    <a:lnTo>
                      <a:pt x="14" y="10"/>
                    </a:lnTo>
                    <a:lnTo>
                      <a:pt x="12" y="14"/>
                    </a:lnTo>
                    <a:lnTo>
                      <a:pt x="8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26" name="Freeform 365"/>
              <p:cNvSpPr>
                <a:spLocks/>
              </p:cNvSpPr>
              <p:nvPr/>
            </p:nvSpPr>
            <p:spPr bwMode="auto">
              <a:xfrm>
                <a:off x="3523" y="2655"/>
                <a:ext cx="12" cy="20"/>
              </a:xfrm>
              <a:custGeom>
                <a:avLst/>
                <a:gdLst>
                  <a:gd name="T0" fmla="*/ 2 w 12"/>
                  <a:gd name="T1" fmla="*/ 20 h 20"/>
                  <a:gd name="T2" fmla="*/ 2 w 12"/>
                  <a:gd name="T3" fmla="*/ 20 h 20"/>
                  <a:gd name="T4" fmla="*/ 0 w 12"/>
                  <a:gd name="T5" fmla="*/ 12 h 20"/>
                  <a:gd name="T6" fmla="*/ 0 w 12"/>
                  <a:gd name="T7" fmla="*/ 6 h 20"/>
                  <a:gd name="T8" fmla="*/ 2 w 12"/>
                  <a:gd name="T9" fmla="*/ 2 h 20"/>
                  <a:gd name="T10" fmla="*/ 4 w 12"/>
                  <a:gd name="T11" fmla="*/ 2 h 20"/>
                  <a:gd name="T12" fmla="*/ 4 w 12"/>
                  <a:gd name="T13" fmla="*/ 2 h 20"/>
                  <a:gd name="T14" fmla="*/ 8 w 12"/>
                  <a:gd name="T15" fmla="*/ 0 h 20"/>
                  <a:gd name="T16" fmla="*/ 10 w 12"/>
                  <a:gd name="T17" fmla="*/ 2 h 20"/>
                  <a:gd name="T18" fmla="*/ 12 w 12"/>
                  <a:gd name="T19" fmla="*/ 6 h 20"/>
                  <a:gd name="T20" fmla="*/ 10 w 12"/>
                  <a:gd name="T21" fmla="*/ 12 h 20"/>
                  <a:gd name="T22" fmla="*/ 2 w 12"/>
                  <a:gd name="T23" fmla="*/ 20 h 20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20"/>
                  <a:gd name="T38" fmla="*/ 12 w 12"/>
                  <a:gd name="T39" fmla="*/ 20 h 20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20">
                    <a:moveTo>
                      <a:pt x="2" y="20"/>
                    </a:moveTo>
                    <a:lnTo>
                      <a:pt x="2" y="20"/>
                    </a:lnTo>
                    <a:lnTo>
                      <a:pt x="0" y="12"/>
                    </a:lnTo>
                    <a:lnTo>
                      <a:pt x="0" y="6"/>
                    </a:lnTo>
                    <a:lnTo>
                      <a:pt x="2" y="2"/>
                    </a:lnTo>
                    <a:lnTo>
                      <a:pt x="4" y="2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2" y="6"/>
                    </a:lnTo>
                    <a:lnTo>
                      <a:pt x="10" y="12"/>
                    </a:lnTo>
                    <a:lnTo>
                      <a:pt x="2" y="2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27" name="Freeform 366"/>
              <p:cNvSpPr>
                <a:spLocks/>
              </p:cNvSpPr>
              <p:nvPr/>
            </p:nvSpPr>
            <p:spPr bwMode="auto">
              <a:xfrm>
                <a:off x="3511" y="2683"/>
                <a:ext cx="16" cy="12"/>
              </a:xfrm>
              <a:custGeom>
                <a:avLst/>
                <a:gdLst>
                  <a:gd name="T0" fmla="*/ 2 w 16"/>
                  <a:gd name="T1" fmla="*/ 12 h 12"/>
                  <a:gd name="T2" fmla="*/ 2 w 16"/>
                  <a:gd name="T3" fmla="*/ 12 h 12"/>
                  <a:gd name="T4" fmla="*/ 0 w 16"/>
                  <a:gd name="T5" fmla="*/ 6 h 12"/>
                  <a:gd name="T6" fmla="*/ 0 w 16"/>
                  <a:gd name="T7" fmla="*/ 2 h 12"/>
                  <a:gd name="T8" fmla="*/ 0 w 16"/>
                  <a:gd name="T9" fmla="*/ 0 h 12"/>
                  <a:gd name="T10" fmla="*/ 4 w 16"/>
                  <a:gd name="T11" fmla="*/ 0 h 12"/>
                  <a:gd name="T12" fmla="*/ 4 w 16"/>
                  <a:gd name="T13" fmla="*/ 0 h 12"/>
                  <a:gd name="T14" fmla="*/ 10 w 16"/>
                  <a:gd name="T15" fmla="*/ 0 h 12"/>
                  <a:gd name="T16" fmla="*/ 14 w 16"/>
                  <a:gd name="T17" fmla="*/ 2 h 12"/>
                  <a:gd name="T18" fmla="*/ 16 w 16"/>
                  <a:gd name="T19" fmla="*/ 4 h 12"/>
                  <a:gd name="T20" fmla="*/ 10 w 16"/>
                  <a:gd name="T21" fmla="*/ 10 h 12"/>
                  <a:gd name="T22" fmla="*/ 2 w 16"/>
                  <a:gd name="T23" fmla="*/ 12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2"/>
                  <a:gd name="T38" fmla="*/ 16 w 16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2">
                    <a:moveTo>
                      <a:pt x="2" y="12"/>
                    </a:moveTo>
                    <a:lnTo>
                      <a:pt x="2" y="12"/>
                    </a:lnTo>
                    <a:lnTo>
                      <a:pt x="0" y="6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0" y="10"/>
                    </a:lnTo>
                    <a:lnTo>
                      <a:pt x="2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28" name="Freeform 367"/>
              <p:cNvSpPr>
                <a:spLocks/>
              </p:cNvSpPr>
              <p:nvPr/>
            </p:nvSpPr>
            <p:spPr bwMode="auto">
              <a:xfrm>
                <a:off x="3529" y="2671"/>
                <a:ext cx="14" cy="14"/>
              </a:xfrm>
              <a:custGeom>
                <a:avLst/>
                <a:gdLst>
                  <a:gd name="T0" fmla="*/ 0 w 14"/>
                  <a:gd name="T1" fmla="*/ 12 h 14"/>
                  <a:gd name="T2" fmla="*/ 0 w 14"/>
                  <a:gd name="T3" fmla="*/ 12 h 14"/>
                  <a:gd name="T4" fmla="*/ 2 w 14"/>
                  <a:gd name="T5" fmla="*/ 6 h 14"/>
                  <a:gd name="T6" fmla="*/ 4 w 14"/>
                  <a:gd name="T7" fmla="*/ 4 h 14"/>
                  <a:gd name="T8" fmla="*/ 8 w 14"/>
                  <a:gd name="T9" fmla="*/ 2 h 14"/>
                  <a:gd name="T10" fmla="*/ 8 w 14"/>
                  <a:gd name="T11" fmla="*/ 2 h 14"/>
                  <a:gd name="T12" fmla="*/ 12 w 14"/>
                  <a:gd name="T13" fmla="*/ 0 h 14"/>
                  <a:gd name="T14" fmla="*/ 14 w 14"/>
                  <a:gd name="T15" fmla="*/ 2 h 14"/>
                  <a:gd name="T16" fmla="*/ 14 w 14"/>
                  <a:gd name="T17" fmla="*/ 6 h 14"/>
                  <a:gd name="T18" fmla="*/ 14 w 14"/>
                  <a:gd name="T19" fmla="*/ 6 h 14"/>
                  <a:gd name="T20" fmla="*/ 10 w 14"/>
                  <a:gd name="T21" fmla="*/ 12 h 14"/>
                  <a:gd name="T22" fmla="*/ 6 w 14"/>
                  <a:gd name="T23" fmla="*/ 14 h 14"/>
                  <a:gd name="T24" fmla="*/ 0 w 14"/>
                  <a:gd name="T25" fmla="*/ 12 h 14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4"/>
                  <a:gd name="T40" fmla="*/ 0 h 14"/>
                  <a:gd name="T41" fmla="*/ 14 w 14"/>
                  <a:gd name="T42" fmla="*/ 14 h 14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4" h="14">
                    <a:moveTo>
                      <a:pt x="0" y="12"/>
                    </a:moveTo>
                    <a:lnTo>
                      <a:pt x="0" y="12"/>
                    </a:lnTo>
                    <a:lnTo>
                      <a:pt x="2" y="6"/>
                    </a:lnTo>
                    <a:lnTo>
                      <a:pt x="4" y="4"/>
                    </a:lnTo>
                    <a:lnTo>
                      <a:pt x="8" y="2"/>
                    </a:lnTo>
                    <a:lnTo>
                      <a:pt x="12" y="0"/>
                    </a:lnTo>
                    <a:lnTo>
                      <a:pt x="14" y="2"/>
                    </a:lnTo>
                    <a:lnTo>
                      <a:pt x="14" y="6"/>
                    </a:lnTo>
                    <a:lnTo>
                      <a:pt x="10" y="12"/>
                    </a:lnTo>
                    <a:lnTo>
                      <a:pt x="6" y="14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29" name="Freeform 368"/>
              <p:cNvSpPr>
                <a:spLocks/>
              </p:cNvSpPr>
              <p:nvPr/>
            </p:nvSpPr>
            <p:spPr bwMode="auto">
              <a:xfrm>
                <a:off x="3569" y="2659"/>
                <a:ext cx="14" cy="14"/>
              </a:xfrm>
              <a:custGeom>
                <a:avLst/>
                <a:gdLst>
                  <a:gd name="T0" fmla="*/ 0 w 14"/>
                  <a:gd name="T1" fmla="*/ 10 h 14"/>
                  <a:gd name="T2" fmla="*/ 0 w 14"/>
                  <a:gd name="T3" fmla="*/ 10 h 14"/>
                  <a:gd name="T4" fmla="*/ 0 w 14"/>
                  <a:gd name="T5" fmla="*/ 4 h 14"/>
                  <a:gd name="T6" fmla="*/ 2 w 14"/>
                  <a:gd name="T7" fmla="*/ 2 h 14"/>
                  <a:gd name="T8" fmla="*/ 6 w 14"/>
                  <a:gd name="T9" fmla="*/ 0 h 14"/>
                  <a:gd name="T10" fmla="*/ 6 w 14"/>
                  <a:gd name="T11" fmla="*/ 0 h 14"/>
                  <a:gd name="T12" fmla="*/ 12 w 14"/>
                  <a:gd name="T13" fmla="*/ 0 h 14"/>
                  <a:gd name="T14" fmla="*/ 14 w 14"/>
                  <a:gd name="T15" fmla="*/ 0 h 14"/>
                  <a:gd name="T16" fmla="*/ 14 w 14"/>
                  <a:gd name="T17" fmla="*/ 4 h 14"/>
                  <a:gd name="T18" fmla="*/ 14 w 14"/>
                  <a:gd name="T19" fmla="*/ 4 h 14"/>
                  <a:gd name="T20" fmla="*/ 10 w 14"/>
                  <a:gd name="T21" fmla="*/ 10 h 14"/>
                  <a:gd name="T22" fmla="*/ 6 w 14"/>
                  <a:gd name="T23" fmla="*/ 14 h 14"/>
                  <a:gd name="T24" fmla="*/ 0 w 14"/>
                  <a:gd name="T25" fmla="*/ 10 h 14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4"/>
                  <a:gd name="T40" fmla="*/ 0 h 14"/>
                  <a:gd name="T41" fmla="*/ 14 w 14"/>
                  <a:gd name="T42" fmla="*/ 14 h 14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4" h="14">
                    <a:moveTo>
                      <a:pt x="0" y="10"/>
                    </a:moveTo>
                    <a:lnTo>
                      <a:pt x="0" y="10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12" y="0"/>
                    </a:lnTo>
                    <a:lnTo>
                      <a:pt x="14" y="0"/>
                    </a:lnTo>
                    <a:lnTo>
                      <a:pt x="14" y="4"/>
                    </a:lnTo>
                    <a:lnTo>
                      <a:pt x="10" y="10"/>
                    </a:lnTo>
                    <a:lnTo>
                      <a:pt x="6" y="14"/>
                    </a:lnTo>
                    <a:lnTo>
                      <a:pt x="0" y="1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30" name="Freeform 369"/>
              <p:cNvSpPr>
                <a:spLocks/>
              </p:cNvSpPr>
              <p:nvPr/>
            </p:nvSpPr>
            <p:spPr bwMode="auto">
              <a:xfrm>
                <a:off x="3547" y="2693"/>
                <a:ext cx="14" cy="14"/>
              </a:xfrm>
              <a:custGeom>
                <a:avLst/>
                <a:gdLst>
                  <a:gd name="T0" fmla="*/ 0 w 14"/>
                  <a:gd name="T1" fmla="*/ 12 h 14"/>
                  <a:gd name="T2" fmla="*/ 0 w 14"/>
                  <a:gd name="T3" fmla="*/ 12 h 14"/>
                  <a:gd name="T4" fmla="*/ 0 w 14"/>
                  <a:gd name="T5" fmla="*/ 6 h 14"/>
                  <a:gd name="T6" fmla="*/ 2 w 14"/>
                  <a:gd name="T7" fmla="*/ 4 h 14"/>
                  <a:gd name="T8" fmla="*/ 6 w 14"/>
                  <a:gd name="T9" fmla="*/ 2 h 14"/>
                  <a:gd name="T10" fmla="*/ 6 w 14"/>
                  <a:gd name="T11" fmla="*/ 2 h 14"/>
                  <a:gd name="T12" fmla="*/ 12 w 14"/>
                  <a:gd name="T13" fmla="*/ 0 h 14"/>
                  <a:gd name="T14" fmla="*/ 14 w 14"/>
                  <a:gd name="T15" fmla="*/ 2 h 14"/>
                  <a:gd name="T16" fmla="*/ 14 w 14"/>
                  <a:gd name="T17" fmla="*/ 6 h 14"/>
                  <a:gd name="T18" fmla="*/ 14 w 14"/>
                  <a:gd name="T19" fmla="*/ 6 h 14"/>
                  <a:gd name="T20" fmla="*/ 10 w 14"/>
                  <a:gd name="T21" fmla="*/ 12 h 14"/>
                  <a:gd name="T22" fmla="*/ 6 w 14"/>
                  <a:gd name="T23" fmla="*/ 14 h 14"/>
                  <a:gd name="T24" fmla="*/ 0 w 14"/>
                  <a:gd name="T25" fmla="*/ 12 h 14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4"/>
                  <a:gd name="T40" fmla="*/ 0 h 14"/>
                  <a:gd name="T41" fmla="*/ 14 w 14"/>
                  <a:gd name="T42" fmla="*/ 14 h 14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4" h="14">
                    <a:moveTo>
                      <a:pt x="0" y="12"/>
                    </a:moveTo>
                    <a:lnTo>
                      <a:pt x="0" y="12"/>
                    </a:lnTo>
                    <a:lnTo>
                      <a:pt x="0" y="6"/>
                    </a:lnTo>
                    <a:lnTo>
                      <a:pt x="2" y="4"/>
                    </a:lnTo>
                    <a:lnTo>
                      <a:pt x="6" y="2"/>
                    </a:lnTo>
                    <a:lnTo>
                      <a:pt x="12" y="0"/>
                    </a:lnTo>
                    <a:lnTo>
                      <a:pt x="14" y="2"/>
                    </a:lnTo>
                    <a:lnTo>
                      <a:pt x="14" y="6"/>
                    </a:lnTo>
                    <a:lnTo>
                      <a:pt x="10" y="12"/>
                    </a:lnTo>
                    <a:lnTo>
                      <a:pt x="6" y="14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31" name="Freeform 370"/>
              <p:cNvSpPr>
                <a:spLocks/>
              </p:cNvSpPr>
              <p:nvPr/>
            </p:nvSpPr>
            <p:spPr bwMode="auto">
              <a:xfrm>
                <a:off x="3501" y="2733"/>
                <a:ext cx="14" cy="14"/>
              </a:xfrm>
              <a:custGeom>
                <a:avLst/>
                <a:gdLst>
                  <a:gd name="T0" fmla="*/ 0 w 14"/>
                  <a:gd name="T1" fmla="*/ 10 h 14"/>
                  <a:gd name="T2" fmla="*/ 0 w 14"/>
                  <a:gd name="T3" fmla="*/ 10 h 14"/>
                  <a:gd name="T4" fmla="*/ 0 w 14"/>
                  <a:gd name="T5" fmla="*/ 4 h 14"/>
                  <a:gd name="T6" fmla="*/ 2 w 14"/>
                  <a:gd name="T7" fmla="*/ 2 h 14"/>
                  <a:gd name="T8" fmla="*/ 6 w 14"/>
                  <a:gd name="T9" fmla="*/ 0 h 14"/>
                  <a:gd name="T10" fmla="*/ 6 w 14"/>
                  <a:gd name="T11" fmla="*/ 0 h 14"/>
                  <a:gd name="T12" fmla="*/ 10 w 14"/>
                  <a:gd name="T13" fmla="*/ 0 h 14"/>
                  <a:gd name="T14" fmla="*/ 14 w 14"/>
                  <a:gd name="T15" fmla="*/ 0 h 14"/>
                  <a:gd name="T16" fmla="*/ 14 w 14"/>
                  <a:gd name="T17" fmla="*/ 4 h 14"/>
                  <a:gd name="T18" fmla="*/ 14 w 14"/>
                  <a:gd name="T19" fmla="*/ 4 h 14"/>
                  <a:gd name="T20" fmla="*/ 10 w 14"/>
                  <a:gd name="T21" fmla="*/ 10 h 14"/>
                  <a:gd name="T22" fmla="*/ 6 w 14"/>
                  <a:gd name="T23" fmla="*/ 14 h 14"/>
                  <a:gd name="T24" fmla="*/ 0 w 14"/>
                  <a:gd name="T25" fmla="*/ 10 h 14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4"/>
                  <a:gd name="T40" fmla="*/ 0 h 14"/>
                  <a:gd name="T41" fmla="*/ 14 w 14"/>
                  <a:gd name="T42" fmla="*/ 14 h 14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4" h="14">
                    <a:moveTo>
                      <a:pt x="0" y="10"/>
                    </a:moveTo>
                    <a:lnTo>
                      <a:pt x="0" y="10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10" y="0"/>
                    </a:lnTo>
                    <a:lnTo>
                      <a:pt x="14" y="0"/>
                    </a:lnTo>
                    <a:lnTo>
                      <a:pt x="14" y="4"/>
                    </a:lnTo>
                    <a:lnTo>
                      <a:pt x="10" y="10"/>
                    </a:lnTo>
                    <a:lnTo>
                      <a:pt x="6" y="14"/>
                    </a:lnTo>
                    <a:lnTo>
                      <a:pt x="0" y="1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32" name="Freeform 371"/>
              <p:cNvSpPr>
                <a:spLocks/>
              </p:cNvSpPr>
              <p:nvPr/>
            </p:nvSpPr>
            <p:spPr bwMode="auto">
              <a:xfrm>
                <a:off x="3553" y="2659"/>
                <a:ext cx="10" cy="8"/>
              </a:xfrm>
              <a:custGeom>
                <a:avLst/>
                <a:gdLst>
                  <a:gd name="T0" fmla="*/ 2 w 10"/>
                  <a:gd name="T1" fmla="*/ 8 h 8"/>
                  <a:gd name="T2" fmla="*/ 2 w 10"/>
                  <a:gd name="T3" fmla="*/ 8 h 8"/>
                  <a:gd name="T4" fmla="*/ 0 w 10"/>
                  <a:gd name="T5" fmla="*/ 6 h 8"/>
                  <a:gd name="T6" fmla="*/ 0 w 10"/>
                  <a:gd name="T7" fmla="*/ 4 h 8"/>
                  <a:gd name="T8" fmla="*/ 2 w 10"/>
                  <a:gd name="T9" fmla="*/ 2 h 8"/>
                  <a:gd name="T10" fmla="*/ 2 w 10"/>
                  <a:gd name="T11" fmla="*/ 2 h 8"/>
                  <a:gd name="T12" fmla="*/ 6 w 10"/>
                  <a:gd name="T13" fmla="*/ 0 h 8"/>
                  <a:gd name="T14" fmla="*/ 8 w 10"/>
                  <a:gd name="T15" fmla="*/ 0 h 8"/>
                  <a:gd name="T16" fmla="*/ 10 w 10"/>
                  <a:gd name="T17" fmla="*/ 2 h 8"/>
                  <a:gd name="T18" fmla="*/ 10 w 10"/>
                  <a:gd name="T19" fmla="*/ 8 h 8"/>
                  <a:gd name="T20" fmla="*/ 2 w 10"/>
                  <a:gd name="T21" fmla="*/ 8 h 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8"/>
                  <a:gd name="T35" fmla="*/ 10 w 10"/>
                  <a:gd name="T36" fmla="*/ 8 h 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8">
                    <a:moveTo>
                      <a:pt x="2" y="8"/>
                    </a:moveTo>
                    <a:lnTo>
                      <a:pt x="2" y="8"/>
                    </a:lnTo>
                    <a:lnTo>
                      <a:pt x="0" y="6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0" y="8"/>
                    </a:lnTo>
                    <a:lnTo>
                      <a:pt x="2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33" name="Freeform 372"/>
              <p:cNvSpPr>
                <a:spLocks/>
              </p:cNvSpPr>
              <p:nvPr/>
            </p:nvSpPr>
            <p:spPr bwMode="auto">
              <a:xfrm>
                <a:off x="3539" y="2661"/>
                <a:ext cx="12" cy="10"/>
              </a:xfrm>
              <a:custGeom>
                <a:avLst/>
                <a:gdLst>
                  <a:gd name="T0" fmla="*/ 2 w 12"/>
                  <a:gd name="T1" fmla="*/ 6 h 10"/>
                  <a:gd name="T2" fmla="*/ 2 w 12"/>
                  <a:gd name="T3" fmla="*/ 6 h 10"/>
                  <a:gd name="T4" fmla="*/ 0 w 12"/>
                  <a:gd name="T5" fmla="*/ 4 h 10"/>
                  <a:gd name="T6" fmla="*/ 2 w 12"/>
                  <a:gd name="T7" fmla="*/ 2 h 10"/>
                  <a:gd name="T8" fmla="*/ 4 w 12"/>
                  <a:gd name="T9" fmla="*/ 0 h 10"/>
                  <a:gd name="T10" fmla="*/ 4 w 12"/>
                  <a:gd name="T11" fmla="*/ 0 h 10"/>
                  <a:gd name="T12" fmla="*/ 8 w 12"/>
                  <a:gd name="T13" fmla="*/ 0 h 10"/>
                  <a:gd name="T14" fmla="*/ 10 w 12"/>
                  <a:gd name="T15" fmla="*/ 2 h 10"/>
                  <a:gd name="T16" fmla="*/ 12 w 12"/>
                  <a:gd name="T17" fmla="*/ 4 h 10"/>
                  <a:gd name="T18" fmla="*/ 12 w 12"/>
                  <a:gd name="T19" fmla="*/ 4 h 10"/>
                  <a:gd name="T20" fmla="*/ 12 w 12"/>
                  <a:gd name="T21" fmla="*/ 8 h 10"/>
                  <a:gd name="T22" fmla="*/ 10 w 12"/>
                  <a:gd name="T23" fmla="*/ 10 h 10"/>
                  <a:gd name="T24" fmla="*/ 10 w 12"/>
                  <a:gd name="T25" fmla="*/ 10 h 10"/>
                  <a:gd name="T26" fmla="*/ 10 w 12"/>
                  <a:gd name="T27" fmla="*/ 10 h 10"/>
                  <a:gd name="T28" fmla="*/ 6 w 12"/>
                  <a:gd name="T29" fmla="*/ 10 h 10"/>
                  <a:gd name="T30" fmla="*/ 2 w 12"/>
                  <a:gd name="T31" fmla="*/ 6 h 10"/>
                  <a:gd name="T32" fmla="*/ 2 w 12"/>
                  <a:gd name="T33" fmla="*/ 6 h 10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2"/>
                  <a:gd name="T52" fmla="*/ 0 h 10"/>
                  <a:gd name="T53" fmla="*/ 12 w 12"/>
                  <a:gd name="T54" fmla="*/ 10 h 10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2" h="10">
                    <a:moveTo>
                      <a:pt x="2" y="6"/>
                    </a:moveTo>
                    <a:lnTo>
                      <a:pt x="2" y="6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2" y="4"/>
                    </a:lnTo>
                    <a:lnTo>
                      <a:pt x="12" y="8"/>
                    </a:lnTo>
                    <a:lnTo>
                      <a:pt x="10" y="10"/>
                    </a:lnTo>
                    <a:lnTo>
                      <a:pt x="6" y="10"/>
                    </a:lnTo>
                    <a:lnTo>
                      <a:pt x="2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34" name="Freeform 373"/>
              <p:cNvSpPr>
                <a:spLocks/>
              </p:cNvSpPr>
              <p:nvPr/>
            </p:nvSpPr>
            <p:spPr bwMode="auto">
              <a:xfrm>
                <a:off x="3541" y="2683"/>
                <a:ext cx="12" cy="8"/>
              </a:xfrm>
              <a:custGeom>
                <a:avLst/>
                <a:gdLst>
                  <a:gd name="T0" fmla="*/ 4 w 12"/>
                  <a:gd name="T1" fmla="*/ 8 h 8"/>
                  <a:gd name="T2" fmla="*/ 4 w 12"/>
                  <a:gd name="T3" fmla="*/ 8 h 8"/>
                  <a:gd name="T4" fmla="*/ 2 w 12"/>
                  <a:gd name="T5" fmla="*/ 4 h 8"/>
                  <a:gd name="T6" fmla="*/ 0 w 12"/>
                  <a:gd name="T7" fmla="*/ 2 h 8"/>
                  <a:gd name="T8" fmla="*/ 2 w 12"/>
                  <a:gd name="T9" fmla="*/ 0 h 8"/>
                  <a:gd name="T10" fmla="*/ 2 w 12"/>
                  <a:gd name="T11" fmla="*/ 0 h 8"/>
                  <a:gd name="T12" fmla="*/ 8 w 12"/>
                  <a:gd name="T13" fmla="*/ 0 h 8"/>
                  <a:gd name="T14" fmla="*/ 10 w 12"/>
                  <a:gd name="T15" fmla="*/ 2 h 8"/>
                  <a:gd name="T16" fmla="*/ 10 w 12"/>
                  <a:gd name="T17" fmla="*/ 2 h 8"/>
                  <a:gd name="T18" fmla="*/ 12 w 12"/>
                  <a:gd name="T19" fmla="*/ 4 h 8"/>
                  <a:gd name="T20" fmla="*/ 12 w 12"/>
                  <a:gd name="T21" fmla="*/ 6 h 8"/>
                  <a:gd name="T22" fmla="*/ 12 w 12"/>
                  <a:gd name="T23" fmla="*/ 6 h 8"/>
                  <a:gd name="T24" fmla="*/ 8 w 12"/>
                  <a:gd name="T25" fmla="*/ 8 h 8"/>
                  <a:gd name="T26" fmla="*/ 4 w 12"/>
                  <a:gd name="T27" fmla="*/ 8 h 8"/>
                  <a:gd name="T28" fmla="*/ 4 w 12"/>
                  <a:gd name="T29" fmla="*/ 8 h 8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2"/>
                  <a:gd name="T46" fmla="*/ 0 h 8"/>
                  <a:gd name="T47" fmla="*/ 12 w 12"/>
                  <a:gd name="T48" fmla="*/ 8 h 8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2" h="8">
                    <a:moveTo>
                      <a:pt x="4" y="8"/>
                    </a:moveTo>
                    <a:lnTo>
                      <a:pt x="4" y="8"/>
                    </a:lnTo>
                    <a:lnTo>
                      <a:pt x="2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2" y="4"/>
                    </a:lnTo>
                    <a:lnTo>
                      <a:pt x="12" y="6"/>
                    </a:lnTo>
                    <a:lnTo>
                      <a:pt x="8" y="8"/>
                    </a:lnTo>
                    <a:lnTo>
                      <a:pt x="4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35" name="Freeform 374"/>
              <p:cNvSpPr>
                <a:spLocks/>
              </p:cNvSpPr>
              <p:nvPr/>
            </p:nvSpPr>
            <p:spPr bwMode="auto">
              <a:xfrm>
                <a:off x="3503" y="2703"/>
                <a:ext cx="18" cy="12"/>
              </a:xfrm>
              <a:custGeom>
                <a:avLst/>
                <a:gdLst>
                  <a:gd name="T0" fmla="*/ 4 w 18"/>
                  <a:gd name="T1" fmla="*/ 12 h 12"/>
                  <a:gd name="T2" fmla="*/ 4 w 18"/>
                  <a:gd name="T3" fmla="*/ 12 h 12"/>
                  <a:gd name="T4" fmla="*/ 0 w 18"/>
                  <a:gd name="T5" fmla="*/ 8 h 12"/>
                  <a:gd name="T6" fmla="*/ 0 w 18"/>
                  <a:gd name="T7" fmla="*/ 6 h 12"/>
                  <a:gd name="T8" fmla="*/ 2 w 18"/>
                  <a:gd name="T9" fmla="*/ 2 h 12"/>
                  <a:gd name="T10" fmla="*/ 2 w 18"/>
                  <a:gd name="T11" fmla="*/ 2 h 12"/>
                  <a:gd name="T12" fmla="*/ 14 w 18"/>
                  <a:gd name="T13" fmla="*/ 0 h 12"/>
                  <a:gd name="T14" fmla="*/ 14 w 18"/>
                  <a:gd name="T15" fmla="*/ 0 h 12"/>
                  <a:gd name="T16" fmla="*/ 16 w 18"/>
                  <a:gd name="T17" fmla="*/ 4 h 12"/>
                  <a:gd name="T18" fmla="*/ 18 w 18"/>
                  <a:gd name="T19" fmla="*/ 6 h 12"/>
                  <a:gd name="T20" fmla="*/ 16 w 18"/>
                  <a:gd name="T21" fmla="*/ 8 h 12"/>
                  <a:gd name="T22" fmla="*/ 16 w 18"/>
                  <a:gd name="T23" fmla="*/ 8 h 12"/>
                  <a:gd name="T24" fmla="*/ 10 w 18"/>
                  <a:gd name="T25" fmla="*/ 10 h 12"/>
                  <a:gd name="T26" fmla="*/ 8 w 18"/>
                  <a:gd name="T27" fmla="*/ 12 h 12"/>
                  <a:gd name="T28" fmla="*/ 4 w 18"/>
                  <a:gd name="T29" fmla="*/ 12 h 12"/>
                  <a:gd name="T30" fmla="*/ 4 w 18"/>
                  <a:gd name="T31" fmla="*/ 12 h 12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8"/>
                  <a:gd name="T49" fmla="*/ 0 h 12"/>
                  <a:gd name="T50" fmla="*/ 18 w 18"/>
                  <a:gd name="T51" fmla="*/ 12 h 12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8" h="12">
                    <a:moveTo>
                      <a:pt x="4" y="12"/>
                    </a:moveTo>
                    <a:lnTo>
                      <a:pt x="4" y="12"/>
                    </a:lnTo>
                    <a:lnTo>
                      <a:pt x="0" y="8"/>
                    </a:lnTo>
                    <a:lnTo>
                      <a:pt x="0" y="6"/>
                    </a:lnTo>
                    <a:lnTo>
                      <a:pt x="2" y="2"/>
                    </a:lnTo>
                    <a:lnTo>
                      <a:pt x="14" y="0"/>
                    </a:lnTo>
                    <a:lnTo>
                      <a:pt x="16" y="4"/>
                    </a:lnTo>
                    <a:lnTo>
                      <a:pt x="18" y="6"/>
                    </a:lnTo>
                    <a:lnTo>
                      <a:pt x="16" y="8"/>
                    </a:lnTo>
                    <a:lnTo>
                      <a:pt x="10" y="10"/>
                    </a:lnTo>
                    <a:lnTo>
                      <a:pt x="8" y="12"/>
                    </a:lnTo>
                    <a:lnTo>
                      <a:pt x="4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36" name="Freeform 375"/>
              <p:cNvSpPr>
                <a:spLocks/>
              </p:cNvSpPr>
              <p:nvPr/>
            </p:nvSpPr>
            <p:spPr bwMode="auto">
              <a:xfrm>
                <a:off x="3519" y="2695"/>
                <a:ext cx="14" cy="14"/>
              </a:xfrm>
              <a:custGeom>
                <a:avLst/>
                <a:gdLst>
                  <a:gd name="T0" fmla="*/ 4 w 14"/>
                  <a:gd name="T1" fmla="*/ 10 h 14"/>
                  <a:gd name="T2" fmla="*/ 4 w 14"/>
                  <a:gd name="T3" fmla="*/ 10 h 14"/>
                  <a:gd name="T4" fmla="*/ 2 w 14"/>
                  <a:gd name="T5" fmla="*/ 8 h 14"/>
                  <a:gd name="T6" fmla="*/ 0 w 14"/>
                  <a:gd name="T7" fmla="*/ 6 h 14"/>
                  <a:gd name="T8" fmla="*/ 2 w 14"/>
                  <a:gd name="T9" fmla="*/ 2 h 14"/>
                  <a:gd name="T10" fmla="*/ 2 w 14"/>
                  <a:gd name="T11" fmla="*/ 2 h 14"/>
                  <a:gd name="T12" fmla="*/ 4 w 14"/>
                  <a:gd name="T13" fmla="*/ 0 h 14"/>
                  <a:gd name="T14" fmla="*/ 8 w 14"/>
                  <a:gd name="T15" fmla="*/ 0 h 14"/>
                  <a:gd name="T16" fmla="*/ 12 w 14"/>
                  <a:gd name="T17" fmla="*/ 2 h 14"/>
                  <a:gd name="T18" fmla="*/ 14 w 14"/>
                  <a:gd name="T19" fmla="*/ 8 h 14"/>
                  <a:gd name="T20" fmla="*/ 8 w 14"/>
                  <a:gd name="T21" fmla="*/ 14 h 14"/>
                  <a:gd name="T22" fmla="*/ 4 w 14"/>
                  <a:gd name="T23" fmla="*/ 10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4"/>
                  <a:gd name="T37" fmla="*/ 0 h 14"/>
                  <a:gd name="T38" fmla="*/ 14 w 14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4" h="14">
                    <a:moveTo>
                      <a:pt x="4" y="10"/>
                    </a:moveTo>
                    <a:lnTo>
                      <a:pt x="4" y="10"/>
                    </a:lnTo>
                    <a:lnTo>
                      <a:pt x="2" y="8"/>
                    </a:lnTo>
                    <a:lnTo>
                      <a:pt x="0" y="6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4" y="8"/>
                    </a:lnTo>
                    <a:lnTo>
                      <a:pt x="8" y="14"/>
                    </a:lnTo>
                    <a:lnTo>
                      <a:pt x="4" y="1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37" name="Freeform 376"/>
              <p:cNvSpPr>
                <a:spLocks/>
              </p:cNvSpPr>
              <p:nvPr/>
            </p:nvSpPr>
            <p:spPr bwMode="auto">
              <a:xfrm>
                <a:off x="3529" y="2689"/>
                <a:ext cx="14" cy="12"/>
              </a:xfrm>
              <a:custGeom>
                <a:avLst/>
                <a:gdLst>
                  <a:gd name="T0" fmla="*/ 8 w 14"/>
                  <a:gd name="T1" fmla="*/ 12 h 12"/>
                  <a:gd name="T2" fmla="*/ 8 w 14"/>
                  <a:gd name="T3" fmla="*/ 12 h 12"/>
                  <a:gd name="T4" fmla="*/ 4 w 14"/>
                  <a:gd name="T5" fmla="*/ 10 h 12"/>
                  <a:gd name="T6" fmla="*/ 0 w 14"/>
                  <a:gd name="T7" fmla="*/ 4 h 12"/>
                  <a:gd name="T8" fmla="*/ 0 w 14"/>
                  <a:gd name="T9" fmla="*/ 4 h 12"/>
                  <a:gd name="T10" fmla="*/ 0 w 14"/>
                  <a:gd name="T11" fmla="*/ 2 h 12"/>
                  <a:gd name="T12" fmla="*/ 2 w 14"/>
                  <a:gd name="T13" fmla="*/ 0 h 12"/>
                  <a:gd name="T14" fmla="*/ 4 w 14"/>
                  <a:gd name="T15" fmla="*/ 0 h 12"/>
                  <a:gd name="T16" fmla="*/ 6 w 14"/>
                  <a:gd name="T17" fmla="*/ 0 h 12"/>
                  <a:gd name="T18" fmla="*/ 6 w 14"/>
                  <a:gd name="T19" fmla="*/ 0 h 12"/>
                  <a:gd name="T20" fmla="*/ 14 w 14"/>
                  <a:gd name="T21" fmla="*/ 6 h 12"/>
                  <a:gd name="T22" fmla="*/ 14 w 14"/>
                  <a:gd name="T23" fmla="*/ 6 h 12"/>
                  <a:gd name="T24" fmla="*/ 14 w 14"/>
                  <a:gd name="T25" fmla="*/ 10 h 12"/>
                  <a:gd name="T26" fmla="*/ 12 w 14"/>
                  <a:gd name="T27" fmla="*/ 12 h 12"/>
                  <a:gd name="T28" fmla="*/ 8 w 14"/>
                  <a:gd name="T29" fmla="*/ 12 h 12"/>
                  <a:gd name="T30" fmla="*/ 8 w 14"/>
                  <a:gd name="T31" fmla="*/ 12 h 12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4"/>
                  <a:gd name="T49" fmla="*/ 0 h 12"/>
                  <a:gd name="T50" fmla="*/ 14 w 14"/>
                  <a:gd name="T51" fmla="*/ 12 h 12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4" h="12">
                    <a:moveTo>
                      <a:pt x="8" y="12"/>
                    </a:moveTo>
                    <a:lnTo>
                      <a:pt x="8" y="12"/>
                    </a:lnTo>
                    <a:lnTo>
                      <a:pt x="4" y="10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14" y="6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8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38" name="Freeform 377"/>
              <p:cNvSpPr>
                <a:spLocks/>
              </p:cNvSpPr>
              <p:nvPr/>
            </p:nvSpPr>
            <p:spPr bwMode="auto">
              <a:xfrm>
                <a:off x="3265" y="2721"/>
                <a:ext cx="18" cy="14"/>
              </a:xfrm>
              <a:custGeom>
                <a:avLst/>
                <a:gdLst>
                  <a:gd name="T0" fmla="*/ 0 w 18"/>
                  <a:gd name="T1" fmla="*/ 14 h 14"/>
                  <a:gd name="T2" fmla="*/ 0 w 18"/>
                  <a:gd name="T3" fmla="*/ 14 h 14"/>
                  <a:gd name="T4" fmla="*/ 4 w 18"/>
                  <a:gd name="T5" fmla="*/ 6 h 14"/>
                  <a:gd name="T6" fmla="*/ 10 w 18"/>
                  <a:gd name="T7" fmla="*/ 2 h 14"/>
                  <a:gd name="T8" fmla="*/ 12 w 18"/>
                  <a:gd name="T9" fmla="*/ 0 h 14"/>
                  <a:gd name="T10" fmla="*/ 16 w 18"/>
                  <a:gd name="T11" fmla="*/ 2 h 14"/>
                  <a:gd name="T12" fmla="*/ 16 w 18"/>
                  <a:gd name="T13" fmla="*/ 2 h 14"/>
                  <a:gd name="T14" fmla="*/ 18 w 18"/>
                  <a:gd name="T15" fmla="*/ 4 h 14"/>
                  <a:gd name="T16" fmla="*/ 18 w 18"/>
                  <a:gd name="T17" fmla="*/ 6 h 14"/>
                  <a:gd name="T18" fmla="*/ 16 w 18"/>
                  <a:gd name="T19" fmla="*/ 10 h 14"/>
                  <a:gd name="T20" fmla="*/ 12 w 18"/>
                  <a:gd name="T21" fmla="*/ 14 h 14"/>
                  <a:gd name="T22" fmla="*/ 0 w 18"/>
                  <a:gd name="T23" fmla="*/ 14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4"/>
                  <a:gd name="T38" fmla="*/ 18 w 18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4">
                    <a:moveTo>
                      <a:pt x="0" y="14"/>
                    </a:moveTo>
                    <a:lnTo>
                      <a:pt x="0" y="14"/>
                    </a:lnTo>
                    <a:lnTo>
                      <a:pt x="4" y="6"/>
                    </a:lnTo>
                    <a:lnTo>
                      <a:pt x="10" y="2"/>
                    </a:lnTo>
                    <a:lnTo>
                      <a:pt x="12" y="0"/>
                    </a:lnTo>
                    <a:lnTo>
                      <a:pt x="16" y="2"/>
                    </a:lnTo>
                    <a:lnTo>
                      <a:pt x="18" y="4"/>
                    </a:lnTo>
                    <a:lnTo>
                      <a:pt x="18" y="6"/>
                    </a:lnTo>
                    <a:lnTo>
                      <a:pt x="16" y="10"/>
                    </a:lnTo>
                    <a:lnTo>
                      <a:pt x="12" y="14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39" name="Freeform 378"/>
              <p:cNvSpPr>
                <a:spLocks/>
              </p:cNvSpPr>
              <p:nvPr/>
            </p:nvSpPr>
            <p:spPr bwMode="auto">
              <a:xfrm>
                <a:off x="3163" y="2715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2 w 16"/>
                  <a:gd name="T5" fmla="*/ 2 h 14"/>
                  <a:gd name="T6" fmla="*/ 6 w 16"/>
                  <a:gd name="T7" fmla="*/ 0 h 14"/>
                  <a:gd name="T8" fmla="*/ 8 w 16"/>
                  <a:gd name="T9" fmla="*/ 0 h 14"/>
                  <a:gd name="T10" fmla="*/ 10 w 16"/>
                  <a:gd name="T11" fmla="*/ 2 h 14"/>
                  <a:gd name="T12" fmla="*/ 10 w 16"/>
                  <a:gd name="T13" fmla="*/ 2 h 14"/>
                  <a:gd name="T14" fmla="*/ 14 w 16"/>
                  <a:gd name="T15" fmla="*/ 6 h 14"/>
                  <a:gd name="T16" fmla="*/ 16 w 16"/>
                  <a:gd name="T17" fmla="*/ 10 h 14"/>
                  <a:gd name="T18" fmla="*/ 16 w 16"/>
                  <a:gd name="T19" fmla="*/ 14 h 14"/>
                  <a:gd name="T20" fmla="*/ 6 w 16"/>
                  <a:gd name="T21" fmla="*/ 14 h 14"/>
                  <a:gd name="T22" fmla="*/ 0 w 16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4"/>
                  <a:gd name="T38" fmla="*/ 16 w 16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4" y="6"/>
                    </a:lnTo>
                    <a:lnTo>
                      <a:pt x="16" y="10"/>
                    </a:lnTo>
                    <a:lnTo>
                      <a:pt x="16" y="14"/>
                    </a:lnTo>
                    <a:lnTo>
                      <a:pt x="6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40" name="Freeform 379"/>
              <p:cNvSpPr>
                <a:spLocks/>
              </p:cNvSpPr>
              <p:nvPr/>
            </p:nvSpPr>
            <p:spPr bwMode="auto">
              <a:xfrm>
                <a:off x="3263" y="2739"/>
                <a:ext cx="16" cy="10"/>
              </a:xfrm>
              <a:custGeom>
                <a:avLst/>
                <a:gdLst>
                  <a:gd name="T0" fmla="*/ 0 w 16"/>
                  <a:gd name="T1" fmla="*/ 4 h 10"/>
                  <a:gd name="T2" fmla="*/ 0 w 16"/>
                  <a:gd name="T3" fmla="*/ 4 h 10"/>
                  <a:gd name="T4" fmla="*/ 6 w 16"/>
                  <a:gd name="T5" fmla="*/ 0 h 10"/>
                  <a:gd name="T6" fmla="*/ 8 w 16"/>
                  <a:gd name="T7" fmla="*/ 0 h 10"/>
                  <a:gd name="T8" fmla="*/ 12 w 16"/>
                  <a:gd name="T9" fmla="*/ 2 h 10"/>
                  <a:gd name="T10" fmla="*/ 12 w 16"/>
                  <a:gd name="T11" fmla="*/ 2 h 10"/>
                  <a:gd name="T12" fmla="*/ 16 w 16"/>
                  <a:gd name="T13" fmla="*/ 4 h 10"/>
                  <a:gd name="T14" fmla="*/ 16 w 16"/>
                  <a:gd name="T15" fmla="*/ 6 h 10"/>
                  <a:gd name="T16" fmla="*/ 14 w 16"/>
                  <a:gd name="T17" fmla="*/ 10 h 10"/>
                  <a:gd name="T18" fmla="*/ 14 w 16"/>
                  <a:gd name="T19" fmla="*/ 10 h 10"/>
                  <a:gd name="T20" fmla="*/ 8 w 16"/>
                  <a:gd name="T21" fmla="*/ 10 h 10"/>
                  <a:gd name="T22" fmla="*/ 2 w 16"/>
                  <a:gd name="T23" fmla="*/ 10 h 10"/>
                  <a:gd name="T24" fmla="*/ 0 w 16"/>
                  <a:gd name="T25" fmla="*/ 4 h 1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0"/>
                  <a:gd name="T41" fmla="*/ 16 w 16"/>
                  <a:gd name="T42" fmla="*/ 10 h 10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0">
                    <a:moveTo>
                      <a:pt x="0" y="4"/>
                    </a:moveTo>
                    <a:lnTo>
                      <a:pt x="0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0"/>
                    </a:lnTo>
                    <a:lnTo>
                      <a:pt x="8" y="10"/>
                    </a:lnTo>
                    <a:lnTo>
                      <a:pt x="2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41" name="Freeform 380"/>
              <p:cNvSpPr>
                <a:spLocks/>
              </p:cNvSpPr>
              <p:nvPr/>
            </p:nvSpPr>
            <p:spPr bwMode="auto">
              <a:xfrm>
                <a:off x="3293" y="2745"/>
                <a:ext cx="10" cy="10"/>
              </a:xfrm>
              <a:custGeom>
                <a:avLst/>
                <a:gdLst>
                  <a:gd name="T0" fmla="*/ 0 w 10"/>
                  <a:gd name="T1" fmla="*/ 4 h 10"/>
                  <a:gd name="T2" fmla="*/ 0 w 10"/>
                  <a:gd name="T3" fmla="*/ 4 h 10"/>
                  <a:gd name="T4" fmla="*/ 0 w 10"/>
                  <a:gd name="T5" fmla="*/ 2 h 10"/>
                  <a:gd name="T6" fmla="*/ 2 w 10"/>
                  <a:gd name="T7" fmla="*/ 2 h 10"/>
                  <a:gd name="T8" fmla="*/ 4 w 10"/>
                  <a:gd name="T9" fmla="*/ 0 h 10"/>
                  <a:gd name="T10" fmla="*/ 4 w 10"/>
                  <a:gd name="T11" fmla="*/ 0 h 10"/>
                  <a:gd name="T12" fmla="*/ 8 w 10"/>
                  <a:gd name="T13" fmla="*/ 2 h 10"/>
                  <a:gd name="T14" fmla="*/ 10 w 10"/>
                  <a:gd name="T15" fmla="*/ 4 h 10"/>
                  <a:gd name="T16" fmla="*/ 10 w 10"/>
                  <a:gd name="T17" fmla="*/ 6 h 10"/>
                  <a:gd name="T18" fmla="*/ 4 w 10"/>
                  <a:gd name="T19" fmla="*/ 10 h 10"/>
                  <a:gd name="T20" fmla="*/ 0 w 10"/>
                  <a:gd name="T21" fmla="*/ 4 h 10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10"/>
                  <a:gd name="T35" fmla="*/ 10 w 10"/>
                  <a:gd name="T36" fmla="*/ 10 h 10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10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8" y="2"/>
                    </a:lnTo>
                    <a:lnTo>
                      <a:pt x="10" y="4"/>
                    </a:lnTo>
                    <a:lnTo>
                      <a:pt x="10" y="6"/>
                    </a:lnTo>
                    <a:lnTo>
                      <a:pt x="4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42" name="Freeform 381"/>
              <p:cNvSpPr>
                <a:spLocks/>
              </p:cNvSpPr>
              <p:nvPr/>
            </p:nvSpPr>
            <p:spPr bwMode="auto">
              <a:xfrm>
                <a:off x="3283" y="2737"/>
                <a:ext cx="8" cy="12"/>
              </a:xfrm>
              <a:custGeom>
                <a:avLst/>
                <a:gdLst>
                  <a:gd name="T0" fmla="*/ 0 w 8"/>
                  <a:gd name="T1" fmla="*/ 4 h 12"/>
                  <a:gd name="T2" fmla="*/ 0 w 8"/>
                  <a:gd name="T3" fmla="*/ 4 h 12"/>
                  <a:gd name="T4" fmla="*/ 0 w 8"/>
                  <a:gd name="T5" fmla="*/ 0 h 12"/>
                  <a:gd name="T6" fmla="*/ 2 w 8"/>
                  <a:gd name="T7" fmla="*/ 0 h 12"/>
                  <a:gd name="T8" fmla="*/ 4 w 8"/>
                  <a:gd name="T9" fmla="*/ 0 h 12"/>
                  <a:gd name="T10" fmla="*/ 4 w 8"/>
                  <a:gd name="T11" fmla="*/ 0 h 12"/>
                  <a:gd name="T12" fmla="*/ 8 w 8"/>
                  <a:gd name="T13" fmla="*/ 4 h 12"/>
                  <a:gd name="T14" fmla="*/ 8 w 8"/>
                  <a:gd name="T15" fmla="*/ 6 h 12"/>
                  <a:gd name="T16" fmla="*/ 6 w 8"/>
                  <a:gd name="T17" fmla="*/ 8 h 12"/>
                  <a:gd name="T18" fmla="*/ 6 w 8"/>
                  <a:gd name="T19" fmla="*/ 8 h 12"/>
                  <a:gd name="T20" fmla="*/ 4 w 8"/>
                  <a:gd name="T21" fmla="*/ 10 h 12"/>
                  <a:gd name="T22" fmla="*/ 4 w 8"/>
                  <a:gd name="T23" fmla="*/ 12 h 12"/>
                  <a:gd name="T24" fmla="*/ 2 w 8"/>
                  <a:gd name="T25" fmla="*/ 12 h 12"/>
                  <a:gd name="T26" fmla="*/ 2 w 8"/>
                  <a:gd name="T27" fmla="*/ 12 h 12"/>
                  <a:gd name="T28" fmla="*/ 0 w 8"/>
                  <a:gd name="T29" fmla="*/ 8 h 12"/>
                  <a:gd name="T30" fmla="*/ 0 w 8"/>
                  <a:gd name="T31" fmla="*/ 4 h 12"/>
                  <a:gd name="T32" fmla="*/ 0 w 8"/>
                  <a:gd name="T33" fmla="*/ 4 h 1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8"/>
                  <a:gd name="T52" fmla="*/ 0 h 12"/>
                  <a:gd name="T53" fmla="*/ 8 w 8"/>
                  <a:gd name="T54" fmla="*/ 12 h 12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8" h="12">
                    <a:moveTo>
                      <a:pt x="0" y="4"/>
                    </a:moveTo>
                    <a:lnTo>
                      <a:pt x="0" y="4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8" y="6"/>
                    </a:lnTo>
                    <a:lnTo>
                      <a:pt x="6" y="8"/>
                    </a:lnTo>
                    <a:lnTo>
                      <a:pt x="4" y="10"/>
                    </a:lnTo>
                    <a:lnTo>
                      <a:pt x="4" y="12"/>
                    </a:lnTo>
                    <a:lnTo>
                      <a:pt x="2" y="12"/>
                    </a:lnTo>
                    <a:lnTo>
                      <a:pt x="0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43" name="Freeform 382"/>
              <p:cNvSpPr>
                <a:spLocks/>
              </p:cNvSpPr>
              <p:nvPr/>
            </p:nvSpPr>
            <p:spPr bwMode="auto">
              <a:xfrm>
                <a:off x="3269" y="2753"/>
                <a:ext cx="10" cy="12"/>
              </a:xfrm>
              <a:custGeom>
                <a:avLst/>
                <a:gdLst>
                  <a:gd name="T0" fmla="*/ 0 w 10"/>
                  <a:gd name="T1" fmla="*/ 6 h 12"/>
                  <a:gd name="T2" fmla="*/ 0 w 10"/>
                  <a:gd name="T3" fmla="*/ 6 h 12"/>
                  <a:gd name="T4" fmla="*/ 2 w 10"/>
                  <a:gd name="T5" fmla="*/ 2 h 12"/>
                  <a:gd name="T6" fmla="*/ 2 w 10"/>
                  <a:gd name="T7" fmla="*/ 0 h 12"/>
                  <a:gd name="T8" fmla="*/ 4 w 10"/>
                  <a:gd name="T9" fmla="*/ 0 h 12"/>
                  <a:gd name="T10" fmla="*/ 4 w 10"/>
                  <a:gd name="T11" fmla="*/ 0 h 12"/>
                  <a:gd name="T12" fmla="*/ 8 w 10"/>
                  <a:gd name="T13" fmla="*/ 4 h 12"/>
                  <a:gd name="T14" fmla="*/ 10 w 10"/>
                  <a:gd name="T15" fmla="*/ 6 h 12"/>
                  <a:gd name="T16" fmla="*/ 10 w 10"/>
                  <a:gd name="T17" fmla="*/ 6 h 12"/>
                  <a:gd name="T18" fmla="*/ 8 w 10"/>
                  <a:gd name="T19" fmla="*/ 10 h 12"/>
                  <a:gd name="T20" fmla="*/ 8 w 10"/>
                  <a:gd name="T21" fmla="*/ 12 h 12"/>
                  <a:gd name="T22" fmla="*/ 8 w 10"/>
                  <a:gd name="T23" fmla="*/ 12 h 12"/>
                  <a:gd name="T24" fmla="*/ 4 w 10"/>
                  <a:gd name="T25" fmla="*/ 10 h 12"/>
                  <a:gd name="T26" fmla="*/ 0 w 10"/>
                  <a:gd name="T27" fmla="*/ 6 h 12"/>
                  <a:gd name="T28" fmla="*/ 0 w 10"/>
                  <a:gd name="T29" fmla="*/ 6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6"/>
                    </a:moveTo>
                    <a:lnTo>
                      <a:pt x="0" y="6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10" y="6"/>
                    </a:lnTo>
                    <a:lnTo>
                      <a:pt x="8" y="10"/>
                    </a:lnTo>
                    <a:lnTo>
                      <a:pt x="8" y="12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44" name="Freeform 383"/>
              <p:cNvSpPr>
                <a:spLocks/>
              </p:cNvSpPr>
              <p:nvPr/>
            </p:nvSpPr>
            <p:spPr bwMode="auto">
              <a:xfrm>
                <a:off x="3191" y="2711"/>
                <a:ext cx="8" cy="12"/>
              </a:xfrm>
              <a:custGeom>
                <a:avLst/>
                <a:gdLst>
                  <a:gd name="T0" fmla="*/ 0 w 8"/>
                  <a:gd name="T1" fmla="*/ 6 h 12"/>
                  <a:gd name="T2" fmla="*/ 0 w 8"/>
                  <a:gd name="T3" fmla="*/ 6 h 12"/>
                  <a:gd name="T4" fmla="*/ 0 w 8"/>
                  <a:gd name="T5" fmla="*/ 2 h 12"/>
                  <a:gd name="T6" fmla="*/ 2 w 8"/>
                  <a:gd name="T7" fmla="*/ 0 h 12"/>
                  <a:gd name="T8" fmla="*/ 4 w 8"/>
                  <a:gd name="T9" fmla="*/ 0 h 12"/>
                  <a:gd name="T10" fmla="*/ 4 w 8"/>
                  <a:gd name="T11" fmla="*/ 0 h 12"/>
                  <a:gd name="T12" fmla="*/ 8 w 8"/>
                  <a:gd name="T13" fmla="*/ 4 h 12"/>
                  <a:gd name="T14" fmla="*/ 8 w 8"/>
                  <a:gd name="T15" fmla="*/ 6 h 12"/>
                  <a:gd name="T16" fmla="*/ 8 w 8"/>
                  <a:gd name="T17" fmla="*/ 6 h 12"/>
                  <a:gd name="T18" fmla="*/ 8 w 8"/>
                  <a:gd name="T19" fmla="*/ 10 h 12"/>
                  <a:gd name="T20" fmla="*/ 6 w 8"/>
                  <a:gd name="T21" fmla="*/ 12 h 12"/>
                  <a:gd name="T22" fmla="*/ 6 w 8"/>
                  <a:gd name="T23" fmla="*/ 12 h 12"/>
                  <a:gd name="T24" fmla="*/ 4 w 8"/>
                  <a:gd name="T25" fmla="*/ 10 h 12"/>
                  <a:gd name="T26" fmla="*/ 0 w 8"/>
                  <a:gd name="T27" fmla="*/ 6 h 12"/>
                  <a:gd name="T28" fmla="*/ 0 w 8"/>
                  <a:gd name="T29" fmla="*/ 6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8"/>
                  <a:gd name="T46" fmla="*/ 0 h 12"/>
                  <a:gd name="T47" fmla="*/ 8 w 8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8" h="12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8" y="6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45" name="Freeform 384"/>
              <p:cNvSpPr>
                <a:spLocks/>
              </p:cNvSpPr>
              <p:nvPr/>
            </p:nvSpPr>
            <p:spPr bwMode="auto">
              <a:xfrm>
                <a:off x="3241" y="2729"/>
                <a:ext cx="8" cy="10"/>
              </a:xfrm>
              <a:custGeom>
                <a:avLst/>
                <a:gdLst>
                  <a:gd name="T0" fmla="*/ 0 w 8"/>
                  <a:gd name="T1" fmla="*/ 6 h 10"/>
                  <a:gd name="T2" fmla="*/ 0 w 8"/>
                  <a:gd name="T3" fmla="*/ 6 h 10"/>
                  <a:gd name="T4" fmla="*/ 0 w 8"/>
                  <a:gd name="T5" fmla="*/ 2 h 10"/>
                  <a:gd name="T6" fmla="*/ 2 w 8"/>
                  <a:gd name="T7" fmla="*/ 0 h 10"/>
                  <a:gd name="T8" fmla="*/ 4 w 8"/>
                  <a:gd name="T9" fmla="*/ 0 h 10"/>
                  <a:gd name="T10" fmla="*/ 4 w 8"/>
                  <a:gd name="T11" fmla="*/ 0 h 10"/>
                  <a:gd name="T12" fmla="*/ 8 w 8"/>
                  <a:gd name="T13" fmla="*/ 4 h 10"/>
                  <a:gd name="T14" fmla="*/ 8 w 8"/>
                  <a:gd name="T15" fmla="*/ 6 h 10"/>
                  <a:gd name="T16" fmla="*/ 8 w 8"/>
                  <a:gd name="T17" fmla="*/ 6 h 10"/>
                  <a:gd name="T18" fmla="*/ 8 w 8"/>
                  <a:gd name="T19" fmla="*/ 8 h 10"/>
                  <a:gd name="T20" fmla="*/ 6 w 8"/>
                  <a:gd name="T21" fmla="*/ 10 h 10"/>
                  <a:gd name="T22" fmla="*/ 6 w 8"/>
                  <a:gd name="T23" fmla="*/ 10 h 10"/>
                  <a:gd name="T24" fmla="*/ 4 w 8"/>
                  <a:gd name="T25" fmla="*/ 10 h 10"/>
                  <a:gd name="T26" fmla="*/ 0 w 8"/>
                  <a:gd name="T27" fmla="*/ 6 h 10"/>
                  <a:gd name="T28" fmla="*/ 0 w 8"/>
                  <a:gd name="T29" fmla="*/ 6 h 10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8"/>
                  <a:gd name="T46" fmla="*/ 0 h 10"/>
                  <a:gd name="T47" fmla="*/ 8 w 8"/>
                  <a:gd name="T48" fmla="*/ 10 h 10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8" h="10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8" y="6"/>
                    </a:lnTo>
                    <a:lnTo>
                      <a:pt x="8" y="8"/>
                    </a:lnTo>
                    <a:lnTo>
                      <a:pt x="6" y="10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46" name="Freeform 385"/>
              <p:cNvSpPr>
                <a:spLocks/>
              </p:cNvSpPr>
              <p:nvPr/>
            </p:nvSpPr>
            <p:spPr bwMode="auto">
              <a:xfrm>
                <a:off x="3207" y="2725"/>
                <a:ext cx="10" cy="10"/>
              </a:xfrm>
              <a:custGeom>
                <a:avLst/>
                <a:gdLst>
                  <a:gd name="T0" fmla="*/ 0 w 10"/>
                  <a:gd name="T1" fmla="*/ 6 h 10"/>
                  <a:gd name="T2" fmla="*/ 0 w 10"/>
                  <a:gd name="T3" fmla="*/ 6 h 10"/>
                  <a:gd name="T4" fmla="*/ 2 w 10"/>
                  <a:gd name="T5" fmla="*/ 2 h 10"/>
                  <a:gd name="T6" fmla="*/ 2 w 10"/>
                  <a:gd name="T7" fmla="*/ 0 h 10"/>
                  <a:gd name="T8" fmla="*/ 4 w 10"/>
                  <a:gd name="T9" fmla="*/ 0 h 10"/>
                  <a:gd name="T10" fmla="*/ 4 w 10"/>
                  <a:gd name="T11" fmla="*/ 0 h 10"/>
                  <a:gd name="T12" fmla="*/ 8 w 10"/>
                  <a:gd name="T13" fmla="*/ 4 h 10"/>
                  <a:gd name="T14" fmla="*/ 10 w 10"/>
                  <a:gd name="T15" fmla="*/ 6 h 10"/>
                  <a:gd name="T16" fmla="*/ 10 w 10"/>
                  <a:gd name="T17" fmla="*/ 6 h 10"/>
                  <a:gd name="T18" fmla="*/ 8 w 10"/>
                  <a:gd name="T19" fmla="*/ 8 h 10"/>
                  <a:gd name="T20" fmla="*/ 8 w 10"/>
                  <a:gd name="T21" fmla="*/ 10 h 10"/>
                  <a:gd name="T22" fmla="*/ 8 w 10"/>
                  <a:gd name="T23" fmla="*/ 10 h 10"/>
                  <a:gd name="T24" fmla="*/ 4 w 10"/>
                  <a:gd name="T25" fmla="*/ 10 h 10"/>
                  <a:gd name="T26" fmla="*/ 0 w 10"/>
                  <a:gd name="T27" fmla="*/ 6 h 10"/>
                  <a:gd name="T28" fmla="*/ 0 w 10"/>
                  <a:gd name="T29" fmla="*/ 6 h 10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0"/>
                  <a:gd name="T47" fmla="*/ 10 w 10"/>
                  <a:gd name="T48" fmla="*/ 10 h 10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0">
                    <a:moveTo>
                      <a:pt x="0" y="6"/>
                    </a:moveTo>
                    <a:lnTo>
                      <a:pt x="0" y="6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10" y="6"/>
                    </a:lnTo>
                    <a:lnTo>
                      <a:pt x="8" y="8"/>
                    </a:lnTo>
                    <a:lnTo>
                      <a:pt x="8" y="10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47" name="Freeform 386"/>
              <p:cNvSpPr>
                <a:spLocks/>
              </p:cNvSpPr>
              <p:nvPr/>
            </p:nvSpPr>
            <p:spPr bwMode="auto">
              <a:xfrm>
                <a:off x="3225" y="2743"/>
                <a:ext cx="16" cy="12"/>
              </a:xfrm>
              <a:custGeom>
                <a:avLst/>
                <a:gdLst>
                  <a:gd name="T0" fmla="*/ 0 w 16"/>
                  <a:gd name="T1" fmla="*/ 8 h 12"/>
                  <a:gd name="T2" fmla="*/ 0 w 16"/>
                  <a:gd name="T3" fmla="*/ 8 h 12"/>
                  <a:gd name="T4" fmla="*/ 0 w 16"/>
                  <a:gd name="T5" fmla="*/ 2 h 12"/>
                  <a:gd name="T6" fmla="*/ 2 w 16"/>
                  <a:gd name="T7" fmla="*/ 0 h 12"/>
                  <a:gd name="T8" fmla="*/ 6 w 16"/>
                  <a:gd name="T9" fmla="*/ 0 h 12"/>
                  <a:gd name="T10" fmla="*/ 6 w 16"/>
                  <a:gd name="T11" fmla="*/ 0 h 12"/>
                  <a:gd name="T12" fmla="*/ 16 w 16"/>
                  <a:gd name="T13" fmla="*/ 6 h 12"/>
                  <a:gd name="T14" fmla="*/ 16 w 16"/>
                  <a:gd name="T15" fmla="*/ 6 h 12"/>
                  <a:gd name="T16" fmla="*/ 14 w 16"/>
                  <a:gd name="T17" fmla="*/ 10 h 12"/>
                  <a:gd name="T18" fmla="*/ 14 w 16"/>
                  <a:gd name="T19" fmla="*/ 12 h 12"/>
                  <a:gd name="T20" fmla="*/ 12 w 16"/>
                  <a:gd name="T21" fmla="*/ 12 h 12"/>
                  <a:gd name="T22" fmla="*/ 12 w 16"/>
                  <a:gd name="T23" fmla="*/ 12 h 12"/>
                  <a:gd name="T24" fmla="*/ 6 w 16"/>
                  <a:gd name="T25" fmla="*/ 12 h 12"/>
                  <a:gd name="T26" fmla="*/ 2 w 16"/>
                  <a:gd name="T27" fmla="*/ 10 h 12"/>
                  <a:gd name="T28" fmla="*/ 0 w 16"/>
                  <a:gd name="T29" fmla="*/ 8 h 12"/>
                  <a:gd name="T30" fmla="*/ 0 w 16"/>
                  <a:gd name="T31" fmla="*/ 8 h 12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2"/>
                  <a:gd name="T50" fmla="*/ 16 w 16"/>
                  <a:gd name="T51" fmla="*/ 12 h 12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16" y="6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2" y="12"/>
                    </a:lnTo>
                    <a:lnTo>
                      <a:pt x="6" y="12"/>
                    </a:lnTo>
                    <a:lnTo>
                      <a:pt x="2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48" name="Freeform 387"/>
              <p:cNvSpPr>
                <a:spLocks/>
              </p:cNvSpPr>
              <p:nvPr/>
            </p:nvSpPr>
            <p:spPr bwMode="auto">
              <a:xfrm>
                <a:off x="3243" y="2747"/>
                <a:ext cx="10" cy="14"/>
              </a:xfrm>
              <a:custGeom>
                <a:avLst/>
                <a:gdLst>
                  <a:gd name="T0" fmla="*/ 0 w 10"/>
                  <a:gd name="T1" fmla="*/ 8 h 14"/>
                  <a:gd name="T2" fmla="*/ 0 w 10"/>
                  <a:gd name="T3" fmla="*/ 8 h 14"/>
                  <a:gd name="T4" fmla="*/ 0 w 10"/>
                  <a:gd name="T5" fmla="*/ 4 h 14"/>
                  <a:gd name="T6" fmla="*/ 0 w 10"/>
                  <a:gd name="T7" fmla="*/ 2 h 14"/>
                  <a:gd name="T8" fmla="*/ 4 w 10"/>
                  <a:gd name="T9" fmla="*/ 0 h 14"/>
                  <a:gd name="T10" fmla="*/ 4 w 10"/>
                  <a:gd name="T11" fmla="*/ 0 h 14"/>
                  <a:gd name="T12" fmla="*/ 8 w 10"/>
                  <a:gd name="T13" fmla="*/ 2 h 14"/>
                  <a:gd name="T14" fmla="*/ 10 w 10"/>
                  <a:gd name="T15" fmla="*/ 4 h 14"/>
                  <a:gd name="T16" fmla="*/ 10 w 10"/>
                  <a:gd name="T17" fmla="*/ 8 h 14"/>
                  <a:gd name="T18" fmla="*/ 8 w 10"/>
                  <a:gd name="T19" fmla="*/ 14 h 14"/>
                  <a:gd name="T20" fmla="*/ 0 w 10"/>
                  <a:gd name="T21" fmla="*/ 14 h 14"/>
                  <a:gd name="T22" fmla="*/ 0 w 10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0"/>
                  <a:gd name="T37" fmla="*/ 0 h 14"/>
                  <a:gd name="T38" fmla="*/ 10 w 10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0" h="14">
                    <a:moveTo>
                      <a:pt x="0" y="8"/>
                    </a:moveTo>
                    <a:lnTo>
                      <a:pt x="0" y="8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4" y="0"/>
                    </a:lnTo>
                    <a:lnTo>
                      <a:pt x="8" y="2"/>
                    </a:lnTo>
                    <a:lnTo>
                      <a:pt x="10" y="4"/>
                    </a:lnTo>
                    <a:lnTo>
                      <a:pt x="10" y="8"/>
                    </a:lnTo>
                    <a:lnTo>
                      <a:pt x="8" y="14"/>
                    </a:lnTo>
                    <a:lnTo>
                      <a:pt x="0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49" name="Freeform 388"/>
              <p:cNvSpPr>
                <a:spLocks/>
              </p:cNvSpPr>
              <p:nvPr/>
            </p:nvSpPr>
            <p:spPr bwMode="auto">
              <a:xfrm>
                <a:off x="3255" y="2749"/>
                <a:ext cx="10" cy="16"/>
              </a:xfrm>
              <a:custGeom>
                <a:avLst/>
                <a:gdLst>
                  <a:gd name="T0" fmla="*/ 0 w 10"/>
                  <a:gd name="T1" fmla="*/ 14 h 16"/>
                  <a:gd name="T2" fmla="*/ 0 w 10"/>
                  <a:gd name="T3" fmla="*/ 14 h 16"/>
                  <a:gd name="T4" fmla="*/ 0 w 10"/>
                  <a:gd name="T5" fmla="*/ 8 h 16"/>
                  <a:gd name="T6" fmla="*/ 2 w 10"/>
                  <a:gd name="T7" fmla="*/ 2 h 16"/>
                  <a:gd name="T8" fmla="*/ 2 w 10"/>
                  <a:gd name="T9" fmla="*/ 2 h 16"/>
                  <a:gd name="T10" fmla="*/ 2 w 10"/>
                  <a:gd name="T11" fmla="*/ 0 h 16"/>
                  <a:gd name="T12" fmla="*/ 6 w 10"/>
                  <a:gd name="T13" fmla="*/ 0 h 16"/>
                  <a:gd name="T14" fmla="*/ 8 w 10"/>
                  <a:gd name="T15" fmla="*/ 2 h 16"/>
                  <a:gd name="T16" fmla="*/ 8 w 10"/>
                  <a:gd name="T17" fmla="*/ 4 h 16"/>
                  <a:gd name="T18" fmla="*/ 8 w 10"/>
                  <a:gd name="T19" fmla="*/ 4 h 16"/>
                  <a:gd name="T20" fmla="*/ 10 w 10"/>
                  <a:gd name="T21" fmla="*/ 14 h 16"/>
                  <a:gd name="T22" fmla="*/ 10 w 10"/>
                  <a:gd name="T23" fmla="*/ 14 h 16"/>
                  <a:gd name="T24" fmla="*/ 6 w 10"/>
                  <a:gd name="T25" fmla="*/ 16 h 16"/>
                  <a:gd name="T26" fmla="*/ 2 w 10"/>
                  <a:gd name="T27" fmla="*/ 16 h 16"/>
                  <a:gd name="T28" fmla="*/ 0 w 10"/>
                  <a:gd name="T29" fmla="*/ 14 h 16"/>
                  <a:gd name="T30" fmla="*/ 0 w 10"/>
                  <a:gd name="T31" fmla="*/ 14 h 1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0"/>
                  <a:gd name="T49" fmla="*/ 0 h 16"/>
                  <a:gd name="T50" fmla="*/ 10 w 10"/>
                  <a:gd name="T51" fmla="*/ 16 h 1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0" h="16">
                    <a:moveTo>
                      <a:pt x="0" y="14"/>
                    </a:moveTo>
                    <a:lnTo>
                      <a:pt x="0" y="14"/>
                    </a:lnTo>
                    <a:lnTo>
                      <a:pt x="0" y="8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8" y="4"/>
                    </a:lnTo>
                    <a:lnTo>
                      <a:pt x="10" y="14"/>
                    </a:lnTo>
                    <a:lnTo>
                      <a:pt x="6" y="16"/>
                    </a:lnTo>
                    <a:lnTo>
                      <a:pt x="2" y="16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50" name="Freeform 389"/>
              <p:cNvSpPr>
                <a:spLocks/>
              </p:cNvSpPr>
              <p:nvPr/>
            </p:nvSpPr>
            <p:spPr bwMode="auto">
              <a:xfrm>
                <a:off x="3303" y="2743"/>
                <a:ext cx="18" cy="12"/>
              </a:xfrm>
              <a:custGeom>
                <a:avLst/>
                <a:gdLst>
                  <a:gd name="T0" fmla="*/ 0 w 18"/>
                  <a:gd name="T1" fmla="*/ 12 h 12"/>
                  <a:gd name="T2" fmla="*/ 0 w 18"/>
                  <a:gd name="T3" fmla="*/ 12 h 12"/>
                  <a:gd name="T4" fmla="*/ 4 w 18"/>
                  <a:gd name="T5" fmla="*/ 4 h 12"/>
                  <a:gd name="T6" fmla="*/ 10 w 18"/>
                  <a:gd name="T7" fmla="*/ 0 h 12"/>
                  <a:gd name="T8" fmla="*/ 12 w 18"/>
                  <a:gd name="T9" fmla="*/ 0 h 12"/>
                  <a:gd name="T10" fmla="*/ 16 w 18"/>
                  <a:gd name="T11" fmla="*/ 0 h 12"/>
                  <a:gd name="T12" fmla="*/ 16 w 18"/>
                  <a:gd name="T13" fmla="*/ 0 h 12"/>
                  <a:gd name="T14" fmla="*/ 18 w 18"/>
                  <a:gd name="T15" fmla="*/ 2 h 12"/>
                  <a:gd name="T16" fmla="*/ 18 w 18"/>
                  <a:gd name="T17" fmla="*/ 4 h 12"/>
                  <a:gd name="T18" fmla="*/ 18 w 18"/>
                  <a:gd name="T19" fmla="*/ 8 h 12"/>
                  <a:gd name="T20" fmla="*/ 12 w 18"/>
                  <a:gd name="T21" fmla="*/ 12 h 12"/>
                  <a:gd name="T22" fmla="*/ 0 w 18"/>
                  <a:gd name="T23" fmla="*/ 12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2"/>
                  <a:gd name="T38" fmla="*/ 18 w 18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2">
                    <a:moveTo>
                      <a:pt x="0" y="12"/>
                    </a:moveTo>
                    <a:lnTo>
                      <a:pt x="0" y="12"/>
                    </a:lnTo>
                    <a:lnTo>
                      <a:pt x="4" y="4"/>
                    </a:lnTo>
                    <a:lnTo>
                      <a:pt x="10" y="0"/>
                    </a:lnTo>
                    <a:lnTo>
                      <a:pt x="12" y="0"/>
                    </a:lnTo>
                    <a:lnTo>
                      <a:pt x="16" y="0"/>
                    </a:lnTo>
                    <a:lnTo>
                      <a:pt x="18" y="2"/>
                    </a:lnTo>
                    <a:lnTo>
                      <a:pt x="18" y="4"/>
                    </a:lnTo>
                    <a:lnTo>
                      <a:pt x="18" y="8"/>
                    </a:lnTo>
                    <a:lnTo>
                      <a:pt x="12" y="12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51" name="Freeform 390"/>
              <p:cNvSpPr>
                <a:spLocks/>
              </p:cNvSpPr>
              <p:nvPr/>
            </p:nvSpPr>
            <p:spPr bwMode="auto">
              <a:xfrm>
                <a:off x="3281" y="2753"/>
                <a:ext cx="16" cy="12"/>
              </a:xfrm>
              <a:custGeom>
                <a:avLst/>
                <a:gdLst>
                  <a:gd name="T0" fmla="*/ 0 w 16"/>
                  <a:gd name="T1" fmla="*/ 8 h 12"/>
                  <a:gd name="T2" fmla="*/ 0 w 16"/>
                  <a:gd name="T3" fmla="*/ 8 h 12"/>
                  <a:gd name="T4" fmla="*/ 2 w 16"/>
                  <a:gd name="T5" fmla="*/ 2 h 12"/>
                  <a:gd name="T6" fmla="*/ 6 w 16"/>
                  <a:gd name="T7" fmla="*/ 0 h 12"/>
                  <a:gd name="T8" fmla="*/ 8 w 16"/>
                  <a:gd name="T9" fmla="*/ 0 h 12"/>
                  <a:gd name="T10" fmla="*/ 10 w 16"/>
                  <a:gd name="T11" fmla="*/ 0 h 12"/>
                  <a:gd name="T12" fmla="*/ 10 w 16"/>
                  <a:gd name="T13" fmla="*/ 0 h 12"/>
                  <a:gd name="T14" fmla="*/ 14 w 16"/>
                  <a:gd name="T15" fmla="*/ 4 h 12"/>
                  <a:gd name="T16" fmla="*/ 16 w 16"/>
                  <a:gd name="T17" fmla="*/ 8 h 12"/>
                  <a:gd name="T18" fmla="*/ 16 w 16"/>
                  <a:gd name="T19" fmla="*/ 12 h 12"/>
                  <a:gd name="T20" fmla="*/ 6 w 16"/>
                  <a:gd name="T21" fmla="*/ 12 h 12"/>
                  <a:gd name="T22" fmla="*/ 0 w 16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2"/>
                  <a:gd name="T38" fmla="*/ 16 w 16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2">
                    <a:moveTo>
                      <a:pt x="0" y="8"/>
                    </a:moveTo>
                    <a:lnTo>
                      <a:pt x="0" y="8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4"/>
                    </a:lnTo>
                    <a:lnTo>
                      <a:pt x="16" y="8"/>
                    </a:lnTo>
                    <a:lnTo>
                      <a:pt x="16" y="12"/>
                    </a:lnTo>
                    <a:lnTo>
                      <a:pt x="6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52" name="Freeform 391"/>
              <p:cNvSpPr>
                <a:spLocks/>
              </p:cNvSpPr>
              <p:nvPr/>
            </p:nvSpPr>
            <p:spPr bwMode="auto">
              <a:xfrm>
                <a:off x="3301" y="2759"/>
                <a:ext cx="18" cy="12"/>
              </a:xfrm>
              <a:custGeom>
                <a:avLst/>
                <a:gdLst>
                  <a:gd name="T0" fmla="*/ 0 w 18"/>
                  <a:gd name="T1" fmla="*/ 6 h 12"/>
                  <a:gd name="T2" fmla="*/ 0 w 18"/>
                  <a:gd name="T3" fmla="*/ 6 h 12"/>
                  <a:gd name="T4" fmla="*/ 6 w 18"/>
                  <a:gd name="T5" fmla="*/ 0 h 12"/>
                  <a:gd name="T6" fmla="*/ 8 w 18"/>
                  <a:gd name="T7" fmla="*/ 0 h 12"/>
                  <a:gd name="T8" fmla="*/ 12 w 18"/>
                  <a:gd name="T9" fmla="*/ 2 h 12"/>
                  <a:gd name="T10" fmla="*/ 12 w 18"/>
                  <a:gd name="T11" fmla="*/ 2 h 12"/>
                  <a:gd name="T12" fmla="*/ 16 w 18"/>
                  <a:gd name="T13" fmla="*/ 6 h 12"/>
                  <a:gd name="T14" fmla="*/ 18 w 18"/>
                  <a:gd name="T15" fmla="*/ 8 h 12"/>
                  <a:gd name="T16" fmla="*/ 14 w 18"/>
                  <a:gd name="T17" fmla="*/ 10 h 12"/>
                  <a:gd name="T18" fmla="*/ 14 w 18"/>
                  <a:gd name="T19" fmla="*/ 10 h 12"/>
                  <a:gd name="T20" fmla="*/ 8 w 18"/>
                  <a:gd name="T21" fmla="*/ 12 h 12"/>
                  <a:gd name="T22" fmla="*/ 2 w 18"/>
                  <a:gd name="T23" fmla="*/ 12 h 12"/>
                  <a:gd name="T24" fmla="*/ 0 w 18"/>
                  <a:gd name="T25" fmla="*/ 6 h 1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8"/>
                  <a:gd name="T40" fmla="*/ 0 h 12"/>
                  <a:gd name="T41" fmla="*/ 18 w 18"/>
                  <a:gd name="T42" fmla="*/ 12 h 12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8" h="12">
                    <a:moveTo>
                      <a:pt x="0" y="6"/>
                    </a:moveTo>
                    <a:lnTo>
                      <a:pt x="0" y="6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6" y="6"/>
                    </a:lnTo>
                    <a:lnTo>
                      <a:pt x="18" y="8"/>
                    </a:lnTo>
                    <a:lnTo>
                      <a:pt x="14" y="10"/>
                    </a:lnTo>
                    <a:lnTo>
                      <a:pt x="8" y="12"/>
                    </a:lnTo>
                    <a:lnTo>
                      <a:pt x="2" y="12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53" name="Freeform 392"/>
              <p:cNvSpPr>
                <a:spLocks/>
              </p:cNvSpPr>
              <p:nvPr/>
            </p:nvSpPr>
            <p:spPr bwMode="auto">
              <a:xfrm>
                <a:off x="3331" y="2767"/>
                <a:ext cx="10" cy="8"/>
              </a:xfrm>
              <a:custGeom>
                <a:avLst/>
                <a:gdLst>
                  <a:gd name="T0" fmla="*/ 0 w 10"/>
                  <a:gd name="T1" fmla="*/ 4 h 8"/>
                  <a:gd name="T2" fmla="*/ 0 w 10"/>
                  <a:gd name="T3" fmla="*/ 4 h 8"/>
                  <a:gd name="T4" fmla="*/ 0 w 10"/>
                  <a:gd name="T5" fmla="*/ 2 h 8"/>
                  <a:gd name="T6" fmla="*/ 2 w 10"/>
                  <a:gd name="T7" fmla="*/ 0 h 8"/>
                  <a:gd name="T8" fmla="*/ 6 w 10"/>
                  <a:gd name="T9" fmla="*/ 0 h 8"/>
                  <a:gd name="T10" fmla="*/ 6 w 10"/>
                  <a:gd name="T11" fmla="*/ 0 h 8"/>
                  <a:gd name="T12" fmla="*/ 8 w 10"/>
                  <a:gd name="T13" fmla="*/ 0 h 8"/>
                  <a:gd name="T14" fmla="*/ 10 w 10"/>
                  <a:gd name="T15" fmla="*/ 2 h 8"/>
                  <a:gd name="T16" fmla="*/ 10 w 10"/>
                  <a:gd name="T17" fmla="*/ 4 h 8"/>
                  <a:gd name="T18" fmla="*/ 6 w 10"/>
                  <a:gd name="T19" fmla="*/ 8 h 8"/>
                  <a:gd name="T20" fmla="*/ 0 w 10"/>
                  <a:gd name="T21" fmla="*/ 4 h 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8"/>
                  <a:gd name="T35" fmla="*/ 10 w 10"/>
                  <a:gd name="T36" fmla="*/ 8 h 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8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0" y="4"/>
                    </a:lnTo>
                    <a:lnTo>
                      <a:pt x="6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54" name="Freeform 393"/>
              <p:cNvSpPr>
                <a:spLocks/>
              </p:cNvSpPr>
              <p:nvPr/>
            </p:nvSpPr>
            <p:spPr bwMode="auto">
              <a:xfrm>
                <a:off x="3321" y="2757"/>
                <a:ext cx="8" cy="12"/>
              </a:xfrm>
              <a:custGeom>
                <a:avLst/>
                <a:gdLst>
                  <a:gd name="T0" fmla="*/ 0 w 8"/>
                  <a:gd name="T1" fmla="*/ 4 h 12"/>
                  <a:gd name="T2" fmla="*/ 0 w 8"/>
                  <a:gd name="T3" fmla="*/ 4 h 12"/>
                  <a:gd name="T4" fmla="*/ 0 w 8"/>
                  <a:gd name="T5" fmla="*/ 2 h 12"/>
                  <a:gd name="T6" fmla="*/ 2 w 8"/>
                  <a:gd name="T7" fmla="*/ 0 h 12"/>
                  <a:gd name="T8" fmla="*/ 6 w 8"/>
                  <a:gd name="T9" fmla="*/ 2 h 12"/>
                  <a:gd name="T10" fmla="*/ 6 w 8"/>
                  <a:gd name="T11" fmla="*/ 2 h 12"/>
                  <a:gd name="T12" fmla="*/ 8 w 8"/>
                  <a:gd name="T13" fmla="*/ 4 h 12"/>
                  <a:gd name="T14" fmla="*/ 8 w 8"/>
                  <a:gd name="T15" fmla="*/ 6 h 12"/>
                  <a:gd name="T16" fmla="*/ 8 w 8"/>
                  <a:gd name="T17" fmla="*/ 10 h 12"/>
                  <a:gd name="T18" fmla="*/ 8 w 8"/>
                  <a:gd name="T19" fmla="*/ 10 h 12"/>
                  <a:gd name="T20" fmla="*/ 6 w 8"/>
                  <a:gd name="T21" fmla="*/ 12 h 12"/>
                  <a:gd name="T22" fmla="*/ 4 w 8"/>
                  <a:gd name="T23" fmla="*/ 12 h 12"/>
                  <a:gd name="T24" fmla="*/ 2 w 8"/>
                  <a:gd name="T25" fmla="*/ 12 h 12"/>
                  <a:gd name="T26" fmla="*/ 2 w 8"/>
                  <a:gd name="T27" fmla="*/ 12 h 12"/>
                  <a:gd name="T28" fmla="*/ 0 w 8"/>
                  <a:gd name="T29" fmla="*/ 10 h 12"/>
                  <a:gd name="T30" fmla="*/ 0 w 8"/>
                  <a:gd name="T31" fmla="*/ 4 h 12"/>
                  <a:gd name="T32" fmla="*/ 0 w 8"/>
                  <a:gd name="T33" fmla="*/ 4 h 1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8"/>
                  <a:gd name="T52" fmla="*/ 0 h 12"/>
                  <a:gd name="T53" fmla="*/ 8 w 8"/>
                  <a:gd name="T54" fmla="*/ 12 h 12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8" h="12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2"/>
                    </a:lnTo>
                    <a:lnTo>
                      <a:pt x="8" y="4"/>
                    </a:lnTo>
                    <a:lnTo>
                      <a:pt x="8" y="6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2"/>
                    </a:lnTo>
                    <a:lnTo>
                      <a:pt x="2" y="12"/>
                    </a:lnTo>
                    <a:lnTo>
                      <a:pt x="0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55" name="Freeform 394"/>
              <p:cNvSpPr>
                <a:spLocks/>
              </p:cNvSpPr>
              <p:nvPr/>
            </p:nvSpPr>
            <p:spPr bwMode="auto">
              <a:xfrm>
                <a:off x="3307" y="2773"/>
                <a:ext cx="10" cy="12"/>
              </a:xfrm>
              <a:custGeom>
                <a:avLst/>
                <a:gdLst>
                  <a:gd name="T0" fmla="*/ 0 w 10"/>
                  <a:gd name="T1" fmla="*/ 8 h 12"/>
                  <a:gd name="T2" fmla="*/ 0 w 10"/>
                  <a:gd name="T3" fmla="*/ 8 h 12"/>
                  <a:gd name="T4" fmla="*/ 0 w 10"/>
                  <a:gd name="T5" fmla="*/ 4 h 12"/>
                  <a:gd name="T6" fmla="*/ 2 w 10"/>
                  <a:gd name="T7" fmla="*/ 0 h 12"/>
                  <a:gd name="T8" fmla="*/ 4 w 10"/>
                  <a:gd name="T9" fmla="*/ 2 h 12"/>
                  <a:gd name="T10" fmla="*/ 4 w 10"/>
                  <a:gd name="T11" fmla="*/ 2 h 12"/>
                  <a:gd name="T12" fmla="*/ 8 w 10"/>
                  <a:gd name="T13" fmla="*/ 4 h 12"/>
                  <a:gd name="T14" fmla="*/ 10 w 10"/>
                  <a:gd name="T15" fmla="*/ 8 h 12"/>
                  <a:gd name="T16" fmla="*/ 10 w 10"/>
                  <a:gd name="T17" fmla="*/ 8 h 12"/>
                  <a:gd name="T18" fmla="*/ 8 w 10"/>
                  <a:gd name="T19" fmla="*/ 10 h 12"/>
                  <a:gd name="T20" fmla="*/ 6 w 10"/>
                  <a:gd name="T21" fmla="*/ 12 h 12"/>
                  <a:gd name="T22" fmla="*/ 6 w 10"/>
                  <a:gd name="T23" fmla="*/ 12 h 12"/>
                  <a:gd name="T24" fmla="*/ 4 w 10"/>
                  <a:gd name="T25" fmla="*/ 10 h 12"/>
                  <a:gd name="T26" fmla="*/ 0 w 10"/>
                  <a:gd name="T27" fmla="*/ 8 h 12"/>
                  <a:gd name="T28" fmla="*/ 0 w 10"/>
                  <a:gd name="T29" fmla="*/ 8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4"/>
                    </a:lnTo>
                    <a:lnTo>
                      <a:pt x="2" y="0"/>
                    </a:lnTo>
                    <a:lnTo>
                      <a:pt x="4" y="2"/>
                    </a:lnTo>
                    <a:lnTo>
                      <a:pt x="8" y="4"/>
                    </a:lnTo>
                    <a:lnTo>
                      <a:pt x="10" y="8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56" name="Freeform 395"/>
              <p:cNvSpPr>
                <a:spLocks/>
              </p:cNvSpPr>
              <p:nvPr/>
            </p:nvSpPr>
            <p:spPr bwMode="auto">
              <a:xfrm>
                <a:off x="3263" y="2763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0 w 16"/>
                  <a:gd name="T5" fmla="*/ 2 h 14"/>
                  <a:gd name="T6" fmla="*/ 2 w 16"/>
                  <a:gd name="T7" fmla="*/ 0 h 14"/>
                  <a:gd name="T8" fmla="*/ 6 w 16"/>
                  <a:gd name="T9" fmla="*/ 2 h 14"/>
                  <a:gd name="T10" fmla="*/ 6 w 16"/>
                  <a:gd name="T11" fmla="*/ 2 h 14"/>
                  <a:gd name="T12" fmla="*/ 16 w 16"/>
                  <a:gd name="T13" fmla="*/ 8 h 14"/>
                  <a:gd name="T14" fmla="*/ 16 w 16"/>
                  <a:gd name="T15" fmla="*/ 8 h 14"/>
                  <a:gd name="T16" fmla="*/ 16 w 16"/>
                  <a:gd name="T17" fmla="*/ 10 h 14"/>
                  <a:gd name="T18" fmla="*/ 14 w 16"/>
                  <a:gd name="T19" fmla="*/ 12 h 14"/>
                  <a:gd name="T20" fmla="*/ 12 w 16"/>
                  <a:gd name="T21" fmla="*/ 14 h 14"/>
                  <a:gd name="T22" fmla="*/ 12 w 16"/>
                  <a:gd name="T23" fmla="*/ 14 h 14"/>
                  <a:gd name="T24" fmla="*/ 6 w 16"/>
                  <a:gd name="T25" fmla="*/ 12 h 14"/>
                  <a:gd name="T26" fmla="*/ 2 w 16"/>
                  <a:gd name="T27" fmla="*/ 10 h 14"/>
                  <a:gd name="T28" fmla="*/ 0 w 16"/>
                  <a:gd name="T29" fmla="*/ 8 h 14"/>
                  <a:gd name="T30" fmla="*/ 0 w 16"/>
                  <a:gd name="T31" fmla="*/ 8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4"/>
                  <a:gd name="T50" fmla="*/ 16 w 16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2"/>
                    </a:lnTo>
                    <a:lnTo>
                      <a:pt x="16" y="8"/>
                    </a:lnTo>
                    <a:lnTo>
                      <a:pt x="16" y="10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6" y="12"/>
                    </a:lnTo>
                    <a:lnTo>
                      <a:pt x="2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57" name="Freeform 396"/>
              <p:cNvSpPr>
                <a:spLocks/>
              </p:cNvSpPr>
              <p:nvPr/>
            </p:nvSpPr>
            <p:spPr bwMode="auto">
              <a:xfrm>
                <a:off x="3281" y="2769"/>
                <a:ext cx="12" cy="12"/>
              </a:xfrm>
              <a:custGeom>
                <a:avLst/>
                <a:gdLst>
                  <a:gd name="T0" fmla="*/ 0 w 12"/>
                  <a:gd name="T1" fmla="*/ 8 h 12"/>
                  <a:gd name="T2" fmla="*/ 0 w 12"/>
                  <a:gd name="T3" fmla="*/ 8 h 12"/>
                  <a:gd name="T4" fmla="*/ 0 w 12"/>
                  <a:gd name="T5" fmla="*/ 4 h 12"/>
                  <a:gd name="T6" fmla="*/ 0 w 12"/>
                  <a:gd name="T7" fmla="*/ 0 h 12"/>
                  <a:gd name="T8" fmla="*/ 4 w 12"/>
                  <a:gd name="T9" fmla="*/ 0 h 12"/>
                  <a:gd name="T10" fmla="*/ 4 w 12"/>
                  <a:gd name="T11" fmla="*/ 0 h 12"/>
                  <a:gd name="T12" fmla="*/ 8 w 12"/>
                  <a:gd name="T13" fmla="*/ 0 h 12"/>
                  <a:gd name="T14" fmla="*/ 10 w 12"/>
                  <a:gd name="T15" fmla="*/ 2 h 12"/>
                  <a:gd name="T16" fmla="*/ 12 w 12"/>
                  <a:gd name="T17" fmla="*/ 6 h 12"/>
                  <a:gd name="T18" fmla="*/ 8 w 12"/>
                  <a:gd name="T19" fmla="*/ 12 h 12"/>
                  <a:gd name="T20" fmla="*/ 0 w 12"/>
                  <a:gd name="T21" fmla="*/ 12 h 12"/>
                  <a:gd name="T22" fmla="*/ 0 w 12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2"/>
                  <a:gd name="T38" fmla="*/ 12 w 12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4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2" y="6"/>
                    </a:lnTo>
                    <a:lnTo>
                      <a:pt x="8" y="12"/>
                    </a:lnTo>
                    <a:lnTo>
                      <a:pt x="0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58" name="Freeform 397"/>
              <p:cNvSpPr>
                <a:spLocks/>
              </p:cNvSpPr>
              <p:nvPr/>
            </p:nvSpPr>
            <p:spPr bwMode="auto">
              <a:xfrm>
                <a:off x="3293" y="2769"/>
                <a:ext cx="10" cy="16"/>
              </a:xfrm>
              <a:custGeom>
                <a:avLst/>
                <a:gdLst>
                  <a:gd name="T0" fmla="*/ 0 w 10"/>
                  <a:gd name="T1" fmla="*/ 14 h 16"/>
                  <a:gd name="T2" fmla="*/ 0 w 10"/>
                  <a:gd name="T3" fmla="*/ 14 h 16"/>
                  <a:gd name="T4" fmla="*/ 0 w 10"/>
                  <a:gd name="T5" fmla="*/ 10 h 16"/>
                  <a:gd name="T6" fmla="*/ 2 w 10"/>
                  <a:gd name="T7" fmla="*/ 2 h 16"/>
                  <a:gd name="T8" fmla="*/ 2 w 10"/>
                  <a:gd name="T9" fmla="*/ 2 h 16"/>
                  <a:gd name="T10" fmla="*/ 4 w 10"/>
                  <a:gd name="T11" fmla="*/ 2 h 16"/>
                  <a:gd name="T12" fmla="*/ 6 w 10"/>
                  <a:gd name="T13" fmla="*/ 0 h 16"/>
                  <a:gd name="T14" fmla="*/ 8 w 10"/>
                  <a:gd name="T15" fmla="*/ 2 h 16"/>
                  <a:gd name="T16" fmla="*/ 8 w 10"/>
                  <a:gd name="T17" fmla="*/ 4 h 16"/>
                  <a:gd name="T18" fmla="*/ 8 w 10"/>
                  <a:gd name="T19" fmla="*/ 4 h 16"/>
                  <a:gd name="T20" fmla="*/ 10 w 10"/>
                  <a:gd name="T21" fmla="*/ 14 h 16"/>
                  <a:gd name="T22" fmla="*/ 10 w 10"/>
                  <a:gd name="T23" fmla="*/ 14 h 16"/>
                  <a:gd name="T24" fmla="*/ 6 w 10"/>
                  <a:gd name="T25" fmla="*/ 16 h 16"/>
                  <a:gd name="T26" fmla="*/ 4 w 10"/>
                  <a:gd name="T27" fmla="*/ 16 h 16"/>
                  <a:gd name="T28" fmla="*/ 0 w 10"/>
                  <a:gd name="T29" fmla="*/ 14 h 16"/>
                  <a:gd name="T30" fmla="*/ 0 w 10"/>
                  <a:gd name="T31" fmla="*/ 14 h 1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0"/>
                  <a:gd name="T49" fmla="*/ 0 h 16"/>
                  <a:gd name="T50" fmla="*/ 10 w 10"/>
                  <a:gd name="T51" fmla="*/ 16 h 1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0" h="16">
                    <a:moveTo>
                      <a:pt x="0" y="14"/>
                    </a:moveTo>
                    <a:lnTo>
                      <a:pt x="0" y="14"/>
                    </a:lnTo>
                    <a:lnTo>
                      <a:pt x="0" y="10"/>
                    </a:lnTo>
                    <a:lnTo>
                      <a:pt x="2" y="2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8" y="4"/>
                    </a:lnTo>
                    <a:lnTo>
                      <a:pt x="10" y="14"/>
                    </a:lnTo>
                    <a:lnTo>
                      <a:pt x="6" y="16"/>
                    </a:lnTo>
                    <a:lnTo>
                      <a:pt x="4" y="16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59" name="Freeform 398"/>
              <p:cNvSpPr>
                <a:spLocks/>
              </p:cNvSpPr>
              <p:nvPr/>
            </p:nvSpPr>
            <p:spPr bwMode="auto">
              <a:xfrm>
                <a:off x="3289" y="2471"/>
                <a:ext cx="18" cy="14"/>
              </a:xfrm>
              <a:custGeom>
                <a:avLst/>
                <a:gdLst>
                  <a:gd name="T0" fmla="*/ 0 w 18"/>
                  <a:gd name="T1" fmla="*/ 14 h 14"/>
                  <a:gd name="T2" fmla="*/ 0 w 18"/>
                  <a:gd name="T3" fmla="*/ 14 h 14"/>
                  <a:gd name="T4" fmla="*/ 4 w 18"/>
                  <a:gd name="T5" fmla="*/ 6 h 14"/>
                  <a:gd name="T6" fmla="*/ 8 w 18"/>
                  <a:gd name="T7" fmla="*/ 2 h 14"/>
                  <a:gd name="T8" fmla="*/ 12 w 18"/>
                  <a:gd name="T9" fmla="*/ 0 h 14"/>
                  <a:gd name="T10" fmla="*/ 14 w 18"/>
                  <a:gd name="T11" fmla="*/ 2 h 14"/>
                  <a:gd name="T12" fmla="*/ 14 w 18"/>
                  <a:gd name="T13" fmla="*/ 2 h 14"/>
                  <a:gd name="T14" fmla="*/ 16 w 18"/>
                  <a:gd name="T15" fmla="*/ 4 h 14"/>
                  <a:gd name="T16" fmla="*/ 18 w 18"/>
                  <a:gd name="T17" fmla="*/ 6 h 14"/>
                  <a:gd name="T18" fmla="*/ 16 w 18"/>
                  <a:gd name="T19" fmla="*/ 10 h 14"/>
                  <a:gd name="T20" fmla="*/ 10 w 18"/>
                  <a:gd name="T21" fmla="*/ 14 h 14"/>
                  <a:gd name="T22" fmla="*/ 0 w 18"/>
                  <a:gd name="T23" fmla="*/ 14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4"/>
                  <a:gd name="T38" fmla="*/ 18 w 18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4">
                    <a:moveTo>
                      <a:pt x="0" y="14"/>
                    </a:moveTo>
                    <a:lnTo>
                      <a:pt x="0" y="14"/>
                    </a:lnTo>
                    <a:lnTo>
                      <a:pt x="4" y="6"/>
                    </a:lnTo>
                    <a:lnTo>
                      <a:pt x="8" y="2"/>
                    </a:lnTo>
                    <a:lnTo>
                      <a:pt x="12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8" y="6"/>
                    </a:lnTo>
                    <a:lnTo>
                      <a:pt x="16" y="10"/>
                    </a:lnTo>
                    <a:lnTo>
                      <a:pt x="10" y="14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60" name="Freeform 399"/>
              <p:cNvSpPr>
                <a:spLocks/>
              </p:cNvSpPr>
              <p:nvPr/>
            </p:nvSpPr>
            <p:spPr bwMode="auto">
              <a:xfrm>
                <a:off x="3185" y="2461"/>
                <a:ext cx="16" cy="12"/>
              </a:xfrm>
              <a:custGeom>
                <a:avLst/>
                <a:gdLst>
                  <a:gd name="T0" fmla="*/ 0 w 16"/>
                  <a:gd name="T1" fmla="*/ 8 h 12"/>
                  <a:gd name="T2" fmla="*/ 0 w 16"/>
                  <a:gd name="T3" fmla="*/ 8 h 12"/>
                  <a:gd name="T4" fmla="*/ 2 w 16"/>
                  <a:gd name="T5" fmla="*/ 2 h 12"/>
                  <a:gd name="T6" fmla="*/ 4 w 16"/>
                  <a:gd name="T7" fmla="*/ 0 h 12"/>
                  <a:gd name="T8" fmla="*/ 6 w 16"/>
                  <a:gd name="T9" fmla="*/ 0 h 12"/>
                  <a:gd name="T10" fmla="*/ 8 w 16"/>
                  <a:gd name="T11" fmla="*/ 0 h 12"/>
                  <a:gd name="T12" fmla="*/ 8 w 16"/>
                  <a:gd name="T13" fmla="*/ 0 h 12"/>
                  <a:gd name="T14" fmla="*/ 12 w 16"/>
                  <a:gd name="T15" fmla="*/ 4 h 12"/>
                  <a:gd name="T16" fmla="*/ 14 w 16"/>
                  <a:gd name="T17" fmla="*/ 8 h 12"/>
                  <a:gd name="T18" fmla="*/ 16 w 16"/>
                  <a:gd name="T19" fmla="*/ 12 h 12"/>
                  <a:gd name="T20" fmla="*/ 6 w 16"/>
                  <a:gd name="T21" fmla="*/ 12 h 12"/>
                  <a:gd name="T22" fmla="*/ 0 w 16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2"/>
                  <a:gd name="T38" fmla="*/ 16 w 16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2">
                    <a:moveTo>
                      <a:pt x="0" y="8"/>
                    </a:moveTo>
                    <a:lnTo>
                      <a:pt x="0" y="8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4"/>
                    </a:lnTo>
                    <a:lnTo>
                      <a:pt x="14" y="8"/>
                    </a:lnTo>
                    <a:lnTo>
                      <a:pt x="16" y="12"/>
                    </a:lnTo>
                    <a:lnTo>
                      <a:pt x="6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61" name="Freeform 400"/>
              <p:cNvSpPr>
                <a:spLocks/>
              </p:cNvSpPr>
              <p:nvPr/>
            </p:nvSpPr>
            <p:spPr bwMode="auto">
              <a:xfrm>
                <a:off x="3287" y="2489"/>
                <a:ext cx="16" cy="12"/>
              </a:xfrm>
              <a:custGeom>
                <a:avLst/>
                <a:gdLst>
                  <a:gd name="T0" fmla="*/ 0 w 16"/>
                  <a:gd name="T1" fmla="*/ 4 h 12"/>
                  <a:gd name="T2" fmla="*/ 0 w 16"/>
                  <a:gd name="T3" fmla="*/ 4 h 12"/>
                  <a:gd name="T4" fmla="*/ 4 w 16"/>
                  <a:gd name="T5" fmla="*/ 0 h 12"/>
                  <a:gd name="T6" fmla="*/ 8 w 16"/>
                  <a:gd name="T7" fmla="*/ 0 h 12"/>
                  <a:gd name="T8" fmla="*/ 12 w 16"/>
                  <a:gd name="T9" fmla="*/ 2 h 12"/>
                  <a:gd name="T10" fmla="*/ 12 w 16"/>
                  <a:gd name="T11" fmla="*/ 2 h 12"/>
                  <a:gd name="T12" fmla="*/ 16 w 16"/>
                  <a:gd name="T13" fmla="*/ 4 h 12"/>
                  <a:gd name="T14" fmla="*/ 16 w 16"/>
                  <a:gd name="T15" fmla="*/ 8 h 12"/>
                  <a:gd name="T16" fmla="*/ 14 w 16"/>
                  <a:gd name="T17" fmla="*/ 10 h 12"/>
                  <a:gd name="T18" fmla="*/ 14 w 16"/>
                  <a:gd name="T19" fmla="*/ 10 h 12"/>
                  <a:gd name="T20" fmla="*/ 6 w 16"/>
                  <a:gd name="T21" fmla="*/ 12 h 12"/>
                  <a:gd name="T22" fmla="*/ 2 w 16"/>
                  <a:gd name="T23" fmla="*/ 10 h 12"/>
                  <a:gd name="T24" fmla="*/ 0 w 16"/>
                  <a:gd name="T25" fmla="*/ 4 h 1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2"/>
                  <a:gd name="T41" fmla="*/ 16 w 16"/>
                  <a:gd name="T42" fmla="*/ 12 h 12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2">
                    <a:moveTo>
                      <a:pt x="0" y="4"/>
                    </a:moveTo>
                    <a:lnTo>
                      <a:pt x="0" y="4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6" y="4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6" y="12"/>
                    </a:lnTo>
                    <a:lnTo>
                      <a:pt x="2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62" name="Freeform 401"/>
              <p:cNvSpPr>
                <a:spLocks/>
              </p:cNvSpPr>
              <p:nvPr/>
            </p:nvSpPr>
            <p:spPr bwMode="auto">
              <a:xfrm>
                <a:off x="3315" y="2497"/>
                <a:ext cx="10" cy="8"/>
              </a:xfrm>
              <a:custGeom>
                <a:avLst/>
                <a:gdLst>
                  <a:gd name="T0" fmla="*/ 0 w 10"/>
                  <a:gd name="T1" fmla="*/ 2 h 8"/>
                  <a:gd name="T2" fmla="*/ 0 w 10"/>
                  <a:gd name="T3" fmla="*/ 2 h 8"/>
                  <a:gd name="T4" fmla="*/ 2 w 10"/>
                  <a:gd name="T5" fmla="*/ 0 h 8"/>
                  <a:gd name="T6" fmla="*/ 2 w 10"/>
                  <a:gd name="T7" fmla="*/ 0 h 8"/>
                  <a:gd name="T8" fmla="*/ 6 w 10"/>
                  <a:gd name="T9" fmla="*/ 0 h 8"/>
                  <a:gd name="T10" fmla="*/ 6 w 10"/>
                  <a:gd name="T11" fmla="*/ 0 h 8"/>
                  <a:gd name="T12" fmla="*/ 10 w 10"/>
                  <a:gd name="T13" fmla="*/ 0 h 8"/>
                  <a:gd name="T14" fmla="*/ 10 w 10"/>
                  <a:gd name="T15" fmla="*/ 2 h 8"/>
                  <a:gd name="T16" fmla="*/ 10 w 10"/>
                  <a:gd name="T17" fmla="*/ 4 h 8"/>
                  <a:gd name="T18" fmla="*/ 6 w 10"/>
                  <a:gd name="T19" fmla="*/ 8 h 8"/>
                  <a:gd name="T20" fmla="*/ 0 w 10"/>
                  <a:gd name="T21" fmla="*/ 2 h 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8"/>
                  <a:gd name="T35" fmla="*/ 10 w 10"/>
                  <a:gd name="T36" fmla="*/ 8 h 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8">
                    <a:moveTo>
                      <a:pt x="0" y="2"/>
                    </a:move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10" y="0"/>
                    </a:lnTo>
                    <a:lnTo>
                      <a:pt x="10" y="2"/>
                    </a:lnTo>
                    <a:lnTo>
                      <a:pt x="10" y="4"/>
                    </a:lnTo>
                    <a:lnTo>
                      <a:pt x="6" y="8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63" name="Freeform 402"/>
              <p:cNvSpPr>
                <a:spLocks/>
              </p:cNvSpPr>
              <p:nvPr/>
            </p:nvSpPr>
            <p:spPr bwMode="auto">
              <a:xfrm>
                <a:off x="3305" y="2487"/>
                <a:ext cx="8" cy="12"/>
              </a:xfrm>
              <a:custGeom>
                <a:avLst/>
                <a:gdLst>
                  <a:gd name="T0" fmla="*/ 0 w 8"/>
                  <a:gd name="T1" fmla="*/ 4 h 12"/>
                  <a:gd name="T2" fmla="*/ 0 w 8"/>
                  <a:gd name="T3" fmla="*/ 4 h 12"/>
                  <a:gd name="T4" fmla="*/ 2 w 8"/>
                  <a:gd name="T5" fmla="*/ 2 h 12"/>
                  <a:gd name="T6" fmla="*/ 4 w 8"/>
                  <a:gd name="T7" fmla="*/ 0 h 12"/>
                  <a:gd name="T8" fmla="*/ 6 w 8"/>
                  <a:gd name="T9" fmla="*/ 0 h 12"/>
                  <a:gd name="T10" fmla="*/ 6 w 8"/>
                  <a:gd name="T11" fmla="*/ 0 h 12"/>
                  <a:gd name="T12" fmla="*/ 8 w 8"/>
                  <a:gd name="T13" fmla="*/ 4 h 12"/>
                  <a:gd name="T14" fmla="*/ 8 w 8"/>
                  <a:gd name="T15" fmla="*/ 6 h 12"/>
                  <a:gd name="T16" fmla="*/ 8 w 8"/>
                  <a:gd name="T17" fmla="*/ 10 h 12"/>
                  <a:gd name="T18" fmla="*/ 8 w 8"/>
                  <a:gd name="T19" fmla="*/ 10 h 12"/>
                  <a:gd name="T20" fmla="*/ 6 w 8"/>
                  <a:gd name="T21" fmla="*/ 12 h 12"/>
                  <a:gd name="T22" fmla="*/ 4 w 8"/>
                  <a:gd name="T23" fmla="*/ 12 h 12"/>
                  <a:gd name="T24" fmla="*/ 2 w 8"/>
                  <a:gd name="T25" fmla="*/ 12 h 12"/>
                  <a:gd name="T26" fmla="*/ 2 w 8"/>
                  <a:gd name="T27" fmla="*/ 12 h 12"/>
                  <a:gd name="T28" fmla="*/ 0 w 8"/>
                  <a:gd name="T29" fmla="*/ 8 h 12"/>
                  <a:gd name="T30" fmla="*/ 0 w 8"/>
                  <a:gd name="T31" fmla="*/ 4 h 12"/>
                  <a:gd name="T32" fmla="*/ 0 w 8"/>
                  <a:gd name="T33" fmla="*/ 4 h 1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8"/>
                  <a:gd name="T52" fmla="*/ 0 h 12"/>
                  <a:gd name="T53" fmla="*/ 8 w 8"/>
                  <a:gd name="T54" fmla="*/ 12 h 12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8" h="12">
                    <a:moveTo>
                      <a:pt x="0" y="4"/>
                    </a:moveTo>
                    <a:lnTo>
                      <a:pt x="0" y="4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4"/>
                    </a:lnTo>
                    <a:lnTo>
                      <a:pt x="8" y="6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2"/>
                    </a:lnTo>
                    <a:lnTo>
                      <a:pt x="2" y="12"/>
                    </a:lnTo>
                    <a:lnTo>
                      <a:pt x="0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64" name="Freeform 403"/>
              <p:cNvSpPr>
                <a:spLocks/>
              </p:cNvSpPr>
              <p:nvPr/>
            </p:nvSpPr>
            <p:spPr bwMode="auto">
              <a:xfrm>
                <a:off x="3293" y="2503"/>
                <a:ext cx="8" cy="12"/>
              </a:xfrm>
              <a:custGeom>
                <a:avLst/>
                <a:gdLst>
                  <a:gd name="T0" fmla="*/ 0 w 8"/>
                  <a:gd name="T1" fmla="*/ 6 h 12"/>
                  <a:gd name="T2" fmla="*/ 0 w 8"/>
                  <a:gd name="T3" fmla="*/ 6 h 12"/>
                  <a:gd name="T4" fmla="*/ 0 w 8"/>
                  <a:gd name="T5" fmla="*/ 2 h 12"/>
                  <a:gd name="T6" fmla="*/ 2 w 8"/>
                  <a:gd name="T7" fmla="*/ 0 h 12"/>
                  <a:gd name="T8" fmla="*/ 4 w 8"/>
                  <a:gd name="T9" fmla="*/ 0 h 12"/>
                  <a:gd name="T10" fmla="*/ 4 w 8"/>
                  <a:gd name="T11" fmla="*/ 0 h 12"/>
                  <a:gd name="T12" fmla="*/ 8 w 8"/>
                  <a:gd name="T13" fmla="*/ 4 h 12"/>
                  <a:gd name="T14" fmla="*/ 8 w 8"/>
                  <a:gd name="T15" fmla="*/ 6 h 12"/>
                  <a:gd name="T16" fmla="*/ 8 w 8"/>
                  <a:gd name="T17" fmla="*/ 6 h 12"/>
                  <a:gd name="T18" fmla="*/ 8 w 8"/>
                  <a:gd name="T19" fmla="*/ 10 h 12"/>
                  <a:gd name="T20" fmla="*/ 6 w 8"/>
                  <a:gd name="T21" fmla="*/ 12 h 12"/>
                  <a:gd name="T22" fmla="*/ 6 w 8"/>
                  <a:gd name="T23" fmla="*/ 12 h 12"/>
                  <a:gd name="T24" fmla="*/ 4 w 8"/>
                  <a:gd name="T25" fmla="*/ 10 h 12"/>
                  <a:gd name="T26" fmla="*/ 0 w 8"/>
                  <a:gd name="T27" fmla="*/ 6 h 12"/>
                  <a:gd name="T28" fmla="*/ 0 w 8"/>
                  <a:gd name="T29" fmla="*/ 6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8"/>
                  <a:gd name="T46" fmla="*/ 0 h 12"/>
                  <a:gd name="T47" fmla="*/ 8 w 8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8" h="12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8" y="6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65" name="Freeform 404"/>
              <p:cNvSpPr>
                <a:spLocks/>
              </p:cNvSpPr>
              <p:nvPr/>
            </p:nvSpPr>
            <p:spPr bwMode="auto">
              <a:xfrm>
                <a:off x="3213" y="2471"/>
                <a:ext cx="10" cy="12"/>
              </a:xfrm>
              <a:custGeom>
                <a:avLst/>
                <a:gdLst>
                  <a:gd name="T0" fmla="*/ 0 w 10"/>
                  <a:gd name="T1" fmla="*/ 6 h 12"/>
                  <a:gd name="T2" fmla="*/ 0 w 10"/>
                  <a:gd name="T3" fmla="*/ 6 h 12"/>
                  <a:gd name="T4" fmla="*/ 2 w 10"/>
                  <a:gd name="T5" fmla="*/ 2 h 12"/>
                  <a:gd name="T6" fmla="*/ 2 w 10"/>
                  <a:gd name="T7" fmla="*/ 0 h 12"/>
                  <a:gd name="T8" fmla="*/ 4 w 10"/>
                  <a:gd name="T9" fmla="*/ 0 h 12"/>
                  <a:gd name="T10" fmla="*/ 4 w 10"/>
                  <a:gd name="T11" fmla="*/ 0 h 12"/>
                  <a:gd name="T12" fmla="*/ 8 w 10"/>
                  <a:gd name="T13" fmla="*/ 4 h 12"/>
                  <a:gd name="T14" fmla="*/ 10 w 10"/>
                  <a:gd name="T15" fmla="*/ 6 h 12"/>
                  <a:gd name="T16" fmla="*/ 10 w 10"/>
                  <a:gd name="T17" fmla="*/ 6 h 12"/>
                  <a:gd name="T18" fmla="*/ 8 w 10"/>
                  <a:gd name="T19" fmla="*/ 10 h 12"/>
                  <a:gd name="T20" fmla="*/ 8 w 10"/>
                  <a:gd name="T21" fmla="*/ 12 h 12"/>
                  <a:gd name="T22" fmla="*/ 8 w 10"/>
                  <a:gd name="T23" fmla="*/ 12 h 12"/>
                  <a:gd name="T24" fmla="*/ 4 w 10"/>
                  <a:gd name="T25" fmla="*/ 10 h 12"/>
                  <a:gd name="T26" fmla="*/ 0 w 10"/>
                  <a:gd name="T27" fmla="*/ 6 h 12"/>
                  <a:gd name="T28" fmla="*/ 0 w 10"/>
                  <a:gd name="T29" fmla="*/ 6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6"/>
                    </a:moveTo>
                    <a:lnTo>
                      <a:pt x="0" y="6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10" y="6"/>
                    </a:lnTo>
                    <a:lnTo>
                      <a:pt x="8" y="10"/>
                    </a:lnTo>
                    <a:lnTo>
                      <a:pt x="8" y="12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66" name="Freeform 405"/>
              <p:cNvSpPr>
                <a:spLocks/>
              </p:cNvSpPr>
              <p:nvPr/>
            </p:nvSpPr>
            <p:spPr bwMode="auto">
              <a:xfrm>
                <a:off x="3263" y="2479"/>
                <a:ext cx="10" cy="10"/>
              </a:xfrm>
              <a:custGeom>
                <a:avLst/>
                <a:gdLst>
                  <a:gd name="T0" fmla="*/ 0 w 10"/>
                  <a:gd name="T1" fmla="*/ 6 h 10"/>
                  <a:gd name="T2" fmla="*/ 0 w 10"/>
                  <a:gd name="T3" fmla="*/ 6 h 10"/>
                  <a:gd name="T4" fmla="*/ 2 w 10"/>
                  <a:gd name="T5" fmla="*/ 2 h 10"/>
                  <a:gd name="T6" fmla="*/ 2 w 10"/>
                  <a:gd name="T7" fmla="*/ 0 h 10"/>
                  <a:gd name="T8" fmla="*/ 4 w 10"/>
                  <a:gd name="T9" fmla="*/ 0 h 10"/>
                  <a:gd name="T10" fmla="*/ 4 w 10"/>
                  <a:gd name="T11" fmla="*/ 0 h 10"/>
                  <a:gd name="T12" fmla="*/ 8 w 10"/>
                  <a:gd name="T13" fmla="*/ 4 h 10"/>
                  <a:gd name="T14" fmla="*/ 10 w 10"/>
                  <a:gd name="T15" fmla="*/ 6 h 10"/>
                  <a:gd name="T16" fmla="*/ 10 w 10"/>
                  <a:gd name="T17" fmla="*/ 6 h 10"/>
                  <a:gd name="T18" fmla="*/ 8 w 10"/>
                  <a:gd name="T19" fmla="*/ 10 h 10"/>
                  <a:gd name="T20" fmla="*/ 8 w 10"/>
                  <a:gd name="T21" fmla="*/ 10 h 10"/>
                  <a:gd name="T22" fmla="*/ 8 w 10"/>
                  <a:gd name="T23" fmla="*/ 10 h 10"/>
                  <a:gd name="T24" fmla="*/ 4 w 10"/>
                  <a:gd name="T25" fmla="*/ 10 h 10"/>
                  <a:gd name="T26" fmla="*/ 0 w 10"/>
                  <a:gd name="T27" fmla="*/ 6 h 10"/>
                  <a:gd name="T28" fmla="*/ 0 w 10"/>
                  <a:gd name="T29" fmla="*/ 6 h 10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0"/>
                  <a:gd name="T47" fmla="*/ 10 w 10"/>
                  <a:gd name="T48" fmla="*/ 10 h 10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0">
                    <a:moveTo>
                      <a:pt x="0" y="6"/>
                    </a:moveTo>
                    <a:lnTo>
                      <a:pt x="0" y="6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10" y="6"/>
                    </a:lnTo>
                    <a:lnTo>
                      <a:pt x="8" y="10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67" name="Freeform 406"/>
              <p:cNvSpPr>
                <a:spLocks/>
              </p:cNvSpPr>
              <p:nvPr/>
            </p:nvSpPr>
            <p:spPr bwMode="auto">
              <a:xfrm>
                <a:off x="3231" y="2475"/>
                <a:ext cx="8" cy="10"/>
              </a:xfrm>
              <a:custGeom>
                <a:avLst/>
                <a:gdLst>
                  <a:gd name="T0" fmla="*/ 0 w 8"/>
                  <a:gd name="T1" fmla="*/ 6 h 10"/>
                  <a:gd name="T2" fmla="*/ 0 w 8"/>
                  <a:gd name="T3" fmla="*/ 6 h 10"/>
                  <a:gd name="T4" fmla="*/ 0 w 8"/>
                  <a:gd name="T5" fmla="*/ 2 h 10"/>
                  <a:gd name="T6" fmla="*/ 2 w 8"/>
                  <a:gd name="T7" fmla="*/ 0 h 10"/>
                  <a:gd name="T8" fmla="*/ 4 w 8"/>
                  <a:gd name="T9" fmla="*/ 0 h 10"/>
                  <a:gd name="T10" fmla="*/ 4 w 8"/>
                  <a:gd name="T11" fmla="*/ 0 h 10"/>
                  <a:gd name="T12" fmla="*/ 8 w 8"/>
                  <a:gd name="T13" fmla="*/ 4 h 10"/>
                  <a:gd name="T14" fmla="*/ 8 w 8"/>
                  <a:gd name="T15" fmla="*/ 6 h 10"/>
                  <a:gd name="T16" fmla="*/ 8 w 8"/>
                  <a:gd name="T17" fmla="*/ 6 h 10"/>
                  <a:gd name="T18" fmla="*/ 8 w 8"/>
                  <a:gd name="T19" fmla="*/ 10 h 10"/>
                  <a:gd name="T20" fmla="*/ 6 w 8"/>
                  <a:gd name="T21" fmla="*/ 10 h 10"/>
                  <a:gd name="T22" fmla="*/ 6 w 8"/>
                  <a:gd name="T23" fmla="*/ 10 h 10"/>
                  <a:gd name="T24" fmla="*/ 4 w 8"/>
                  <a:gd name="T25" fmla="*/ 10 h 10"/>
                  <a:gd name="T26" fmla="*/ 0 w 8"/>
                  <a:gd name="T27" fmla="*/ 6 h 10"/>
                  <a:gd name="T28" fmla="*/ 0 w 8"/>
                  <a:gd name="T29" fmla="*/ 6 h 10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8"/>
                  <a:gd name="T46" fmla="*/ 0 h 10"/>
                  <a:gd name="T47" fmla="*/ 8 w 8"/>
                  <a:gd name="T48" fmla="*/ 10 h 10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8" h="10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8" y="6"/>
                    </a:lnTo>
                    <a:lnTo>
                      <a:pt x="8" y="10"/>
                    </a:lnTo>
                    <a:lnTo>
                      <a:pt x="6" y="10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68" name="Freeform 407"/>
              <p:cNvSpPr>
                <a:spLocks/>
              </p:cNvSpPr>
              <p:nvPr/>
            </p:nvSpPr>
            <p:spPr bwMode="auto">
              <a:xfrm>
                <a:off x="3247" y="2493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0 w 16"/>
                  <a:gd name="T5" fmla="*/ 2 h 14"/>
                  <a:gd name="T6" fmla="*/ 2 w 16"/>
                  <a:gd name="T7" fmla="*/ 0 h 14"/>
                  <a:gd name="T8" fmla="*/ 6 w 16"/>
                  <a:gd name="T9" fmla="*/ 0 h 14"/>
                  <a:gd name="T10" fmla="*/ 6 w 16"/>
                  <a:gd name="T11" fmla="*/ 0 h 14"/>
                  <a:gd name="T12" fmla="*/ 16 w 16"/>
                  <a:gd name="T13" fmla="*/ 6 h 14"/>
                  <a:gd name="T14" fmla="*/ 16 w 16"/>
                  <a:gd name="T15" fmla="*/ 6 h 14"/>
                  <a:gd name="T16" fmla="*/ 16 w 16"/>
                  <a:gd name="T17" fmla="*/ 10 h 14"/>
                  <a:gd name="T18" fmla="*/ 14 w 16"/>
                  <a:gd name="T19" fmla="*/ 12 h 14"/>
                  <a:gd name="T20" fmla="*/ 12 w 16"/>
                  <a:gd name="T21" fmla="*/ 14 h 14"/>
                  <a:gd name="T22" fmla="*/ 12 w 16"/>
                  <a:gd name="T23" fmla="*/ 14 h 14"/>
                  <a:gd name="T24" fmla="*/ 6 w 16"/>
                  <a:gd name="T25" fmla="*/ 12 h 14"/>
                  <a:gd name="T26" fmla="*/ 2 w 16"/>
                  <a:gd name="T27" fmla="*/ 10 h 14"/>
                  <a:gd name="T28" fmla="*/ 0 w 16"/>
                  <a:gd name="T29" fmla="*/ 8 h 14"/>
                  <a:gd name="T30" fmla="*/ 0 w 16"/>
                  <a:gd name="T31" fmla="*/ 8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4"/>
                  <a:gd name="T50" fmla="*/ 16 w 16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16" y="6"/>
                    </a:lnTo>
                    <a:lnTo>
                      <a:pt x="16" y="10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6" y="12"/>
                    </a:lnTo>
                    <a:lnTo>
                      <a:pt x="2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69" name="Freeform 408"/>
              <p:cNvSpPr>
                <a:spLocks/>
              </p:cNvSpPr>
              <p:nvPr/>
            </p:nvSpPr>
            <p:spPr bwMode="auto">
              <a:xfrm>
                <a:off x="3265" y="2499"/>
                <a:ext cx="12" cy="12"/>
              </a:xfrm>
              <a:custGeom>
                <a:avLst/>
                <a:gdLst>
                  <a:gd name="T0" fmla="*/ 0 w 12"/>
                  <a:gd name="T1" fmla="*/ 6 h 12"/>
                  <a:gd name="T2" fmla="*/ 0 w 12"/>
                  <a:gd name="T3" fmla="*/ 6 h 12"/>
                  <a:gd name="T4" fmla="*/ 0 w 12"/>
                  <a:gd name="T5" fmla="*/ 2 h 12"/>
                  <a:gd name="T6" fmla="*/ 2 w 12"/>
                  <a:gd name="T7" fmla="*/ 0 h 12"/>
                  <a:gd name="T8" fmla="*/ 4 w 12"/>
                  <a:gd name="T9" fmla="*/ 0 h 12"/>
                  <a:gd name="T10" fmla="*/ 4 w 12"/>
                  <a:gd name="T11" fmla="*/ 0 h 12"/>
                  <a:gd name="T12" fmla="*/ 8 w 12"/>
                  <a:gd name="T13" fmla="*/ 0 h 12"/>
                  <a:gd name="T14" fmla="*/ 10 w 12"/>
                  <a:gd name="T15" fmla="*/ 2 h 12"/>
                  <a:gd name="T16" fmla="*/ 12 w 12"/>
                  <a:gd name="T17" fmla="*/ 6 h 12"/>
                  <a:gd name="T18" fmla="*/ 10 w 12"/>
                  <a:gd name="T19" fmla="*/ 12 h 12"/>
                  <a:gd name="T20" fmla="*/ 2 w 12"/>
                  <a:gd name="T21" fmla="*/ 12 h 12"/>
                  <a:gd name="T22" fmla="*/ 0 w 12"/>
                  <a:gd name="T23" fmla="*/ 6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2"/>
                  <a:gd name="T38" fmla="*/ 12 w 12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2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2" y="6"/>
                    </a:lnTo>
                    <a:lnTo>
                      <a:pt x="10" y="12"/>
                    </a:lnTo>
                    <a:lnTo>
                      <a:pt x="2" y="12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70" name="Freeform 409"/>
              <p:cNvSpPr>
                <a:spLocks/>
              </p:cNvSpPr>
              <p:nvPr/>
            </p:nvSpPr>
            <p:spPr bwMode="auto">
              <a:xfrm>
                <a:off x="3279" y="2499"/>
                <a:ext cx="8" cy="16"/>
              </a:xfrm>
              <a:custGeom>
                <a:avLst/>
                <a:gdLst>
                  <a:gd name="T0" fmla="*/ 0 w 8"/>
                  <a:gd name="T1" fmla="*/ 14 h 16"/>
                  <a:gd name="T2" fmla="*/ 0 w 8"/>
                  <a:gd name="T3" fmla="*/ 14 h 16"/>
                  <a:gd name="T4" fmla="*/ 0 w 8"/>
                  <a:gd name="T5" fmla="*/ 10 h 16"/>
                  <a:gd name="T6" fmla="*/ 0 w 8"/>
                  <a:gd name="T7" fmla="*/ 2 h 16"/>
                  <a:gd name="T8" fmla="*/ 0 w 8"/>
                  <a:gd name="T9" fmla="*/ 2 h 16"/>
                  <a:gd name="T10" fmla="*/ 2 w 8"/>
                  <a:gd name="T11" fmla="*/ 0 h 16"/>
                  <a:gd name="T12" fmla="*/ 4 w 8"/>
                  <a:gd name="T13" fmla="*/ 0 h 16"/>
                  <a:gd name="T14" fmla="*/ 6 w 8"/>
                  <a:gd name="T15" fmla="*/ 2 h 16"/>
                  <a:gd name="T16" fmla="*/ 8 w 8"/>
                  <a:gd name="T17" fmla="*/ 4 h 16"/>
                  <a:gd name="T18" fmla="*/ 8 w 8"/>
                  <a:gd name="T19" fmla="*/ 4 h 16"/>
                  <a:gd name="T20" fmla="*/ 8 w 8"/>
                  <a:gd name="T21" fmla="*/ 14 h 16"/>
                  <a:gd name="T22" fmla="*/ 8 w 8"/>
                  <a:gd name="T23" fmla="*/ 14 h 16"/>
                  <a:gd name="T24" fmla="*/ 4 w 8"/>
                  <a:gd name="T25" fmla="*/ 16 h 16"/>
                  <a:gd name="T26" fmla="*/ 2 w 8"/>
                  <a:gd name="T27" fmla="*/ 16 h 16"/>
                  <a:gd name="T28" fmla="*/ 0 w 8"/>
                  <a:gd name="T29" fmla="*/ 14 h 16"/>
                  <a:gd name="T30" fmla="*/ 0 w 8"/>
                  <a:gd name="T31" fmla="*/ 14 h 1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8"/>
                  <a:gd name="T49" fmla="*/ 0 h 16"/>
                  <a:gd name="T50" fmla="*/ 8 w 8"/>
                  <a:gd name="T51" fmla="*/ 16 h 1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8" h="16">
                    <a:moveTo>
                      <a:pt x="0" y="14"/>
                    </a:moveTo>
                    <a:lnTo>
                      <a:pt x="0" y="14"/>
                    </a:lnTo>
                    <a:lnTo>
                      <a:pt x="0" y="10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6" y="2"/>
                    </a:lnTo>
                    <a:lnTo>
                      <a:pt x="8" y="4"/>
                    </a:lnTo>
                    <a:lnTo>
                      <a:pt x="8" y="14"/>
                    </a:lnTo>
                    <a:lnTo>
                      <a:pt x="4" y="16"/>
                    </a:lnTo>
                    <a:lnTo>
                      <a:pt x="2" y="16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71" name="Freeform 410"/>
              <p:cNvSpPr>
                <a:spLocks/>
              </p:cNvSpPr>
              <p:nvPr/>
            </p:nvSpPr>
            <p:spPr bwMode="auto">
              <a:xfrm>
                <a:off x="3327" y="2493"/>
                <a:ext cx="18" cy="12"/>
              </a:xfrm>
              <a:custGeom>
                <a:avLst/>
                <a:gdLst>
                  <a:gd name="T0" fmla="*/ 0 w 18"/>
                  <a:gd name="T1" fmla="*/ 12 h 12"/>
                  <a:gd name="T2" fmla="*/ 0 w 18"/>
                  <a:gd name="T3" fmla="*/ 12 h 12"/>
                  <a:gd name="T4" fmla="*/ 4 w 18"/>
                  <a:gd name="T5" fmla="*/ 4 h 12"/>
                  <a:gd name="T6" fmla="*/ 8 w 18"/>
                  <a:gd name="T7" fmla="*/ 0 h 12"/>
                  <a:gd name="T8" fmla="*/ 12 w 18"/>
                  <a:gd name="T9" fmla="*/ 0 h 12"/>
                  <a:gd name="T10" fmla="*/ 14 w 18"/>
                  <a:gd name="T11" fmla="*/ 0 h 12"/>
                  <a:gd name="T12" fmla="*/ 14 w 18"/>
                  <a:gd name="T13" fmla="*/ 0 h 12"/>
                  <a:gd name="T14" fmla="*/ 18 w 18"/>
                  <a:gd name="T15" fmla="*/ 4 h 12"/>
                  <a:gd name="T16" fmla="*/ 18 w 18"/>
                  <a:gd name="T17" fmla="*/ 6 h 12"/>
                  <a:gd name="T18" fmla="*/ 16 w 18"/>
                  <a:gd name="T19" fmla="*/ 10 h 12"/>
                  <a:gd name="T20" fmla="*/ 12 w 18"/>
                  <a:gd name="T21" fmla="*/ 12 h 12"/>
                  <a:gd name="T22" fmla="*/ 0 w 18"/>
                  <a:gd name="T23" fmla="*/ 12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2"/>
                  <a:gd name="T38" fmla="*/ 18 w 18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2">
                    <a:moveTo>
                      <a:pt x="0" y="12"/>
                    </a:moveTo>
                    <a:lnTo>
                      <a:pt x="0" y="12"/>
                    </a:lnTo>
                    <a:lnTo>
                      <a:pt x="4" y="4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4" y="0"/>
                    </a:lnTo>
                    <a:lnTo>
                      <a:pt x="18" y="4"/>
                    </a:lnTo>
                    <a:lnTo>
                      <a:pt x="18" y="6"/>
                    </a:lnTo>
                    <a:lnTo>
                      <a:pt x="16" y="10"/>
                    </a:lnTo>
                    <a:lnTo>
                      <a:pt x="12" y="12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72" name="Freeform 411"/>
              <p:cNvSpPr>
                <a:spLocks/>
              </p:cNvSpPr>
              <p:nvPr/>
            </p:nvSpPr>
            <p:spPr bwMode="auto">
              <a:xfrm>
                <a:off x="3305" y="2503"/>
                <a:ext cx="16" cy="12"/>
              </a:xfrm>
              <a:custGeom>
                <a:avLst/>
                <a:gdLst>
                  <a:gd name="T0" fmla="*/ 0 w 16"/>
                  <a:gd name="T1" fmla="*/ 8 h 12"/>
                  <a:gd name="T2" fmla="*/ 0 w 16"/>
                  <a:gd name="T3" fmla="*/ 8 h 12"/>
                  <a:gd name="T4" fmla="*/ 2 w 16"/>
                  <a:gd name="T5" fmla="*/ 2 h 12"/>
                  <a:gd name="T6" fmla="*/ 4 w 16"/>
                  <a:gd name="T7" fmla="*/ 0 h 12"/>
                  <a:gd name="T8" fmla="*/ 6 w 16"/>
                  <a:gd name="T9" fmla="*/ 0 h 12"/>
                  <a:gd name="T10" fmla="*/ 8 w 16"/>
                  <a:gd name="T11" fmla="*/ 0 h 12"/>
                  <a:gd name="T12" fmla="*/ 8 w 16"/>
                  <a:gd name="T13" fmla="*/ 0 h 12"/>
                  <a:gd name="T14" fmla="*/ 12 w 16"/>
                  <a:gd name="T15" fmla="*/ 4 h 12"/>
                  <a:gd name="T16" fmla="*/ 16 w 16"/>
                  <a:gd name="T17" fmla="*/ 8 h 12"/>
                  <a:gd name="T18" fmla="*/ 16 w 16"/>
                  <a:gd name="T19" fmla="*/ 12 h 12"/>
                  <a:gd name="T20" fmla="*/ 6 w 16"/>
                  <a:gd name="T21" fmla="*/ 12 h 12"/>
                  <a:gd name="T22" fmla="*/ 0 w 16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2"/>
                  <a:gd name="T38" fmla="*/ 16 w 16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2">
                    <a:moveTo>
                      <a:pt x="0" y="8"/>
                    </a:moveTo>
                    <a:lnTo>
                      <a:pt x="0" y="8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4"/>
                    </a:lnTo>
                    <a:lnTo>
                      <a:pt x="16" y="8"/>
                    </a:lnTo>
                    <a:lnTo>
                      <a:pt x="16" y="12"/>
                    </a:lnTo>
                    <a:lnTo>
                      <a:pt x="6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73" name="Freeform 412"/>
              <p:cNvSpPr>
                <a:spLocks/>
              </p:cNvSpPr>
              <p:nvPr/>
            </p:nvSpPr>
            <p:spPr bwMode="auto">
              <a:xfrm>
                <a:off x="3291" y="2389"/>
                <a:ext cx="18" cy="12"/>
              </a:xfrm>
              <a:custGeom>
                <a:avLst/>
                <a:gdLst>
                  <a:gd name="T0" fmla="*/ 0 w 18"/>
                  <a:gd name="T1" fmla="*/ 4 h 12"/>
                  <a:gd name="T2" fmla="*/ 0 w 18"/>
                  <a:gd name="T3" fmla="*/ 4 h 12"/>
                  <a:gd name="T4" fmla="*/ 6 w 18"/>
                  <a:gd name="T5" fmla="*/ 0 h 12"/>
                  <a:gd name="T6" fmla="*/ 8 w 18"/>
                  <a:gd name="T7" fmla="*/ 0 h 12"/>
                  <a:gd name="T8" fmla="*/ 12 w 18"/>
                  <a:gd name="T9" fmla="*/ 2 h 12"/>
                  <a:gd name="T10" fmla="*/ 12 w 18"/>
                  <a:gd name="T11" fmla="*/ 2 h 12"/>
                  <a:gd name="T12" fmla="*/ 16 w 18"/>
                  <a:gd name="T13" fmla="*/ 4 h 12"/>
                  <a:gd name="T14" fmla="*/ 18 w 18"/>
                  <a:gd name="T15" fmla="*/ 8 h 12"/>
                  <a:gd name="T16" fmla="*/ 14 w 18"/>
                  <a:gd name="T17" fmla="*/ 10 h 12"/>
                  <a:gd name="T18" fmla="*/ 14 w 18"/>
                  <a:gd name="T19" fmla="*/ 10 h 12"/>
                  <a:gd name="T20" fmla="*/ 8 w 18"/>
                  <a:gd name="T21" fmla="*/ 12 h 12"/>
                  <a:gd name="T22" fmla="*/ 2 w 18"/>
                  <a:gd name="T23" fmla="*/ 10 h 12"/>
                  <a:gd name="T24" fmla="*/ 0 w 18"/>
                  <a:gd name="T25" fmla="*/ 4 h 1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8"/>
                  <a:gd name="T40" fmla="*/ 0 h 12"/>
                  <a:gd name="T41" fmla="*/ 18 w 18"/>
                  <a:gd name="T42" fmla="*/ 12 h 12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8" h="12">
                    <a:moveTo>
                      <a:pt x="0" y="4"/>
                    </a:moveTo>
                    <a:lnTo>
                      <a:pt x="0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6" y="4"/>
                    </a:lnTo>
                    <a:lnTo>
                      <a:pt x="18" y="8"/>
                    </a:lnTo>
                    <a:lnTo>
                      <a:pt x="14" y="10"/>
                    </a:lnTo>
                    <a:lnTo>
                      <a:pt x="8" y="12"/>
                    </a:lnTo>
                    <a:lnTo>
                      <a:pt x="2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74" name="Freeform 413"/>
              <p:cNvSpPr>
                <a:spLocks/>
              </p:cNvSpPr>
              <p:nvPr/>
            </p:nvSpPr>
            <p:spPr bwMode="auto">
              <a:xfrm>
                <a:off x="3321" y="2397"/>
                <a:ext cx="10" cy="8"/>
              </a:xfrm>
              <a:custGeom>
                <a:avLst/>
                <a:gdLst>
                  <a:gd name="T0" fmla="*/ 0 w 10"/>
                  <a:gd name="T1" fmla="*/ 2 h 8"/>
                  <a:gd name="T2" fmla="*/ 0 w 10"/>
                  <a:gd name="T3" fmla="*/ 2 h 8"/>
                  <a:gd name="T4" fmla="*/ 0 w 10"/>
                  <a:gd name="T5" fmla="*/ 0 h 8"/>
                  <a:gd name="T6" fmla="*/ 2 w 10"/>
                  <a:gd name="T7" fmla="*/ 0 h 8"/>
                  <a:gd name="T8" fmla="*/ 6 w 10"/>
                  <a:gd name="T9" fmla="*/ 0 h 8"/>
                  <a:gd name="T10" fmla="*/ 6 w 10"/>
                  <a:gd name="T11" fmla="*/ 0 h 8"/>
                  <a:gd name="T12" fmla="*/ 8 w 10"/>
                  <a:gd name="T13" fmla="*/ 0 h 8"/>
                  <a:gd name="T14" fmla="*/ 10 w 10"/>
                  <a:gd name="T15" fmla="*/ 2 h 8"/>
                  <a:gd name="T16" fmla="*/ 10 w 10"/>
                  <a:gd name="T17" fmla="*/ 4 h 8"/>
                  <a:gd name="T18" fmla="*/ 6 w 10"/>
                  <a:gd name="T19" fmla="*/ 8 h 8"/>
                  <a:gd name="T20" fmla="*/ 0 w 10"/>
                  <a:gd name="T21" fmla="*/ 2 h 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8"/>
                  <a:gd name="T35" fmla="*/ 10 w 10"/>
                  <a:gd name="T36" fmla="*/ 8 h 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8">
                    <a:moveTo>
                      <a:pt x="0" y="2"/>
                    </a:moveTo>
                    <a:lnTo>
                      <a:pt x="0" y="2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0" y="4"/>
                    </a:lnTo>
                    <a:lnTo>
                      <a:pt x="6" y="8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75" name="Freeform 414"/>
              <p:cNvSpPr>
                <a:spLocks/>
              </p:cNvSpPr>
              <p:nvPr/>
            </p:nvSpPr>
            <p:spPr bwMode="auto">
              <a:xfrm>
                <a:off x="3333" y="2393"/>
                <a:ext cx="18" cy="12"/>
              </a:xfrm>
              <a:custGeom>
                <a:avLst/>
                <a:gdLst>
                  <a:gd name="T0" fmla="*/ 0 w 18"/>
                  <a:gd name="T1" fmla="*/ 12 h 12"/>
                  <a:gd name="T2" fmla="*/ 0 w 18"/>
                  <a:gd name="T3" fmla="*/ 12 h 12"/>
                  <a:gd name="T4" fmla="*/ 4 w 18"/>
                  <a:gd name="T5" fmla="*/ 4 h 12"/>
                  <a:gd name="T6" fmla="*/ 8 w 18"/>
                  <a:gd name="T7" fmla="*/ 0 h 12"/>
                  <a:gd name="T8" fmla="*/ 10 w 18"/>
                  <a:gd name="T9" fmla="*/ 0 h 12"/>
                  <a:gd name="T10" fmla="*/ 14 w 18"/>
                  <a:gd name="T11" fmla="*/ 0 h 12"/>
                  <a:gd name="T12" fmla="*/ 14 w 18"/>
                  <a:gd name="T13" fmla="*/ 0 h 12"/>
                  <a:gd name="T14" fmla="*/ 16 w 18"/>
                  <a:gd name="T15" fmla="*/ 4 h 12"/>
                  <a:gd name="T16" fmla="*/ 18 w 18"/>
                  <a:gd name="T17" fmla="*/ 6 h 12"/>
                  <a:gd name="T18" fmla="*/ 16 w 18"/>
                  <a:gd name="T19" fmla="*/ 10 h 12"/>
                  <a:gd name="T20" fmla="*/ 10 w 18"/>
                  <a:gd name="T21" fmla="*/ 12 h 12"/>
                  <a:gd name="T22" fmla="*/ 0 w 18"/>
                  <a:gd name="T23" fmla="*/ 12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2"/>
                  <a:gd name="T38" fmla="*/ 18 w 18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2">
                    <a:moveTo>
                      <a:pt x="0" y="12"/>
                    </a:moveTo>
                    <a:lnTo>
                      <a:pt x="0" y="12"/>
                    </a:lnTo>
                    <a:lnTo>
                      <a:pt x="4" y="4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0"/>
                    </a:lnTo>
                    <a:lnTo>
                      <a:pt x="16" y="4"/>
                    </a:lnTo>
                    <a:lnTo>
                      <a:pt x="18" y="6"/>
                    </a:lnTo>
                    <a:lnTo>
                      <a:pt x="16" y="10"/>
                    </a:lnTo>
                    <a:lnTo>
                      <a:pt x="10" y="12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76" name="Freeform 415"/>
              <p:cNvSpPr>
                <a:spLocks/>
              </p:cNvSpPr>
              <p:nvPr/>
            </p:nvSpPr>
            <p:spPr bwMode="auto">
              <a:xfrm>
                <a:off x="3309" y="2403"/>
                <a:ext cx="18" cy="12"/>
              </a:xfrm>
              <a:custGeom>
                <a:avLst/>
                <a:gdLst>
                  <a:gd name="T0" fmla="*/ 0 w 18"/>
                  <a:gd name="T1" fmla="*/ 8 h 12"/>
                  <a:gd name="T2" fmla="*/ 0 w 18"/>
                  <a:gd name="T3" fmla="*/ 8 h 12"/>
                  <a:gd name="T4" fmla="*/ 2 w 18"/>
                  <a:gd name="T5" fmla="*/ 2 h 12"/>
                  <a:gd name="T6" fmla="*/ 6 w 18"/>
                  <a:gd name="T7" fmla="*/ 0 h 12"/>
                  <a:gd name="T8" fmla="*/ 8 w 18"/>
                  <a:gd name="T9" fmla="*/ 0 h 12"/>
                  <a:gd name="T10" fmla="*/ 10 w 18"/>
                  <a:gd name="T11" fmla="*/ 0 h 12"/>
                  <a:gd name="T12" fmla="*/ 10 w 18"/>
                  <a:gd name="T13" fmla="*/ 0 h 12"/>
                  <a:gd name="T14" fmla="*/ 14 w 18"/>
                  <a:gd name="T15" fmla="*/ 4 h 12"/>
                  <a:gd name="T16" fmla="*/ 16 w 18"/>
                  <a:gd name="T17" fmla="*/ 8 h 12"/>
                  <a:gd name="T18" fmla="*/ 18 w 18"/>
                  <a:gd name="T19" fmla="*/ 12 h 12"/>
                  <a:gd name="T20" fmla="*/ 6 w 18"/>
                  <a:gd name="T21" fmla="*/ 12 h 12"/>
                  <a:gd name="T22" fmla="*/ 0 w 18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2"/>
                  <a:gd name="T38" fmla="*/ 18 w 18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2">
                    <a:moveTo>
                      <a:pt x="0" y="8"/>
                    </a:moveTo>
                    <a:lnTo>
                      <a:pt x="0" y="8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4"/>
                    </a:lnTo>
                    <a:lnTo>
                      <a:pt x="16" y="8"/>
                    </a:lnTo>
                    <a:lnTo>
                      <a:pt x="18" y="12"/>
                    </a:lnTo>
                    <a:lnTo>
                      <a:pt x="6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77" name="Freeform 416"/>
              <p:cNvSpPr>
                <a:spLocks/>
              </p:cNvSpPr>
              <p:nvPr/>
            </p:nvSpPr>
            <p:spPr bwMode="auto">
              <a:xfrm>
                <a:off x="3325" y="2511"/>
                <a:ext cx="16" cy="10"/>
              </a:xfrm>
              <a:custGeom>
                <a:avLst/>
                <a:gdLst>
                  <a:gd name="T0" fmla="*/ 0 w 16"/>
                  <a:gd name="T1" fmla="*/ 4 h 10"/>
                  <a:gd name="T2" fmla="*/ 0 w 16"/>
                  <a:gd name="T3" fmla="*/ 4 h 10"/>
                  <a:gd name="T4" fmla="*/ 4 w 16"/>
                  <a:gd name="T5" fmla="*/ 0 h 10"/>
                  <a:gd name="T6" fmla="*/ 8 w 16"/>
                  <a:gd name="T7" fmla="*/ 0 h 10"/>
                  <a:gd name="T8" fmla="*/ 12 w 16"/>
                  <a:gd name="T9" fmla="*/ 0 h 10"/>
                  <a:gd name="T10" fmla="*/ 12 w 16"/>
                  <a:gd name="T11" fmla="*/ 0 h 10"/>
                  <a:gd name="T12" fmla="*/ 16 w 16"/>
                  <a:gd name="T13" fmla="*/ 4 h 10"/>
                  <a:gd name="T14" fmla="*/ 16 w 16"/>
                  <a:gd name="T15" fmla="*/ 6 h 10"/>
                  <a:gd name="T16" fmla="*/ 14 w 16"/>
                  <a:gd name="T17" fmla="*/ 10 h 10"/>
                  <a:gd name="T18" fmla="*/ 14 w 16"/>
                  <a:gd name="T19" fmla="*/ 10 h 10"/>
                  <a:gd name="T20" fmla="*/ 6 w 16"/>
                  <a:gd name="T21" fmla="*/ 10 h 10"/>
                  <a:gd name="T22" fmla="*/ 2 w 16"/>
                  <a:gd name="T23" fmla="*/ 10 h 10"/>
                  <a:gd name="T24" fmla="*/ 0 w 16"/>
                  <a:gd name="T25" fmla="*/ 4 h 1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0"/>
                  <a:gd name="T41" fmla="*/ 16 w 16"/>
                  <a:gd name="T42" fmla="*/ 10 h 10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0">
                    <a:moveTo>
                      <a:pt x="0" y="4"/>
                    </a:moveTo>
                    <a:lnTo>
                      <a:pt x="0" y="4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0"/>
                    </a:lnTo>
                    <a:lnTo>
                      <a:pt x="6" y="10"/>
                    </a:lnTo>
                    <a:lnTo>
                      <a:pt x="2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078" name="Freeform 417"/>
              <p:cNvSpPr>
                <a:spLocks/>
              </p:cNvSpPr>
              <p:nvPr/>
            </p:nvSpPr>
            <p:spPr bwMode="auto">
              <a:xfrm>
                <a:off x="3355" y="2517"/>
                <a:ext cx="8" cy="8"/>
              </a:xfrm>
              <a:custGeom>
                <a:avLst/>
                <a:gdLst>
                  <a:gd name="T0" fmla="*/ 0 w 8"/>
                  <a:gd name="T1" fmla="*/ 4 h 8"/>
                  <a:gd name="T2" fmla="*/ 0 w 8"/>
                  <a:gd name="T3" fmla="*/ 4 h 8"/>
                  <a:gd name="T4" fmla="*/ 0 w 8"/>
                  <a:gd name="T5" fmla="*/ 2 h 8"/>
                  <a:gd name="T6" fmla="*/ 0 w 8"/>
                  <a:gd name="T7" fmla="*/ 0 h 8"/>
                  <a:gd name="T8" fmla="*/ 4 w 8"/>
                  <a:gd name="T9" fmla="*/ 0 h 8"/>
                  <a:gd name="T10" fmla="*/ 4 w 8"/>
                  <a:gd name="T11" fmla="*/ 0 h 8"/>
                  <a:gd name="T12" fmla="*/ 8 w 8"/>
                  <a:gd name="T13" fmla="*/ 0 h 8"/>
                  <a:gd name="T14" fmla="*/ 8 w 8"/>
                  <a:gd name="T15" fmla="*/ 2 h 8"/>
                  <a:gd name="T16" fmla="*/ 8 w 8"/>
                  <a:gd name="T17" fmla="*/ 4 h 8"/>
                  <a:gd name="T18" fmla="*/ 4 w 8"/>
                  <a:gd name="T19" fmla="*/ 8 h 8"/>
                  <a:gd name="T20" fmla="*/ 0 w 8"/>
                  <a:gd name="T21" fmla="*/ 4 h 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8"/>
                  <a:gd name="T34" fmla="*/ 0 h 8"/>
                  <a:gd name="T35" fmla="*/ 8 w 8"/>
                  <a:gd name="T36" fmla="*/ 8 h 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8" h="8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8" y="2"/>
                    </a:lnTo>
                    <a:lnTo>
                      <a:pt x="8" y="4"/>
                    </a:lnTo>
                    <a:lnTo>
                      <a:pt x="4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25649" name="Group 619"/>
            <p:cNvGrpSpPr>
              <a:grpSpLocks/>
            </p:cNvGrpSpPr>
            <p:nvPr/>
          </p:nvGrpSpPr>
          <p:grpSpPr bwMode="auto">
            <a:xfrm>
              <a:off x="3091" y="2383"/>
              <a:ext cx="638" cy="294"/>
              <a:chOff x="3091" y="2383"/>
              <a:chExt cx="638" cy="294"/>
            </a:xfrm>
          </p:grpSpPr>
          <p:sp>
            <p:nvSpPr>
              <p:cNvPr id="25679" name="Freeform 419"/>
              <p:cNvSpPr>
                <a:spLocks/>
              </p:cNvSpPr>
              <p:nvPr/>
            </p:nvSpPr>
            <p:spPr bwMode="auto">
              <a:xfrm>
                <a:off x="3343" y="2507"/>
                <a:ext cx="8" cy="12"/>
              </a:xfrm>
              <a:custGeom>
                <a:avLst/>
                <a:gdLst>
                  <a:gd name="T0" fmla="*/ 0 w 8"/>
                  <a:gd name="T1" fmla="*/ 4 h 12"/>
                  <a:gd name="T2" fmla="*/ 0 w 8"/>
                  <a:gd name="T3" fmla="*/ 4 h 12"/>
                  <a:gd name="T4" fmla="*/ 2 w 8"/>
                  <a:gd name="T5" fmla="*/ 2 h 12"/>
                  <a:gd name="T6" fmla="*/ 4 w 8"/>
                  <a:gd name="T7" fmla="*/ 0 h 12"/>
                  <a:gd name="T8" fmla="*/ 6 w 8"/>
                  <a:gd name="T9" fmla="*/ 2 h 12"/>
                  <a:gd name="T10" fmla="*/ 6 w 8"/>
                  <a:gd name="T11" fmla="*/ 2 h 12"/>
                  <a:gd name="T12" fmla="*/ 8 w 8"/>
                  <a:gd name="T13" fmla="*/ 4 h 12"/>
                  <a:gd name="T14" fmla="*/ 8 w 8"/>
                  <a:gd name="T15" fmla="*/ 8 h 12"/>
                  <a:gd name="T16" fmla="*/ 8 w 8"/>
                  <a:gd name="T17" fmla="*/ 10 h 12"/>
                  <a:gd name="T18" fmla="*/ 8 w 8"/>
                  <a:gd name="T19" fmla="*/ 10 h 12"/>
                  <a:gd name="T20" fmla="*/ 6 w 8"/>
                  <a:gd name="T21" fmla="*/ 12 h 12"/>
                  <a:gd name="T22" fmla="*/ 4 w 8"/>
                  <a:gd name="T23" fmla="*/ 12 h 12"/>
                  <a:gd name="T24" fmla="*/ 4 w 8"/>
                  <a:gd name="T25" fmla="*/ 12 h 12"/>
                  <a:gd name="T26" fmla="*/ 4 w 8"/>
                  <a:gd name="T27" fmla="*/ 12 h 12"/>
                  <a:gd name="T28" fmla="*/ 0 w 8"/>
                  <a:gd name="T29" fmla="*/ 10 h 12"/>
                  <a:gd name="T30" fmla="*/ 0 w 8"/>
                  <a:gd name="T31" fmla="*/ 4 h 12"/>
                  <a:gd name="T32" fmla="*/ 0 w 8"/>
                  <a:gd name="T33" fmla="*/ 4 h 1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8"/>
                  <a:gd name="T52" fmla="*/ 0 h 12"/>
                  <a:gd name="T53" fmla="*/ 8 w 8"/>
                  <a:gd name="T54" fmla="*/ 12 h 12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8" h="12">
                    <a:moveTo>
                      <a:pt x="0" y="4"/>
                    </a:moveTo>
                    <a:lnTo>
                      <a:pt x="0" y="4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6" y="2"/>
                    </a:lnTo>
                    <a:lnTo>
                      <a:pt x="8" y="4"/>
                    </a:lnTo>
                    <a:lnTo>
                      <a:pt x="8" y="8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2"/>
                    </a:lnTo>
                    <a:lnTo>
                      <a:pt x="0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680" name="Freeform 420"/>
              <p:cNvSpPr>
                <a:spLocks/>
              </p:cNvSpPr>
              <p:nvPr/>
            </p:nvSpPr>
            <p:spPr bwMode="auto">
              <a:xfrm>
                <a:off x="3329" y="2525"/>
                <a:ext cx="10" cy="10"/>
              </a:xfrm>
              <a:custGeom>
                <a:avLst/>
                <a:gdLst>
                  <a:gd name="T0" fmla="*/ 0 w 10"/>
                  <a:gd name="T1" fmla="*/ 6 h 10"/>
                  <a:gd name="T2" fmla="*/ 0 w 10"/>
                  <a:gd name="T3" fmla="*/ 6 h 10"/>
                  <a:gd name="T4" fmla="*/ 2 w 10"/>
                  <a:gd name="T5" fmla="*/ 2 h 10"/>
                  <a:gd name="T6" fmla="*/ 2 w 10"/>
                  <a:gd name="T7" fmla="*/ 0 h 10"/>
                  <a:gd name="T8" fmla="*/ 6 w 10"/>
                  <a:gd name="T9" fmla="*/ 0 h 10"/>
                  <a:gd name="T10" fmla="*/ 6 w 10"/>
                  <a:gd name="T11" fmla="*/ 0 h 10"/>
                  <a:gd name="T12" fmla="*/ 10 w 10"/>
                  <a:gd name="T13" fmla="*/ 4 h 10"/>
                  <a:gd name="T14" fmla="*/ 10 w 10"/>
                  <a:gd name="T15" fmla="*/ 6 h 10"/>
                  <a:gd name="T16" fmla="*/ 10 w 10"/>
                  <a:gd name="T17" fmla="*/ 6 h 10"/>
                  <a:gd name="T18" fmla="*/ 8 w 10"/>
                  <a:gd name="T19" fmla="*/ 8 h 10"/>
                  <a:gd name="T20" fmla="*/ 8 w 10"/>
                  <a:gd name="T21" fmla="*/ 10 h 10"/>
                  <a:gd name="T22" fmla="*/ 8 w 10"/>
                  <a:gd name="T23" fmla="*/ 10 h 10"/>
                  <a:gd name="T24" fmla="*/ 4 w 10"/>
                  <a:gd name="T25" fmla="*/ 10 h 10"/>
                  <a:gd name="T26" fmla="*/ 0 w 10"/>
                  <a:gd name="T27" fmla="*/ 6 h 10"/>
                  <a:gd name="T28" fmla="*/ 0 w 10"/>
                  <a:gd name="T29" fmla="*/ 6 h 10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0"/>
                  <a:gd name="T47" fmla="*/ 10 w 10"/>
                  <a:gd name="T48" fmla="*/ 10 h 10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0">
                    <a:moveTo>
                      <a:pt x="0" y="6"/>
                    </a:moveTo>
                    <a:lnTo>
                      <a:pt x="0" y="6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10" y="4"/>
                    </a:lnTo>
                    <a:lnTo>
                      <a:pt x="10" y="6"/>
                    </a:lnTo>
                    <a:lnTo>
                      <a:pt x="8" y="8"/>
                    </a:lnTo>
                    <a:lnTo>
                      <a:pt x="8" y="10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681" name="Freeform 421"/>
              <p:cNvSpPr>
                <a:spLocks/>
              </p:cNvSpPr>
              <p:nvPr/>
            </p:nvSpPr>
            <p:spPr bwMode="auto">
              <a:xfrm>
                <a:off x="3285" y="2513"/>
                <a:ext cx="18" cy="14"/>
              </a:xfrm>
              <a:custGeom>
                <a:avLst/>
                <a:gdLst>
                  <a:gd name="T0" fmla="*/ 2 w 18"/>
                  <a:gd name="T1" fmla="*/ 8 h 14"/>
                  <a:gd name="T2" fmla="*/ 2 w 18"/>
                  <a:gd name="T3" fmla="*/ 8 h 14"/>
                  <a:gd name="T4" fmla="*/ 0 w 18"/>
                  <a:gd name="T5" fmla="*/ 4 h 14"/>
                  <a:gd name="T6" fmla="*/ 2 w 18"/>
                  <a:gd name="T7" fmla="*/ 0 h 14"/>
                  <a:gd name="T8" fmla="*/ 6 w 18"/>
                  <a:gd name="T9" fmla="*/ 2 h 14"/>
                  <a:gd name="T10" fmla="*/ 6 w 18"/>
                  <a:gd name="T11" fmla="*/ 2 h 14"/>
                  <a:gd name="T12" fmla="*/ 18 w 18"/>
                  <a:gd name="T13" fmla="*/ 8 h 14"/>
                  <a:gd name="T14" fmla="*/ 18 w 18"/>
                  <a:gd name="T15" fmla="*/ 8 h 14"/>
                  <a:gd name="T16" fmla="*/ 16 w 18"/>
                  <a:gd name="T17" fmla="*/ 12 h 14"/>
                  <a:gd name="T18" fmla="*/ 14 w 18"/>
                  <a:gd name="T19" fmla="*/ 14 h 14"/>
                  <a:gd name="T20" fmla="*/ 14 w 18"/>
                  <a:gd name="T21" fmla="*/ 14 h 14"/>
                  <a:gd name="T22" fmla="*/ 14 w 18"/>
                  <a:gd name="T23" fmla="*/ 14 h 14"/>
                  <a:gd name="T24" fmla="*/ 6 w 18"/>
                  <a:gd name="T25" fmla="*/ 12 h 14"/>
                  <a:gd name="T26" fmla="*/ 4 w 18"/>
                  <a:gd name="T27" fmla="*/ 12 h 14"/>
                  <a:gd name="T28" fmla="*/ 2 w 18"/>
                  <a:gd name="T29" fmla="*/ 8 h 14"/>
                  <a:gd name="T30" fmla="*/ 2 w 18"/>
                  <a:gd name="T31" fmla="*/ 8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8"/>
                  <a:gd name="T49" fmla="*/ 0 h 14"/>
                  <a:gd name="T50" fmla="*/ 18 w 18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8" h="14">
                    <a:moveTo>
                      <a:pt x="2" y="8"/>
                    </a:moveTo>
                    <a:lnTo>
                      <a:pt x="2" y="8"/>
                    </a:lnTo>
                    <a:lnTo>
                      <a:pt x="0" y="4"/>
                    </a:lnTo>
                    <a:lnTo>
                      <a:pt x="2" y="0"/>
                    </a:lnTo>
                    <a:lnTo>
                      <a:pt x="6" y="2"/>
                    </a:lnTo>
                    <a:lnTo>
                      <a:pt x="18" y="8"/>
                    </a:lnTo>
                    <a:lnTo>
                      <a:pt x="16" y="12"/>
                    </a:lnTo>
                    <a:lnTo>
                      <a:pt x="14" y="14"/>
                    </a:lnTo>
                    <a:lnTo>
                      <a:pt x="6" y="12"/>
                    </a:lnTo>
                    <a:lnTo>
                      <a:pt x="4" y="12"/>
                    </a:lnTo>
                    <a:lnTo>
                      <a:pt x="2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682" name="Freeform 422"/>
              <p:cNvSpPr>
                <a:spLocks/>
              </p:cNvSpPr>
              <p:nvPr/>
            </p:nvSpPr>
            <p:spPr bwMode="auto">
              <a:xfrm>
                <a:off x="3303" y="2519"/>
                <a:ext cx="12" cy="12"/>
              </a:xfrm>
              <a:custGeom>
                <a:avLst/>
                <a:gdLst>
                  <a:gd name="T0" fmla="*/ 0 w 12"/>
                  <a:gd name="T1" fmla="*/ 8 h 12"/>
                  <a:gd name="T2" fmla="*/ 0 w 12"/>
                  <a:gd name="T3" fmla="*/ 8 h 12"/>
                  <a:gd name="T4" fmla="*/ 0 w 12"/>
                  <a:gd name="T5" fmla="*/ 4 h 12"/>
                  <a:gd name="T6" fmla="*/ 2 w 12"/>
                  <a:gd name="T7" fmla="*/ 0 h 12"/>
                  <a:gd name="T8" fmla="*/ 4 w 12"/>
                  <a:gd name="T9" fmla="*/ 0 h 12"/>
                  <a:gd name="T10" fmla="*/ 4 w 12"/>
                  <a:gd name="T11" fmla="*/ 0 h 12"/>
                  <a:gd name="T12" fmla="*/ 8 w 12"/>
                  <a:gd name="T13" fmla="*/ 0 h 12"/>
                  <a:gd name="T14" fmla="*/ 10 w 12"/>
                  <a:gd name="T15" fmla="*/ 2 h 12"/>
                  <a:gd name="T16" fmla="*/ 12 w 12"/>
                  <a:gd name="T17" fmla="*/ 6 h 12"/>
                  <a:gd name="T18" fmla="*/ 10 w 12"/>
                  <a:gd name="T19" fmla="*/ 12 h 12"/>
                  <a:gd name="T20" fmla="*/ 2 w 12"/>
                  <a:gd name="T21" fmla="*/ 12 h 12"/>
                  <a:gd name="T22" fmla="*/ 0 w 12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2"/>
                  <a:gd name="T38" fmla="*/ 12 w 12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4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2" y="6"/>
                    </a:lnTo>
                    <a:lnTo>
                      <a:pt x="10" y="12"/>
                    </a:lnTo>
                    <a:lnTo>
                      <a:pt x="2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683" name="Freeform 423"/>
              <p:cNvSpPr>
                <a:spLocks/>
              </p:cNvSpPr>
              <p:nvPr/>
            </p:nvSpPr>
            <p:spPr bwMode="auto">
              <a:xfrm>
                <a:off x="3317" y="2521"/>
                <a:ext cx="8" cy="14"/>
              </a:xfrm>
              <a:custGeom>
                <a:avLst/>
                <a:gdLst>
                  <a:gd name="T0" fmla="*/ 0 w 8"/>
                  <a:gd name="T1" fmla="*/ 12 h 14"/>
                  <a:gd name="T2" fmla="*/ 0 w 8"/>
                  <a:gd name="T3" fmla="*/ 12 h 14"/>
                  <a:gd name="T4" fmla="*/ 0 w 8"/>
                  <a:gd name="T5" fmla="*/ 8 h 14"/>
                  <a:gd name="T6" fmla="*/ 0 w 8"/>
                  <a:gd name="T7" fmla="*/ 0 h 14"/>
                  <a:gd name="T8" fmla="*/ 0 w 8"/>
                  <a:gd name="T9" fmla="*/ 0 h 14"/>
                  <a:gd name="T10" fmla="*/ 2 w 8"/>
                  <a:gd name="T11" fmla="*/ 0 h 14"/>
                  <a:gd name="T12" fmla="*/ 4 w 8"/>
                  <a:gd name="T13" fmla="*/ 0 h 14"/>
                  <a:gd name="T14" fmla="*/ 6 w 8"/>
                  <a:gd name="T15" fmla="*/ 0 h 14"/>
                  <a:gd name="T16" fmla="*/ 8 w 8"/>
                  <a:gd name="T17" fmla="*/ 2 h 14"/>
                  <a:gd name="T18" fmla="*/ 8 w 8"/>
                  <a:gd name="T19" fmla="*/ 2 h 14"/>
                  <a:gd name="T20" fmla="*/ 8 w 8"/>
                  <a:gd name="T21" fmla="*/ 12 h 14"/>
                  <a:gd name="T22" fmla="*/ 8 w 8"/>
                  <a:gd name="T23" fmla="*/ 12 h 14"/>
                  <a:gd name="T24" fmla="*/ 6 w 8"/>
                  <a:gd name="T25" fmla="*/ 14 h 14"/>
                  <a:gd name="T26" fmla="*/ 2 w 8"/>
                  <a:gd name="T27" fmla="*/ 14 h 14"/>
                  <a:gd name="T28" fmla="*/ 0 w 8"/>
                  <a:gd name="T29" fmla="*/ 12 h 14"/>
                  <a:gd name="T30" fmla="*/ 0 w 8"/>
                  <a:gd name="T31" fmla="*/ 12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8"/>
                  <a:gd name="T49" fmla="*/ 0 h 14"/>
                  <a:gd name="T50" fmla="*/ 8 w 8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8" h="14">
                    <a:moveTo>
                      <a:pt x="0" y="12"/>
                    </a:moveTo>
                    <a:lnTo>
                      <a:pt x="0" y="12"/>
                    </a:lnTo>
                    <a:lnTo>
                      <a:pt x="0" y="8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8" y="12"/>
                    </a:lnTo>
                    <a:lnTo>
                      <a:pt x="6" y="14"/>
                    </a:lnTo>
                    <a:lnTo>
                      <a:pt x="2" y="14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684" name="Freeform 424"/>
              <p:cNvSpPr>
                <a:spLocks/>
              </p:cNvSpPr>
              <p:nvPr/>
            </p:nvSpPr>
            <p:spPr bwMode="auto">
              <a:xfrm>
                <a:off x="3599" y="2613"/>
                <a:ext cx="18" cy="14"/>
              </a:xfrm>
              <a:custGeom>
                <a:avLst/>
                <a:gdLst>
                  <a:gd name="T0" fmla="*/ 0 w 18"/>
                  <a:gd name="T1" fmla="*/ 14 h 14"/>
                  <a:gd name="T2" fmla="*/ 0 w 18"/>
                  <a:gd name="T3" fmla="*/ 14 h 14"/>
                  <a:gd name="T4" fmla="*/ 4 w 18"/>
                  <a:gd name="T5" fmla="*/ 6 h 14"/>
                  <a:gd name="T6" fmla="*/ 8 w 18"/>
                  <a:gd name="T7" fmla="*/ 0 h 14"/>
                  <a:gd name="T8" fmla="*/ 12 w 18"/>
                  <a:gd name="T9" fmla="*/ 0 h 14"/>
                  <a:gd name="T10" fmla="*/ 14 w 18"/>
                  <a:gd name="T11" fmla="*/ 2 h 14"/>
                  <a:gd name="T12" fmla="*/ 14 w 18"/>
                  <a:gd name="T13" fmla="*/ 2 h 14"/>
                  <a:gd name="T14" fmla="*/ 18 w 18"/>
                  <a:gd name="T15" fmla="*/ 4 h 14"/>
                  <a:gd name="T16" fmla="*/ 18 w 18"/>
                  <a:gd name="T17" fmla="*/ 6 h 14"/>
                  <a:gd name="T18" fmla="*/ 16 w 18"/>
                  <a:gd name="T19" fmla="*/ 10 h 14"/>
                  <a:gd name="T20" fmla="*/ 12 w 18"/>
                  <a:gd name="T21" fmla="*/ 14 h 14"/>
                  <a:gd name="T22" fmla="*/ 0 w 18"/>
                  <a:gd name="T23" fmla="*/ 14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4"/>
                  <a:gd name="T38" fmla="*/ 18 w 18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4">
                    <a:moveTo>
                      <a:pt x="0" y="14"/>
                    </a:moveTo>
                    <a:lnTo>
                      <a:pt x="0" y="14"/>
                    </a:lnTo>
                    <a:lnTo>
                      <a:pt x="4" y="6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4" y="2"/>
                    </a:lnTo>
                    <a:lnTo>
                      <a:pt x="18" y="4"/>
                    </a:lnTo>
                    <a:lnTo>
                      <a:pt x="18" y="6"/>
                    </a:lnTo>
                    <a:lnTo>
                      <a:pt x="16" y="10"/>
                    </a:lnTo>
                    <a:lnTo>
                      <a:pt x="12" y="14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685" name="Freeform 425"/>
              <p:cNvSpPr>
                <a:spLocks/>
              </p:cNvSpPr>
              <p:nvPr/>
            </p:nvSpPr>
            <p:spPr bwMode="auto">
              <a:xfrm>
                <a:off x="3495" y="2601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2 w 16"/>
                  <a:gd name="T5" fmla="*/ 4 h 14"/>
                  <a:gd name="T6" fmla="*/ 6 w 16"/>
                  <a:gd name="T7" fmla="*/ 0 h 14"/>
                  <a:gd name="T8" fmla="*/ 8 w 16"/>
                  <a:gd name="T9" fmla="*/ 0 h 14"/>
                  <a:gd name="T10" fmla="*/ 10 w 16"/>
                  <a:gd name="T11" fmla="*/ 2 h 14"/>
                  <a:gd name="T12" fmla="*/ 10 w 16"/>
                  <a:gd name="T13" fmla="*/ 2 h 14"/>
                  <a:gd name="T14" fmla="*/ 14 w 16"/>
                  <a:gd name="T15" fmla="*/ 6 h 14"/>
                  <a:gd name="T16" fmla="*/ 16 w 16"/>
                  <a:gd name="T17" fmla="*/ 10 h 14"/>
                  <a:gd name="T18" fmla="*/ 16 w 16"/>
                  <a:gd name="T19" fmla="*/ 14 h 14"/>
                  <a:gd name="T20" fmla="*/ 6 w 16"/>
                  <a:gd name="T21" fmla="*/ 14 h 14"/>
                  <a:gd name="T22" fmla="*/ 0 w 16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4"/>
                  <a:gd name="T38" fmla="*/ 16 w 16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2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4" y="6"/>
                    </a:lnTo>
                    <a:lnTo>
                      <a:pt x="16" y="10"/>
                    </a:lnTo>
                    <a:lnTo>
                      <a:pt x="16" y="14"/>
                    </a:lnTo>
                    <a:lnTo>
                      <a:pt x="6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686" name="Freeform 426"/>
              <p:cNvSpPr>
                <a:spLocks/>
              </p:cNvSpPr>
              <p:nvPr/>
            </p:nvSpPr>
            <p:spPr bwMode="auto">
              <a:xfrm>
                <a:off x="3597" y="2631"/>
                <a:ext cx="16" cy="10"/>
              </a:xfrm>
              <a:custGeom>
                <a:avLst/>
                <a:gdLst>
                  <a:gd name="T0" fmla="*/ 0 w 16"/>
                  <a:gd name="T1" fmla="*/ 4 h 10"/>
                  <a:gd name="T2" fmla="*/ 0 w 16"/>
                  <a:gd name="T3" fmla="*/ 4 h 10"/>
                  <a:gd name="T4" fmla="*/ 6 w 16"/>
                  <a:gd name="T5" fmla="*/ 0 h 10"/>
                  <a:gd name="T6" fmla="*/ 8 w 16"/>
                  <a:gd name="T7" fmla="*/ 0 h 10"/>
                  <a:gd name="T8" fmla="*/ 12 w 16"/>
                  <a:gd name="T9" fmla="*/ 2 h 10"/>
                  <a:gd name="T10" fmla="*/ 12 w 16"/>
                  <a:gd name="T11" fmla="*/ 2 h 10"/>
                  <a:gd name="T12" fmla="*/ 16 w 16"/>
                  <a:gd name="T13" fmla="*/ 4 h 10"/>
                  <a:gd name="T14" fmla="*/ 16 w 16"/>
                  <a:gd name="T15" fmla="*/ 6 h 10"/>
                  <a:gd name="T16" fmla="*/ 14 w 16"/>
                  <a:gd name="T17" fmla="*/ 10 h 10"/>
                  <a:gd name="T18" fmla="*/ 14 w 16"/>
                  <a:gd name="T19" fmla="*/ 10 h 10"/>
                  <a:gd name="T20" fmla="*/ 8 w 16"/>
                  <a:gd name="T21" fmla="*/ 10 h 10"/>
                  <a:gd name="T22" fmla="*/ 2 w 16"/>
                  <a:gd name="T23" fmla="*/ 10 h 10"/>
                  <a:gd name="T24" fmla="*/ 0 w 16"/>
                  <a:gd name="T25" fmla="*/ 4 h 1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0"/>
                  <a:gd name="T41" fmla="*/ 16 w 16"/>
                  <a:gd name="T42" fmla="*/ 10 h 10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0">
                    <a:moveTo>
                      <a:pt x="0" y="4"/>
                    </a:moveTo>
                    <a:lnTo>
                      <a:pt x="0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0"/>
                    </a:lnTo>
                    <a:lnTo>
                      <a:pt x="8" y="10"/>
                    </a:lnTo>
                    <a:lnTo>
                      <a:pt x="2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687" name="Freeform 427"/>
              <p:cNvSpPr>
                <a:spLocks/>
              </p:cNvSpPr>
              <p:nvPr/>
            </p:nvSpPr>
            <p:spPr bwMode="auto">
              <a:xfrm>
                <a:off x="3627" y="2637"/>
                <a:ext cx="10" cy="10"/>
              </a:xfrm>
              <a:custGeom>
                <a:avLst/>
                <a:gdLst>
                  <a:gd name="T0" fmla="*/ 0 w 10"/>
                  <a:gd name="T1" fmla="*/ 4 h 10"/>
                  <a:gd name="T2" fmla="*/ 0 w 10"/>
                  <a:gd name="T3" fmla="*/ 4 h 10"/>
                  <a:gd name="T4" fmla="*/ 0 w 10"/>
                  <a:gd name="T5" fmla="*/ 2 h 10"/>
                  <a:gd name="T6" fmla="*/ 2 w 10"/>
                  <a:gd name="T7" fmla="*/ 0 h 10"/>
                  <a:gd name="T8" fmla="*/ 4 w 10"/>
                  <a:gd name="T9" fmla="*/ 0 h 10"/>
                  <a:gd name="T10" fmla="*/ 4 w 10"/>
                  <a:gd name="T11" fmla="*/ 0 h 10"/>
                  <a:gd name="T12" fmla="*/ 8 w 10"/>
                  <a:gd name="T13" fmla="*/ 2 h 10"/>
                  <a:gd name="T14" fmla="*/ 10 w 10"/>
                  <a:gd name="T15" fmla="*/ 4 h 10"/>
                  <a:gd name="T16" fmla="*/ 8 w 10"/>
                  <a:gd name="T17" fmla="*/ 6 h 10"/>
                  <a:gd name="T18" fmla="*/ 4 w 10"/>
                  <a:gd name="T19" fmla="*/ 10 h 10"/>
                  <a:gd name="T20" fmla="*/ 0 w 10"/>
                  <a:gd name="T21" fmla="*/ 4 h 10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10"/>
                  <a:gd name="T35" fmla="*/ 10 w 10"/>
                  <a:gd name="T36" fmla="*/ 10 h 10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10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2"/>
                    </a:lnTo>
                    <a:lnTo>
                      <a:pt x="10" y="4"/>
                    </a:lnTo>
                    <a:lnTo>
                      <a:pt x="8" y="6"/>
                    </a:lnTo>
                    <a:lnTo>
                      <a:pt x="4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688" name="Freeform 428"/>
              <p:cNvSpPr>
                <a:spLocks/>
              </p:cNvSpPr>
              <p:nvPr/>
            </p:nvSpPr>
            <p:spPr bwMode="auto">
              <a:xfrm>
                <a:off x="3615" y="2629"/>
                <a:ext cx="10" cy="12"/>
              </a:xfrm>
              <a:custGeom>
                <a:avLst/>
                <a:gdLst>
                  <a:gd name="T0" fmla="*/ 0 w 10"/>
                  <a:gd name="T1" fmla="*/ 4 h 12"/>
                  <a:gd name="T2" fmla="*/ 0 w 10"/>
                  <a:gd name="T3" fmla="*/ 4 h 12"/>
                  <a:gd name="T4" fmla="*/ 2 w 10"/>
                  <a:gd name="T5" fmla="*/ 0 h 12"/>
                  <a:gd name="T6" fmla="*/ 4 w 10"/>
                  <a:gd name="T7" fmla="*/ 0 h 12"/>
                  <a:gd name="T8" fmla="*/ 6 w 10"/>
                  <a:gd name="T9" fmla="*/ 0 h 12"/>
                  <a:gd name="T10" fmla="*/ 6 w 10"/>
                  <a:gd name="T11" fmla="*/ 0 h 12"/>
                  <a:gd name="T12" fmla="*/ 8 w 10"/>
                  <a:gd name="T13" fmla="*/ 4 h 12"/>
                  <a:gd name="T14" fmla="*/ 10 w 10"/>
                  <a:gd name="T15" fmla="*/ 6 h 12"/>
                  <a:gd name="T16" fmla="*/ 8 w 10"/>
                  <a:gd name="T17" fmla="*/ 8 h 12"/>
                  <a:gd name="T18" fmla="*/ 8 w 10"/>
                  <a:gd name="T19" fmla="*/ 8 h 12"/>
                  <a:gd name="T20" fmla="*/ 6 w 10"/>
                  <a:gd name="T21" fmla="*/ 10 h 12"/>
                  <a:gd name="T22" fmla="*/ 4 w 10"/>
                  <a:gd name="T23" fmla="*/ 12 h 12"/>
                  <a:gd name="T24" fmla="*/ 4 w 10"/>
                  <a:gd name="T25" fmla="*/ 10 h 12"/>
                  <a:gd name="T26" fmla="*/ 4 w 10"/>
                  <a:gd name="T27" fmla="*/ 10 h 12"/>
                  <a:gd name="T28" fmla="*/ 0 w 10"/>
                  <a:gd name="T29" fmla="*/ 8 h 12"/>
                  <a:gd name="T30" fmla="*/ 0 w 10"/>
                  <a:gd name="T31" fmla="*/ 4 h 12"/>
                  <a:gd name="T32" fmla="*/ 0 w 10"/>
                  <a:gd name="T33" fmla="*/ 4 h 1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0"/>
                  <a:gd name="T52" fmla="*/ 0 h 12"/>
                  <a:gd name="T53" fmla="*/ 10 w 10"/>
                  <a:gd name="T54" fmla="*/ 12 h 12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0" h="12">
                    <a:moveTo>
                      <a:pt x="0" y="4"/>
                    </a:moveTo>
                    <a:lnTo>
                      <a:pt x="0" y="4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4"/>
                    </a:lnTo>
                    <a:lnTo>
                      <a:pt x="10" y="6"/>
                    </a:lnTo>
                    <a:lnTo>
                      <a:pt x="8" y="8"/>
                    </a:lnTo>
                    <a:lnTo>
                      <a:pt x="6" y="10"/>
                    </a:lnTo>
                    <a:lnTo>
                      <a:pt x="4" y="12"/>
                    </a:lnTo>
                    <a:lnTo>
                      <a:pt x="4" y="10"/>
                    </a:lnTo>
                    <a:lnTo>
                      <a:pt x="0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689" name="Freeform 429"/>
              <p:cNvSpPr>
                <a:spLocks/>
              </p:cNvSpPr>
              <p:nvPr/>
            </p:nvSpPr>
            <p:spPr bwMode="auto">
              <a:xfrm>
                <a:off x="3603" y="2645"/>
                <a:ext cx="10" cy="12"/>
              </a:xfrm>
              <a:custGeom>
                <a:avLst/>
                <a:gdLst>
                  <a:gd name="T0" fmla="*/ 0 w 10"/>
                  <a:gd name="T1" fmla="*/ 6 h 12"/>
                  <a:gd name="T2" fmla="*/ 0 w 10"/>
                  <a:gd name="T3" fmla="*/ 6 h 12"/>
                  <a:gd name="T4" fmla="*/ 0 w 10"/>
                  <a:gd name="T5" fmla="*/ 2 h 12"/>
                  <a:gd name="T6" fmla="*/ 2 w 10"/>
                  <a:gd name="T7" fmla="*/ 0 h 12"/>
                  <a:gd name="T8" fmla="*/ 4 w 10"/>
                  <a:gd name="T9" fmla="*/ 0 h 12"/>
                  <a:gd name="T10" fmla="*/ 4 w 10"/>
                  <a:gd name="T11" fmla="*/ 0 h 12"/>
                  <a:gd name="T12" fmla="*/ 8 w 10"/>
                  <a:gd name="T13" fmla="*/ 4 h 12"/>
                  <a:gd name="T14" fmla="*/ 10 w 10"/>
                  <a:gd name="T15" fmla="*/ 6 h 12"/>
                  <a:gd name="T16" fmla="*/ 10 w 10"/>
                  <a:gd name="T17" fmla="*/ 6 h 12"/>
                  <a:gd name="T18" fmla="*/ 8 w 10"/>
                  <a:gd name="T19" fmla="*/ 10 h 12"/>
                  <a:gd name="T20" fmla="*/ 6 w 10"/>
                  <a:gd name="T21" fmla="*/ 12 h 12"/>
                  <a:gd name="T22" fmla="*/ 6 w 10"/>
                  <a:gd name="T23" fmla="*/ 12 h 12"/>
                  <a:gd name="T24" fmla="*/ 4 w 10"/>
                  <a:gd name="T25" fmla="*/ 10 h 12"/>
                  <a:gd name="T26" fmla="*/ 0 w 10"/>
                  <a:gd name="T27" fmla="*/ 6 h 12"/>
                  <a:gd name="T28" fmla="*/ 0 w 10"/>
                  <a:gd name="T29" fmla="*/ 6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10" y="6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690" name="Freeform 430"/>
              <p:cNvSpPr>
                <a:spLocks/>
              </p:cNvSpPr>
              <p:nvPr/>
            </p:nvSpPr>
            <p:spPr bwMode="auto">
              <a:xfrm>
                <a:off x="3525" y="2611"/>
                <a:ext cx="8" cy="12"/>
              </a:xfrm>
              <a:custGeom>
                <a:avLst/>
                <a:gdLst>
                  <a:gd name="T0" fmla="*/ 0 w 8"/>
                  <a:gd name="T1" fmla="*/ 8 h 12"/>
                  <a:gd name="T2" fmla="*/ 0 w 8"/>
                  <a:gd name="T3" fmla="*/ 8 h 12"/>
                  <a:gd name="T4" fmla="*/ 0 w 8"/>
                  <a:gd name="T5" fmla="*/ 4 h 12"/>
                  <a:gd name="T6" fmla="*/ 2 w 8"/>
                  <a:gd name="T7" fmla="*/ 0 h 12"/>
                  <a:gd name="T8" fmla="*/ 4 w 8"/>
                  <a:gd name="T9" fmla="*/ 2 h 12"/>
                  <a:gd name="T10" fmla="*/ 4 w 8"/>
                  <a:gd name="T11" fmla="*/ 2 h 12"/>
                  <a:gd name="T12" fmla="*/ 8 w 8"/>
                  <a:gd name="T13" fmla="*/ 4 h 12"/>
                  <a:gd name="T14" fmla="*/ 8 w 8"/>
                  <a:gd name="T15" fmla="*/ 8 h 12"/>
                  <a:gd name="T16" fmla="*/ 8 w 8"/>
                  <a:gd name="T17" fmla="*/ 8 h 12"/>
                  <a:gd name="T18" fmla="*/ 8 w 8"/>
                  <a:gd name="T19" fmla="*/ 10 h 12"/>
                  <a:gd name="T20" fmla="*/ 6 w 8"/>
                  <a:gd name="T21" fmla="*/ 12 h 12"/>
                  <a:gd name="T22" fmla="*/ 6 w 8"/>
                  <a:gd name="T23" fmla="*/ 12 h 12"/>
                  <a:gd name="T24" fmla="*/ 2 w 8"/>
                  <a:gd name="T25" fmla="*/ 10 h 12"/>
                  <a:gd name="T26" fmla="*/ 0 w 8"/>
                  <a:gd name="T27" fmla="*/ 8 h 12"/>
                  <a:gd name="T28" fmla="*/ 0 w 8"/>
                  <a:gd name="T29" fmla="*/ 8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8"/>
                  <a:gd name="T46" fmla="*/ 0 h 12"/>
                  <a:gd name="T47" fmla="*/ 8 w 8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8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4"/>
                    </a:lnTo>
                    <a:lnTo>
                      <a:pt x="2" y="0"/>
                    </a:lnTo>
                    <a:lnTo>
                      <a:pt x="4" y="2"/>
                    </a:lnTo>
                    <a:lnTo>
                      <a:pt x="8" y="4"/>
                    </a:lnTo>
                    <a:lnTo>
                      <a:pt x="8" y="8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2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691" name="Freeform 431"/>
              <p:cNvSpPr>
                <a:spLocks/>
              </p:cNvSpPr>
              <p:nvPr/>
            </p:nvSpPr>
            <p:spPr bwMode="auto">
              <a:xfrm>
                <a:off x="3575" y="2619"/>
                <a:ext cx="8" cy="12"/>
              </a:xfrm>
              <a:custGeom>
                <a:avLst/>
                <a:gdLst>
                  <a:gd name="T0" fmla="*/ 0 w 8"/>
                  <a:gd name="T1" fmla="*/ 8 h 12"/>
                  <a:gd name="T2" fmla="*/ 0 w 8"/>
                  <a:gd name="T3" fmla="*/ 8 h 12"/>
                  <a:gd name="T4" fmla="*/ 0 w 8"/>
                  <a:gd name="T5" fmla="*/ 2 h 12"/>
                  <a:gd name="T6" fmla="*/ 2 w 8"/>
                  <a:gd name="T7" fmla="*/ 0 h 12"/>
                  <a:gd name="T8" fmla="*/ 4 w 8"/>
                  <a:gd name="T9" fmla="*/ 2 h 12"/>
                  <a:gd name="T10" fmla="*/ 4 w 8"/>
                  <a:gd name="T11" fmla="*/ 2 h 12"/>
                  <a:gd name="T12" fmla="*/ 8 w 8"/>
                  <a:gd name="T13" fmla="*/ 4 h 12"/>
                  <a:gd name="T14" fmla="*/ 8 w 8"/>
                  <a:gd name="T15" fmla="*/ 8 h 12"/>
                  <a:gd name="T16" fmla="*/ 8 w 8"/>
                  <a:gd name="T17" fmla="*/ 8 h 12"/>
                  <a:gd name="T18" fmla="*/ 8 w 8"/>
                  <a:gd name="T19" fmla="*/ 10 h 12"/>
                  <a:gd name="T20" fmla="*/ 6 w 8"/>
                  <a:gd name="T21" fmla="*/ 12 h 12"/>
                  <a:gd name="T22" fmla="*/ 6 w 8"/>
                  <a:gd name="T23" fmla="*/ 12 h 12"/>
                  <a:gd name="T24" fmla="*/ 2 w 8"/>
                  <a:gd name="T25" fmla="*/ 10 h 12"/>
                  <a:gd name="T26" fmla="*/ 0 w 8"/>
                  <a:gd name="T27" fmla="*/ 8 h 12"/>
                  <a:gd name="T28" fmla="*/ 0 w 8"/>
                  <a:gd name="T29" fmla="*/ 8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8"/>
                  <a:gd name="T46" fmla="*/ 0 h 12"/>
                  <a:gd name="T47" fmla="*/ 8 w 8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8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2"/>
                    </a:lnTo>
                    <a:lnTo>
                      <a:pt x="8" y="4"/>
                    </a:lnTo>
                    <a:lnTo>
                      <a:pt x="8" y="8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2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692" name="Freeform 432"/>
              <p:cNvSpPr>
                <a:spLocks/>
              </p:cNvSpPr>
              <p:nvPr/>
            </p:nvSpPr>
            <p:spPr bwMode="auto">
              <a:xfrm>
                <a:off x="3541" y="2615"/>
                <a:ext cx="10" cy="12"/>
              </a:xfrm>
              <a:custGeom>
                <a:avLst/>
                <a:gdLst>
                  <a:gd name="T0" fmla="*/ 0 w 10"/>
                  <a:gd name="T1" fmla="*/ 8 h 12"/>
                  <a:gd name="T2" fmla="*/ 0 w 10"/>
                  <a:gd name="T3" fmla="*/ 8 h 12"/>
                  <a:gd name="T4" fmla="*/ 0 w 10"/>
                  <a:gd name="T5" fmla="*/ 2 h 12"/>
                  <a:gd name="T6" fmla="*/ 2 w 10"/>
                  <a:gd name="T7" fmla="*/ 0 h 12"/>
                  <a:gd name="T8" fmla="*/ 4 w 10"/>
                  <a:gd name="T9" fmla="*/ 2 h 12"/>
                  <a:gd name="T10" fmla="*/ 4 w 10"/>
                  <a:gd name="T11" fmla="*/ 2 h 12"/>
                  <a:gd name="T12" fmla="*/ 8 w 10"/>
                  <a:gd name="T13" fmla="*/ 4 h 12"/>
                  <a:gd name="T14" fmla="*/ 10 w 10"/>
                  <a:gd name="T15" fmla="*/ 8 h 12"/>
                  <a:gd name="T16" fmla="*/ 10 w 10"/>
                  <a:gd name="T17" fmla="*/ 8 h 12"/>
                  <a:gd name="T18" fmla="*/ 8 w 10"/>
                  <a:gd name="T19" fmla="*/ 10 h 12"/>
                  <a:gd name="T20" fmla="*/ 6 w 10"/>
                  <a:gd name="T21" fmla="*/ 12 h 12"/>
                  <a:gd name="T22" fmla="*/ 6 w 10"/>
                  <a:gd name="T23" fmla="*/ 12 h 12"/>
                  <a:gd name="T24" fmla="*/ 4 w 10"/>
                  <a:gd name="T25" fmla="*/ 10 h 12"/>
                  <a:gd name="T26" fmla="*/ 0 w 10"/>
                  <a:gd name="T27" fmla="*/ 8 h 12"/>
                  <a:gd name="T28" fmla="*/ 0 w 10"/>
                  <a:gd name="T29" fmla="*/ 8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2"/>
                    </a:lnTo>
                    <a:lnTo>
                      <a:pt x="8" y="4"/>
                    </a:lnTo>
                    <a:lnTo>
                      <a:pt x="10" y="8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693" name="Freeform 433"/>
              <p:cNvSpPr>
                <a:spLocks/>
              </p:cNvSpPr>
              <p:nvPr/>
            </p:nvSpPr>
            <p:spPr bwMode="auto">
              <a:xfrm>
                <a:off x="3559" y="2635"/>
                <a:ext cx="16" cy="12"/>
              </a:xfrm>
              <a:custGeom>
                <a:avLst/>
                <a:gdLst>
                  <a:gd name="T0" fmla="*/ 0 w 16"/>
                  <a:gd name="T1" fmla="*/ 8 h 12"/>
                  <a:gd name="T2" fmla="*/ 0 w 16"/>
                  <a:gd name="T3" fmla="*/ 8 h 12"/>
                  <a:gd name="T4" fmla="*/ 0 w 16"/>
                  <a:gd name="T5" fmla="*/ 2 h 12"/>
                  <a:gd name="T6" fmla="*/ 0 w 16"/>
                  <a:gd name="T7" fmla="*/ 0 h 12"/>
                  <a:gd name="T8" fmla="*/ 4 w 16"/>
                  <a:gd name="T9" fmla="*/ 0 h 12"/>
                  <a:gd name="T10" fmla="*/ 4 w 16"/>
                  <a:gd name="T11" fmla="*/ 0 h 12"/>
                  <a:gd name="T12" fmla="*/ 16 w 16"/>
                  <a:gd name="T13" fmla="*/ 6 h 12"/>
                  <a:gd name="T14" fmla="*/ 16 w 16"/>
                  <a:gd name="T15" fmla="*/ 6 h 12"/>
                  <a:gd name="T16" fmla="*/ 14 w 16"/>
                  <a:gd name="T17" fmla="*/ 10 h 12"/>
                  <a:gd name="T18" fmla="*/ 14 w 16"/>
                  <a:gd name="T19" fmla="*/ 12 h 12"/>
                  <a:gd name="T20" fmla="*/ 12 w 16"/>
                  <a:gd name="T21" fmla="*/ 12 h 12"/>
                  <a:gd name="T22" fmla="*/ 12 w 16"/>
                  <a:gd name="T23" fmla="*/ 12 h 12"/>
                  <a:gd name="T24" fmla="*/ 4 w 16"/>
                  <a:gd name="T25" fmla="*/ 12 h 12"/>
                  <a:gd name="T26" fmla="*/ 2 w 16"/>
                  <a:gd name="T27" fmla="*/ 10 h 12"/>
                  <a:gd name="T28" fmla="*/ 0 w 16"/>
                  <a:gd name="T29" fmla="*/ 8 h 12"/>
                  <a:gd name="T30" fmla="*/ 0 w 16"/>
                  <a:gd name="T31" fmla="*/ 8 h 12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2"/>
                  <a:gd name="T50" fmla="*/ 16 w 16"/>
                  <a:gd name="T51" fmla="*/ 12 h 12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16" y="6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2" y="12"/>
                    </a:lnTo>
                    <a:lnTo>
                      <a:pt x="4" y="12"/>
                    </a:lnTo>
                    <a:lnTo>
                      <a:pt x="2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694" name="Freeform 434"/>
              <p:cNvSpPr>
                <a:spLocks/>
              </p:cNvSpPr>
              <p:nvPr/>
            </p:nvSpPr>
            <p:spPr bwMode="auto">
              <a:xfrm>
                <a:off x="3575" y="2639"/>
                <a:ext cx="12" cy="12"/>
              </a:xfrm>
              <a:custGeom>
                <a:avLst/>
                <a:gdLst>
                  <a:gd name="T0" fmla="*/ 2 w 12"/>
                  <a:gd name="T1" fmla="*/ 8 h 12"/>
                  <a:gd name="T2" fmla="*/ 2 w 12"/>
                  <a:gd name="T3" fmla="*/ 8 h 12"/>
                  <a:gd name="T4" fmla="*/ 0 w 12"/>
                  <a:gd name="T5" fmla="*/ 4 h 12"/>
                  <a:gd name="T6" fmla="*/ 2 w 12"/>
                  <a:gd name="T7" fmla="*/ 2 h 12"/>
                  <a:gd name="T8" fmla="*/ 6 w 12"/>
                  <a:gd name="T9" fmla="*/ 0 h 12"/>
                  <a:gd name="T10" fmla="*/ 6 w 12"/>
                  <a:gd name="T11" fmla="*/ 0 h 12"/>
                  <a:gd name="T12" fmla="*/ 8 w 12"/>
                  <a:gd name="T13" fmla="*/ 2 h 12"/>
                  <a:gd name="T14" fmla="*/ 12 w 12"/>
                  <a:gd name="T15" fmla="*/ 4 h 12"/>
                  <a:gd name="T16" fmla="*/ 12 w 12"/>
                  <a:gd name="T17" fmla="*/ 6 h 12"/>
                  <a:gd name="T18" fmla="*/ 10 w 12"/>
                  <a:gd name="T19" fmla="*/ 12 h 12"/>
                  <a:gd name="T20" fmla="*/ 2 w 12"/>
                  <a:gd name="T21" fmla="*/ 12 h 12"/>
                  <a:gd name="T22" fmla="*/ 2 w 12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2"/>
                  <a:gd name="T38" fmla="*/ 12 w 12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2">
                    <a:moveTo>
                      <a:pt x="2" y="8"/>
                    </a:moveTo>
                    <a:lnTo>
                      <a:pt x="2" y="8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12" y="4"/>
                    </a:lnTo>
                    <a:lnTo>
                      <a:pt x="12" y="6"/>
                    </a:lnTo>
                    <a:lnTo>
                      <a:pt x="10" y="12"/>
                    </a:lnTo>
                    <a:lnTo>
                      <a:pt x="2" y="12"/>
                    </a:lnTo>
                    <a:lnTo>
                      <a:pt x="2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695" name="Freeform 435"/>
              <p:cNvSpPr>
                <a:spLocks/>
              </p:cNvSpPr>
              <p:nvPr/>
            </p:nvSpPr>
            <p:spPr bwMode="auto">
              <a:xfrm>
                <a:off x="3589" y="2641"/>
                <a:ext cx="10" cy="16"/>
              </a:xfrm>
              <a:custGeom>
                <a:avLst/>
                <a:gdLst>
                  <a:gd name="T0" fmla="*/ 0 w 10"/>
                  <a:gd name="T1" fmla="*/ 12 h 16"/>
                  <a:gd name="T2" fmla="*/ 0 w 10"/>
                  <a:gd name="T3" fmla="*/ 12 h 16"/>
                  <a:gd name="T4" fmla="*/ 0 w 10"/>
                  <a:gd name="T5" fmla="*/ 8 h 16"/>
                  <a:gd name="T6" fmla="*/ 2 w 10"/>
                  <a:gd name="T7" fmla="*/ 2 h 16"/>
                  <a:gd name="T8" fmla="*/ 2 w 10"/>
                  <a:gd name="T9" fmla="*/ 2 h 16"/>
                  <a:gd name="T10" fmla="*/ 2 w 10"/>
                  <a:gd name="T11" fmla="*/ 0 h 16"/>
                  <a:gd name="T12" fmla="*/ 4 w 10"/>
                  <a:gd name="T13" fmla="*/ 0 h 16"/>
                  <a:gd name="T14" fmla="*/ 6 w 10"/>
                  <a:gd name="T15" fmla="*/ 0 h 16"/>
                  <a:gd name="T16" fmla="*/ 8 w 10"/>
                  <a:gd name="T17" fmla="*/ 2 h 16"/>
                  <a:gd name="T18" fmla="*/ 8 w 10"/>
                  <a:gd name="T19" fmla="*/ 2 h 16"/>
                  <a:gd name="T20" fmla="*/ 10 w 10"/>
                  <a:gd name="T21" fmla="*/ 12 h 16"/>
                  <a:gd name="T22" fmla="*/ 10 w 10"/>
                  <a:gd name="T23" fmla="*/ 12 h 16"/>
                  <a:gd name="T24" fmla="*/ 6 w 10"/>
                  <a:gd name="T25" fmla="*/ 16 h 16"/>
                  <a:gd name="T26" fmla="*/ 2 w 10"/>
                  <a:gd name="T27" fmla="*/ 16 h 16"/>
                  <a:gd name="T28" fmla="*/ 0 w 10"/>
                  <a:gd name="T29" fmla="*/ 12 h 16"/>
                  <a:gd name="T30" fmla="*/ 0 w 10"/>
                  <a:gd name="T31" fmla="*/ 12 h 1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0"/>
                  <a:gd name="T49" fmla="*/ 0 h 16"/>
                  <a:gd name="T50" fmla="*/ 10 w 10"/>
                  <a:gd name="T51" fmla="*/ 16 h 1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0" h="16">
                    <a:moveTo>
                      <a:pt x="0" y="12"/>
                    </a:moveTo>
                    <a:lnTo>
                      <a:pt x="0" y="12"/>
                    </a:lnTo>
                    <a:lnTo>
                      <a:pt x="0" y="8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10" y="12"/>
                    </a:lnTo>
                    <a:lnTo>
                      <a:pt x="6" y="16"/>
                    </a:lnTo>
                    <a:lnTo>
                      <a:pt x="2" y="16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696" name="Freeform 436"/>
              <p:cNvSpPr>
                <a:spLocks/>
              </p:cNvSpPr>
              <p:nvPr/>
            </p:nvSpPr>
            <p:spPr bwMode="auto">
              <a:xfrm>
                <a:off x="3637" y="2635"/>
                <a:ext cx="18" cy="12"/>
              </a:xfrm>
              <a:custGeom>
                <a:avLst/>
                <a:gdLst>
                  <a:gd name="T0" fmla="*/ 0 w 18"/>
                  <a:gd name="T1" fmla="*/ 12 h 12"/>
                  <a:gd name="T2" fmla="*/ 0 w 18"/>
                  <a:gd name="T3" fmla="*/ 12 h 12"/>
                  <a:gd name="T4" fmla="*/ 4 w 18"/>
                  <a:gd name="T5" fmla="*/ 4 h 12"/>
                  <a:gd name="T6" fmla="*/ 10 w 18"/>
                  <a:gd name="T7" fmla="*/ 0 h 12"/>
                  <a:gd name="T8" fmla="*/ 12 w 18"/>
                  <a:gd name="T9" fmla="*/ 0 h 12"/>
                  <a:gd name="T10" fmla="*/ 16 w 18"/>
                  <a:gd name="T11" fmla="*/ 0 h 12"/>
                  <a:gd name="T12" fmla="*/ 16 w 18"/>
                  <a:gd name="T13" fmla="*/ 0 h 12"/>
                  <a:gd name="T14" fmla="*/ 18 w 18"/>
                  <a:gd name="T15" fmla="*/ 2 h 12"/>
                  <a:gd name="T16" fmla="*/ 18 w 18"/>
                  <a:gd name="T17" fmla="*/ 4 h 12"/>
                  <a:gd name="T18" fmla="*/ 16 w 18"/>
                  <a:gd name="T19" fmla="*/ 8 h 12"/>
                  <a:gd name="T20" fmla="*/ 12 w 18"/>
                  <a:gd name="T21" fmla="*/ 12 h 12"/>
                  <a:gd name="T22" fmla="*/ 0 w 18"/>
                  <a:gd name="T23" fmla="*/ 12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2"/>
                  <a:gd name="T38" fmla="*/ 18 w 18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2">
                    <a:moveTo>
                      <a:pt x="0" y="12"/>
                    </a:moveTo>
                    <a:lnTo>
                      <a:pt x="0" y="12"/>
                    </a:lnTo>
                    <a:lnTo>
                      <a:pt x="4" y="4"/>
                    </a:lnTo>
                    <a:lnTo>
                      <a:pt x="10" y="0"/>
                    </a:lnTo>
                    <a:lnTo>
                      <a:pt x="12" y="0"/>
                    </a:lnTo>
                    <a:lnTo>
                      <a:pt x="16" y="0"/>
                    </a:lnTo>
                    <a:lnTo>
                      <a:pt x="18" y="2"/>
                    </a:lnTo>
                    <a:lnTo>
                      <a:pt x="18" y="4"/>
                    </a:lnTo>
                    <a:lnTo>
                      <a:pt x="16" y="8"/>
                    </a:lnTo>
                    <a:lnTo>
                      <a:pt x="12" y="12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697" name="Freeform 437"/>
              <p:cNvSpPr>
                <a:spLocks/>
              </p:cNvSpPr>
              <p:nvPr/>
            </p:nvSpPr>
            <p:spPr bwMode="auto">
              <a:xfrm>
                <a:off x="3615" y="2643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2 w 16"/>
                  <a:gd name="T5" fmla="*/ 4 h 14"/>
                  <a:gd name="T6" fmla="*/ 6 w 16"/>
                  <a:gd name="T7" fmla="*/ 0 h 14"/>
                  <a:gd name="T8" fmla="*/ 8 w 16"/>
                  <a:gd name="T9" fmla="*/ 0 h 14"/>
                  <a:gd name="T10" fmla="*/ 10 w 16"/>
                  <a:gd name="T11" fmla="*/ 2 h 14"/>
                  <a:gd name="T12" fmla="*/ 10 w 16"/>
                  <a:gd name="T13" fmla="*/ 2 h 14"/>
                  <a:gd name="T14" fmla="*/ 14 w 16"/>
                  <a:gd name="T15" fmla="*/ 6 h 14"/>
                  <a:gd name="T16" fmla="*/ 16 w 16"/>
                  <a:gd name="T17" fmla="*/ 10 h 14"/>
                  <a:gd name="T18" fmla="*/ 16 w 16"/>
                  <a:gd name="T19" fmla="*/ 14 h 14"/>
                  <a:gd name="T20" fmla="*/ 6 w 16"/>
                  <a:gd name="T21" fmla="*/ 14 h 14"/>
                  <a:gd name="T22" fmla="*/ 0 w 16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4"/>
                  <a:gd name="T38" fmla="*/ 16 w 16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2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4" y="6"/>
                    </a:lnTo>
                    <a:lnTo>
                      <a:pt x="16" y="10"/>
                    </a:lnTo>
                    <a:lnTo>
                      <a:pt x="16" y="14"/>
                    </a:lnTo>
                    <a:lnTo>
                      <a:pt x="6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698" name="Freeform 438"/>
              <p:cNvSpPr>
                <a:spLocks/>
              </p:cNvSpPr>
              <p:nvPr/>
            </p:nvSpPr>
            <p:spPr bwMode="auto">
              <a:xfrm>
                <a:off x="3603" y="2531"/>
                <a:ext cx="16" cy="10"/>
              </a:xfrm>
              <a:custGeom>
                <a:avLst/>
                <a:gdLst>
                  <a:gd name="T0" fmla="*/ 0 w 16"/>
                  <a:gd name="T1" fmla="*/ 4 h 10"/>
                  <a:gd name="T2" fmla="*/ 0 w 16"/>
                  <a:gd name="T3" fmla="*/ 4 h 10"/>
                  <a:gd name="T4" fmla="*/ 4 w 16"/>
                  <a:gd name="T5" fmla="*/ 0 h 10"/>
                  <a:gd name="T6" fmla="*/ 8 w 16"/>
                  <a:gd name="T7" fmla="*/ 0 h 10"/>
                  <a:gd name="T8" fmla="*/ 12 w 16"/>
                  <a:gd name="T9" fmla="*/ 2 h 10"/>
                  <a:gd name="T10" fmla="*/ 12 w 16"/>
                  <a:gd name="T11" fmla="*/ 2 h 10"/>
                  <a:gd name="T12" fmla="*/ 16 w 16"/>
                  <a:gd name="T13" fmla="*/ 4 h 10"/>
                  <a:gd name="T14" fmla="*/ 16 w 16"/>
                  <a:gd name="T15" fmla="*/ 6 h 10"/>
                  <a:gd name="T16" fmla="*/ 14 w 16"/>
                  <a:gd name="T17" fmla="*/ 10 h 10"/>
                  <a:gd name="T18" fmla="*/ 14 w 16"/>
                  <a:gd name="T19" fmla="*/ 10 h 10"/>
                  <a:gd name="T20" fmla="*/ 6 w 16"/>
                  <a:gd name="T21" fmla="*/ 10 h 10"/>
                  <a:gd name="T22" fmla="*/ 2 w 16"/>
                  <a:gd name="T23" fmla="*/ 10 h 10"/>
                  <a:gd name="T24" fmla="*/ 0 w 16"/>
                  <a:gd name="T25" fmla="*/ 4 h 1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0"/>
                  <a:gd name="T41" fmla="*/ 16 w 16"/>
                  <a:gd name="T42" fmla="*/ 10 h 10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0">
                    <a:moveTo>
                      <a:pt x="0" y="4"/>
                    </a:moveTo>
                    <a:lnTo>
                      <a:pt x="0" y="4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0"/>
                    </a:lnTo>
                    <a:lnTo>
                      <a:pt x="6" y="10"/>
                    </a:lnTo>
                    <a:lnTo>
                      <a:pt x="2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699" name="Freeform 439"/>
              <p:cNvSpPr>
                <a:spLocks/>
              </p:cNvSpPr>
              <p:nvPr/>
            </p:nvSpPr>
            <p:spPr bwMode="auto">
              <a:xfrm>
                <a:off x="3631" y="2537"/>
                <a:ext cx="10" cy="10"/>
              </a:xfrm>
              <a:custGeom>
                <a:avLst/>
                <a:gdLst>
                  <a:gd name="T0" fmla="*/ 0 w 10"/>
                  <a:gd name="T1" fmla="*/ 4 h 10"/>
                  <a:gd name="T2" fmla="*/ 0 w 10"/>
                  <a:gd name="T3" fmla="*/ 4 h 10"/>
                  <a:gd name="T4" fmla="*/ 2 w 10"/>
                  <a:gd name="T5" fmla="*/ 2 h 10"/>
                  <a:gd name="T6" fmla="*/ 2 w 10"/>
                  <a:gd name="T7" fmla="*/ 0 h 10"/>
                  <a:gd name="T8" fmla="*/ 6 w 10"/>
                  <a:gd name="T9" fmla="*/ 0 h 10"/>
                  <a:gd name="T10" fmla="*/ 6 w 10"/>
                  <a:gd name="T11" fmla="*/ 0 h 10"/>
                  <a:gd name="T12" fmla="*/ 10 w 10"/>
                  <a:gd name="T13" fmla="*/ 2 h 10"/>
                  <a:gd name="T14" fmla="*/ 10 w 10"/>
                  <a:gd name="T15" fmla="*/ 4 h 10"/>
                  <a:gd name="T16" fmla="*/ 10 w 10"/>
                  <a:gd name="T17" fmla="*/ 6 h 10"/>
                  <a:gd name="T18" fmla="*/ 6 w 10"/>
                  <a:gd name="T19" fmla="*/ 10 h 10"/>
                  <a:gd name="T20" fmla="*/ 0 w 10"/>
                  <a:gd name="T21" fmla="*/ 4 h 10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10"/>
                  <a:gd name="T35" fmla="*/ 10 w 10"/>
                  <a:gd name="T36" fmla="*/ 10 h 10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10">
                    <a:moveTo>
                      <a:pt x="0" y="4"/>
                    </a:moveTo>
                    <a:lnTo>
                      <a:pt x="0" y="4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10" y="2"/>
                    </a:lnTo>
                    <a:lnTo>
                      <a:pt x="10" y="4"/>
                    </a:lnTo>
                    <a:lnTo>
                      <a:pt x="10" y="6"/>
                    </a:lnTo>
                    <a:lnTo>
                      <a:pt x="6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00" name="Freeform 440"/>
              <p:cNvSpPr>
                <a:spLocks/>
              </p:cNvSpPr>
              <p:nvPr/>
            </p:nvSpPr>
            <p:spPr bwMode="auto">
              <a:xfrm>
                <a:off x="3667" y="2495"/>
                <a:ext cx="18" cy="12"/>
              </a:xfrm>
              <a:custGeom>
                <a:avLst/>
                <a:gdLst>
                  <a:gd name="T0" fmla="*/ 0 w 18"/>
                  <a:gd name="T1" fmla="*/ 12 h 12"/>
                  <a:gd name="T2" fmla="*/ 0 w 18"/>
                  <a:gd name="T3" fmla="*/ 12 h 12"/>
                  <a:gd name="T4" fmla="*/ 4 w 18"/>
                  <a:gd name="T5" fmla="*/ 4 h 12"/>
                  <a:gd name="T6" fmla="*/ 8 w 18"/>
                  <a:gd name="T7" fmla="*/ 0 h 12"/>
                  <a:gd name="T8" fmla="*/ 12 w 18"/>
                  <a:gd name="T9" fmla="*/ 0 h 12"/>
                  <a:gd name="T10" fmla="*/ 14 w 18"/>
                  <a:gd name="T11" fmla="*/ 0 h 12"/>
                  <a:gd name="T12" fmla="*/ 14 w 18"/>
                  <a:gd name="T13" fmla="*/ 0 h 12"/>
                  <a:gd name="T14" fmla="*/ 18 w 18"/>
                  <a:gd name="T15" fmla="*/ 2 h 12"/>
                  <a:gd name="T16" fmla="*/ 18 w 18"/>
                  <a:gd name="T17" fmla="*/ 4 h 12"/>
                  <a:gd name="T18" fmla="*/ 16 w 18"/>
                  <a:gd name="T19" fmla="*/ 8 h 12"/>
                  <a:gd name="T20" fmla="*/ 12 w 18"/>
                  <a:gd name="T21" fmla="*/ 12 h 12"/>
                  <a:gd name="T22" fmla="*/ 0 w 18"/>
                  <a:gd name="T23" fmla="*/ 12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2"/>
                  <a:gd name="T38" fmla="*/ 18 w 18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2">
                    <a:moveTo>
                      <a:pt x="0" y="12"/>
                    </a:moveTo>
                    <a:lnTo>
                      <a:pt x="0" y="12"/>
                    </a:lnTo>
                    <a:lnTo>
                      <a:pt x="4" y="4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4" y="0"/>
                    </a:lnTo>
                    <a:lnTo>
                      <a:pt x="18" y="2"/>
                    </a:lnTo>
                    <a:lnTo>
                      <a:pt x="18" y="4"/>
                    </a:lnTo>
                    <a:lnTo>
                      <a:pt x="16" y="8"/>
                    </a:lnTo>
                    <a:lnTo>
                      <a:pt x="12" y="12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01" name="Freeform 441"/>
              <p:cNvSpPr>
                <a:spLocks/>
              </p:cNvSpPr>
              <p:nvPr/>
            </p:nvSpPr>
            <p:spPr bwMode="auto">
              <a:xfrm>
                <a:off x="3621" y="2543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2 w 16"/>
                  <a:gd name="T5" fmla="*/ 4 h 14"/>
                  <a:gd name="T6" fmla="*/ 4 w 16"/>
                  <a:gd name="T7" fmla="*/ 0 h 14"/>
                  <a:gd name="T8" fmla="*/ 6 w 16"/>
                  <a:gd name="T9" fmla="*/ 0 h 14"/>
                  <a:gd name="T10" fmla="*/ 8 w 16"/>
                  <a:gd name="T11" fmla="*/ 2 h 14"/>
                  <a:gd name="T12" fmla="*/ 8 w 16"/>
                  <a:gd name="T13" fmla="*/ 2 h 14"/>
                  <a:gd name="T14" fmla="*/ 12 w 16"/>
                  <a:gd name="T15" fmla="*/ 6 h 14"/>
                  <a:gd name="T16" fmla="*/ 16 w 16"/>
                  <a:gd name="T17" fmla="*/ 10 h 14"/>
                  <a:gd name="T18" fmla="*/ 16 w 16"/>
                  <a:gd name="T19" fmla="*/ 14 h 14"/>
                  <a:gd name="T20" fmla="*/ 6 w 16"/>
                  <a:gd name="T21" fmla="*/ 14 h 14"/>
                  <a:gd name="T22" fmla="*/ 0 w 16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4"/>
                  <a:gd name="T38" fmla="*/ 16 w 16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2" y="4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12" y="6"/>
                    </a:lnTo>
                    <a:lnTo>
                      <a:pt x="16" y="10"/>
                    </a:lnTo>
                    <a:lnTo>
                      <a:pt x="16" y="14"/>
                    </a:lnTo>
                    <a:lnTo>
                      <a:pt x="6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02" name="Freeform 442"/>
              <p:cNvSpPr>
                <a:spLocks/>
              </p:cNvSpPr>
              <p:nvPr/>
            </p:nvSpPr>
            <p:spPr bwMode="auto">
              <a:xfrm>
                <a:off x="3635" y="2651"/>
                <a:ext cx="16" cy="12"/>
              </a:xfrm>
              <a:custGeom>
                <a:avLst/>
                <a:gdLst>
                  <a:gd name="T0" fmla="*/ 0 w 16"/>
                  <a:gd name="T1" fmla="*/ 4 h 12"/>
                  <a:gd name="T2" fmla="*/ 0 w 16"/>
                  <a:gd name="T3" fmla="*/ 4 h 12"/>
                  <a:gd name="T4" fmla="*/ 6 w 16"/>
                  <a:gd name="T5" fmla="*/ 0 h 12"/>
                  <a:gd name="T6" fmla="*/ 8 w 16"/>
                  <a:gd name="T7" fmla="*/ 0 h 12"/>
                  <a:gd name="T8" fmla="*/ 12 w 16"/>
                  <a:gd name="T9" fmla="*/ 2 h 12"/>
                  <a:gd name="T10" fmla="*/ 12 w 16"/>
                  <a:gd name="T11" fmla="*/ 2 h 12"/>
                  <a:gd name="T12" fmla="*/ 16 w 16"/>
                  <a:gd name="T13" fmla="*/ 4 h 12"/>
                  <a:gd name="T14" fmla="*/ 16 w 16"/>
                  <a:gd name="T15" fmla="*/ 8 h 12"/>
                  <a:gd name="T16" fmla="*/ 14 w 16"/>
                  <a:gd name="T17" fmla="*/ 10 h 12"/>
                  <a:gd name="T18" fmla="*/ 14 w 16"/>
                  <a:gd name="T19" fmla="*/ 10 h 12"/>
                  <a:gd name="T20" fmla="*/ 8 w 16"/>
                  <a:gd name="T21" fmla="*/ 12 h 12"/>
                  <a:gd name="T22" fmla="*/ 2 w 16"/>
                  <a:gd name="T23" fmla="*/ 10 h 12"/>
                  <a:gd name="T24" fmla="*/ 0 w 16"/>
                  <a:gd name="T25" fmla="*/ 4 h 1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2"/>
                  <a:gd name="T41" fmla="*/ 16 w 16"/>
                  <a:gd name="T42" fmla="*/ 12 h 12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2">
                    <a:moveTo>
                      <a:pt x="0" y="4"/>
                    </a:moveTo>
                    <a:lnTo>
                      <a:pt x="0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6" y="4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8" y="12"/>
                    </a:lnTo>
                    <a:lnTo>
                      <a:pt x="2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03" name="Freeform 443"/>
              <p:cNvSpPr>
                <a:spLocks/>
              </p:cNvSpPr>
              <p:nvPr/>
            </p:nvSpPr>
            <p:spPr bwMode="auto">
              <a:xfrm>
                <a:off x="3665" y="2659"/>
                <a:ext cx="10" cy="8"/>
              </a:xfrm>
              <a:custGeom>
                <a:avLst/>
                <a:gdLst>
                  <a:gd name="T0" fmla="*/ 0 w 10"/>
                  <a:gd name="T1" fmla="*/ 2 h 8"/>
                  <a:gd name="T2" fmla="*/ 0 w 10"/>
                  <a:gd name="T3" fmla="*/ 2 h 8"/>
                  <a:gd name="T4" fmla="*/ 0 w 10"/>
                  <a:gd name="T5" fmla="*/ 0 h 8"/>
                  <a:gd name="T6" fmla="*/ 2 w 10"/>
                  <a:gd name="T7" fmla="*/ 0 h 8"/>
                  <a:gd name="T8" fmla="*/ 4 w 10"/>
                  <a:gd name="T9" fmla="*/ 0 h 8"/>
                  <a:gd name="T10" fmla="*/ 4 w 10"/>
                  <a:gd name="T11" fmla="*/ 0 h 8"/>
                  <a:gd name="T12" fmla="*/ 8 w 10"/>
                  <a:gd name="T13" fmla="*/ 0 h 8"/>
                  <a:gd name="T14" fmla="*/ 10 w 10"/>
                  <a:gd name="T15" fmla="*/ 2 h 8"/>
                  <a:gd name="T16" fmla="*/ 10 w 10"/>
                  <a:gd name="T17" fmla="*/ 4 h 8"/>
                  <a:gd name="T18" fmla="*/ 4 w 10"/>
                  <a:gd name="T19" fmla="*/ 8 h 8"/>
                  <a:gd name="T20" fmla="*/ 0 w 10"/>
                  <a:gd name="T21" fmla="*/ 2 h 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8"/>
                  <a:gd name="T35" fmla="*/ 10 w 10"/>
                  <a:gd name="T36" fmla="*/ 8 h 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8">
                    <a:moveTo>
                      <a:pt x="0" y="2"/>
                    </a:moveTo>
                    <a:lnTo>
                      <a:pt x="0" y="2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0" y="4"/>
                    </a:lnTo>
                    <a:lnTo>
                      <a:pt x="4" y="8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04" name="Freeform 444"/>
              <p:cNvSpPr>
                <a:spLocks/>
              </p:cNvSpPr>
              <p:nvPr/>
            </p:nvSpPr>
            <p:spPr bwMode="auto">
              <a:xfrm>
                <a:off x="3655" y="2649"/>
                <a:ext cx="8" cy="12"/>
              </a:xfrm>
              <a:custGeom>
                <a:avLst/>
                <a:gdLst>
                  <a:gd name="T0" fmla="*/ 0 w 8"/>
                  <a:gd name="T1" fmla="*/ 4 h 12"/>
                  <a:gd name="T2" fmla="*/ 0 w 8"/>
                  <a:gd name="T3" fmla="*/ 4 h 12"/>
                  <a:gd name="T4" fmla="*/ 0 w 8"/>
                  <a:gd name="T5" fmla="*/ 2 h 12"/>
                  <a:gd name="T6" fmla="*/ 2 w 8"/>
                  <a:gd name="T7" fmla="*/ 0 h 12"/>
                  <a:gd name="T8" fmla="*/ 4 w 8"/>
                  <a:gd name="T9" fmla="*/ 2 h 12"/>
                  <a:gd name="T10" fmla="*/ 4 w 8"/>
                  <a:gd name="T11" fmla="*/ 2 h 12"/>
                  <a:gd name="T12" fmla="*/ 6 w 8"/>
                  <a:gd name="T13" fmla="*/ 4 h 12"/>
                  <a:gd name="T14" fmla="*/ 8 w 8"/>
                  <a:gd name="T15" fmla="*/ 6 h 12"/>
                  <a:gd name="T16" fmla="*/ 6 w 8"/>
                  <a:gd name="T17" fmla="*/ 10 h 12"/>
                  <a:gd name="T18" fmla="*/ 6 w 8"/>
                  <a:gd name="T19" fmla="*/ 10 h 12"/>
                  <a:gd name="T20" fmla="*/ 4 w 8"/>
                  <a:gd name="T21" fmla="*/ 12 h 12"/>
                  <a:gd name="T22" fmla="*/ 4 w 8"/>
                  <a:gd name="T23" fmla="*/ 12 h 12"/>
                  <a:gd name="T24" fmla="*/ 2 w 8"/>
                  <a:gd name="T25" fmla="*/ 12 h 12"/>
                  <a:gd name="T26" fmla="*/ 2 w 8"/>
                  <a:gd name="T27" fmla="*/ 12 h 12"/>
                  <a:gd name="T28" fmla="*/ 0 w 8"/>
                  <a:gd name="T29" fmla="*/ 8 h 12"/>
                  <a:gd name="T30" fmla="*/ 0 w 8"/>
                  <a:gd name="T31" fmla="*/ 4 h 12"/>
                  <a:gd name="T32" fmla="*/ 0 w 8"/>
                  <a:gd name="T33" fmla="*/ 4 h 1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8"/>
                  <a:gd name="T52" fmla="*/ 0 h 12"/>
                  <a:gd name="T53" fmla="*/ 8 w 8"/>
                  <a:gd name="T54" fmla="*/ 12 h 12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8" h="12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2"/>
                    </a:lnTo>
                    <a:lnTo>
                      <a:pt x="6" y="4"/>
                    </a:lnTo>
                    <a:lnTo>
                      <a:pt x="8" y="6"/>
                    </a:lnTo>
                    <a:lnTo>
                      <a:pt x="6" y="10"/>
                    </a:lnTo>
                    <a:lnTo>
                      <a:pt x="4" y="12"/>
                    </a:lnTo>
                    <a:lnTo>
                      <a:pt x="2" y="12"/>
                    </a:lnTo>
                    <a:lnTo>
                      <a:pt x="0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05" name="Freeform 445"/>
              <p:cNvSpPr>
                <a:spLocks/>
              </p:cNvSpPr>
              <p:nvPr/>
            </p:nvSpPr>
            <p:spPr bwMode="auto">
              <a:xfrm>
                <a:off x="3641" y="2665"/>
                <a:ext cx="8" cy="12"/>
              </a:xfrm>
              <a:custGeom>
                <a:avLst/>
                <a:gdLst>
                  <a:gd name="T0" fmla="*/ 0 w 8"/>
                  <a:gd name="T1" fmla="*/ 8 h 12"/>
                  <a:gd name="T2" fmla="*/ 0 w 8"/>
                  <a:gd name="T3" fmla="*/ 8 h 12"/>
                  <a:gd name="T4" fmla="*/ 0 w 8"/>
                  <a:gd name="T5" fmla="*/ 2 h 12"/>
                  <a:gd name="T6" fmla="*/ 2 w 8"/>
                  <a:gd name="T7" fmla="*/ 0 h 12"/>
                  <a:gd name="T8" fmla="*/ 4 w 8"/>
                  <a:gd name="T9" fmla="*/ 0 h 12"/>
                  <a:gd name="T10" fmla="*/ 4 w 8"/>
                  <a:gd name="T11" fmla="*/ 0 h 12"/>
                  <a:gd name="T12" fmla="*/ 8 w 8"/>
                  <a:gd name="T13" fmla="*/ 4 h 12"/>
                  <a:gd name="T14" fmla="*/ 8 w 8"/>
                  <a:gd name="T15" fmla="*/ 8 h 12"/>
                  <a:gd name="T16" fmla="*/ 8 w 8"/>
                  <a:gd name="T17" fmla="*/ 8 h 12"/>
                  <a:gd name="T18" fmla="*/ 8 w 8"/>
                  <a:gd name="T19" fmla="*/ 10 h 12"/>
                  <a:gd name="T20" fmla="*/ 6 w 8"/>
                  <a:gd name="T21" fmla="*/ 12 h 12"/>
                  <a:gd name="T22" fmla="*/ 6 w 8"/>
                  <a:gd name="T23" fmla="*/ 12 h 12"/>
                  <a:gd name="T24" fmla="*/ 4 w 8"/>
                  <a:gd name="T25" fmla="*/ 10 h 12"/>
                  <a:gd name="T26" fmla="*/ 0 w 8"/>
                  <a:gd name="T27" fmla="*/ 8 h 12"/>
                  <a:gd name="T28" fmla="*/ 0 w 8"/>
                  <a:gd name="T29" fmla="*/ 8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8"/>
                  <a:gd name="T46" fmla="*/ 0 h 12"/>
                  <a:gd name="T47" fmla="*/ 8 w 8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8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8" y="8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06" name="Freeform 446"/>
              <p:cNvSpPr>
                <a:spLocks/>
              </p:cNvSpPr>
              <p:nvPr/>
            </p:nvSpPr>
            <p:spPr bwMode="auto">
              <a:xfrm>
                <a:off x="3597" y="2655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0 w 16"/>
                  <a:gd name="T5" fmla="*/ 2 h 14"/>
                  <a:gd name="T6" fmla="*/ 2 w 16"/>
                  <a:gd name="T7" fmla="*/ 0 h 14"/>
                  <a:gd name="T8" fmla="*/ 6 w 16"/>
                  <a:gd name="T9" fmla="*/ 0 h 14"/>
                  <a:gd name="T10" fmla="*/ 6 w 16"/>
                  <a:gd name="T11" fmla="*/ 0 h 14"/>
                  <a:gd name="T12" fmla="*/ 16 w 16"/>
                  <a:gd name="T13" fmla="*/ 6 h 14"/>
                  <a:gd name="T14" fmla="*/ 16 w 16"/>
                  <a:gd name="T15" fmla="*/ 6 h 14"/>
                  <a:gd name="T16" fmla="*/ 14 w 16"/>
                  <a:gd name="T17" fmla="*/ 10 h 14"/>
                  <a:gd name="T18" fmla="*/ 14 w 16"/>
                  <a:gd name="T19" fmla="*/ 12 h 14"/>
                  <a:gd name="T20" fmla="*/ 12 w 16"/>
                  <a:gd name="T21" fmla="*/ 14 h 14"/>
                  <a:gd name="T22" fmla="*/ 12 w 16"/>
                  <a:gd name="T23" fmla="*/ 14 h 14"/>
                  <a:gd name="T24" fmla="*/ 6 w 16"/>
                  <a:gd name="T25" fmla="*/ 12 h 14"/>
                  <a:gd name="T26" fmla="*/ 2 w 16"/>
                  <a:gd name="T27" fmla="*/ 10 h 14"/>
                  <a:gd name="T28" fmla="*/ 0 w 16"/>
                  <a:gd name="T29" fmla="*/ 8 h 14"/>
                  <a:gd name="T30" fmla="*/ 0 w 16"/>
                  <a:gd name="T31" fmla="*/ 8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4"/>
                  <a:gd name="T50" fmla="*/ 16 w 16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16" y="6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6" y="12"/>
                    </a:lnTo>
                    <a:lnTo>
                      <a:pt x="2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07" name="Freeform 447"/>
              <p:cNvSpPr>
                <a:spLocks/>
              </p:cNvSpPr>
              <p:nvPr/>
            </p:nvSpPr>
            <p:spPr bwMode="auto">
              <a:xfrm>
                <a:off x="3615" y="2661"/>
                <a:ext cx="10" cy="12"/>
              </a:xfrm>
              <a:custGeom>
                <a:avLst/>
                <a:gdLst>
                  <a:gd name="T0" fmla="*/ 0 w 10"/>
                  <a:gd name="T1" fmla="*/ 6 h 12"/>
                  <a:gd name="T2" fmla="*/ 0 w 10"/>
                  <a:gd name="T3" fmla="*/ 6 h 12"/>
                  <a:gd name="T4" fmla="*/ 0 w 10"/>
                  <a:gd name="T5" fmla="*/ 2 h 12"/>
                  <a:gd name="T6" fmla="*/ 0 w 10"/>
                  <a:gd name="T7" fmla="*/ 0 h 12"/>
                  <a:gd name="T8" fmla="*/ 4 w 10"/>
                  <a:gd name="T9" fmla="*/ 0 h 12"/>
                  <a:gd name="T10" fmla="*/ 4 w 10"/>
                  <a:gd name="T11" fmla="*/ 0 h 12"/>
                  <a:gd name="T12" fmla="*/ 8 w 10"/>
                  <a:gd name="T13" fmla="*/ 0 h 12"/>
                  <a:gd name="T14" fmla="*/ 10 w 10"/>
                  <a:gd name="T15" fmla="*/ 2 h 12"/>
                  <a:gd name="T16" fmla="*/ 10 w 10"/>
                  <a:gd name="T17" fmla="*/ 6 h 12"/>
                  <a:gd name="T18" fmla="*/ 8 w 10"/>
                  <a:gd name="T19" fmla="*/ 12 h 12"/>
                  <a:gd name="T20" fmla="*/ 0 w 10"/>
                  <a:gd name="T21" fmla="*/ 12 h 12"/>
                  <a:gd name="T22" fmla="*/ 0 w 10"/>
                  <a:gd name="T23" fmla="*/ 6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0"/>
                  <a:gd name="T37" fmla="*/ 0 h 12"/>
                  <a:gd name="T38" fmla="*/ 10 w 10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0" h="12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0" y="6"/>
                    </a:lnTo>
                    <a:lnTo>
                      <a:pt x="8" y="12"/>
                    </a:lnTo>
                    <a:lnTo>
                      <a:pt x="0" y="12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08" name="Freeform 448"/>
              <p:cNvSpPr>
                <a:spLocks/>
              </p:cNvSpPr>
              <p:nvPr/>
            </p:nvSpPr>
            <p:spPr bwMode="auto">
              <a:xfrm>
                <a:off x="3627" y="2661"/>
                <a:ext cx="10" cy="16"/>
              </a:xfrm>
              <a:custGeom>
                <a:avLst/>
                <a:gdLst>
                  <a:gd name="T0" fmla="*/ 0 w 10"/>
                  <a:gd name="T1" fmla="*/ 14 h 16"/>
                  <a:gd name="T2" fmla="*/ 0 w 10"/>
                  <a:gd name="T3" fmla="*/ 14 h 16"/>
                  <a:gd name="T4" fmla="*/ 0 w 10"/>
                  <a:gd name="T5" fmla="*/ 10 h 16"/>
                  <a:gd name="T6" fmla="*/ 2 w 10"/>
                  <a:gd name="T7" fmla="*/ 2 h 16"/>
                  <a:gd name="T8" fmla="*/ 2 w 10"/>
                  <a:gd name="T9" fmla="*/ 2 h 16"/>
                  <a:gd name="T10" fmla="*/ 2 w 10"/>
                  <a:gd name="T11" fmla="*/ 0 h 16"/>
                  <a:gd name="T12" fmla="*/ 6 w 10"/>
                  <a:gd name="T13" fmla="*/ 0 h 16"/>
                  <a:gd name="T14" fmla="*/ 8 w 10"/>
                  <a:gd name="T15" fmla="*/ 2 h 16"/>
                  <a:gd name="T16" fmla="*/ 8 w 10"/>
                  <a:gd name="T17" fmla="*/ 4 h 16"/>
                  <a:gd name="T18" fmla="*/ 8 w 10"/>
                  <a:gd name="T19" fmla="*/ 4 h 16"/>
                  <a:gd name="T20" fmla="*/ 10 w 10"/>
                  <a:gd name="T21" fmla="*/ 14 h 16"/>
                  <a:gd name="T22" fmla="*/ 10 w 10"/>
                  <a:gd name="T23" fmla="*/ 14 h 16"/>
                  <a:gd name="T24" fmla="*/ 6 w 10"/>
                  <a:gd name="T25" fmla="*/ 16 h 16"/>
                  <a:gd name="T26" fmla="*/ 2 w 10"/>
                  <a:gd name="T27" fmla="*/ 16 h 16"/>
                  <a:gd name="T28" fmla="*/ 0 w 10"/>
                  <a:gd name="T29" fmla="*/ 14 h 16"/>
                  <a:gd name="T30" fmla="*/ 0 w 10"/>
                  <a:gd name="T31" fmla="*/ 14 h 1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0"/>
                  <a:gd name="T49" fmla="*/ 0 h 16"/>
                  <a:gd name="T50" fmla="*/ 10 w 10"/>
                  <a:gd name="T51" fmla="*/ 16 h 1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0" h="16">
                    <a:moveTo>
                      <a:pt x="0" y="14"/>
                    </a:moveTo>
                    <a:lnTo>
                      <a:pt x="0" y="14"/>
                    </a:lnTo>
                    <a:lnTo>
                      <a:pt x="0" y="10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8" y="4"/>
                    </a:lnTo>
                    <a:lnTo>
                      <a:pt x="10" y="14"/>
                    </a:lnTo>
                    <a:lnTo>
                      <a:pt x="6" y="16"/>
                    </a:lnTo>
                    <a:lnTo>
                      <a:pt x="2" y="16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09" name="Freeform 449"/>
              <p:cNvSpPr>
                <a:spLocks/>
              </p:cNvSpPr>
              <p:nvPr/>
            </p:nvSpPr>
            <p:spPr bwMode="auto">
              <a:xfrm>
                <a:off x="3271" y="2447"/>
                <a:ext cx="12" cy="18"/>
              </a:xfrm>
              <a:custGeom>
                <a:avLst/>
                <a:gdLst>
                  <a:gd name="T0" fmla="*/ 10 w 12"/>
                  <a:gd name="T1" fmla="*/ 0 h 18"/>
                  <a:gd name="T2" fmla="*/ 10 w 12"/>
                  <a:gd name="T3" fmla="*/ 0 h 18"/>
                  <a:gd name="T4" fmla="*/ 12 w 12"/>
                  <a:gd name="T5" fmla="*/ 8 h 18"/>
                  <a:gd name="T6" fmla="*/ 10 w 12"/>
                  <a:gd name="T7" fmla="*/ 16 h 18"/>
                  <a:gd name="T8" fmla="*/ 8 w 12"/>
                  <a:gd name="T9" fmla="*/ 18 h 18"/>
                  <a:gd name="T10" fmla="*/ 6 w 12"/>
                  <a:gd name="T11" fmla="*/ 18 h 18"/>
                  <a:gd name="T12" fmla="*/ 6 w 12"/>
                  <a:gd name="T13" fmla="*/ 18 h 18"/>
                  <a:gd name="T14" fmla="*/ 2 w 12"/>
                  <a:gd name="T15" fmla="*/ 18 h 18"/>
                  <a:gd name="T16" fmla="*/ 0 w 12"/>
                  <a:gd name="T17" fmla="*/ 18 h 18"/>
                  <a:gd name="T18" fmla="*/ 0 w 12"/>
                  <a:gd name="T19" fmla="*/ 12 h 18"/>
                  <a:gd name="T20" fmla="*/ 2 w 12"/>
                  <a:gd name="T21" fmla="*/ 6 h 18"/>
                  <a:gd name="T22" fmla="*/ 10 w 12"/>
                  <a:gd name="T23" fmla="*/ 0 h 18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8"/>
                  <a:gd name="T38" fmla="*/ 12 w 12"/>
                  <a:gd name="T39" fmla="*/ 18 h 18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8">
                    <a:moveTo>
                      <a:pt x="10" y="0"/>
                    </a:moveTo>
                    <a:lnTo>
                      <a:pt x="10" y="0"/>
                    </a:lnTo>
                    <a:lnTo>
                      <a:pt x="12" y="8"/>
                    </a:lnTo>
                    <a:lnTo>
                      <a:pt x="10" y="16"/>
                    </a:lnTo>
                    <a:lnTo>
                      <a:pt x="8" y="18"/>
                    </a:lnTo>
                    <a:lnTo>
                      <a:pt x="6" y="18"/>
                    </a:lnTo>
                    <a:lnTo>
                      <a:pt x="2" y="18"/>
                    </a:lnTo>
                    <a:lnTo>
                      <a:pt x="0" y="18"/>
                    </a:lnTo>
                    <a:lnTo>
                      <a:pt x="0" y="12"/>
                    </a:lnTo>
                    <a:lnTo>
                      <a:pt x="2" y="6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10" name="Freeform 450"/>
              <p:cNvSpPr>
                <a:spLocks/>
              </p:cNvSpPr>
              <p:nvPr/>
            </p:nvSpPr>
            <p:spPr bwMode="auto">
              <a:xfrm>
                <a:off x="3279" y="2383"/>
                <a:ext cx="12" cy="18"/>
              </a:xfrm>
              <a:custGeom>
                <a:avLst/>
                <a:gdLst>
                  <a:gd name="T0" fmla="*/ 10 w 12"/>
                  <a:gd name="T1" fmla="*/ 0 h 18"/>
                  <a:gd name="T2" fmla="*/ 10 w 12"/>
                  <a:gd name="T3" fmla="*/ 0 h 18"/>
                  <a:gd name="T4" fmla="*/ 12 w 12"/>
                  <a:gd name="T5" fmla="*/ 8 h 18"/>
                  <a:gd name="T6" fmla="*/ 10 w 12"/>
                  <a:gd name="T7" fmla="*/ 16 h 18"/>
                  <a:gd name="T8" fmla="*/ 8 w 12"/>
                  <a:gd name="T9" fmla="*/ 18 h 18"/>
                  <a:gd name="T10" fmla="*/ 6 w 12"/>
                  <a:gd name="T11" fmla="*/ 18 h 18"/>
                  <a:gd name="T12" fmla="*/ 6 w 12"/>
                  <a:gd name="T13" fmla="*/ 18 h 18"/>
                  <a:gd name="T14" fmla="*/ 2 w 12"/>
                  <a:gd name="T15" fmla="*/ 18 h 18"/>
                  <a:gd name="T16" fmla="*/ 0 w 12"/>
                  <a:gd name="T17" fmla="*/ 18 h 18"/>
                  <a:gd name="T18" fmla="*/ 0 w 12"/>
                  <a:gd name="T19" fmla="*/ 12 h 18"/>
                  <a:gd name="T20" fmla="*/ 2 w 12"/>
                  <a:gd name="T21" fmla="*/ 6 h 18"/>
                  <a:gd name="T22" fmla="*/ 10 w 12"/>
                  <a:gd name="T23" fmla="*/ 0 h 18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8"/>
                  <a:gd name="T38" fmla="*/ 12 w 12"/>
                  <a:gd name="T39" fmla="*/ 18 h 18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8">
                    <a:moveTo>
                      <a:pt x="10" y="0"/>
                    </a:moveTo>
                    <a:lnTo>
                      <a:pt x="10" y="0"/>
                    </a:lnTo>
                    <a:lnTo>
                      <a:pt x="12" y="8"/>
                    </a:lnTo>
                    <a:lnTo>
                      <a:pt x="10" y="16"/>
                    </a:lnTo>
                    <a:lnTo>
                      <a:pt x="8" y="18"/>
                    </a:lnTo>
                    <a:lnTo>
                      <a:pt x="6" y="18"/>
                    </a:lnTo>
                    <a:lnTo>
                      <a:pt x="2" y="18"/>
                    </a:lnTo>
                    <a:lnTo>
                      <a:pt x="0" y="18"/>
                    </a:lnTo>
                    <a:lnTo>
                      <a:pt x="0" y="12"/>
                    </a:lnTo>
                    <a:lnTo>
                      <a:pt x="2" y="6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11" name="Freeform 451"/>
              <p:cNvSpPr>
                <a:spLocks/>
              </p:cNvSpPr>
              <p:nvPr/>
            </p:nvSpPr>
            <p:spPr bwMode="auto">
              <a:xfrm>
                <a:off x="3203" y="2473"/>
                <a:ext cx="14" cy="20"/>
              </a:xfrm>
              <a:custGeom>
                <a:avLst/>
                <a:gdLst>
                  <a:gd name="T0" fmla="*/ 12 w 14"/>
                  <a:gd name="T1" fmla="*/ 0 h 20"/>
                  <a:gd name="T2" fmla="*/ 12 w 14"/>
                  <a:gd name="T3" fmla="*/ 0 h 20"/>
                  <a:gd name="T4" fmla="*/ 14 w 14"/>
                  <a:gd name="T5" fmla="*/ 10 h 20"/>
                  <a:gd name="T6" fmla="*/ 12 w 14"/>
                  <a:gd name="T7" fmla="*/ 16 h 20"/>
                  <a:gd name="T8" fmla="*/ 10 w 14"/>
                  <a:gd name="T9" fmla="*/ 18 h 20"/>
                  <a:gd name="T10" fmla="*/ 8 w 14"/>
                  <a:gd name="T11" fmla="*/ 20 h 20"/>
                  <a:gd name="T12" fmla="*/ 8 w 14"/>
                  <a:gd name="T13" fmla="*/ 20 h 20"/>
                  <a:gd name="T14" fmla="*/ 4 w 14"/>
                  <a:gd name="T15" fmla="*/ 18 h 20"/>
                  <a:gd name="T16" fmla="*/ 2 w 14"/>
                  <a:gd name="T17" fmla="*/ 18 h 20"/>
                  <a:gd name="T18" fmla="*/ 0 w 14"/>
                  <a:gd name="T19" fmla="*/ 14 h 20"/>
                  <a:gd name="T20" fmla="*/ 2 w 14"/>
                  <a:gd name="T21" fmla="*/ 8 h 20"/>
                  <a:gd name="T22" fmla="*/ 12 w 14"/>
                  <a:gd name="T23" fmla="*/ 0 h 20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4"/>
                  <a:gd name="T37" fmla="*/ 0 h 20"/>
                  <a:gd name="T38" fmla="*/ 14 w 14"/>
                  <a:gd name="T39" fmla="*/ 20 h 20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4" h="20">
                    <a:moveTo>
                      <a:pt x="12" y="0"/>
                    </a:moveTo>
                    <a:lnTo>
                      <a:pt x="12" y="0"/>
                    </a:lnTo>
                    <a:lnTo>
                      <a:pt x="14" y="10"/>
                    </a:lnTo>
                    <a:lnTo>
                      <a:pt x="12" y="16"/>
                    </a:lnTo>
                    <a:lnTo>
                      <a:pt x="10" y="18"/>
                    </a:lnTo>
                    <a:lnTo>
                      <a:pt x="8" y="20"/>
                    </a:lnTo>
                    <a:lnTo>
                      <a:pt x="4" y="18"/>
                    </a:lnTo>
                    <a:lnTo>
                      <a:pt x="2" y="18"/>
                    </a:lnTo>
                    <a:lnTo>
                      <a:pt x="0" y="14"/>
                    </a:lnTo>
                    <a:lnTo>
                      <a:pt x="2" y="8"/>
                    </a:lnTo>
                    <a:lnTo>
                      <a:pt x="12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12" name="Freeform 452"/>
              <p:cNvSpPr>
                <a:spLocks/>
              </p:cNvSpPr>
              <p:nvPr/>
            </p:nvSpPr>
            <p:spPr bwMode="auto">
              <a:xfrm>
                <a:off x="3179" y="2437"/>
                <a:ext cx="18" cy="12"/>
              </a:xfrm>
              <a:custGeom>
                <a:avLst/>
                <a:gdLst>
                  <a:gd name="T0" fmla="*/ 16 w 18"/>
                  <a:gd name="T1" fmla="*/ 0 h 12"/>
                  <a:gd name="T2" fmla="*/ 16 w 18"/>
                  <a:gd name="T3" fmla="*/ 0 h 12"/>
                  <a:gd name="T4" fmla="*/ 18 w 18"/>
                  <a:gd name="T5" fmla="*/ 6 h 12"/>
                  <a:gd name="T6" fmla="*/ 18 w 18"/>
                  <a:gd name="T7" fmla="*/ 10 h 12"/>
                  <a:gd name="T8" fmla="*/ 16 w 18"/>
                  <a:gd name="T9" fmla="*/ 10 h 12"/>
                  <a:gd name="T10" fmla="*/ 14 w 18"/>
                  <a:gd name="T11" fmla="*/ 12 h 12"/>
                  <a:gd name="T12" fmla="*/ 14 w 18"/>
                  <a:gd name="T13" fmla="*/ 12 h 12"/>
                  <a:gd name="T14" fmla="*/ 8 w 18"/>
                  <a:gd name="T15" fmla="*/ 10 h 12"/>
                  <a:gd name="T16" fmla="*/ 4 w 18"/>
                  <a:gd name="T17" fmla="*/ 8 h 12"/>
                  <a:gd name="T18" fmla="*/ 0 w 18"/>
                  <a:gd name="T19" fmla="*/ 6 h 12"/>
                  <a:gd name="T20" fmla="*/ 10 w 18"/>
                  <a:gd name="T21" fmla="*/ 0 h 12"/>
                  <a:gd name="T22" fmla="*/ 16 w 18"/>
                  <a:gd name="T23" fmla="*/ 0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2"/>
                  <a:gd name="T38" fmla="*/ 18 w 18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2">
                    <a:moveTo>
                      <a:pt x="16" y="0"/>
                    </a:moveTo>
                    <a:lnTo>
                      <a:pt x="16" y="0"/>
                    </a:lnTo>
                    <a:lnTo>
                      <a:pt x="18" y="6"/>
                    </a:lnTo>
                    <a:lnTo>
                      <a:pt x="18" y="10"/>
                    </a:lnTo>
                    <a:lnTo>
                      <a:pt x="16" y="10"/>
                    </a:lnTo>
                    <a:lnTo>
                      <a:pt x="14" y="12"/>
                    </a:lnTo>
                    <a:lnTo>
                      <a:pt x="8" y="10"/>
                    </a:lnTo>
                    <a:lnTo>
                      <a:pt x="4" y="8"/>
                    </a:lnTo>
                    <a:lnTo>
                      <a:pt x="0" y="6"/>
                    </a:lnTo>
                    <a:lnTo>
                      <a:pt x="10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13" name="Freeform 453"/>
              <p:cNvSpPr>
                <a:spLocks/>
              </p:cNvSpPr>
              <p:nvPr/>
            </p:nvSpPr>
            <p:spPr bwMode="auto">
              <a:xfrm>
                <a:off x="3263" y="2435"/>
                <a:ext cx="16" cy="14"/>
              </a:xfrm>
              <a:custGeom>
                <a:avLst/>
                <a:gdLst>
                  <a:gd name="T0" fmla="*/ 16 w 16"/>
                  <a:gd name="T1" fmla="*/ 4 h 14"/>
                  <a:gd name="T2" fmla="*/ 16 w 16"/>
                  <a:gd name="T3" fmla="*/ 4 h 14"/>
                  <a:gd name="T4" fmla="*/ 14 w 16"/>
                  <a:gd name="T5" fmla="*/ 10 h 14"/>
                  <a:gd name="T6" fmla="*/ 12 w 16"/>
                  <a:gd name="T7" fmla="*/ 12 h 14"/>
                  <a:gd name="T8" fmla="*/ 6 w 16"/>
                  <a:gd name="T9" fmla="*/ 14 h 14"/>
                  <a:gd name="T10" fmla="*/ 6 w 16"/>
                  <a:gd name="T11" fmla="*/ 14 h 14"/>
                  <a:gd name="T12" fmla="*/ 2 w 16"/>
                  <a:gd name="T13" fmla="*/ 14 h 14"/>
                  <a:gd name="T14" fmla="*/ 0 w 16"/>
                  <a:gd name="T15" fmla="*/ 12 h 14"/>
                  <a:gd name="T16" fmla="*/ 0 w 16"/>
                  <a:gd name="T17" fmla="*/ 8 h 14"/>
                  <a:gd name="T18" fmla="*/ 0 w 16"/>
                  <a:gd name="T19" fmla="*/ 8 h 14"/>
                  <a:gd name="T20" fmla="*/ 6 w 16"/>
                  <a:gd name="T21" fmla="*/ 4 h 14"/>
                  <a:gd name="T22" fmla="*/ 10 w 16"/>
                  <a:gd name="T23" fmla="*/ 0 h 14"/>
                  <a:gd name="T24" fmla="*/ 16 w 16"/>
                  <a:gd name="T25" fmla="*/ 4 h 14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4"/>
                  <a:gd name="T41" fmla="*/ 16 w 16"/>
                  <a:gd name="T42" fmla="*/ 14 h 14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4">
                    <a:moveTo>
                      <a:pt x="16" y="4"/>
                    </a:moveTo>
                    <a:lnTo>
                      <a:pt x="16" y="4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6" y="14"/>
                    </a:lnTo>
                    <a:lnTo>
                      <a:pt x="2" y="14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6" y="4"/>
                    </a:lnTo>
                    <a:lnTo>
                      <a:pt x="10" y="0"/>
                    </a:lnTo>
                    <a:lnTo>
                      <a:pt x="16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14" name="Freeform 454"/>
              <p:cNvSpPr>
                <a:spLocks/>
              </p:cNvSpPr>
              <p:nvPr/>
            </p:nvSpPr>
            <p:spPr bwMode="auto">
              <a:xfrm>
                <a:off x="3243" y="2451"/>
                <a:ext cx="8" cy="8"/>
              </a:xfrm>
              <a:custGeom>
                <a:avLst/>
                <a:gdLst>
                  <a:gd name="T0" fmla="*/ 8 w 8"/>
                  <a:gd name="T1" fmla="*/ 0 h 8"/>
                  <a:gd name="T2" fmla="*/ 8 w 8"/>
                  <a:gd name="T3" fmla="*/ 0 h 8"/>
                  <a:gd name="T4" fmla="*/ 8 w 8"/>
                  <a:gd name="T5" fmla="*/ 2 h 8"/>
                  <a:gd name="T6" fmla="*/ 8 w 8"/>
                  <a:gd name="T7" fmla="*/ 4 h 8"/>
                  <a:gd name="T8" fmla="*/ 6 w 8"/>
                  <a:gd name="T9" fmla="*/ 6 h 8"/>
                  <a:gd name="T10" fmla="*/ 6 w 8"/>
                  <a:gd name="T11" fmla="*/ 6 h 8"/>
                  <a:gd name="T12" fmla="*/ 2 w 8"/>
                  <a:gd name="T13" fmla="*/ 8 h 8"/>
                  <a:gd name="T14" fmla="*/ 0 w 8"/>
                  <a:gd name="T15" fmla="*/ 8 h 8"/>
                  <a:gd name="T16" fmla="*/ 0 w 8"/>
                  <a:gd name="T17" fmla="*/ 6 h 8"/>
                  <a:gd name="T18" fmla="*/ 0 w 8"/>
                  <a:gd name="T19" fmla="*/ 0 h 8"/>
                  <a:gd name="T20" fmla="*/ 8 w 8"/>
                  <a:gd name="T21" fmla="*/ 0 h 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8"/>
                  <a:gd name="T34" fmla="*/ 0 h 8"/>
                  <a:gd name="T35" fmla="*/ 8 w 8"/>
                  <a:gd name="T36" fmla="*/ 8 h 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8" h="8">
                    <a:moveTo>
                      <a:pt x="8" y="0"/>
                    </a:moveTo>
                    <a:lnTo>
                      <a:pt x="8" y="0"/>
                    </a:lnTo>
                    <a:lnTo>
                      <a:pt x="8" y="2"/>
                    </a:lnTo>
                    <a:lnTo>
                      <a:pt x="8" y="4"/>
                    </a:lnTo>
                    <a:lnTo>
                      <a:pt x="6" y="6"/>
                    </a:lnTo>
                    <a:lnTo>
                      <a:pt x="2" y="8"/>
                    </a:lnTo>
                    <a:lnTo>
                      <a:pt x="0" y="8"/>
                    </a:lnTo>
                    <a:lnTo>
                      <a:pt x="0" y="6"/>
                    </a:lnTo>
                    <a:lnTo>
                      <a:pt x="0" y="0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15" name="Freeform 455"/>
              <p:cNvSpPr>
                <a:spLocks/>
              </p:cNvSpPr>
              <p:nvPr/>
            </p:nvSpPr>
            <p:spPr bwMode="auto">
              <a:xfrm>
                <a:off x="3255" y="2447"/>
                <a:ext cx="10" cy="12"/>
              </a:xfrm>
              <a:custGeom>
                <a:avLst/>
                <a:gdLst>
                  <a:gd name="T0" fmla="*/ 10 w 10"/>
                  <a:gd name="T1" fmla="*/ 6 h 12"/>
                  <a:gd name="T2" fmla="*/ 10 w 10"/>
                  <a:gd name="T3" fmla="*/ 6 h 12"/>
                  <a:gd name="T4" fmla="*/ 10 w 10"/>
                  <a:gd name="T5" fmla="*/ 8 h 12"/>
                  <a:gd name="T6" fmla="*/ 10 w 10"/>
                  <a:gd name="T7" fmla="*/ 10 h 12"/>
                  <a:gd name="T8" fmla="*/ 6 w 10"/>
                  <a:gd name="T9" fmla="*/ 12 h 12"/>
                  <a:gd name="T10" fmla="*/ 6 w 10"/>
                  <a:gd name="T11" fmla="*/ 12 h 12"/>
                  <a:gd name="T12" fmla="*/ 4 w 10"/>
                  <a:gd name="T13" fmla="*/ 10 h 12"/>
                  <a:gd name="T14" fmla="*/ 2 w 10"/>
                  <a:gd name="T15" fmla="*/ 8 h 12"/>
                  <a:gd name="T16" fmla="*/ 0 w 10"/>
                  <a:gd name="T17" fmla="*/ 6 h 12"/>
                  <a:gd name="T18" fmla="*/ 0 w 10"/>
                  <a:gd name="T19" fmla="*/ 6 h 12"/>
                  <a:gd name="T20" fmla="*/ 0 w 10"/>
                  <a:gd name="T21" fmla="*/ 4 h 12"/>
                  <a:gd name="T22" fmla="*/ 2 w 10"/>
                  <a:gd name="T23" fmla="*/ 2 h 12"/>
                  <a:gd name="T24" fmla="*/ 2 w 10"/>
                  <a:gd name="T25" fmla="*/ 0 h 12"/>
                  <a:gd name="T26" fmla="*/ 2 w 10"/>
                  <a:gd name="T27" fmla="*/ 0 h 12"/>
                  <a:gd name="T28" fmla="*/ 6 w 10"/>
                  <a:gd name="T29" fmla="*/ 2 h 12"/>
                  <a:gd name="T30" fmla="*/ 10 w 10"/>
                  <a:gd name="T31" fmla="*/ 6 h 12"/>
                  <a:gd name="T32" fmla="*/ 10 w 10"/>
                  <a:gd name="T33" fmla="*/ 6 h 1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0"/>
                  <a:gd name="T52" fmla="*/ 0 h 12"/>
                  <a:gd name="T53" fmla="*/ 10 w 10"/>
                  <a:gd name="T54" fmla="*/ 12 h 12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0" h="12">
                    <a:moveTo>
                      <a:pt x="10" y="6"/>
                    </a:moveTo>
                    <a:lnTo>
                      <a:pt x="10" y="6"/>
                    </a:lnTo>
                    <a:lnTo>
                      <a:pt x="10" y="8"/>
                    </a:lnTo>
                    <a:lnTo>
                      <a:pt x="10" y="10"/>
                    </a:lnTo>
                    <a:lnTo>
                      <a:pt x="6" y="12"/>
                    </a:lnTo>
                    <a:lnTo>
                      <a:pt x="4" y="10"/>
                    </a:lnTo>
                    <a:lnTo>
                      <a:pt x="2" y="8"/>
                    </a:lnTo>
                    <a:lnTo>
                      <a:pt x="0" y="6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6" y="2"/>
                    </a:lnTo>
                    <a:lnTo>
                      <a:pt x="1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16" name="Freeform 456"/>
              <p:cNvSpPr>
                <a:spLocks/>
              </p:cNvSpPr>
              <p:nvPr/>
            </p:nvSpPr>
            <p:spPr bwMode="auto">
              <a:xfrm>
                <a:off x="3255" y="2429"/>
                <a:ext cx="10" cy="8"/>
              </a:xfrm>
              <a:custGeom>
                <a:avLst/>
                <a:gdLst>
                  <a:gd name="T0" fmla="*/ 8 w 10"/>
                  <a:gd name="T1" fmla="*/ 0 h 8"/>
                  <a:gd name="T2" fmla="*/ 8 w 10"/>
                  <a:gd name="T3" fmla="*/ 0 h 8"/>
                  <a:gd name="T4" fmla="*/ 10 w 10"/>
                  <a:gd name="T5" fmla="*/ 4 h 8"/>
                  <a:gd name="T6" fmla="*/ 10 w 10"/>
                  <a:gd name="T7" fmla="*/ 8 h 8"/>
                  <a:gd name="T8" fmla="*/ 8 w 10"/>
                  <a:gd name="T9" fmla="*/ 8 h 8"/>
                  <a:gd name="T10" fmla="*/ 8 w 10"/>
                  <a:gd name="T11" fmla="*/ 8 h 8"/>
                  <a:gd name="T12" fmla="*/ 4 w 10"/>
                  <a:gd name="T13" fmla="*/ 8 h 8"/>
                  <a:gd name="T14" fmla="*/ 0 w 10"/>
                  <a:gd name="T15" fmla="*/ 6 h 8"/>
                  <a:gd name="T16" fmla="*/ 0 w 10"/>
                  <a:gd name="T17" fmla="*/ 6 h 8"/>
                  <a:gd name="T18" fmla="*/ 0 w 10"/>
                  <a:gd name="T19" fmla="*/ 2 h 8"/>
                  <a:gd name="T20" fmla="*/ 0 w 10"/>
                  <a:gd name="T21" fmla="*/ 0 h 8"/>
                  <a:gd name="T22" fmla="*/ 0 w 10"/>
                  <a:gd name="T23" fmla="*/ 0 h 8"/>
                  <a:gd name="T24" fmla="*/ 4 w 10"/>
                  <a:gd name="T25" fmla="*/ 0 h 8"/>
                  <a:gd name="T26" fmla="*/ 8 w 10"/>
                  <a:gd name="T27" fmla="*/ 0 h 8"/>
                  <a:gd name="T28" fmla="*/ 8 w 10"/>
                  <a:gd name="T29" fmla="*/ 0 h 8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8"/>
                  <a:gd name="T47" fmla="*/ 10 w 10"/>
                  <a:gd name="T48" fmla="*/ 8 h 8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8">
                    <a:moveTo>
                      <a:pt x="8" y="0"/>
                    </a:moveTo>
                    <a:lnTo>
                      <a:pt x="8" y="0"/>
                    </a:lnTo>
                    <a:lnTo>
                      <a:pt x="10" y="4"/>
                    </a:lnTo>
                    <a:lnTo>
                      <a:pt x="10" y="8"/>
                    </a:lnTo>
                    <a:lnTo>
                      <a:pt x="8" y="8"/>
                    </a:lnTo>
                    <a:lnTo>
                      <a:pt x="4" y="8"/>
                    </a:lnTo>
                    <a:lnTo>
                      <a:pt x="0" y="6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17" name="Freeform 457"/>
              <p:cNvSpPr>
                <a:spLocks/>
              </p:cNvSpPr>
              <p:nvPr/>
            </p:nvSpPr>
            <p:spPr bwMode="auto">
              <a:xfrm>
                <a:off x="3343" y="2415"/>
                <a:ext cx="12" cy="8"/>
              </a:xfrm>
              <a:custGeom>
                <a:avLst/>
                <a:gdLst>
                  <a:gd name="T0" fmla="*/ 8 w 12"/>
                  <a:gd name="T1" fmla="*/ 0 h 8"/>
                  <a:gd name="T2" fmla="*/ 8 w 12"/>
                  <a:gd name="T3" fmla="*/ 0 h 8"/>
                  <a:gd name="T4" fmla="*/ 10 w 12"/>
                  <a:gd name="T5" fmla="*/ 4 h 8"/>
                  <a:gd name="T6" fmla="*/ 12 w 12"/>
                  <a:gd name="T7" fmla="*/ 8 h 8"/>
                  <a:gd name="T8" fmla="*/ 10 w 12"/>
                  <a:gd name="T9" fmla="*/ 8 h 8"/>
                  <a:gd name="T10" fmla="*/ 10 w 12"/>
                  <a:gd name="T11" fmla="*/ 8 h 8"/>
                  <a:gd name="T12" fmla="*/ 4 w 12"/>
                  <a:gd name="T13" fmla="*/ 8 h 8"/>
                  <a:gd name="T14" fmla="*/ 2 w 12"/>
                  <a:gd name="T15" fmla="*/ 6 h 8"/>
                  <a:gd name="T16" fmla="*/ 2 w 12"/>
                  <a:gd name="T17" fmla="*/ 6 h 8"/>
                  <a:gd name="T18" fmla="*/ 0 w 12"/>
                  <a:gd name="T19" fmla="*/ 4 h 8"/>
                  <a:gd name="T20" fmla="*/ 0 w 12"/>
                  <a:gd name="T21" fmla="*/ 0 h 8"/>
                  <a:gd name="T22" fmla="*/ 0 w 12"/>
                  <a:gd name="T23" fmla="*/ 0 h 8"/>
                  <a:gd name="T24" fmla="*/ 4 w 12"/>
                  <a:gd name="T25" fmla="*/ 0 h 8"/>
                  <a:gd name="T26" fmla="*/ 8 w 12"/>
                  <a:gd name="T27" fmla="*/ 0 h 8"/>
                  <a:gd name="T28" fmla="*/ 8 w 12"/>
                  <a:gd name="T29" fmla="*/ 0 h 8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2"/>
                  <a:gd name="T46" fmla="*/ 0 h 8"/>
                  <a:gd name="T47" fmla="*/ 12 w 12"/>
                  <a:gd name="T48" fmla="*/ 8 h 8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2" h="8">
                    <a:moveTo>
                      <a:pt x="8" y="0"/>
                    </a:moveTo>
                    <a:lnTo>
                      <a:pt x="8" y="0"/>
                    </a:lnTo>
                    <a:lnTo>
                      <a:pt x="10" y="4"/>
                    </a:lnTo>
                    <a:lnTo>
                      <a:pt x="12" y="8"/>
                    </a:lnTo>
                    <a:lnTo>
                      <a:pt x="10" y="8"/>
                    </a:lnTo>
                    <a:lnTo>
                      <a:pt x="4" y="8"/>
                    </a:lnTo>
                    <a:lnTo>
                      <a:pt x="2" y="6"/>
                    </a:lnTo>
                    <a:lnTo>
                      <a:pt x="0" y="4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18" name="Freeform 458"/>
              <p:cNvSpPr>
                <a:spLocks/>
              </p:cNvSpPr>
              <p:nvPr/>
            </p:nvSpPr>
            <p:spPr bwMode="auto">
              <a:xfrm>
                <a:off x="3257" y="2465"/>
                <a:ext cx="12" cy="8"/>
              </a:xfrm>
              <a:custGeom>
                <a:avLst/>
                <a:gdLst>
                  <a:gd name="T0" fmla="*/ 8 w 12"/>
                  <a:gd name="T1" fmla="*/ 2 h 8"/>
                  <a:gd name="T2" fmla="*/ 8 w 12"/>
                  <a:gd name="T3" fmla="*/ 2 h 8"/>
                  <a:gd name="T4" fmla="*/ 10 w 12"/>
                  <a:gd name="T5" fmla="*/ 4 h 8"/>
                  <a:gd name="T6" fmla="*/ 12 w 12"/>
                  <a:gd name="T7" fmla="*/ 8 h 8"/>
                  <a:gd name="T8" fmla="*/ 10 w 12"/>
                  <a:gd name="T9" fmla="*/ 8 h 8"/>
                  <a:gd name="T10" fmla="*/ 10 w 12"/>
                  <a:gd name="T11" fmla="*/ 8 h 8"/>
                  <a:gd name="T12" fmla="*/ 4 w 12"/>
                  <a:gd name="T13" fmla="*/ 8 h 8"/>
                  <a:gd name="T14" fmla="*/ 2 w 12"/>
                  <a:gd name="T15" fmla="*/ 6 h 8"/>
                  <a:gd name="T16" fmla="*/ 2 w 12"/>
                  <a:gd name="T17" fmla="*/ 6 h 8"/>
                  <a:gd name="T18" fmla="*/ 0 w 12"/>
                  <a:gd name="T19" fmla="*/ 4 h 8"/>
                  <a:gd name="T20" fmla="*/ 0 w 12"/>
                  <a:gd name="T21" fmla="*/ 2 h 8"/>
                  <a:gd name="T22" fmla="*/ 0 w 12"/>
                  <a:gd name="T23" fmla="*/ 2 h 8"/>
                  <a:gd name="T24" fmla="*/ 4 w 12"/>
                  <a:gd name="T25" fmla="*/ 0 h 8"/>
                  <a:gd name="T26" fmla="*/ 8 w 12"/>
                  <a:gd name="T27" fmla="*/ 2 h 8"/>
                  <a:gd name="T28" fmla="*/ 8 w 12"/>
                  <a:gd name="T29" fmla="*/ 2 h 8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2"/>
                  <a:gd name="T46" fmla="*/ 0 h 8"/>
                  <a:gd name="T47" fmla="*/ 12 w 12"/>
                  <a:gd name="T48" fmla="*/ 8 h 8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2" h="8">
                    <a:moveTo>
                      <a:pt x="8" y="2"/>
                    </a:moveTo>
                    <a:lnTo>
                      <a:pt x="8" y="2"/>
                    </a:lnTo>
                    <a:lnTo>
                      <a:pt x="10" y="4"/>
                    </a:lnTo>
                    <a:lnTo>
                      <a:pt x="12" y="8"/>
                    </a:lnTo>
                    <a:lnTo>
                      <a:pt x="10" y="8"/>
                    </a:lnTo>
                    <a:lnTo>
                      <a:pt x="4" y="8"/>
                    </a:lnTo>
                    <a:lnTo>
                      <a:pt x="2" y="6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4" y="0"/>
                    </a:lnTo>
                    <a:lnTo>
                      <a:pt x="8" y="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19" name="Freeform 459"/>
              <p:cNvSpPr>
                <a:spLocks/>
              </p:cNvSpPr>
              <p:nvPr/>
            </p:nvSpPr>
            <p:spPr bwMode="auto">
              <a:xfrm>
                <a:off x="3357" y="2403"/>
                <a:ext cx="12" cy="8"/>
              </a:xfrm>
              <a:custGeom>
                <a:avLst/>
                <a:gdLst>
                  <a:gd name="T0" fmla="*/ 10 w 12"/>
                  <a:gd name="T1" fmla="*/ 2 h 8"/>
                  <a:gd name="T2" fmla="*/ 10 w 12"/>
                  <a:gd name="T3" fmla="*/ 2 h 8"/>
                  <a:gd name="T4" fmla="*/ 12 w 12"/>
                  <a:gd name="T5" fmla="*/ 6 h 8"/>
                  <a:gd name="T6" fmla="*/ 12 w 12"/>
                  <a:gd name="T7" fmla="*/ 8 h 8"/>
                  <a:gd name="T8" fmla="*/ 10 w 12"/>
                  <a:gd name="T9" fmla="*/ 8 h 8"/>
                  <a:gd name="T10" fmla="*/ 10 w 12"/>
                  <a:gd name="T11" fmla="*/ 8 h 8"/>
                  <a:gd name="T12" fmla="*/ 4 w 12"/>
                  <a:gd name="T13" fmla="*/ 8 h 8"/>
                  <a:gd name="T14" fmla="*/ 2 w 12"/>
                  <a:gd name="T15" fmla="*/ 6 h 8"/>
                  <a:gd name="T16" fmla="*/ 2 w 12"/>
                  <a:gd name="T17" fmla="*/ 6 h 8"/>
                  <a:gd name="T18" fmla="*/ 0 w 12"/>
                  <a:gd name="T19" fmla="*/ 4 h 8"/>
                  <a:gd name="T20" fmla="*/ 0 w 12"/>
                  <a:gd name="T21" fmla="*/ 2 h 8"/>
                  <a:gd name="T22" fmla="*/ 0 w 12"/>
                  <a:gd name="T23" fmla="*/ 2 h 8"/>
                  <a:gd name="T24" fmla="*/ 4 w 12"/>
                  <a:gd name="T25" fmla="*/ 0 h 8"/>
                  <a:gd name="T26" fmla="*/ 10 w 12"/>
                  <a:gd name="T27" fmla="*/ 2 h 8"/>
                  <a:gd name="T28" fmla="*/ 10 w 12"/>
                  <a:gd name="T29" fmla="*/ 2 h 8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2"/>
                  <a:gd name="T46" fmla="*/ 0 h 8"/>
                  <a:gd name="T47" fmla="*/ 12 w 12"/>
                  <a:gd name="T48" fmla="*/ 8 h 8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2" h="8">
                    <a:moveTo>
                      <a:pt x="10" y="2"/>
                    </a:moveTo>
                    <a:lnTo>
                      <a:pt x="10" y="2"/>
                    </a:lnTo>
                    <a:lnTo>
                      <a:pt x="12" y="6"/>
                    </a:lnTo>
                    <a:lnTo>
                      <a:pt x="12" y="8"/>
                    </a:lnTo>
                    <a:lnTo>
                      <a:pt x="10" y="8"/>
                    </a:lnTo>
                    <a:lnTo>
                      <a:pt x="4" y="8"/>
                    </a:lnTo>
                    <a:lnTo>
                      <a:pt x="2" y="6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4" y="0"/>
                    </a:lnTo>
                    <a:lnTo>
                      <a:pt x="10" y="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20" name="Freeform 460"/>
              <p:cNvSpPr>
                <a:spLocks/>
              </p:cNvSpPr>
              <p:nvPr/>
            </p:nvSpPr>
            <p:spPr bwMode="auto">
              <a:xfrm>
                <a:off x="3291" y="2409"/>
                <a:ext cx="18" cy="12"/>
              </a:xfrm>
              <a:custGeom>
                <a:avLst/>
                <a:gdLst>
                  <a:gd name="T0" fmla="*/ 14 w 18"/>
                  <a:gd name="T1" fmla="*/ 0 h 12"/>
                  <a:gd name="T2" fmla="*/ 14 w 18"/>
                  <a:gd name="T3" fmla="*/ 0 h 12"/>
                  <a:gd name="T4" fmla="*/ 18 w 18"/>
                  <a:gd name="T5" fmla="*/ 6 h 12"/>
                  <a:gd name="T6" fmla="*/ 18 w 18"/>
                  <a:gd name="T7" fmla="*/ 8 h 12"/>
                  <a:gd name="T8" fmla="*/ 14 w 18"/>
                  <a:gd name="T9" fmla="*/ 10 h 12"/>
                  <a:gd name="T10" fmla="*/ 14 w 18"/>
                  <a:gd name="T11" fmla="*/ 10 h 12"/>
                  <a:gd name="T12" fmla="*/ 2 w 18"/>
                  <a:gd name="T13" fmla="*/ 12 h 12"/>
                  <a:gd name="T14" fmla="*/ 2 w 18"/>
                  <a:gd name="T15" fmla="*/ 12 h 12"/>
                  <a:gd name="T16" fmla="*/ 0 w 18"/>
                  <a:gd name="T17" fmla="*/ 8 h 12"/>
                  <a:gd name="T18" fmla="*/ 0 w 18"/>
                  <a:gd name="T19" fmla="*/ 6 h 12"/>
                  <a:gd name="T20" fmla="*/ 0 w 18"/>
                  <a:gd name="T21" fmla="*/ 4 h 12"/>
                  <a:gd name="T22" fmla="*/ 0 w 18"/>
                  <a:gd name="T23" fmla="*/ 4 h 12"/>
                  <a:gd name="T24" fmla="*/ 6 w 18"/>
                  <a:gd name="T25" fmla="*/ 2 h 12"/>
                  <a:gd name="T26" fmla="*/ 10 w 18"/>
                  <a:gd name="T27" fmla="*/ 0 h 12"/>
                  <a:gd name="T28" fmla="*/ 14 w 18"/>
                  <a:gd name="T29" fmla="*/ 0 h 12"/>
                  <a:gd name="T30" fmla="*/ 14 w 18"/>
                  <a:gd name="T31" fmla="*/ 0 h 12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8"/>
                  <a:gd name="T49" fmla="*/ 0 h 12"/>
                  <a:gd name="T50" fmla="*/ 18 w 18"/>
                  <a:gd name="T51" fmla="*/ 12 h 12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8" h="12">
                    <a:moveTo>
                      <a:pt x="14" y="0"/>
                    </a:moveTo>
                    <a:lnTo>
                      <a:pt x="14" y="0"/>
                    </a:lnTo>
                    <a:lnTo>
                      <a:pt x="18" y="6"/>
                    </a:lnTo>
                    <a:lnTo>
                      <a:pt x="18" y="8"/>
                    </a:lnTo>
                    <a:lnTo>
                      <a:pt x="14" y="10"/>
                    </a:lnTo>
                    <a:lnTo>
                      <a:pt x="2" y="12"/>
                    </a:lnTo>
                    <a:lnTo>
                      <a:pt x="0" y="8"/>
                    </a:lnTo>
                    <a:lnTo>
                      <a:pt x="0" y="6"/>
                    </a:lnTo>
                    <a:lnTo>
                      <a:pt x="0" y="4"/>
                    </a:lnTo>
                    <a:lnTo>
                      <a:pt x="6" y="2"/>
                    </a:lnTo>
                    <a:lnTo>
                      <a:pt x="10" y="0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21" name="Freeform 461"/>
              <p:cNvSpPr>
                <a:spLocks/>
              </p:cNvSpPr>
              <p:nvPr/>
            </p:nvSpPr>
            <p:spPr bwMode="auto">
              <a:xfrm>
                <a:off x="3277" y="2413"/>
                <a:ext cx="14" cy="14"/>
              </a:xfrm>
              <a:custGeom>
                <a:avLst/>
                <a:gdLst>
                  <a:gd name="T0" fmla="*/ 10 w 14"/>
                  <a:gd name="T1" fmla="*/ 4 h 14"/>
                  <a:gd name="T2" fmla="*/ 10 w 14"/>
                  <a:gd name="T3" fmla="*/ 4 h 14"/>
                  <a:gd name="T4" fmla="*/ 14 w 14"/>
                  <a:gd name="T5" fmla="*/ 6 h 14"/>
                  <a:gd name="T6" fmla="*/ 14 w 14"/>
                  <a:gd name="T7" fmla="*/ 10 h 14"/>
                  <a:gd name="T8" fmla="*/ 12 w 14"/>
                  <a:gd name="T9" fmla="*/ 12 h 14"/>
                  <a:gd name="T10" fmla="*/ 12 w 14"/>
                  <a:gd name="T11" fmla="*/ 12 h 14"/>
                  <a:gd name="T12" fmla="*/ 8 w 14"/>
                  <a:gd name="T13" fmla="*/ 14 h 14"/>
                  <a:gd name="T14" fmla="*/ 6 w 14"/>
                  <a:gd name="T15" fmla="*/ 14 h 14"/>
                  <a:gd name="T16" fmla="*/ 2 w 14"/>
                  <a:gd name="T17" fmla="*/ 12 h 14"/>
                  <a:gd name="T18" fmla="*/ 0 w 14"/>
                  <a:gd name="T19" fmla="*/ 6 h 14"/>
                  <a:gd name="T20" fmla="*/ 6 w 14"/>
                  <a:gd name="T21" fmla="*/ 0 h 14"/>
                  <a:gd name="T22" fmla="*/ 10 w 14"/>
                  <a:gd name="T23" fmla="*/ 4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4"/>
                  <a:gd name="T37" fmla="*/ 0 h 14"/>
                  <a:gd name="T38" fmla="*/ 14 w 14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4" h="14">
                    <a:moveTo>
                      <a:pt x="10" y="4"/>
                    </a:moveTo>
                    <a:lnTo>
                      <a:pt x="10" y="4"/>
                    </a:lnTo>
                    <a:lnTo>
                      <a:pt x="14" y="6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8" y="14"/>
                    </a:lnTo>
                    <a:lnTo>
                      <a:pt x="6" y="14"/>
                    </a:lnTo>
                    <a:lnTo>
                      <a:pt x="2" y="12"/>
                    </a:lnTo>
                    <a:lnTo>
                      <a:pt x="0" y="6"/>
                    </a:lnTo>
                    <a:lnTo>
                      <a:pt x="6" y="0"/>
                    </a:lnTo>
                    <a:lnTo>
                      <a:pt x="1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22" name="Freeform 462"/>
              <p:cNvSpPr>
                <a:spLocks/>
              </p:cNvSpPr>
              <p:nvPr/>
            </p:nvSpPr>
            <p:spPr bwMode="auto">
              <a:xfrm>
                <a:off x="3265" y="2419"/>
                <a:ext cx="14" cy="14"/>
              </a:xfrm>
              <a:custGeom>
                <a:avLst/>
                <a:gdLst>
                  <a:gd name="T0" fmla="*/ 8 w 14"/>
                  <a:gd name="T1" fmla="*/ 0 h 14"/>
                  <a:gd name="T2" fmla="*/ 8 w 14"/>
                  <a:gd name="T3" fmla="*/ 0 h 14"/>
                  <a:gd name="T4" fmla="*/ 10 w 14"/>
                  <a:gd name="T5" fmla="*/ 4 h 14"/>
                  <a:gd name="T6" fmla="*/ 14 w 14"/>
                  <a:gd name="T7" fmla="*/ 10 h 14"/>
                  <a:gd name="T8" fmla="*/ 14 w 14"/>
                  <a:gd name="T9" fmla="*/ 10 h 14"/>
                  <a:gd name="T10" fmla="*/ 14 w 14"/>
                  <a:gd name="T11" fmla="*/ 12 h 14"/>
                  <a:gd name="T12" fmla="*/ 12 w 14"/>
                  <a:gd name="T13" fmla="*/ 14 h 14"/>
                  <a:gd name="T14" fmla="*/ 10 w 14"/>
                  <a:gd name="T15" fmla="*/ 14 h 14"/>
                  <a:gd name="T16" fmla="*/ 8 w 14"/>
                  <a:gd name="T17" fmla="*/ 12 h 14"/>
                  <a:gd name="T18" fmla="*/ 8 w 14"/>
                  <a:gd name="T19" fmla="*/ 12 h 14"/>
                  <a:gd name="T20" fmla="*/ 0 w 14"/>
                  <a:gd name="T21" fmla="*/ 6 h 14"/>
                  <a:gd name="T22" fmla="*/ 0 w 14"/>
                  <a:gd name="T23" fmla="*/ 6 h 14"/>
                  <a:gd name="T24" fmla="*/ 2 w 14"/>
                  <a:gd name="T25" fmla="*/ 2 h 14"/>
                  <a:gd name="T26" fmla="*/ 4 w 14"/>
                  <a:gd name="T27" fmla="*/ 0 h 14"/>
                  <a:gd name="T28" fmla="*/ 8 w 14"/>
                  <a:gd name="T29" fmla="*/ 0 h 14"/>
                  <a:gd name="T30" fmla="*/ 8 w 14"/>
                  <a:gd name="T31" fmla="*/ 0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4"/>
                  <a:gd name="T49" fmla="*/ 0 h 14"/>
                  <a:gd name="T50" fmla="*/ 14 w 14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4" h="14">
                    <a:moveTo>
                      <a:pt x="8" y="0"/>
                    </a:moveTo>
                    <a:lnTo>
                      <a:pt x="8" y="0"/>
                    </a:lnTo>
                    <a:lnTo>
                      <a:pt x="10" y="4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4"/>
                    </a:lnTo>
                    <a:lnTo>
                      <a:pt x="8" y="12"/>
                    </a:lnTo>
                    <a:lnTo>
                      <a:pt x="0" y="6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23" name="Freeform 463"/>
              <p:cNvSpPr>
                <a:spLocks/>
              </p:cNvSpPr>
              <p:nvPr/>
            </p:nvSpPr>
            <p:spPr bwMode="auto">
              <a:xfrm>
                <a:off x="3227" y="2453"/>
                <a:ext cx="12" cy="18"/>
              </a:xfrm>
              <a:custGeom>
                <a:avLst/>
                <a:gdLst>
                  <a:gd name="T0" fmla="*/ 12 w 12"/>
                  <a:gd name="T1" fmla="*/ 0 h 18"/>
                  <a:gd name="T2" fmla="*/ 12 w 12"/>
                  <a:gd name="T3" fmla="*/ 0 h 18"/>
                  <a:gd name="T4" fmla="*/ 12 w 12"/>
                  <a:gd name="T5" fmla="*/ 10 h 18"/>
                  <a:gd name="T6" fmla="*/ 12 w 12"/>
                  <a:gd name="T7" fmla="*/ 16 h 18"/>
                  <a:gd name="T8" fmla="*/ 10 w 12"/>
                  <a:gd name="T9" fmla="*/ 18 h 18"/>
                  <a:gd name="T10" fmla="*/ 6 w 12"/>
                  <a:gd name="T11" fmla="*/ 18 h 18"/>
                  <a:gd name="T12" fmla="*/ 6 w 12"/>
                  <a:gd name="T13" fmla="*/ 18 h 18"/>
                  <a:gd name="T14" fmla="*/ 4 w 12"/>
                  <a:gd name="T15" fmla="*/ 18 h 18"/>
                  <a:gd name="T16" fmla="*/ 2 w 12"/>
                  <a:gd name="T17" fmla="*/ 18 h 18"/>
                  <a:gd name="T18" fmla="*/ 0 w 12"/>
                  <a:gd name="T19" fmla="*/ 14 h 18"/>
                  <a:gd name="T20" fmla="*/ 2 w 12"/>
                  <a:gd name="T21" fmla="*/ 8 h 18"/>
                  <a:gd name="T22" fmla="*/ 12 w 12"/>
                  <a:gd name="T23" fmla="*/ 0 h 18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8"/>
                  <a:gd name="T38" fmla="*/ 12 w 12"/>
                  <a:gd name="T39" fmla="*/ 18 h 18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8">
                    <a:moveTo>
                      <a:pt x="12" y="0"/>
                    </a:moveTo>
                    <a:lnTo>
                      <a:pt x="12" y="0"/>
                    </a:lnTo>
                    <a:lnTo>
                      <a:pt x="12" y="10"/>
                    </a:lnTo>
                    <a:lnTo>
                      <a:pt x="12" y="16"/>
                    </a:lnTo>
                    <a:lnTo>
                      <a:pt x="10" y="18"/>
                    </a:lnTo>
                    <a:lnTo>
                      <a:pt x="6" y="18"/>
                    </a:lnTo>
                    <a:lnTo>
                      <a:pt x="4" y="18"/>
                    </a:lnTo>
                    <a:lnTo>
                      <a:pt x="2" y="18"/>
                    </a:lnTo>
                    <a:lnTo>
                      <a:pt x="0" y="14"/>
                    </a:lnTo>
                    <a:lnTo>
                      <a:pt x="2" y="8"/>
                    </a:lnTo>
                    <a:lnTo>
                      <a:pt x="12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24" name="Freeform 464"/>
              <p:cNvSpPr>
                <a:spLocks/>
              </p:cNvSpPr>
              <p:nvPr/>
            </p:nvSpPr>
            <p:spPr bwMode="auto">
              <a:xfrm>
                <a:off x="3237" y="2435"/>
                <a:ext cx="18" cy="12"/>
              </a:xfrm>
              <a:custGeom>
                <a:avLst/>
                <a:gdLst>
                  <a:gd name="T0" fmla="*/ 16 w 18"/>
                  <a:gd name="T1" fmla="*/ 2 h 12"/>
                  <a:gd name="T2" fmla="*/ 16 w 18"/>
                  <a:gd name="T3" fmla="*/ 2 h 12"/>
                  <a:gd name="T4" fmla="*/ 18 w 18"/>
                  <a:gd name="T5" fmla="*/ 6 h 12"/>
                  <a:gd name="T6" fmla="*/ 18 w 18"/>
                  <a:gd name="T7" fmla="*/ 10 h 12"/>
                  <a:gd name="T8" fmla="*/ 16 w 18"/>
                  <a:gd name="T9" fmla="*/ 12 h 12"/>
                  <a:gd name="T10" fmla="*/ 12 w 18"/>
                  <a:gd name="T11" fmla="*/ 12 h 12"/>
                  <a:gd name="T12" fmla="*/ 12 w 18"/>
                  <a:gd name="T13" fmla="*/ 12 h 12"/>
                  <a:gd name="T14" fmla="*/ 8 w 18"/>
                  <a:gd name="T15" fmla="*/ 12 h 12"/>
                  <a:gd name="T16" fmla="*/ 4 w 18"/>
                  <a:gd name="T17" fmla="*/ 10 h 12"/>
                  <a:gd name="T18" fmla="*/ 0 w 18"/>
                  <a:gd name="T19" fmla="*/ 8 h 12"/>
                  <a:gd name="T20" fmla="*/ 8 w 18"/>
                  <a:gd name="T21" fmla="*/ 0 h 12"/>
                  <a:gd name="T22" fmla="*/ 16 w 18"/>
                  <a:gd name="T23" fmla="*/ 2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2"/>
                  <a:gd name="T38" fmla="*/ 18 w 18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2">
                    <a:moveTo>
                      <a:pt x="16" y="2"/>
                    </a:moveTo>
                    <a:lnTo>
                      <a:pt x="16" y="2"/>
                    </a:lnTo>
                    <a:lnTo>
                      <a:pt x="18" y="6"/>
                    </a:lnTo>
                    <a:lnTo>
                      <a:pt x="18" y="10"/>
                    </a:lnTo>
                    <a:lnTo>
                      <a:pt x="16" y="12"/>
                    </a:lnTo>
                    <a:lnTo>
                      <a:pt x="12" y="12"/>
                    </a:lnTo>
                    <a:lnTo>
                      <a:pt x="8" y="12"/>
                    </a:lnTo>
                    <a:lnTo>
                      <a:pt x="4" y="10"/>
                    </a:lnTo>
                    <a:lnTo>
                      <a:pt x="0" y="8"/>
                    </a:lnTo>
                    <a:lnTo>
                      <a:pt x="8" y="0"/>
                    </a:lnTo>
                    <a:lnTo>
                      <a:pt x="16" y="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25" name="Freeform 465"/>
              <p:cNvSpPr>
                <a:spLocks/>
              </p:cNvSpPr>
              <p:nvPr/>
            </p:nvSpPr>
            <p:spPr bwMode="auto">
              <a:xfrm>
                <a:off x="3255" y="2387"/>
                <a:ext cx="18" cy="12"/>
              </a:xfrm>
              <a:custGeom>
                <a:avLst/>
                <a:gdLst>
                  <a:gd name="T0" fmla="*/ 16 w 18"/>
                  <a:gd name="T1" fmla="*/ 0 h 12"/>
                  <a:gd name="T2" fmla="*/ 16 w 18"/>
                  <a:gd name="T3" fmla="*/ 0 h 12"/>
                  <a:gd name="T4" fmla="*/ 18 w 18"/>
                  <a:gd name="T5" fmla="*/ 6 h 12"/>
                  <a:gd name="T6" fmla="*/ 16 w 18"/>
                  <a:gd name="T7" fmla="*/ 10 h 12"/>
                  <a:gd name="T8" fmla="*/ 14 w 18"/>
                  <a:gd name="T9" fmla="*/ 10 h 12"/>
                  <a:gd name="T10" fmla="*/ 12 w 18"/>
                  <a:gd name="T11" fmla="*/ 12 h 12"/>
                  <a:gd name="T12" fmla="*/ 12 w 18"/>
                  <a:gd name="T13" fmla="*/ 12 h 12"/>
                  <a:gd name="T14" fmla="*/ 6 w 18"/>
                  <a:gd name="T15" fmla="*/ 10 h 12"/>
                  <a:gd name="T16" fmla="*/ 2 w 18"/>
                  <a:gd name="T17" fmla="*/ 8 h 12"/>
                  <a:gd name="T18" fmla="*/ 0 w 18"/>
                  <a:gd name="T19" fmla="*/ 6 h 12"/>
                  <a:gd name="T20" fmla="*/ 8 w 18"/>
                  <a:gd name="T21" fmla="*/ 0 h 12"/>
                  <a:gd name="T22" fmla="*/ 16 w 18"/>
                  <a:gd name="T23" fmla="*/ 0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2"/>
                  <a:gd name="T38" fmla="*/ 18 w 18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2">
                    <a:moveTo>
                      <a:pt x="16" y="0"/>
                    </a:moveTo>
                    <a:lnTo>
                      <a:pt x="16" y="0"/>
                    </a:lnTo>
                    <a:lnTo>
                      <a:pt x="18" y="6"/>
                    </a:lnTo>
                    <a:lnTo>
                      <a:pt x="16" y="10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6" y="10"/>
                    </a:lnTo>
                    <a:lnTo>
                      <a:pt x="2" y="8"/>
                    </a:lnTo>
                    <a:lnTo>
                      <a:pt x="0" y="6"/>
                    </a:lnTo>
                    <a:lnTo>
                      <a:pt x="8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26" name="Freeform 466"/>
              <p:cNvSpPr>
                <a:spLocks/>
              </p:cNvSpPr>
              <p:nvPr/>
            </p:nvSpPr>
            <p:spPr bwMode="auto">
              <a:xfrm>
                <a:off x="3221" y="2441"/>
                <a:ext cx="14" cy="14"/>
              </a:xfrm>
              <a:custGeom>
                <a:avLst/>
                <a:gdLst>
                  <a:gd name="T0" fmla="*/ 14 w 14"/>
                  <a:gd name="T1" fmla="*/ 4 h 14"/>
                  <a:gd name="T2" fmla="*/ 14 w 14"/>
                  <a:gd name="T3" fmla="*/ 4 h 14"/>
                  <a:gd name="T4" fmla="*/ 12 w 14"/>
                  <a:gd name="T5" fmla="*/ 10 h 14"/>
                  <a:gd name="T6" fmla="*/ 10 w 14"/>
                  <a:gd name="T7" fmla="*/ 12 h 14"/>
                  <a:gd name="T8" fmla="*/ 6 w 14"/>
                  <a:gd name="T9" fmla="*/ 14 h 14"/>
                  <a:gd name="T10" fmla="*/ 6 w 14"/>
                  <a:gd name="T11" fmla="*/ 14 h 14"/>
                  <a:gd name="T12" fmla="*/ 2 w 14"/>
                  <a:gd name="T13" fmla="*/ 14 h 14"/>
                  <a:gd name="T14" fmla="*/ 0 w 14"/>
                  <a:gd name="T15" fmla="*/ 12 h 14"/>
                  <a:gd name="T16" fmla="*/ 0 w 14"/>
                  <a:gd name="T17" fmla="*/ 8 h 14"/>
                  <a:gd name="T18" fmla="*/ 0 w 14"/>
                  <a:gd name="T19" fmla="*/ 8 h 14"/>
                  <a:gd name="T20" fmla="*/ 4 w 14"/>
                  <a:gd name="T21" fmla="*/ 4 h 14"/>
                  <a:gd name="T22" fmla="*/ 8 w 14"/>
                  <a:gd name="T23" fmla="*/ 0 h 14"/>
                  <a:gd name="T24" fmla="*/ 14 w 14"/>
                  <a:gd name="T25" fmla="*/ 4 h 14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4"/>
                  <a:gd name="T40" fmla="*/ 0 h 14"/>
                  <a:gd name="T41" fmla="*/ 14 w 14"/>
                  <a:gd name="T42" fmla="*/ 14 h 14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4" h="14">
                    <a:moveTo>
                      <a:pt x="14" y="4"/>
                    </a:moveTo>
                    <a:lnTo>
                      <a:pt x="14" y="4"/>
                    </a:lnTo>
                    <a:lnTo>
                      <a:pt x="12" y="10"/>
                    </a:lnTo>
                    <a:lnTo>
                      <a:pt x="10" y="12"/>
                    </a:lnTo>
                    <a:lnTo>
                      <a:pt x="6" y="14"/>
                    </a:lnTo>
                    <a:lnTo>
                      <a:pt x="2" y="14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4" y="4"/>
                    </a:lnTo>
                    <a:lnTo>
                      <a:pt x="8" y="0"/>
                    </a:lnTo>
                    <a:lnTo>
                      <a:pt x="14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27" name="Freeform 467"/>
              <p:cNvSpPr>
                <a:spLocks/>
              </p:cNvSpPr>
              <p:nvPr/>
            </p:nvSpPr>
            <p:spPr bwMode="auto">
              <a:xfrm>
                <a:off x="3233" y="2397"/>
                <a:ext cx="14" cy="14"/>
              </a:xfrm>
              <a:custGeom>
                <a:avLst/>
                <a:gdLst>
                  <a:gd name="T0" fmla="*/ 14 w 14"/>
                  <a:gd name="T1" fmla="*/ 4 h 14"/>
                  <a:gd name="T2" fmla="*/ 14 w 14"/>
                  <a:gd name="T3" fmla="*/ 4 h 14"/>
                  <a:gd name="T4" fmla="*/ 12 w 14"/>
                  <a:gd name="T5" fmla="*/ 10 h 14"/>
                  <a:gd name="T6" fmla="*/ 10 w 14"/>
                  <a:gd name="T7" fmla="*/ 12 h 14"/>
                  <a:gd name="T8" fmla="*/ 6 w 14"/>
                  <a:gd name="T9" fmla="*/ 14 h 14"/>
                  <a:gd name="T10" fmla="*/ 6 w 14"/>
                  <a:gd name="T11" fmla="*/ 14 h 14"/>
                  <a:gd name="T12" fmla="*/ 2 w 14"/>
                  <a:gd name="T13" fmla="*/ 14 h 14"/>
                  <a:gd name="T14" fmla="*/ 0 w 14"/>
                  <a:gd name="T15" fmla="*/ 12 h 14"/>
                  <a:gd name="T16" fmla="*/ 0 w 14"/>
                  <a:gd name="T17" fmla="*/ 8 h 14"/>
                  <a:gd name="T18" fmla="*/ 0 w 14"/>
                  <a:gd name="T19" fmla="*/ 8 h 14"/>
                  <a:gd name="T20" fmla="*/ 4 w 14"/>
                  <a:gd name="T21" fmla="*/ 4 h 14"/>
                  <a:gd name="T22" fmla="*/ 8 w 14"/>
                  <a:gd name="T23" fmla="*/ 0 h 14"/>
                  <a:gd name="T24" fmla="*/ 14 w 14"/>
                  <a:gd name="T25" fmla="*/ 4 h 14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4"/>
                  <a:gd name="T40" fmla="*/ 0 h 14"/>
                  <a:gd name="T41" fmla="*/ 14 w 14"/>
                  <a:gd name="T42" fmla="*/ 14 h 14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4" h="14">
                    <a:moveTo>
                      <a:pt x="14" y="4"/>
                    </a:moveTo>
                    <a:lnTo>
                      <a:pt x="14" y="4"/>
                    </a:lnTo>
                    <a:lnTo>
                      <a:pt x="12" y="10"/>
                    </a:lnTo>
                    <a:lnTo>
                      <a:pt x="10" y="12"/>
                    </a:lnTo>
                    <a:lnTo>
                      <a:pt x="6" y="14"/>
                    </a:lnTo>
                    <a:lnTo>
                      <a:pt x="2" y="14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4" y="4"/>
                    </a:lnTo>
                    <a:lnTo>
                      <a:pt x="8" y="0"/>
                    </a:lnTo>
                    <a:lnTo>
                      <a:pt x="14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28" name="Freeform 468"/>
              <p:cNvSpPr>
                <a:spLocks/>
              </p:cNvSpPr>
              <p:nvPr/>
            </p:nvSpPr>
            <p:spPr bwMode="auto">
              <a:xfrm>
                <a:off x="3199" y="2457"/>
                <a:ext cx="10" cy="8"/>
              </a:xfrm>
              <a:custGeom>
                <a:avLst/>
                <a:gdLst>
                  <a:gd name="T0" fmla="*/ 8 w 10"/>
                  <a:gd name="T1" fmla="*/ 0 h 8"/>
                  <a:gd name="T2" fmla="*/ 8 w 10"/>
                  <a:gd name="T3" fmla="*/ 0 h 8"/>
                  <a:gd name="T4" fmla="*/ 10 w 10"/>
                  <a:gd name="T5" fmla="*/ 2 h 8"/>
                  <a:gd name="T6" fmla="*/ 10 w 10"/>
                  <a:gd name="T7" fmla="*/ 4 h 8"/>
                  <a:gd name="T8" fmla="*/ 6 w 10"/>
                  <a:gd name="T9" fmla="*/ 6 h 8"/>
                  <a:gd name="T10" fmla="*/ 6 w 10"/>
                  <a:gd name="T11" fmla="*/ 6 h 8"/>
                  <a:gd name="T12" fmla="*/ 4 w 10"/>
                  <a:gd name="T13" fmla="*/ 8 h 8"/>
                  <a:gd name="T14" fmla="*/ 2 w 10"/>
                  <a:gd name="T15" fmla="*/ 8 h 8"/>
                  <a:gd name="T16" fmla="*/ 0 w 10"/>
                  <a:gd name="T17" fmla="*/ 6 h 8"/>
                  <a:gd name="T18" fmla="*/ 2 w 10"/>
                  <a:gd name="T19" fmla="*/ 0 h 8"/>
                  <a:gd name="T20" fmla="*/ 8 w 10"/>
                  <a:gd name="T21" fmla="*/ 0 h 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8"/>
                  <a:gd name="T35" fmla="*/ 10 w 10"/>
                  <a:gd name="T36" fmla="*/ 8 h 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8">
                    <a:moveTo>
                      <a:pt x="8" y="0"/>
                    </a:moveTo>
                    <a:lnTo>
                      <a:pt x="8" y="0"/>
                    </a:lnTo>
                    <a:lnTo>
                      <a:pt x="10" y="2"/>
                    </a:lnTo>
                    <a:lnTo>
                      <a:pt x="10" y="4"/>
                    </a:lnTo>
                    <a:lnTo>
                      <a:pt x="6" y="6"/>
                    </a:lnTo>
                    <a:lnTo>
                      <a:pt x="4" y="8"/>
                    </a:lnTo>
                    <a:lnTo>
                      <a:pt x="2" y="8"/>
                    </a:lnTo>
                    <a:lnTo>
                      <a:pt x="0" y="6"/>
                    </a:lnTo>
                    <a:lnTo>
                      <a:pt x="2" y="0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29" name="Freeform 469"/>
              <p:cNvSpPr>
                <a:spLocks/>
              </p:cNvSpPr>
              <p:nvPr/>
            </p:nvSpPr>
            <p:spPr bwMode="auto">
              <a:xfrm>
                <a:off x="3213" y="2455"/>
                <a:ext cx="10" cy="10"/>
              </a:xfrm>
              <a:custGeom>
                <a:avLst/>
                <a:gdLst>
                  <a:gd name="T0" fmla="*/ 8 w 10"/>
                  <a:gd name="T1" fmla="*/ 4 h 10"/>
                  <a:gd name="T2" fmla="*/ 8 w 10"/>
                  <a:gd name="T3" fmla="*/ 4 h 10"/>
                  <a:gd name="T4" fmla="*/ 10 w 10"/>
                  <a:gd name="T5" fmla="*/ 6 h 10"/>
                  <a:gd name="T6" fmla="*/ 8 w 10"/>
                  <a:gd name="T7" fmla="*/ 8 h 10"/>
                  <a:gd name="T8" fmla="*/ 6 w 10"/>
                  <a:gd name="T9" fmla="*/ 10 h 10"/>
                  <a:gd name="T10" fmla="*/ 6 w 10"/>
                  <a:gd name="T11" fmla="*/ 10 h 10"/>
                  <a:gd name="T12" fmla="*/ 2 w 10"/>
                  <a:gd name="T13" fmla="*/ 8 h 10"/>
                  <a:gd name="T14" fmla="*/ 0 w 10"/>
                  <a:gd name="T15" fmla="*/ 6 h 10"/>
                  <a:gd name="T16" fmla="*/ 0 w 10"/>
                  <a:gd name="T17" fmla="*/ 4 h 10"/>
                  <a:gd name="T18" fmla="*/ 0 w 10"/>
                  <a:gd name="T19" fmla="*/ 4 h 10"/>
                  <a:gd name="T20" fmla="*/ 0 w 10"/>
                  <a:gd name="T21" fmla="*/ 2 h 10"/>
                  <a:gd name="T22" fmla="*/ 0 w 10"/>
                  <a:gd name="T23" fmla="*/ 0 h 10"/>
                  <a:gd name="T24" fmla="*/ 2 w 10"/>
                  <a:gd name="T25" fmla="*/ 0 h 10"/>
                  <a:gd name="T26" fmla="*/ 2 w 10"/>
                  <a:gd name="T27" fmla="*/ 0 h 10"/>
                  <a:gd name="T28" fmla="*/ 6 w 10"/>
                  <a:gd name="T29" fmla="*/ 0 h 10"/>
                  <a:gd name="T30" fmla="*/ 8 w 10"/>
                  <a:gd name="T31" fmla="*/ 4 h 10"/>
                  <a:gd name="T32" fmla="*/ 8 w 10"/>
                  <a:gd name="T33" fmla="*/ 4 h 10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0"/>
                  <a:gd name="T52" fmla="*/ 0 h 10"/>
                  <a:gd name="T53" fmla="*/ 10 w 10"/>
                  <a:gd name="T54" fmla="*/ 10 h 10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0" h="10">
                    <a:moveTo>
                      <a:pt x="8" y="4"/>
                    </a:moveTo>
                    <a:lnTo>
                      <a:pt x="8" y="4"/>
                    </a:lnTo>
                    <a:lnTo>
                      <a:pt x="10" y="6"/>
                    </a:lnTo>
                    <a:lnTo>
                      <a:pt x="8" y="8"/>
                    </a:lnTo>
                    <a:lnTo>
                      <a:pt x="6" y="10"/>
                    </a:lnTo>
                    <a:lnTo>
                      <a:pt x="2" y="8"/>
                    </a:lnTo>
                    <a:lnTo>
                      <a:pt x="0" y="6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8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30" name="Freeform 470"/>
              <p:cNvSpPr>
                <a:spLocks/>
              </p:cNvSpPr>
              <p:nvPr/>
            </p:nvSpPr>
            <p:spPr bwMode="auto">
              <a:xfrm>
                <a:off x="3213" y="2435"/>
                <a:ext cx="10" cy="8"/>
              </a:xfrm>
              <a:custGeom>
                <a:avLst/>
                <a:gdLst>
                  <a:gd name="T0" fmla="*/ 8 w 10"/>
                  <a:gd name="T1" fmla="*/ 0 h 8"/>
                  <a:gd name="T2" fmla="*/ 8 w 10"/>
                  <a:gd name="T3" fmla="*/ 0 h 8"/>
                  <a:gd name="T4" fmla="*/ 10 w 10"/>
                  <a:gd name="T5" fmla="*/ 4 h 8"/>
                  <a:gd name="T6" fmla="*/ 10 w 10"/>
                  <a:gd name="T7" fmla="*/ 6 h 8"/>
                  <a:gd name="T8" fmla="*/ 8 w 10"/>
                  <a:gd name="T9" fmla="*/ 8 h 8"/>
                  <a:gd name="T10" fmla="*/ 8 w 10"/>
                  <a:gd name="T11" fmla="*/ 8 h 8"/>
                  <a:gd name="T12" fmla="*/ 4 w 10"/>
                  <a:gd name="T13" fmla="*/ 8 h 8"/>
                  <a:gd name="T14" fmla="*/ 0 w 10"/>
                  <a:gd name="T15" fmla="*/ 6 h 8"/>
                  <a:gd name="T16" fmla="*/ 0 w 10"/>
                  <a:gd name="T17" fmla="*/ 6 h 8"/>
                  <a:gd name="T18" fmla="*/ 0 w 10"/>
                  <a:gd name="T19" fmla="*/ 2 h 8"/>
                  <a:gd name="T20" fmla="*/ 0 w 10"/>
                  <a:gd name="T21" fmla="*/ 0 h 8"/>
                  <a:gd name="T22" fmla="*/ 0 w 10"/>
                  <a:gd name="T23" fmla="*/ 0 h 8"/>
                  <a:gd name="T24" fmla="*/ 4 w 10"/>
                  <a:gd name="T25" fmla="*/ 0 h 8"/>
                  <a:gd name="T26" fmla="*/ 8 w 10"/>
                  <a:gd name="T27" fmla="*/ 0 h 8"/>
                  <a:gd name="T28" fmla="*/ 8 w 10"/>
                  <a:gd name="T29" fmla="*/ 0 h 8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8"/>
                  <a:gd name="T47" fmla="*/ 10 w 10"/>
                  <a:gd name="T48" fmla="*/ 8 h 8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8">
                    <a:moveTo>
                      <a:pt x="8" y="0"/>
                    </a:moveTo>
                    <a:lnTo>
                      <a:pt x="8" y="0"/>
                    </a:lnTo>
                    <a:lnTo>
                      <a:pt x="10" y="4"/>
                    </a:lnTo>
                    <a:lnTo>
                      <a:pt x="10" y="6"/>
                    </a:lnTo>
                    <a:lnTo>
                      <a:pt x="8" y="8"/>
                    </a:lnTo>
                    <a:lnTo>
                      <a:pt x="4" y="8"/>
                    </a:lnTo>
                    <a:lnTo>
                      <a:pt x="0" y="6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31" name="Freeform 471"/>
              <p:cNvSpPr>
                <a:spLocks/>
              </p:cNvSpPr>
              <p:nvPr/>
            </p:nvSpPr>
            <p:spPr bwMode="auto">
              <a:xfrm>
                <a:off x="3169" y="2423"/>
                <a:ext cx="10" cy="10"/>
              </a:xfrm>
              <a:custGeom>
                <a:avLst/>
                <a:gdLst>
                  <a:gd name="T0" fmla="*/ 8 w 10"/>
                  <a:gd name="T1" fmla="*/ 2 h 10"/>
                  <a:gd name="T2" fmla="*/ 8 w 10"/>
                  <a:gd name="T3" fmla="*/ 2 h 10"/>
                  <a:gd name="T4" fmla="*/ 10 w 10"/>
                  <a:gd name="T5" fmla="*/ 6 h 10"/>
                  <a:gd name="T6" fmla="*/ 10 w 10"/>
                  <a:gd name="T7" fmla="*/ 8 h 10"/>
                  <a:gd name="T8" fmla="*/ 8 w 10"/>
                  <a:gd name="T9" fmla="*/ 10 h 10"/>
                  <a:gd name="T10" fmla="*/ 8 w 10"/>
                  <a:gd name="T11" fmla="*/ 10 h 10"/>
                  <a:gd name="T12" fmla="*/ 4 w 10"/>
                  <a:gd name="T13" fmla="*/ 8 h 10"/>
                  <a:gd name="T14" fmla="*/ 0 w 10"/>
                  <a:gd name="T15" fmla="*/ 8 h 10"/>
                  <a:gd name="T16" fmla="*/ 0 w 10"/>
                  <a:gd name="T17" fmla="*/ 8 h 10"/>
                  <a:gd name="T18" fmla="*/ 0 w 10"/>
                  <a:gd name="T19" fmla="*/ 4 h 10"/>
                  <a:gd name="T20" fmla="*/ 0 w 10"/>
                  <a:gd name="T21" fmla="*/ 2 h 10"/>
                  <a:gd name="T22" fmla="*/ 0 w 10"/>
                  <a:gd name="T23" fmla="*/ 2 h 10"/>
                  <a:gd name="T24" fmla="*/ 4 w 10"/>
                  <a:gd name="T25" fmla="*/ 0 h 10"/>
                  <a:gd name="T26" fmla="*/ 8 w 10"/>
                  <a:gd name="T27" fmla="*/ 2 h 10"/>
                  <a:gd name="T28" fmla="*/ 8 w 10"/>
                  <a:gd name="T29" fmla="*/ 2 h 10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0"/>
                  <a:gd name="T47" fmla="*/ 10 w 10"/>
                  <a:gd name="T48" fmla="*/ 10 h 10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0">
                    <a:moveTo>
                      <a:pt x="8" y="2"/>
                    </a:moveTo>
                    <a:lnTo>
                      <a:pt x="8" y="2"/>
                    </a:lnTo>
                    <a:lnTo>
                      <a:pt x="10" y="6"/>
                    </a:lnTo>
                    <a:lnTo>
                      <a:pt x="10" y="8"/>
                    </a:lnTo>
                    <a:lnTo>
                      <a:pt x="8" y="10"/>
                    </a:lnTo>
                    <a:lnTo>
                      <a:pt x="4" y="8"/>
                    </a:lnTo>
                    <a:lnTo>
                      <a:pt x="0" y="8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4" y="0"/>
                    </a:lnTo>
                    <a:lnTo>
                      <a:pt x="8" y="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32" name="Freeform 472"/>
              <p:cNvSpPr>
                <a:spLocks/>
              </p:cNvSpPr>
              <p:nvPr/>
            </p:nvSpPr>
            <p:spPr bwMode="auto">
              <a:xfrm>
                <a:off x="3247" y="2415"/>
                <a:ext cx="18" cy="12"/>
              </a:xfrm>
              <a:custGeom>
                <a:avLst/>
                <a:gdLst>
                  <a:gd name="T0" fmla="*/ 14 w 18"/>
                  <a:gd name="T1" fmla="*/ 2 h 12"/>
                  <a:gd name="T2" fmla="*/ 14 w 18"/>
                  <a:gd name="T3" fmla="*/ 2 h 12"/>
                  <a:gd name="T4" fmla="*/ 18 w 18"/>
                  <a:gd name="T5" fmla="*/ 6 h 12"/>
                  <a:gd name="T6" fmla="*/ 18 w 18"/>
                  <a:gd name="T7" fmla="*/ 8 h 12"/>
                  <a:gd name="T8" fmla="*/ 14 w 18"/>
                  <a:gd name="T9" fmla="*/ 10 h 12"/>
                  <a:gd name="T10" fmla="*/ 14 w 18"/>
                  <a:gd name="T11" fmla="*/ 10 h 12"/>
                  <a:gd name="T12" fmla="*/ 2 w 18"/>
                  <a:gd name="T13" fmla="*/ 12 h 12"/>
                  <a:gd name="T14" fmla="*/ 2 w 18"/>
                  <a:gd name="T15" fmla="*/ 12 h 12"/>
                  <a:gd name="T16" fmla="*/ 0 w 18"/>
                  <a:gd name="T17" fmla="*/ 8 h 12"/>
                  <a:gd name="T18" fmla="*/ 0 w 18"/>
                  <a:gd name="T19" fmla="*/ 6 h 12"/>
                  <a:gd name="T20" fmla="*/ 2 w 18"/>
                  <a:gd name="T21" fmla="*/ 4 h 12"/>
                  <a:gd name="T22" fmla="*/ 2 w 18"/>
                  <a:gd name="T23" fmla="*/ 4 h 12"/>
                  <a:gd name="T24" fmla="*/ 8 w 18"/>
                  <a:gd name="T25" fmla="*/ 2 h 12"/>
                  <a:gd name="T26" fmla="*/ 12 w 18"/>
                  <a:gd name="T27" fmla="*/ 0 h 12"/>
                  <a:gd name="T28" fmla="*/ 14 w 18"/>
                  <a:gd name="T29" fmla="*/ 2 h 12"/>
                  <a:gd name="T30" fmla="*/ 14 w 18"/>
                  <a:gd name="T31" fmla="*/ 2 h 12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8"/>
                  <a:gd name="T49" fmla="*/ 0 h 12"/>
                  <a:gd name="T50" fmla="*/ 18 w 18"/>
                  <a:gd name="T51" fmla="*/ 12 h 12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8" h="12">
                    <a:moveTo>
                      <a:pt x="14" y="2"/>
                    </a:moveTo>
                    <a:lnTo>
                      <a:pt x="14" y="2"/>
                    </a:lnTo>
                    <a:lnTo>
                      <a:pt x="18" y="6"/>
                    </a:lnTo>
                    <a:lnTo>
                      <a:pt x="18" y="8"/>
                    </a:lnTo>
                    <a:lnTo>
                      <a:pt x="14" y="10"/>
                    </a:lnTo>
                    <a:lnTo>
                      <a:pt x="2" y="12"/>
                    </a:lnTo>
                    <a:lnTo>
                      <a:pt x="0" y="8"/>
                    </a:lnTo>
                    <a:lnTo>
                      <a:pt x="0" y="6"/>
                    </a:lnTo>
                    <a:lnTo>
                      <a:pt x="2" y="4"/>
                    </a:lnTo>
                    <a:lnTo>
                      <a:pt x="8" y="2"/>
                    </a:lnTo>
                    <a:lnTo>
                      <a:pt x="12" y="0"/>
                    </a:lnTo>
                    <a:lnTo>
                      <a:pt x="14" y="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33" name="Freeform 473"/>
              <p:cNvSpPr>
                <a:spLocks/>
              </p:cNvSpPr>
              <p:nvPr/>
            </p:nvSpPr>
            <p:spPr bwMode="auto">
              <a:xfrm>
                <a:off x="3235" y="2419"/>
                <a:ext cx="12" cy="14"/>
              </a:xfrm>
              <a:custGeom>
                <a:avLst/>
                <a:gdLst>
                  <a:gd name="T0" fmla="*/ 10 w 12"/>
                  <a:gd name="T1" fmla="*/ 4 h 14"/>
                  <a:gd name="T2" fmla="*/ 10 w 12"/>
                  <a:gd name="T3" fmla="*/ 4 h 14"/>
                  <a:gd name="T4" fmla="*/ 12 w 12"/>
                  <a:gd name="T5" fmla="*/ 8 h 14"/>
                  <a:gd name="T6" fmla="*/ 12 w 12"/>
                  <a:gd name="T7" fmla="*/ 10 h 14"/>
                  <a:gd name="T8" fmla="*/ 10 w 12"/>
                  <a:gd name="T9" fmla="*/ 12 h 14"/>
                  <a:gd name="T10" fmla="*/ 10 w 12"/>
                  <a:gd name="T11" fmla="*/ 12 h 14"/>
                  <a:gd name="T12" fmla="*/ 8 w 12"/>
                  <a:gd name="T13" fmla="*/ 14 h 14"/>
                  <a:gd name="T14" fmla="*/ 4 w 12"/>
                  <a:gd name="T15" fmla="*/ 14 h 14"/>
                  <a:gd name="T16" fmla="*/ 2 w 12"/>
                  <a:gd name="T17" fmla="*/ 12 h 14"/>
                  <a:gd name="T18" fmla="*/ 0 w 12"/>
                  <a:gd name="T19" fmla="*/ 6 h 14"/>
                  <a:gd name="T20" fmla="*/ 6 w 12"/>
                  <a:gd name="T21" fmla="*/ 0 h 14"/>
                  <a:gd name="T22" fmla="*/ 10 w 12"/>
                  <a:gd name="T23" fmla="*/ 4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4"/>
                  <a:gd name="T38" fmla="*/ 12 w 12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4">
                    <a:moveTo>
                      <a:pt x="10" y="4"/>
                    </a:moveTo>
                    <a:lnTo>
                      <a:pt x="10" y="4"/>
                    </a:lnTo>
                    <a:lnTo>
                      <a:pt x="12" y="8"/>
                    </a:lnTo>
                    <a:lnTo>
                      <a:pt x="12" y="10"/>
                    </a:lnTo>
                    <a:lnTo>
                      <a:pt x="10" y="12"/>
                    </a:lnTo>
                    <a:lnTo>
                      <a:pt x="8" y="14"/>
                    </a:lnTo>
                    <a:lnTo>
                      <a:pt x="4" y="14"/>
                    </a:lnTo>
                    <a:lnTo>
                      <a:pt x="2" y="12"/>
                    </a:lnTo>
                    <a:lnTo>
                      <a:pt x="0" y="6"/>
                    </a:lnTo>
                    <a:lnTo>
                      <a:pt x="6" y="0"/>
                    </a:lnTo>
                    <a:lnTo>
                      <a:pt x="1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34" name="Freeform 474"/>
              <p:cNvSpPr>
                <a:spLocks/>
              </p:cNvSpPr>
              <p:nvPr/>
            </p:nvSpPr>
            <p:spPr bwMode="auto">
              <a:xfrm>
                <a:off x="3213" y="2409"/>
                <a:ext cx="14" cy="14"/>
              </a:xfrm>
              <a:custGeom>
                <a:avLst/>
                <a:gdLst>
                  <a:gd name="T0" fmla="*/ 10 w 14"/>
                  <a:gd name="T1" fmla="*/ 4 h 14"/>
                  <a:gd name="T2" fmla="*/ 10 w 14"/>
                  <a:gd name="T3" fmla="*/ 4 h 14"/>
                  <a:gd name="T4" fmla="*/ 12 w 14"/>
                  <a:gd name="T5" fmla="*/ 6 h 14"/>
                  <a:gd name="T6" fmla="*/ 14 w 14"/>
                  <a:gd name="T7" fmla="*/ 10 h 14"/>
                  <a:gd name="T8" fmla="*/ 12 w 14"/>
                  <a:gd name="T9" fmla="*/ 12 h 14"/>
                  <a:gd name="T10" fmla="*/ 12 w 14"/>
                  <a:gd name="T11" fmla="*/ 12 h 14"/>
                  <a:gd name="T12" fmla="*/ 8 w 14"/>
                  <a:gd name="T13" fmla="*/ 14 h 14"/>
                  <a:gd name="T14" fmla="*/ 4 w 14"/>
                  <a:gd name="T15" fmla="*/ 14 h 14"/>
                  <a:gd name="T16" fmla="*/ 2 w 14"/>
                  <a:gd name="T17" fmla="*/ 12 h 14"/>
                  <a:gd name="T18" fmla="*/ 0 w 14"/>
                  <a:gd name="T19" fmla="*/ 4 h 14"/>
                  <a:gd name="T20" fmla="*/ 6 w 14"/>
                  <a:gd name="T21" fmla="*/ 0 h 14"/>
                  <a:gd name="T22" fmla="*/ 10 w 14"/>
                  <a:gd name="T23" fmla="*/ 4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4"/>
                  <a:gd name="T37" fmla="*/ 0 h 14"/>
                  <a:gd name="T38" fmla="*/ 14 w 14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4" h="14">
                    <a:moveTo>
                      <a:pt x="10" y="4"/>
                    </a:moveTo>
                    <a:lnTo>
                      <a:pt x="10" y="4"/>
                    </a:lnTo>
                    <a:lnTo>
                      <a:pt x="12" y="6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8" y="14"/>
                    </a:lnTo>
                    <a:lnTo>
                      <a:pt x="4" y="14"/>
                    </a:lnTo>
                    <a:lnTo>
                      <a:pt x="2" y="12"/>
                    </a:lnTo>
                    <a:lnTo>
                      <a:pt x="0" y="4"/>
                    </a:lnTo>
                    <a:lnTo>
                      <a:pt x="6" y="0"/>
                    </a:lnTo>
                    <a:lnTo>
                      <a:pt x="1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35" name="Freeform 475"/>
              <p:cNvSpPr>
                <a:spLocks/>
              </p:cNvSpPr>
              <p:nvPr/>
            </p:nvSpPr>
            <p:spPr bwMode="auto">
              <a:xfrm>
                <a:off x="3223" y="2425"/>
                <a:ext cx="12" cy="14"/>
              </a:xfrm>
              <a:custGeom>
                <a:avLst/>
                <a:gdLst>
                  <a:gd name="T0" fmla="*/ 8 w 12"/>
                  <a:gd name="T1" fmla="*/ 0 h 14"/>
                  <a:gd name="T2" fmla="*/ 8 w 12"/>
                  <a:gd name="T3" fmla="*/ 0 h 14"/>
                  <a:gd name="T4" fmla="*/ 10 w 12"/>
                  <a:gd name="T5" fmla="*/ 4 h 14"/>
                  <a:gd name="T6" fmla="*/ 12 w 12"/>
                  <a:gd name="T7" fmla="*/ 10 h 14"/>
                  <a:gd name="T8" fmla="*/ 12 w 12"/>
                  <a:gd name="T9" fmla="*/ 10 h 14"/>
                  <a:gd name="T10" fmla="*/ 12 w 12"/>
                  <a:gd name="T11" fmla="*/ 12 h 14"/>
                  <a:gd name="T12" fmla="*/ 10 w 12"/>
                  <a:gd name="T13" fmla="*/ 14 h 14"/>
                  <a:gd name="T14" fmla="*/ 8 w 12"/>
                  <a:gd name="T15" fmla="*/ 14 h 14"/>
                  <a:gd name="T16" fmla="*/ 6 w 12"/>
                  <a:gd name="T17" fmla="*/ 14 h 14"/>
                  <a:gd name="T18" fmla="*/ 6 w 12"/>
                  <a:gd name="T19" fmla="*/ 14 h 14"/>
                  <a:gd name="T20" fmla="*/ 0 w 12"/>
                  <a:gd name="T21" fmla="*/ 6 h 14"/>
                  <a:gd name="T22" fmla="*/ 0 w 12"/>
                  <a:gd name="T23" fmla="*/ 6 h 14"/>
                  <a:gd name="T24" fmla="*/ 2 w 12"/>
                  <a:gd name="T25" fmla="*/ 2 h 14"/>
                  <a:gd name="T26" fmla="*/ 4 w 12"/>
                  <a:gd name="T27" fmla="*/ 0 h 14"/>
                  <a:gd name="T28" fmla="*/ 8 w 12"/>
                  <a:gd name="T29" fmla="*/ 0 h 14"/>
                  <a:gd name="T30" fmla="*/ 8 w 12"/>
                  <a:gd name="T31" fmla="*/ 0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2"/>
                  <a:gd name="T49" fmla="*/ 0 h 14"/>
                  <a:gd name="T50" fmla="*/ 12 w 12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2" h="14">
                    <a:moveTo>
                      <a:pt x="8" y="0"/>
                    </a:moveTo>
                    <a:lnTo>
                      <a:pt x="8" y="0"/>
                    </a:lnTo>
                    <a:lnTo>
                      <a:pt x="10" y="4"/>
                    </a:lnTo>
                    <a:lnTo>
                      <a:pt x="12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4"/>
                    </a:lnTo>
                    <a:lnTo>
                      <a:pt x="6" y="14"/>
                    </a:lnTo>
                    <a:lnTo>
                      <a:pt x="0" y="6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36" name="Freeform 476"/>
              <p:cNvSpPr>
                <a:spLocks/>
              </p:cNvSpPr>
              <p:nvPr/>
            </p:nvSpPr>
            <p:spPr bwMode="auto">
              <a:xfrm>
                <a:off x="3195" y="2419"/>
                <a:ext cx="14" cy="14"/>
              </a:xfrm>
              <a:custGeom>
                <a:avLst/>
                <a:gdLst>
                  <a:gd name="T0" fmla="*/ 8 w 14"/>
                  <a:gd name="T1" fmla="*/ 0 h 14"/>
                  <a:gd name="T2" fmla="*/ 8 w 14"/>
                  <a:gd name="T3" fmla="*/ 0 h 14"/>
                  <a:gd name="T4" fmla="*/ 12 w 14"/>
                  <a:gd name="T5" fmla="*/ 4 h 14"/>
                  <a:gd name="T6" fmla="*/ 14 w 14"/>
                  <a:gd name="T7" fmla="*/ 10 h 14"/>
                  <a:gd name="T8" fmla="*/ 14 w 14"/>
                  <a:gd name="T9" fmla="*/ 10 h 14"/>
                  <a:gd name="T10" fmla="*/ 14 w 14"/>
                  <a:gd name="T11" fmla="*/ 12 h 14"/>
                  <a:gd name="T12" fmla="*/ 12 w 14"/>
                  <a:gd name="T13" fmla="*/ 14 h 14"/>
                  <a:gd name="T14" fmla="*/ 10 w 14"/>
                  <a:gd name="T15" fmla="*/ 14 h 14"/>
                  <a:gd name="T16" fmla="*/ 8 w 14"/>
                  <a:gd name="T17" fmla="*/ 14 h 14"/>
                  <a:gd name="T18" fmla="*/ 8 w 14"/>
                  <a:gd name="T19" fmla="*/ 14 h 14"/>
                  <a:gd name="T20" fmla="*/ 0 w 14"/>
                  <a:gd name="T21" fmla="*/ 6 h 14"/>
                  <a:gd name="T22" fmla="*/ 0 w 14"/>
                  <a:gd name="T23" fmla="*/ 6 h 14"/>
                  <a:gd name="T24" fmla="*/ 2 w 14"/>
                  <a:gd name="T25" fmla="*/ 2 h 14"/>
                  <a:gd name="T26" fmla="*/ 4 w 14"/>
                  <a:gd name="T27" fmla="*/ 0 h 14"/>
                  <a:gd name="T28" fmla="*/ 8 w 14"/>
                  <a:gd name="T29" fmla="*/ 0 h 14"/>
                  <a:gd name="T30" fmla="*/ 8 w 14"/>
                  <a:gd name="T31" fmla="*/ 0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4"/>
                  <a:gd name="T49" fmla="*/ 0 h 14"/>
                  <a:gd name="T50" fmla="*/ 14 w 14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4" h="14">
                    <a:moveTo>
                      <a:pt x="8" y="0"/>
                    </a:moveTo>
                    <a:lnTo>
                      <a:pt x="8" y="0"/>
                    </a:lnTo>
                    <a:lnTo>
                      <a:pt x="12" y="4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4"/>
                    </a:lnTo>
                    <a:lnTo>
                      <a:pt x="8" y="14"/>
                    </a:lnTo>
                    <a:lnTo>
                      <a:pt x="0" y="6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37" name="Freeform 477"/>
              <p:cNvSpPr>
                <a:spLocks/>
              </p:cNvSpPr>
              <p:nvPr/>
            </p:nvSpPr>
            <p:spPr bwMode="auto">
              <a:xfrm>
                <a:off x="3595" y="2493"/>
                <a:ext cx="14" cy="18"/>
              </a:xfrm>
              <a:custGeom>
                <a:avLst/>
                <a:gdLst>
                  <a:gd name="T0" fmla="*/ 12 w 14"/>
                  <a:gd name="T1" fmla="*/ 0 h 18"/>
                  <a:gd name="T2" fmla="*/ 12 w 14"/>
                  <a:gd name="T3" fmla="*/ 0 h 18"/>
                  <a:gd name="T4" fmla="*/ 14 w 14"/>
                  <a:gd name="T5" fmla="*/ 8 h 18"/>
                  <a:gd name="T6" fmla="*/ 12 w 14"/>
                  <a:gd name="T7" fmla="*/ 14 h 18"/>
                  <a:gd name="T8" fmla="*/ 10 w 14"/>
                  <a:gd name="T9" fmla="*/ 16 h 18"/>
                  <a:gd name="T10" fmla="*/ 8 w 14"/>
                  <a:gd name="T11" fmla="*/ 18 h 18"/>
                  <a:gd name="T12" fmla="*/ 8 w 14"/>
                  <a:gd name="T13" fmla="*/ 18 h 18"/>
                  <a:gd name="T14" fmla="*/ 4 w 14"/>
                  <a:gd name="T15" fmla="*/ 18 h 18"/>
                  <a:gd name="T16" fmla="*/ 2 w 14"/>
                  <a:gd name="T17" fmla="*/ 16 h 18"/>
                  <a:gd name="T18" fmla="*/ 0 w 14"/>
                  <a:gd name="T19" fmla="*/ 12 h 18"/>
                  <a:gd name="T20" fmla="*/ 2 w 14"/>
                  <a:gd name="T21" fmla="*/ 6 h 18"/>
                  <a:gd name="T22" fmla="*/ 12 w 14"/>
                  <a:gd name="T23" fmla="*/ 0 h 18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4"/>
                  <a:gd name="T37" fmla="*/ 0 h 18"/>
                  <a:gd name="T38" fmla="*/ 14 w 14"/>
                  <a:gd name="T39" fmla="*/ 18 h 18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4" h="18">
                    <a:moveTo>
                      <a:pt x="12" y="0"/>
                    </a:moveTo>
                    <a:lnTo>
                      <a:pt x="12" y="0"/>
                    </a:lnTo>
                    <a:lnTo>
                      <a:pt x="14" y="8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8"/>
                    </a:lnTo>
                    <a:lnTo>
                      <a:pt x="4" y="18"/>
                    </a:lnTo>
                    <a:lnTo>
                      <a:pt x="2" y="16"/>
                    </a:lnTo>
                    <a:lnTo>
                      <a:pt x="0" y="12"/>
                    </a:lnTo>
                    <a:lnTo>
                      <a:pt x="2" y="6"/>
                    </a:lnTo>
                    <a:lnTo>
                      <a:pt x="12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38" name="Freeform 478"/>
              <p:cNvSpPr>
                <a:spLocks/>
              </p:cNvSpPr>
              <p:nvPr/>
            </p:nvSpPr>
            <p:spPr bwMode="auto">
              <a:xfrm>
                <a:off x="3511" y="2519"/>
                <a:ext cx="16" cy="12"/>
              </a:xfrm>
              <a:custGeom>
                <a:avLst/>
                <a:gdLst>
                  <a:gd name="T0" fmla="*/ 16 w 16"/>
                  <a:gd name="T1" fmla="*/ 0 h 12"/>
                  <a:gd name="T2" fmla="*/ 16 w 16"/>
                  <a:gd name="T3" fmla="*/ 0 h 12"/>
                  <a:gd name="T4" fmla="*/ 16 w 16"/>
                  <a:gd name="T5" fmla="*/ 6 h 12"/>
                  <a:gd name="T6" fmla="*/ 16 w 16"/>
                  <a:gd name="T7" fmla="*/ 10 h 12"/>
                  <a:gd name="T8" fmla="*/ 14 w 16"/>
                  <a:gd name="T9" fmla="*/ 12 h 12"/>
                  <a:gd name="T10" fmla="*/ 12 w 16"/>
                  <a:gd name="T11" fmla="*/ 12 h 12"/>
                  <a:gd name="T12" fmla="*/ 12 w 16"/>
                  <a:gd name="T13" fmla="*/ 12 h 12"/>
                  <a:gd name="T14" fmla="*/ 6 w 16"/>
                  <a:gd name="T15" fmla="*/ 10 h 12"/>
                  <a:gd name="T16" fmla="*/ 2 w 16"/>
                  <a:gd name="T17" fmla="*/ 8 h 12"/>
                  <a:gd name="T18" fmla="*/ 0 w 16"/>
                  <a:gd name="T19" fmla="*/ 6 h 12"/>
                  <a:gd name="T20" fmla="*/ 8 w 16"/>
                  <a:gd name="T21" fmla="*/ 0 h 12"/>
                  <a:gd name="T22" fmla="*/ 16 w 16"/>
                  <a:gd name="T23" fmla="*/ 0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2"/>
                  <a:gd name="T38" fmla="*/ 16 w 16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2">
                    <a:moveTo>
                      <a:pt x="16" y="0"/>
                    </a:moveTo>
                    <a:lnTo>
                      <a:pt x="16" y="0"/>
                    </a:lnTo>
                    <a:lnTo>
                      <a:pt x="16" y="6"/>
                    </a:lnTo>
                    <a:lnTo>
                      <a:pt x="16" y="10"/>
                    </a:lnTo>
                    <a:lnTo>
                      <a:pt x="14" y="12"/>
                    </a:lnTo>
                    <a:lnTo>
                      <a:pt x="12" y="12"/>
                    </a:lnTo>
                    <a:lnTo>
                      <a:pt x="6" y="10"/>
                    </a:lnTo>
                    <a:lnTo>
                      <a:pt x="2" y="8"/>
                    </a:lnTo>
                    <a:lnTo>
                      <a:pt x="0" y="6"/>
                    </a:lnTo>
                    <a:lnTo>
                      <a:pt x="8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39" name="Freeform 479"/>
              <p:cNvSpPr>
                <a:spLocks/>
              </p:cNvSpPr>
              <p:nvPr/>
            </p:nvSpPr>
            <p:spPr bwMode="auto">
              <a:xfrm>
                <a:off x="3589" y="2481"/>
                <a:ext cx="14" cy="12"/>
              </a:xfrm>
              <a:custGeom>
                <a:avLst/>
                <a:gdLst>
                  <a:gd name="T0" fmla="*/ 14 w 14"/>
                  <a:gd name="T1" fmla="*/ 4 h 12"/>
                  <a:gd name="T2" fmla="*/ 14 w 14"/>
                  <a:gd name="T3" fmla="*/ 4 h 12"/>
                  <a:gd name="T4" fmla="*/ 12 w 14"/>
                  <a:gd name="T5" fmla="*/ 10 h 12"/>
                  <a:gd name="T6" fmla="*/ 10 w 14"/>
                  <a:gd name="T7" fmla="*/ 12 h 12"/>
                  <a:gd name="T8" fmla="*/ 6 w 14"/>
                  <a:gd name="T9" fmla="*/ 12 h 12"/>
                  <a:gd name="T10" fmla="*/ 6 w 14"/>
                  <a:gd name="T11" fmla="*/ 12 h 12"/>
                  <a:gd name="T12" fmla="*/ 2 w 14"/>
                  <a:gd name="T13" fmla="*/ 12 h 12"/>
                  <a:gd name="T14" fmla="*/ 0 w 14"/>
                  <a:gd name="T15" fmla="*/ 12 h 12"/>
                  <a:gd name="T16" fmla="*/ 0 w 14"/>
                  <a:gd name="T17" fmla="*/ 8 h 12"/>
                  <a:gd name="T18" fmla="*/ 0 w 14"/>
                  <a:gd name="T19" fmla="*/ 8 h 12"/>
                  <a:gd name="T20" fmla="*/ 4 w 14"/>
                  <a:gd name="T21" fmla="*/ 2 h 12"/>
                  <a:gd name="T22" fmla="*/ 10 w 14"/>
                  <a:gd name="T23" fmla="*/ 0 h 12"/>
                  <a:gd name="T24" fmla="*/ 14 w 14"/>
                  <a:gd name="T25" fmla="*/ 4 h 1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4"/>
                  <a:gd name="T40" fmla="*/ 0 h 12"/>
                  <a:gd name="T41" fmla="*/ 14 w 14"/>
                  <a:gd name="T42" fmla="*/ 12 h 12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4" h="12">
                    <a:moveTo>
                      <a:pt x="14" y="4"/>
                    </a:moveTo>
                    <a:lnTo>
                      <a:pt x="14" y="4"/>
                    </a:lnTo>
                    <a:lnTo>
                      <a:pt x="12" y="10"/>
                    </a:lnTo>
                    <a:lnTo>
                      <a:pt x="10" y="12"/>
                    </a:lnTo>
                    <a:lnTo>
                      <a:pt x="6" y="12"/>
                    </a:lnTo>
                    <a:lnTo>
                      <a:pt x="2" y="12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4" y="2"/>
                    </a:lnTo>
                    <a:lnTo>
                      <a:pt x="10" y="0"/>
                    </a:lnTo>
                    <a:lnTo>
                      <a:pt x="14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40" name="Freeform 480"/>
              <p:cNvSpPr>
                <a:spLocks/>
              </p:cNvSpPr>
              <p:nvPr/>
            </p:nvSpPr>
            <p:spPr bwMode="auto">
              <a:xfrm>
                <a:off x="3571" y="2507"/>
                <a:ext cx="14" cy="14"/>
              </a:xfrm>
              <a:custGeom>
                <a:avLst/>
                <a:gdLst>
                  <a:gd name="T0" fmla="*/ 14 w 14"/>
                  <a:gd name="T1" fmla="*/ 4 h 14"/>
                  <a:gd name="T2" fmla="*/ 14 w 14"/>
                  <a:gd name="T3" fmla="*/ 4 h 14"/>
                  <a:gd name="T4" fmla="*/ 12 w 14"/>
                  <a:gd name="T5" fmla="*/ 10 h 14"/>
                  <a:gd name="T6" fmla="*/ 10 w 14"/>
                  <a:gd name="T7" fmla="*/ 12 h 14"/>
                  <a:gd name="T8" fmla="*/ 6 w 14"/>
                  <a:gd name="T9" fmla="*/ 14 h 14"/>
                  <a:gd name="T10" fmla="*/ 6 w 14"/>
                  <a:gd name="T11" fmla="*/ 14 h 14"/>
                  <a:gd name="T12" fmla="*/ 2 w 14"/>
                  <a:gd name="T13" fmla="*/ 14 h 14"/>
                  <a:gd name="T14" fmla="*/ 0 w 14"/>
                  <a:gd name="T15" fmla="*/ 12 h 14"/>
                  <a:gd name="T16" fmla="*/ 0 w 14"/>
                  <a:gd name="T17" fmla="*/ 8 h 14"/>
                  <a:gd name="T18" fmla="*/ 0 w 14"/>
                  <a:gd name="T19" fmla="*/ 8 h 14"/>
                  <a:gd name="T20" fmla="*/ 4 w 14"/>
                  <a:gd name="T21" fmla="*/ 4 h 14"/>
                  <a:gd name="T22" fmla="*/ 8 w 14"/>
                  <a:gd name="T23" fmla="*/ 0 h 14"/>
                  <a:gd name="T24" fmla="*/ 14 w 14"/>
                  <a:gd name="T25" fmla="*/ 4 h 14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4"/>
                  <a:gd name="T40" fmla="*/ 0 h 14"/>
                  <a:gd name="T41" fmla="*/ 14 w 14"/>
                  <a:gd name="T42" fmla="*/ 14 h 14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4" h="14">
                    <a:moveTo>
                      <a:pt x="14" y="4"/>
                    </a:moveTo>
                    <a:lnTo>
                      <a:pt x="14" y="4"/>
                    </a:lnTo>
                    <a:lnTo>
                      <a:pt x="12" y="10"/>
                    </a:lnTo>
                    <a:lnTo>
                      <a:pt x="10" y="12"/>
                    </a:lnTo>
                    <a:lnTo>
                      <a:pt x="6" y="14"/>
                    </a:lnTo>
                    <a:lnTo>
                      <a:pt x="2" y="14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4" y="4"/>
                    </a:lnTo>
                    <a:lnTo>
                      <a:pt x="8" y="0"/>
                    </a:lnTo>
                    <a:lnTo>
                      <a:pt x="14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41" name="Freeform 481"/>
              <p:cNvSpPr>
                <a:spLocks/>
              </p:cNvSpPr>
              <p:nvPr/>
            </p:nvSpPr>
            <p:spPr bwMode="auto">
              <a:xfrm>
                <a:off x="3527" y="2551"/>
                <a:ext cx="16" cy="14"/>
              </a:xfrm>
              <a:custGeom>
                <a:avLst/>
                <a:gdLst>
                  <a:gd name="T0" fmla="*/ 16 w 16"/>
                  <a:gd name="T1" fmla="*/ 4 h 14"/>
                  <a:gd name="T2" fmla="*/ 16 w 16"/>
                  <a:gd name="T3" fmla="*/ 4 h 14"/>
                  <a:gd name="T4" fmla="*/ 14 w 16"/>
                  <a:gd name="T5" fmla="*/ 10 h 14"/>
                  <a:gd name="T6" fmla="*/ 12 w 16"/>
                  <a:gd name="T7" fmla="*/ 12 h 14"/>
                  <a:gd name="T8" fmla="*/ 6 w 16"/>
                  <a:gd name="T9" fmla="*/ 14 h 14"/>
                  <a:gd name="T10" fmla="*/ 6 w 16"/>
                  <a:gd name="T11" fmla="*/ 14 h 14"/>
                  <a:gd name="T12" fmla="*/ 2 w 16"/>
                  <a:gd name="T13" fmla="*/ 14 h 14"/>
                  <a:gd name="T14" fmla="*/ 0 w 16"/>
                  <a:gd name="T15" fmla="*/ 12 h 14"/>
                  <a:gd name="T16" fmla="*/ 0 w 16"/>
                  <a:gd name="T17" fmla="*/ 8 h 14"/>
                  <a:gd name="T18" fmla="*/ 0 w 16"/>
                  <a:gd name="T19" fmla="*/ 8 h 14"/>
                  <a:gd name="T20" fmla="*/ 6 w 16"/>
                  <a:gd name="T21" fmla="*/ 4 h 14"/>
                  <a:gd name="T22" fmla="*/ 10 w 16"/>
                  <a:gd name="T23" fmla="*/ 0 h 14"/>
                  <a:gd name="T24" fmla="*/ 16 w 16"/>
                  <a:gd name="T25" fmla="*/ 4 h 14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4"/>
                  <a:gd name="T41" fmla="*/ 16 w 16"/>
                  <a:gd name="T42" fmla="*/ 14 h 14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4">
                    <a:moveTo>
                      <a:pt x="16" y="4"/>
                    </a:moveTo>
                    <a:lnTo>
                      <a:pt x="16" y="4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6" y="14"/>
                    </a:lnTo>
                    <a:lnTo>
                      <a:pt x="2" y="14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6" y="4"/>
                    </a:lnTo>
                    <a:lnTo>
                      <a:pt x="10" y="0"/>
                    </a:lnTo>
                    <a:lnTo>
                      <a:pt x="16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42" name="Freeform 482"/>
              <p:cNvSpPr>
                <a:spLocks/>
              </p:cNvSpPr>
              <p:nvPr/>
            </p:nvSpPr>
            <p:spPr bwMode="auto">
              <a:xfrm>
                <a:off x="3567" y="2495"/>
                <a:ext cx="10" cy="10"/>
              </a:xfrm>
              <a:custGeom>
                <a:avLst/>
                <a:gdLst>
                  <a:gd name="T0" fmla="*/ 8 w 10"/>
                  <a:gd name="T1" fmla="*/ 2 h 10"/>
                  <a:gd name="T2" fmla="*/ 8 w 10"/>
                  <a:gd name="T3" fmla="*/ 2 h 10"/>
                  <a:gd name="T4" fmla="*/ 10 w 10"/>
                  <a:gd name="T5" fmla="*/ 4 h 10"/>
                  <a:gd name="T6" fmla="*/ 10 w 10"/>
                  <a:gd name="T7" fmla="*/ 6 h 10"/>
                  <a:gd name="T8" fmla="*/ 8 w 10"/>
                  <a:gd name="T9" fmla="*/ 8 h 10"/>
                  <a:gd name="T10" fmla="*/ 8 w 10"/>
                  <a:gd name="T11" fmla="*/ 8 h 10"/>
                  <a:gd name="T12" fmla="*/ 4 w 10"/>
                  <a:gd name="T13" fmla="*/ 10 h 10"/>
                  <a:gd name="T14" fmla="*/ 2 w 10"/>
                  <a:gd name="T15" fmla="*/ 8 h 10"/>
                  <a:gd name="T16" fmla="*/ 0 w 10"/>
                  <a:gd name="T17" fmla="*/ 6 h 10"/>
                  <a:gd name="T18" fmla="*/ 2 w 10"/>
                  <a:gd name="T19" fmla="*/ 0 h 10"/>
                  <a:gd name="T20" fmla="*/ 8 w 10"/>
                  <a:gd name="T21" fmla="*/ 2 h 10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10"/>
                  <a:gd name="T35" fmla="*/ 10 w 10"/>
                  <a:gd name="T36" fmla="*/ 10 h 10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10">
                    <a:moveTo>
                      <a:pt x="8" y="2"/>
                    </a:moveTo>
                    <a:lnTo>
                      <a:pt x="8" y="2"/>
                    </a:lnTo>
                    <a:lnTo>
                      <a:pt x="10" y="4"/>
                    </a:lnTo>
                    <a:lnTo>
                      <a:pt x="10" y="6"/>
                    </a:lnTo>
                    <a:lnTo>
                      <a:pt x="8" y="8"/>
                    </a:lnTo>
                    <a:lnTo>
                      <a:pt x="4" y="10"/>
                    </a:lnTo>
                    <a:lnTo>
                      <a:pt x="2" y="8"/>
                    </a:lnTo>
                    <a:lnTo>
                      <a:pt x="0" y="6"/>
                    </a:lnTo>
                    <a:lnTo>
                      <a:pt x="2" y="0"/>
                    </a:lnTo>
                    <a:lnTo>
                      <a:pt x="8" y="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43" name="Freeform 483"/>
              <p:cNvSpPr>
                <a:spLocks/>
              </p:cNvSpPr>
              <p:nvPr/>
            </p:nvSpPr>
            <p:spPr bwMode="auto">
              <a:xfrm>
                <a:off x="3581" y="2493"/>
                <a:ext cx="10" cy="10"/>
              </a:xfrm>
              <a:custGeom>
                <a:avLst/>
                <a:gdLst>
                  <a:gd name="T0" fmla="*/ 8 w 10"/>
                  <a:gd name="T1" fmla="*/ 4 h 10"/>
                  <a:gd name="T2" fmla="*/ 8 w 10"/>
                  <a:gd name="T3" fmla="*/ 4 h 10"/>
                  <a:gd name="T4" fmla="*/ 10 w 10"/>
                  <a:gd name="T5" fmla="*/ 8 h 10"/>
                  <a:gd name="T6" fmla="*/ 8 w 10"/>
                  <a:gd name="T7" fmla="*/ 10 h 10"/>
                  <a:gd name="T8" fmla="*/ 6 w 10"/>
                  <a:gd name="T9" fmla="*/ 10 h 10"/>
                  <a:gd name="T10" fmla="*/ 6 w 10"/>
                  <a:gd name="T11" fmla="*/ 10 h 10"/>
                  <a:gd name="T12" fmla="*/ 2 w 10"/>
                  <a:gd name="T13" fmla="*/ 10 h 10"/>
                  <a:gd name="T14" fmla="*/ 0 w 10"/>
                  <a:gd name="T15" fmla="*/ 8 h 10"/>
                  <a:gd name="T16" fmla="*/ 0 w 10"/>
                  <a:gd name="T17" fmla="*/ 6 h 10"/>
                  <a:gd name="T18" fmla="*/ 0 w 10"/>
                  <a:gd name="T19" fmla="*/ 6 h 10"/>
                  <a:gd name="T20" fmla="*/ 0 w 10"/>
                  <a:gd name="T21" fmla="*/ 2 h 10"/>
                  <a:gd name="T22" fmla="*/ 0 w 10"/>
                  <a:gd name="T23" fmla="*/ 0 h 10"/>
                  <a:gd name="T24" fmla="*/ 2 w 10"/>
                  <a:gd name="T25" fmla="*/ 0 h 10"/>
                  <a:gd name="T26" fmla="*/ 2 w 10"/>
                  <a:gd name="T27" fmla="*/ 0 h 10"/>
                  <a:gd name="T28" fmla="*/ 6 w 10"/>
                  <a:gd name="T29" fmla="*/ 0 h 10"/>
                  <a:gd name="T30" fmla="*/ 8 w 10"/>
                  <a:gd name="T31" fmla="*/ 4 h 10"/>
                  <a:gd name="T32" fmla="*/ 8 w 10"/>
                  <a:gd name="T33" fmla="*/ 4 h 10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0"/>
                  <a:gd name="T52" fmla="*/ 0 h 10"/>
                  <a:gd name="T53" fmla="*/ 10 w 10"/>
                  <a:gd name="T54" fmla="*/ 10 h 10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0" h="10">
                    <a:moveTo>
                      <a:pt x="8" y="4"/>
                    </a:moveTo>
                    <a:lnTo>
                      <a:pt x="8" y="4"/>
                    </a:lnTo>
                    <a:lnTo>
                      <a:pt x="10" y="8"/>
                    </a:lnTo>
                    <a:lnTo>
                      <a:pt x="8" y="10"/>
                    </a:lnTo>
                    <a:lnTo>
                      <a:pt x="6" y="10"/>
                    </a:lnTo>
                    <a:lnTo>
                      <a:pt x="2" y="10"/>
                    </a:lnTo>
                    <a:lnTo>
                      <a:pt x="0" y="8"/>
                    </a:lnTo>
                    <a:lnTo>
                      <a:pt x="0" y="6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8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44" name="Freeform 484"/>
              <p:cNvSpPr>
                <a:spLocks/>
              </p:cNvSpPr>
              <p:nvPr/>
            </p:nvSpPr>
            <p:spPr bwMode="auto">
              <a:xfrm>
                <a:off x="3581" y="2475"/>
                <a:ext cx="10" cy="8"/>
              </a:xfrm>
              <a:custGeom>
                <a:avLst/>
                <a:gdLst>
                  <a:gd name="T0" fmla="*/ 8 w 10"/>
                  <a:gd name="T1" fmla="*/ 0 h 8"/>
                  <a:gd name="T2" fmla="*/ 8 w 10"/>
                  <a:gd name="T3" fmla="*/ 0 h 8"/>
                  <a:gd name="T4" fmla="*/ 10 w 10"/>
                  <a:gd name="T5" fmla="*/ 4 h 8"/>
                  <a:gd name="T6" fmla="*/ 10 w 10"/>
                  <a:gd name="T7" fmla="*/ 6 h 8"/>
                  <a:gd name="T8" fmla="*/ 8 w 10"/>
                  <a:gd name="T9" fmla="*/ 8 h 8"/>
                  <a:gd name="T10" fmla="*/ 8 w 10"/>
                  <a:gd name="T11" fmla="*/ 8 h 8"/>
                  <a:gd name="T12" fmla="*/ 2 w 10"/>
                  <a:gd name="T13" fmla="*/ 6 h 8"/>
                  <a:gd name="T14" fmla="*/ 0 w 10"/>
                  <a:gd name="T15" fmla="*/ 6 h 8"/>
                  <a:gd name="T16" fmla="*/ 0 w 10"/>
                  <a:gd name="T17" fmla="*/ 6 h 8"/>
                  <a:gd name="T18" fmla="*/ 0 w 10"/>
                  <a:gd name="T19" fmla="*/ 2 h 8"/>
                  <a:gd name="T20" fmla="*/ 0 w 10"/>
                  <a:gd name="T21" fmla="*/ 0 h 8"/>
                  <a:gd name="T22" fmla="*/ 0 w 10"/>
                  <a:gd name="T23" fmla="*/ 0 h 8"/>
                  <a:gd name="T24" fmla="*/ 2 w 10"/>
                  <a:gd name="T25" fmla="*/ 0 h 8"/>
                  <a:gd name="T26" fmla="*/ 8 w 10"/>
                  <a:gd name="T27" fmla="*/ 0 h 8"/>
                  <a:gd name="T28" fmla="*/ 8 w 10"/>
                  <a:gd name="T29" fmla="*/ 0 h 8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8"/>
                  <a:gd name="T47" fmla="*/ 10 w 10"/>
                  <a:gd name="T48" fmla="*/ 8 h 8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8">
                    <a:moveTo>
                      <a:pt x="8" y="0"/>
                    </a:moveTo>
                    <a:lnTo>
                      <a:pt x="8" y="0"/>
                    </a:lnTo>
                    <a:lnTo>
                      <a:pt x="10" y="4"/>
                    </a:lnTo>
                    <a:lnTo>
                      <a:pt x="10" y="6"/>
                    </a:lnTo>
                    <a:lnTo>
                      <a:pt x="8" y="8"/>
                    </a:lnTo>
                    <a:lnTo>
                      <a:pt x="2" y="6"/>
                    </a:lnTo>
                    <a:lnTo>
                      <a:pt x="0" y="6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45" name="Freeform 485"/>
              <p:cNvSpPr>
                <a:spLocks/>
              </p:cNvSpPr>
              <p:nvPr/>
            </p:nvSpPr>
            <p:spPr bwMode="auto">
              <a:xfrm>
                <a:off x="3623" y="2477"/>
                <a:ext cx="12" cy="10"/>
              </a:xfrm>
              <a:custGeom>
                <a:avLst/>
                <a:gdLst>
                  <a:gd name="T0" fmla="*/ 8 w 12"/>
                  <a:gd name="T1" fmla="*/ 2 h 10"/>
                  <a:gd name="T2" fmla="*/ 8 w 12"/>
                  <a:gd name="T3" fmla="*/ 2 h 10"/>
                  <a:gd name="T4" fmla="*/ 10 w 12"/>
                  <a:gd name="T5" fmla="*/ 6 h 10"/>
                  <a:gd name="T6" fmla="*/ 12 w 12"/>
                  <a:gd name="T7" fmla="*/ 8 h 10"/>
                  <a:gd name="T8" fmla="*/ 10 w 12"/>
                  <a:gd name="T9" fmla="*/ 10 h 10"/>
                  <a:gd name="T10" fmla="*/ 10 w 12"/>
                  <a:gd name="T11" fmla="*/ 10 h 10"/>
                  <a:gd name="T12" fmla="*/ 4 w 12"/>
                  <a:gd name="T13" fmla="*/ 8 h 10"/>
                  <a:gd name="T14" fmla="*/ 2 w 12"/>
                  <a:gd name="T15" fmla="*/ 8 h 10"/>
                  <a:gd name="T16" fmla="*/ 2 w 12"/>
                  <a:gd name="T17" fmla="*/ 8 h 10"/>
                  <a:gd name="T18" fmla="*/ 0 w 12"/>
                  <a:gd name="T19" fmla="*/ 4 h 10"/>
                  <a:gd name="T20" fmla="*/ 0 w 12"/>
                  <a:gd name="T21" fmla="*/ 2 h 10"/>
                  <a:gd name="T22" fmla="*/ 0 w 12"/>
                  <a:gd name="T23" fmla="*/ 2 h 10"/>
                  <a:gd name="T24" fmla="*/ 4 w 12"/>
                  <a:gd name="T25" fmla="*/ 0 h 10"/>
                  <a:gd name="T26" fmla="*/ 8 w 12"/>
                  <a:gd name="T27" fmla="*/ 2 h 10"/>
                  <a:gd name="T28" fmla="*/ 8 w 12"/>
                  <a:gd name="T29" fmla="*/ 2 h 10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2"/>
                  <a:gd name="T46" fmla="*/ 0 h 10"/>
                  <a:gd name="T47" fmla="*/ 12 w 12"/>
                  <a:gd name="T48" fmla="*/ 10 h 10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2" h="10">
                    <a:moveTo>
                      <a:pt x="8" y="2"/>
                    </a:moveTo>
                    <a:lnTo>
                      <a:pt x="8" y="2"/>
                    </a:lnTo>
                    <a:lnTo>
                      <a:pt x="10" y="6"/>
                    </a:lnTo>
                    <a:lnTo>
                      <a:pt x="12" y="8"/>
                    </a:lnTo>
                    <a:lnTo>
                      <a:pt x="10" y="10"/>
                    </a:lnTo>
                    <a:lnTo>
                      <a:pt x="4" y="8"/>
                    </a:lnTo>
                    <a:lnTo>
                      <a:pt x="2" y="8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4" y="0"/>
                    </a:lnTo>
                    <a:lnTo>
                      <a:pt x="8" y="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46" name="Freeform 486"/>
              <p:cNvSpPr>
                <a:spLocks/>
              </p:cNvSpPr>
              <p:nvPr/>
            </p:nvSpPr>
            <p:spPr bwMode="auto">
              <a:xfrm>
                <a:off x="3583" y="2511"/>
                <a:ext cx="10" cy="8"/>
              </a:xfrm>
              <a:custGeom>
                <a:avLst/>
                <a:gdLst>
                  <a:gd name="T0" fmla="*/ 8 w 10"/>
                  <a:gd name="T1" fmla="*/ 0 h 8"/>
                  <a:gd name="T2" fmla="*/ 8 w 10"/>
                  <a:gd name="T3" fmla="*/ 0 h 8"/>
                  <a:gd name="T4" fmla="*/ 10 w 10"/>
                  <a:gd name="T5" fmla="*/ 4 h 8"/>
                  <a:gd name="T6" fmla="*/ 10 w 10"/>
                  <a:gd name="T7" fmla="*/ 6 h 8"/>
                  <a:gd name="T8" fmla="*/ 8 w 10"/>
                  <a:gd name="T9" fmla="*/ 8 h 8"/>
                  <a:gd name="T10" fmla="*/ 8 w 10"/>
                  <a:gd name="T11" fmla="*/ 8 h 8"/>
                  <a:gd name="T12" fmla="*/ 4 w 10"/>
                  <a:gd name="T13" fmla="*/ 8 h 8"/>
                  <a:gd name="T14" fmla="*/ 0 w 10"/>
                  <a:gd name="T15" fmla="*/ 6 h 8"/>
                  <a:gd name="T16" fmla="*/ 0 w 10"/>
                  <a:gd name="T17" fmla="*/ 6 h 8"/>
                  <a:gd name="T18" fmla="*/ 0 w 10"/>
                  <a:gd name="T19" fmla="*/ 2 h 8"/>
                  <a:gd name="T20" fmla="*/ 0 w 10"/>
                  <a:gd name="T21" fmla="*/ 0 h 8"/>
                  <a:gd name="T22" fmla="*/ 0 w 10"/>
                  <a:gd name="T23" fmla="*/ 0 h 8"/>
                  <a:gd name="T24" fmla="*/ 4 w 10"/>
                  <a:gd name="T25" fmla="*/ 0 h 8"/>
                  <a:gd name="T26" fmla="*/ 8 w 10"/>
                  <a:gd name="T27" fmla="*/ 0 h 8"/>
                  <a:gd name="T28" fmla="*/ 8 w 10"/>
                  <a:gd name="T29" fmla="*/ 0 h 8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8"/>
                  <a:gd name="T47" fmla="*/ 10 w 10"/>
                  <a:gd name="T48" fmla="*/ 8 h 8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8">
                    <a:moveTo>
                      <a:pt x="8" y="0"/>
                    </a:moveTo>
                    <a:lnTo>
                      <a:pt x="8" y="0"/>
                    </a:lnTo>
                    <a:lnTo>
                      <a:pt x="10" y="4"/>
                    </a:lnTo>
                    <a:lnTo>
                      <a:pt x="10" y="6"/>
                    </a:lnTo>
                    <a:lnTo>
                      <a:pt x="8" y="8"/>
                    </a:lnTo>
                    <a:lnTo>
                      <a:pt x="4" y="8"/>
                    </a:lnTo>
                    <a:lnTo>
                      <a:pt x="0" y="6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47" name="Freeform 487"/>
              <p:cNvSpPr>
                <a:spLocks/>
              </p:cNvSpPr>
              <p:nvPr/>
            </p:nvSpPr>
            <p:spPr bwMode="auto">
              <a:xfrm>
                <a:off x="3645" y="2455"/>
                <a:ext cx="10" cy="8"/>
              </a:xfrm>
              <a:custGeom>
                <a:avLst/>
                <a:gdLst>
                  <a:gd name="T0" fmla="*/ 8 w 10"/>
                  <a:gd name="T1" fmla="*/ 2 h 8"/>
                  <a:gd name="T2" fmla="*/ 8 w 10"/>
                  <a:gd name="T3" fmla="*/ 2 h 8"/>
                  <a:gd name="T4" fmla="*/ 10 w 10"/>
                  <a:gd name="T5" fmla="*/ 6 h 8"/>
                  <a:gd name="T6" fmla="*/ 10 w 10"/>
                  <a:gd name="T7" fmla="*/ 8 h 8"/>
                  <a:gd name="T8" fmla="*/ 8 w 10"/>
                  <a:gd name="T9" fmla="*/ 8 h 8"/>
                  <a:gd name="T10" fmla="*/ 8 w 10"/>
                  <a:gd name="T11" fmla="*/ 8 h 8"/>
                  <a:gd name="T12" fmla="*/ 2 w 10"/>
                  <a:gd name="T13" fmla="*/ 8 h 8"/>
                  <a:gd name="T14" fmla="*/ 0 w 10"/>
                  <a:gd name="T15" fmla="*/ 6 h 8"/>
                  <a:gd name="T16" fmla="*/ 0 w 10"/>
                  <a:gd name="T17" fmla="*/ 6 h 8"/>
                  <a:gd name="T18" fmla="*/ 0 w 10"/>
                  <a:gd name="T19" fmla="*/ 4 h 8"/>
                  <a:gd name="T20" fmla="*/ 0 w 10"/>
                  <a:gd name="T21" fmla="*/ 2 h 8"/>
                  <a:gd name="T22" fmla="*/ 0 w 10"/>
                  <a:gd name="T23" fmla="*/ 2 h 8"/>
                  <a:gd name="T24" fmla="*/ 2 w 10"/>
                  <a:gd name="T25" fmla="*/ 0 h 8"/>
                  <a:gd name="T26" fmla="*/ 8 w 10"/>
                  <a:gd name="T27" fmla="*/ 2 h 8"/>
                  <a:gd name="T28" fmla="*/ 8 w 10"/>
                  <a:gd name="T29" fmla="*/ 2 h 8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8"/>
                  <a:gd name="T47" fmla="*/ 10 w 10"/>
                  <a:gd name="T48" fmla="*/ 8 h 8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8">
                    <a:moveTo>
                      <a:pt x="8" y="2"/>
                    </a:moveTo>
                    <a:lnTo>
                      <a:pt x="8" y="2"/>
                    </a:lnTo>
                    <a:lnTo>
                      <a:pt x="10" y="6"/>
                    </a:lnTo>
                    <a:lnTo>
                      <a:pt x="10" y="8"/>
                    </a:lnTo>
                    <a:lnTo>
                      <a:pt x="8" y="8"/>
                    </a:lnTo>
                    <a:lnTo>
                      <a:pt x="2" y="8"/>
                    </a:lnTo>
                    <a:lnTo>
                      <a:pt x="0" y="6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8" y="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48" name="Freeform 488"/>
              <p:cNvSpPr>
                <a:spLocks/>
              </p:cNvSpPr>
              <p:nvPr/>
            </p:nvSpPr>
            <p:spPr bwMode="auto">
              <a:xfrm>
                <a:off x="3617" y="2455"/>
                <a:ext cx="16" cy="10"/>
              </a:xfrm>
              <a:custGeom>
                <a:avLst/>
                <a:gdLst>
                  <a:gd name="T0" fmla="*/ 12 w 16"/>
                  <a:gd name="T1" fmla="*/ 0 h 10"/>
                  <a:gd name="T2" fmla="*/ 12 w 16"/>
                  <a:gd name="T3" fmla="*/ 0 h 10"/>
                  <a:gd name="T4" fmla="*/ 16 w 16"/>
                  <a:gd name="T5" fmla="*/ 4 h 10"/>
                  <a:gd name="T6" fmla="*/ 16 w 16"/>
                  <a:gd name="T7" fmla="*/ 8 h 10"/>
                  <a:gd name="T8" fmla="*/ 14 w 16"/>
                  <a:gd name="T9" fmla="*/ 10 h 10"/>
                  <a:gd name="T10" fmla="*/ 14 w 16"/>
                  <a:gd name="T11" fmla="*/ 10 h 10"/>
                  <a:gd name="T12" fmla="*/ 0 w 16"/>
                  <a:gd name="T13" fmla="*/ 10 h 10"/>
                  <a:gd name="T14" fmla="*/ 0 w 16"/>
                  <a:gd name="T15" fmla="*/ 10 h 10"/>
                  <a:gd name="T16" fmla="*/ 0 w 16"/>
                  <a:gd name="T17" fmla="*/ 8 h 10"/>
                  <a:gd name="T18" fmla="*/ 0 w 16"/>
                  <a:gd name="T19" fmla="*/ 4 h 10"/>
                  <a:gd name="T20" fmla="*/ 0 w 16"/>
                  <a:gd name="T21" fmla="*/ 4 h 10"/>
                  <a:gd name="T22" fmla="*/ 0 w 16"/>
                  <a:gd name="T23" fmla="*/ 4 h 10"/>
                  <a:gd name="T24" fmla="*/ 6 w 16"/>
                  <a:gd name="T25" fmla="*/ 0 h 10"/>
                  <a:gd name="T26" fmla="*/ 10 w 16"/>
                  <a:gd name="T27" fmla="*/ 0 h 10"/>
                  <a:gd name="T28" fmla="*/ 12 w 16"/>
                  <a:gd name="T29" fmla="*/ 0 h 10"/>
                  <a:gd name="T30" fmla="*/ 12 w 16"/>
                  <a:gd name="T31" fmla="*/ 0 h 10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0"/>
                  <a:gd name="T50" fmla="*/ 16 w 16"/>
                  <a:gd name="T51" fmla="*/ 10 h 10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0">
                    <a:moveTo>
                      <a:pt x="12" y="0"/>
                    </a:moveTo>
                    <a:lnTo>
                      <a:pt x="12" y="0"/>
                    </a:lnTo>
                    <a:lnTo>
                      <a:pt x="16" y="4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0" y="10"/>
                    </a:lnTo>
                    <a:lnTo>
                      <a:pt x="0" y="8"/>
                    </a:lnTo>
                    <a:lnTo>
                      <a:pt x="0" y="4"/>
                    </a:lnTo>
                    <a:lnTo>
                      <a:pt x="6" y="0"/>
                    </a:lnTo>
                    <a:lnTo>
                      <a:pt x="10" y="0"/>
                    </a:lnTo>
                    <a:lnTo>
                      <a:pt x="12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49" name="Freeform 489"/>
              <p:cNvSpPr>
                <a:spLocks/>
              </p:cNvSpPr>
              <p:nvPr/>
            </p:nvSpPr>
            <p:spPr bwMode="auto">
              <a:xfrm>
                <a:off x="3603" y="2459"/>
                <a:ext cx="14" cy="14"/>
              </a:xfrm>
              <a:custGeom>
                <a:avLst/>
                <a:gdLst>
                  <a:gd name="T0" fmla="*/ 10 w 14"/>
                  <a:gd name="T1" fmla="*/ 4 h 14"/>
                  <a:gd name="T2" fmla="*/ 10 w 14"/>
                  <a:gd name="T3" fmla="*/ 4 h 14"/>
                  <a:gd name="T4" fmla="*/ 12 w 14"/>
                  <a:gd name="T5" fmla="*/ 6 h 14"/>
                  <a:gd name="T6" fmla="*/ 14 w 14"/>
                  <a:gd name="T7" fmla="*/ 8 h 14"/>
                  <a:gd name="T8" fmla="*/ 12 w 14"/>
                  <a:gd name="T9" fmla="*/ 12 h 14"/>
                  <a:gd name="T10" fmla="*/ 12 w 14"/>
                  <a:gd name="T11" fmla="*/ 12 h 14"/>
                  <a:gd name="T12" fmla="*/ 8 w 14"/>
                  <a:gd name="T13" fmla="*/ 14 h 14"/>
                  <a:gd name="T14" fmla="*/ 4 w 14"/>
                  <a:gd name="T15" fmla="*/ 12 h 14"/>
                  <a:gd name="T16" fmla="*/ 2 w 14"/>
                  <a:gd name="T17" fmla="*/ 12 h 14"/>
                  <a:gd name="T18" fmla="*/ 0 w 14"/>
                  <a:gd name="T19" fmla="*/ 4 h 14"/>
                  <a:gd name="T20" fmla="*/ 6 w 14"/>
                  <a:gd name="T21" fmla="*/ 0 h 14"/>
                  <a:gd name="T22" fmla="*/ 10 w 14"/>
                  <a:gd name="T23" fmla="*/ 4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4"/>
                  <a:gd name="T37" fmla="*/ 0 h 14"/>
                  <a:gd name="T38" fmla="*/ 14 w 14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4" h="14">
                    <a:moveTo>
                      <a:pt x="10" y="4"/>
                    </a:moveTo>
                    <a:lnTo>
                      <a:pt x="10" y="4"/>
                    </a:lnTo>
                    <a:lnTo>
                      <a:pt x="12" y="6"/>
                    </a:lnTo>
                    <a:lnTo>
                      <a:pt x="14" y="8"/>
                    </a:lnTo>
                    <a:lnTo>
                      <a:pt x="12" y="12"/>
                    </a:lnTo>
                    <a:lnTo>
                      <a:pt x="8" y="14"/>
                    </a:lnTo>
                    <a:lnTo>
                      <a:pt x="4" y="12"/>
                    </a:lnTo>
                    <a:lnTo>
                      <a:pt x="2" y="12"/>
                    </a:lnTo>
                    <a:lnTo>
                      <a:pt x="0" y="4"/>
                    </a:lnTo>
                    <a:lnTo>
                      <a:pt x="6" y="0"/>
                    </a:lnTo>
                    <a:lnTo>
                      <a:pt x="1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50" name="Freeform 490"/>
              <p:cNvSpPr>
                <a:spLocks/>
              </p:cNvSpPr>
              <p:nvPr/>
            </p:nvSpPr>
            <p:spPr bwMode="auto">
              <a:xfrm>
                <a:off x="3591" y="2463"/>
                <a:ext cx="14" cy="16"/>
              </a:xfrm>
              <a:custGeom>
                <a:avLst/>
                <a:gdLst>
                  <a:gd name="T0" fmla="*/ 8 w 14"/>
                  <a:gd name="T1" fmla="*/ 2 h 16"/>
                  <a:gd name="T2" fmla="*/ 8 w 14"/>
                  <a:gd name="T3" fmla="*/ 2 h 16"/>
                  <a:gd name="T4" fmla="*/ 10 w 14"/>
                  <a:gd name="T5" fmla="*/ 4 h 16"/>
                  <a:gd name="T6" fmla="*/ 14 w 14"/>
                  <a:gd name="T7" fmla="*/ 12 h 16"/>
                  <a:gd name="T8" fmla="*/ 14 w 14"/>
                  <a:gd name="T9" fmla="*/ 12 h 16"/>
                  <a:gd name="T10" fmla="*/ 14 w 14"/>
                  <a:gd name="T11" fmla="*/ 14 h 16"/>
                  <a:gd name="T12" fmla="*/ 12 w 14"/>
                  <a:gd name="T13" fmla="*/ 14 h 16"/>
                  <a:gd name="T14" fmla="*/ 10 w 14"/>
                  <a:gd name="T15" fmla="*/ 16 h 16"/>
                  <a:gd name="T16" fmla="*/ 8 w 14"/>
                  <a:gd name="T17" fmla="*/ 14 h 16"/>
                  <a:gd name="T18" fmla="*/ 8 w 14"/>
                  <a:gd name="T19" fmla="*/ 14 h 16"/>
                  <a:gd name="T20" fmla="*/ 0 w 14"/>
                  <a:gd name="T21" fmla="*/ 6 h 16"/>
                  <a:gd name="T22" fmla="*/ 0 w 14"/>
                  <a:gd name="T23" fmla="*/ 6 h 16"/>
                  <a:gd name="T24" fmla="*/ 2 w 14"/>
                  <a:gd name="T25" fmla="*/ 2 h 16"/>
                  <a:gd name="T26" fmla="*/ 4 w 14"/>
                  <a:gd name="T27" fmla="*/ 0 h 16"/>
                  <a:gd name="T28" fmla="*/ 8 w 14"/>
                  <a:gd name="T29" fmla="*/ 2 h 16"/>
                  <a:gd name="T30" fmla="*/ 8 w 14"/>
                  <a:gd name="T31" fmla="*/ 2 h 1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4"/>
                  <a:gd name="T49" fmla="*/ 0 h 16"/>
                  <a:gd name="T50" fmla="*/ 14 w 14"/>
                  <a:gd name="T51" fmla="*/ 16 h 1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4" h="16">
                    <a:moveTo>
                      <a:pt x="8" y="2"/>
                    </a:moveTo>
                    <a:lnTo>
                      <a:pt x="8" y="2"/>
                    </a:lnTo>
                    <a:lnTo>
                      <a:pt x="10" y="4"/>
                    </a:lnTo>
                    <a:lnTo>
                      <a:pt x="14" y="12"/>
                    </a:lnTo>
                    <a:lnTo>
                      <a:pt x="14" y="14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8" y="14"/>
                    </a:lnTo>
                    <a:lnTo>
                      <a:pt x="0" y="6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8" y="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51" name="Freeform 491"/>
              <p:cNvSpPr>
                <a:spLocks/>
              </p:cNvSpPr>
              <p:nvPr/>
            </p:nvSpPr>
            <p:spPr bwMode="auto">
              <a:xfrm>
                <a:off x="3553" y="2499"/>
                <a:ext cx="12" cy="18"/>
              </a:xfrm>
              <a:custGeom>
                <a:avLst/>
                <a:gdLst>
                  <a:gd name="T0" fmla="*/ 10 w 12"/>
                  <a:gd name="T1" fmla="*/ 0 h 18"/>
                  <a:gd name="T2" fmla="*/ 10 w 12"/>
                  <a:gd name="T3" fmla="*/ 0 h 18"/>
                  <a:gd name="T4" fmla="*/ 12 w 12"/>
                  <a:gd name="T5" fmla="*/ 8 h 18"/>
                  <a:gd name="T6" fmla="*/ 12 w 12"/>
                  <a:gd name="T7" fmla="*/ 14 h 18"/>
                  <a:gd name="T8" fmla="*/ 10 w 12"/>
                  <a:gd name="T9" fmla="*/ 18 h 18"/>
                  <a:gd name="T10" fmla="*/ 6 w 12"/>
                  <a:gd name="T11" fmla="*/ 18 h 18"/>
                  <a:gd name="T12" fmla="*/ 6 w 12"/>
                  <a:gd name="T13" fmla="*/ 18 h 18"/>
                  <a:gd name="T14" fmla="*/ 2 w 12"/>
                  <a:gd name="T15" fmla="*/ 18 h 18"/>
                  <a:gd name="T16" fmla="*/ 0 w 12"/>
                  <a:gd name="T17" fmla="*/ 16 h 18"/>
                  <a:gd name="T18" fmla="*/ 0 w 12"/>
                  <a:gd name="T19" fmla="*/ 12 h 18"/>
                  <a:gd name="T20" fmla="*/ 2 w 12"/>
                  <a:gd name="T21" fmla="*/ 6 h 18"/>
                  <a:gd name="T22" fmla="*/ 10 w 12"/>
                  <a:gd name="T23" fmla="*/ 0 h 18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8"/>
                  <a:gd name="T38" fmla="*/ 12 w 12"/>
                  <a:gd name="T39" fmla="*/ 18 h 18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8">
                    <a:moveTo>
                      <a:pt x="10" y="0"/>
                    </a:moveTo>
                    <a:lnTo>
                      <a:pt x="10" y="0"/>
                    </a:lnTo>
                    <a:lnTo>
                      <a:pt x="12" y="8"/>
                    </a:lnTo>
                    <a:lnTo>
                      <a:pt x="12" y="14"/>
                    </a:lnTo>
                    <a:lnTo>
                      <a:pt x="10" y="18"/>
                    </a:lnTo>
                    <a:lnTo>
                      <a:pt x="6" y="18"/>
                    </a:lnTo>
                    <a:lnTo>
                      <a:pt x="2" y="18"/>
                    </a:lnTo>
                    <a:lnTo>
                      <a:pt x="0" y="16"/>
                    </a:lnTo>
                    <a:lnTo>
                      <a:pt x="0" y="12"/>
                    </a:lnTo>
                    <a:lnTo>
                      <a:pt x="2" y="6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52" name="Freeform 492"/>
              <p:cNvSpPr>
                <a:spLocks/>
              </p:cNvSpPr>
              <p:nvPr/>
            </p:nvSpPr>
            <p:spPr bwMode="auto">
              <a:xfrm>
                <a:off x="3563" y="2481"/>
                <a:ext cx="18" cy="12"/>
              </a:xfrm>
              <a:custGeom>
                <a:avLst/>
                <a:gdLst>
                  <a:gd name="T0" fmla="*/ 16 w 18"/>
                  <a:gd name="T1" fmla="*/ 0 h 12"/>
                  <a:gd name="T2" fmla="*/ 16 w 18"/>
                  <a:gd name="T3" fmla="*/ 0 h 12"/>
                  <a:gd name="T4" fmla="*/ 18 w 18"/>
                  <a:gd name="T5" fmla="*/ 6 h 12"/>
                  <a:gd name="T6" fmla="*/ 16 w 18"/>
                  <a:gd name="T7" fmla="*/ 10 h 12"/>
                  <a:gd name="T8" fmla="*/ 14 w 18"/>
                  <a:gd name="T9" fmla="*/ 12 h 12"/>
                  <a:gd name="T10" fmla="*/ 12 w 18"/>
                  <a:gd name="T11" fmla="*/ 12 h 12"/>
                  <a:gd name="T12" fmla="*/ 12 w 18"/>
                  <a:gd name="T13" fmla="*/ 12 h 12"/>
                  <a:gd name="T14" fmla="*/ 6 w 18"/>
                  <a:gd name="T15" fmla="*/ 10 h 12"/>
                  <a:gd name="T16" fmla="*/ 2 w 18"/>
                  <a:gd name="T17" fmla="*/ 8 h 12"/>
                  <a:gd name="T18" fmla="*/ 0 w 18"/>
                  <a:gd name="T19" fmla="*/ 6 h 12"/>
                  <a:gd name="T20" fmla="*/ 8 w 18"/>
                  <a:gd name="T21" fmla="*/ 0 h 12"/>
                  <a:gd name="T22" fmla="*/ 16 w 18"/>
                  <a:gd name="T23" fmla="*/ 0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2"/>
                  <a:gd name="T38" fmla="*/ 18 w 18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2">
                    <a:moveTo>
                      <a:pt x="16" y="0"/>
                    </a:moveTo>
                    <a:lnTo>
                      <a:pt x="16" y="0"/>
                    </a:lnTo>
                    <a:lnTo>
                      <a:pt x="18" y="6"/>
                    </a:lnTo>
                    <a:lnTo>
                      <a:pt x="16" y="10"/>
                    </a:lnTo>
                    <a:lnTo>
                      <a:pt x="14" y="12"/>
                    </a:lnTo>
                    <a:lnTo>
                      <a:pt x="12" y="12"/>
                    </a:lnTo>
                    <a:lnTo>
                      <a:pt x="6" y="10"/>
                    </a:lnTo>
                    <a:lnTo>
                      <a:pt x="2" y="8"/>
                    </a:lnTo>
                    <a:lnTo>
                      <a:pt x="0" y="6"/>
                    </a:lnTo>
                    <a:lnTo>
                      <a:pt x="8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53" name="Freeform 493"/>
              <p:cNvSpPr>
                <a:spLocks/>
              </p:cNvSpPr>
              <p:nvPr/>
            </p:nvSpPr>
            <p:spPr bwMode="auto">
              <a:xfrm>
                <a:off x="3545" y="2487"/>
                <a:ext cx="16" cy="12"/>
              </a:xfrm>
              <a:custGeom>
                <a:avLst/>
                <a:gdLst>
                  <a:gd name="T0" fmla="*/ 16 w 16"/>
                  <a:gd name="T1" fmla="*/ 4 h 12"/>
                  <a:gd name="T2" fmla="*/ 16 w 16"/>
                  <a:gd name="T3" fmla="*/ 4 h 12"/>
                  <a:gd name="T4" fmla="*/ 14 w 16"/>
                  <a:gd name="T5" fmla="*/ 10 h 12"/>
                  <a:gd name="T6" fmla="*/ 12 w 16"/>
                  <a:gd name="T7" fmla="*/ 12 h 12"/>
                  <a:gd name="T8" fmla="*/ 8 w 16"/>
                  <a:gd name="T9" fmla="*/ 12 h 12"/>
                  <a:gd name="T10" fmla="*/ 8 w 16"/>
                  <a:gd name="T11" fmla="*/ 12 h 12"/>
                  <a:gd name="T12" fmla="*/ 2 w 16"/>
                  <a:gd name="T13" fmla="*/ 12 h 12"/>
                  <a:gd name="T14" fmla="*/ 0 w 16"/>
                  <a:gd name="T15" fmla="*/ 12 h 12"/>
                  <a:gd name="T16" fmla="*/ 0 w 16"/>
                  <a:gd name="T17" fmla="*/ 8 h 12"/>
                  <a:gd name="T18" fmla="*/ 0 w 16"/>
                  <a:gd name="T19" fmla="*/ 8 h 12"/>
                  <a:gd name="T20" fmla="*/ 6 w 16"/>
                  <a:gd name="T21" fmla="*/ 2 h 12"/>
                  <a:gd name="T22" fmla="*/ 10 w 16"/>
                  <a:gd name="T23" fmla="*/ 0 h 12"/>
                  <a:gd name="T24" fmla="*/ 16 w 16"/>
                  <a:gd name="T25" fmla="*/ 4 h 1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2"/>
                  <a:gd name="T41" fmla="*/ 16 w 16"/>
                  <a:gd name="T42" fmla="*/ 12 h 12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2">
                    <a:moveTo>
                      <a:pt x="16" y="4"/>
                    </a:moveTo>
                    <a:lnTo>
                      <a:pt x="16" y="4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8" y="12"/>
                    </a:lnTo>
                    <a:lnTo>
                      <a:pt x="2" y="12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6" y="2"/>
                    </a:lnTo>
                    <a:lnTo>
                      <a:pt x="10" y="0"/>
                    </a:lnTo>
                    <a:lnTo>
                      <a:pt x="16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54" name="Freeform 494"/>
              <p:cNvSpPr>
                <a:spLocks/>
              </p:cNvSpPr>
              <p:nvPr/>
            </p:nvSpPr>
            <p:spPr bwMode="auto">
              <a:xfrm>
                <a:off x="3525" y="2503"/>
                <a:ext cx="8" cy="8"/>
              </a:xfrm>
              <a:custGeom>
                <a:avLst/>
                <a:gdLst>
                  <a:gd name="T0" fmla="*/ 8 w 8"/>
                  <a:gd name="T1" fmla="*/ 0 h 8"/>
                  <a:gd name="T2" fmla="*/ 8 w 8"/>
                  <a:gd name="T3" fmla="*/ 0 h 8"/>
                  <a:gd name="T4" fmla="*/ 8 w 8"/>
                  <a:gd name="T5" fmla="*/ 2 h 8"/>
                  <a:gd name="T6" fmla="*/ 8 w 8"/>
                  <a:gd name="T7" fmla="*/ 4 h 8"/>
                  <a:gd name="T8" fmla="*/ 6 w 8"/>
                  <a:gd name="T9" fmla="*/ 6 h 8"/>
                  <a:gd name="T10" fmla="*/ 6 w 8"/>
                  <a:gd name="T11" fmla="*/ 6 h 8"/>
                  <a:gd name="T12" fmla="*/ 2 w 8"/>
                  <a:gd name="T13" fmla="*/ 8 h 8"/>
                  <a:gd name="T14" fmla="*/ 0 w 8"/>
                  <a:gd name="T15" fmla="*/ 6 h 8"/>
                  <a:gd name="T16" fmla="*/ 0 w 8"/>
                  <a:gd name="T17" fmla="*/ 4 h 8"/>
                  <a:gd name="T18" fmla="*/ 0 w 8"/>
                  <a:gd name="T19" fmla="*/ 0 h 8"/>
                  <a:gd name="T20" fmla="*/ 8 w 8"/>
                  <a:gd name="T21" fmla="*/ 0 h 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8"/>
                  <a:gd name="T34" fmla="*/ 0 h 8"/>
                  <a:gd name="T35" fmla="*/ 8 w 8"/>
                  <a:gd name="T36" fmla="*/ 8 h 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8" h="8">
                    <a:moveTo>
                      <a:pt x="8" y="0"/>
                    </a:moveTo>
                    <a:lnTo>
                      <a:pt x="8" y="0"/>
                    </a:lnTo>
                    <a:lnTo>
                      <a:pt x="8" y="2"/>
                    </a:lnTo>
                    <a:lnTo>
                      <a:pt x="8" y="4"/>
                    </a:lnTo>
                    <a:lnTo>
                      <a:pt x="6" y="6"/>
                    </a:lnTo>
                    <a:lnTo>
                      <a:pt x="2" y="8"/>
                    </a:lnTo>
                    <a:lnTo>
                      <a:pt x="0" y="6"/>
                    </a:lnTo>
                    <a:lnTo>
                      <a:pt x="0" y="4"/>
                    </a:lnTo>
                    <a:lnTo>
                      <a:pt x="0" y="0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55" name="Freeform 495"/>
              <p:cNvSpPr>
                <a:spLocks/>
              </p:cNvSpPr>
              <p:nvPr/>
            </p:nvSpPr>
            <p:spPr bwMode="auto">
              <a:xfrm>
                <a:off x="3537" y="2499"/>
                <a:ext cx="10" cy="10"/>
              </a:xfrm>
              <a:custGeom>
                <a:avLst/>
                <a:gdLst>
                  <a:gd name="T0" fmla="*/ 10 w 10"/>
                  <a:gd name="T1" fmla="*/ 4 h 10"/>
                  <a:gd name="T2" fmla="*/ 10 w 10"/>
                  <a:gd name="T3" fmla="*/ 4 h 10"/>
                  <a:gd name="T4" fmla="*/ 10 w 10"/>
                  <a:gd name="T5" fmla="*/ 8 h 10"/>
                  <a:gd name="T6" fmla="*/ 10 w 10"/>
                  <a:gd name="T7" fmla="*/ 10 h 10"/>
                  <a:gd name="T8" fmla="*/ 6 w 10"/>
                  <a:gd name="T9" fmla="*/ 10 h 10"/>
                  <a:gd name="T10" fmla="*/ 6 w 10"/>
                  <a:gd name="T11" fmla="*/ 10 h 10"/>
                  <a:gd name="T12" fmla="*/ 4 w 10"/>
                  <a:gd name="T13" fmla="*/ 10 h 10"/>
                  <a:gd name="T14" fmla="*/ 2 w 10"/>
                  <a:gd name="T15" fmla="*/ 8 h 10"/>
                  <a:gd name="T16" fmla="*/ 0 w 10"/>
                  <a:gd name="T17" fmla="*/ 6 h 10"/>
                  <a:gd name="T18" fmla="*/ 0 w 10"/>
                  <a:gd name="T19" fmla="*/ 6 h 10"/>
                  <a:gd name="T20" fmla="*/ 0 w 10"/>
                  <a:gd name="T21" fmla="*/ 2 h 10"/>
                  <a:gd name="T22" fmla="*/ 2 w 10"/>
                  <a:gd name="T23" fmla="*/ 2 h 10"/>
                  <a:gd name="T24" fmla="*/ 4 w 10"/>
                  <a:gd name="T25" fmla="*/ 0 h 10"/>
                  <a:gd name="T26" fmla="*/ 4 w 10"/>
                  <a:gd name="T27" fmla="*/ 0 h 10"/>
                  <a:gd name="T28" fmla="*/ 6 w 10"/>
                  <a:gd name="T29" fmla="*/ 2 h 10"/>
                  <a:gd name="T30" fmla="*/ 10 w 10"/>
                  <a:gd name="T31" fmla="*/ 4 h 10"/>
                  <a:gd name="T32" fmla="*/ 10 w 10"/>
                  <a:gd name="T33" fmla="*/ 4 h 10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0"/>
                  <a:gd name="T52" fmla="*/ 0 h 10"/>
                  <a:gd name="T53" fmla="*/ 10 w 10"/>
                  <a:gd name="T54" fmla="*/ 10 h 10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0" h="10">
                    <a:moveTo>
                      <a:pt x="10" y="4"/>
                    </a:moveTo>
                    <a:lnTo>
                      <a:pt x="10" y="4"/>
                    </a:lnTo>
                    <a:lnTo>
                      <a:pt x="10" y="8"/>
                    </a:lnTo>
                    <a:lnTo>
                      <a:pt x="10" y="10"/>
                    </a:lnTo>
                    <a:lnTo>
                      <a:pt x="6" y="10"/>
                    </a:lnTo>
                    <a:lnTo>
                      <a:pt x="4" y="10"/>
                    </a:lnTo>
                    <a:lnTo>
                      <a:pt x="2" y="8"/>
                    </a:lnTo>
                    <a:lnTo>
                      <a:pt x="0" y="6"/>
                    </a:lnTo>
                    <a:lnTo>
                      <a:pt x="0" y="2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6" y="2"/>
                    </a:lnTo>
                    <a:lnTo>
                      <a:pt x="1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56" name="Freeform 496"/>
              <p:cNvSpPr>
                <a:spLocks/>
              </p:cNvSpPr>
              <p:nvPr/>
            </p:nvSpPr>
            <p:spPr bwMode="auto">
              <a:xfrm>
                <a:off x="3537" y="2479"/>
                <a:ext cx="12" cy="10"/>
              </a:xfrm>
              <a:custGeom>
                <a:avLst/>
                <a:gdLst>
                  <a:gd name="T0" fmla="*/ 10 w 12"/>
                  <a:gd name="T1" fmla="*/ 2 h 10"/>
                  <a:gd name="T2" fmla="*/ 10 w 12"/>
                  <a:gd name="T3" fmla="*/ 2 h 10"/>
                  <a:gd name="T4" fmla="*/ 12 w 12"/>
                  <a:gd name="T5" fmla="*/ 6 h 10"/>
                  <a:gd name="T6" fmla="*/ 12 w 12"/>
                  <a:gd name="T7" fmla="*/ 8 h 10"/>
                  <a:gd name="T8" fmla="*/ 10 w 12"/>
                  <a:gd name="T9" fmla="*/ 10 h 10"/>
                  <a:gd name="T10" fmla="*/ 10 w 12"/>
                  <a:gd name="T11" fmla="*/ 10 h 10"/>
                  <a:gd name="T12" fmla="*/ 4 w 12"/>
                  <a:gd name="T13" fmla="*/ 8 h 10"/>
                  <a:gd name="T14" fmla="*/ 2 w 12"/>
                  <a:gd name="T15" fmla="*/ 8 h 10"/>
                  <a:gd name="T16" fmla="*/ 2 w 12"/>
                  <a:gd name="T17" fmla="*/ 8 h 10"/>
                  <a:gd name="T18" fmla="*/ 0 w 12"/>
                  <a:gd name="T19" fmla="*/ 4 h 10"/>
                  <a:gd name="T20" fmla="*/ 0 w 12"/>
                  <a:gd name="T21" fmla="*/ 2 h 10"/>
                  <a:gd name="T22" fmla="*/ 0 w 12"/>
                  <a:gd name="T23" fmla="*/ 2 h 10"/>
                  <a:gd name="T24" fmla="*/ 4 w 12"/>
                  <a:gd name="T25" fmla="*/ 0 h 10"/>
                  <a:gd name="T26" fmla="*/ 10 w 12"/>
                  <a:gd name="T27" fmla="*/ 2 h 10"/>
                  <a:gd name="T28" fmla="*/ 10 w 12"/>
                  <a:gd name="T29" fmla="*/ 2 h 10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2"/>
                  <a:gd name="T46" fmla="*/ 0 h 10"/>
                  <a:gd name="T47" fmla="*/ 12 w 12"/>
                  <a:gd name="T48" fmla="*/ 10 h 10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2" h="10">
                    <a:moveTo>
                      <a:pt x="10" y="2"/>
                    </a:moveTo>
                    <a:lnTo>
                      <a:pt x="10" y="2"/>
                    </a:lnTo>
                    <a:lnTo>
                      <a:pt x="12" y="6"/>
                    </a:lnTo>
                    <a:lnTo>
                      <a:pt x="12" y="8"/>
                    </a:lnTo>
                    <a:lnTo>
                      <a:pt x="10" y="10"/>
                    </a:lnTo>
                    <a:lnTo>
                      <a:pt x="4" y="8"/>
                    </a:lnTo>
                    <a:lnTo>
                      <a:pt x="2" y="8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4" y="0"/>
                    </a:lnTo>
                    <a:lnTo>
                      <a:pt x="10" y="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57" name="Freeform 497"/>
              <p:cNvSpPr>
                <a:spLocks/>
              </p:cNvSpPr>
              <p:nvPr/>
            </p:nvSpPr>
            <p:spPr bwMode="auto">
              <a:xfrm>
                <a:off x="3573" y="2461"/>
                <a:ext cx="18" cy="12"/>
              </a:xfrm>
              <a:custGeom>
                <a:avLst/>
                <a:gdLst>
                  <a:gd name="T0" fmla="*/ 14 w 18"/>
                  <a:gd name="T1" fmla="*/ 0 h 12"/>
                  <a:gd name="T2" fmla="*/ 14 w 18"/>
                  <a:gd name="T3" fmla="*/ 0 h 12"/>
                  <a:gd name="T4" fmla="*/ 18 w 18"/>
                  <a:gd name="T5" fmla="*/ 6 h 12"/>
                  <a:gd name="T6" fmla="*/ 18 w 18"/>
                  <a:gd name="T7" fmla="*/ 8 h 12"/>
                  <a:gd name="T8" fmla="*/ 14 w 18"/>
                  <a:gd name="T9" fmla="*/ 10 h 12"/>
                  <a:gd name="T10" fmla="*/ 14 w 18"/>
                  <a:gd name="T11" fmla="*/ 10 h 12"/>
                  <a:gd name="T12" fmla="*/ 2 w 18"/>
                  <a:gd name="T13" fmla="*/ 12 h 12"/>
                  <a:gd name="T14" fmla="*/ 2 w 18"/>
                  <a:gd name="T15" fmla="*/ 12 h 12"/>
                  <a:gd name="T16" fmla="*/ 0 w 18"/>
                  <a:gd name="T17" fmla="*/ 8 h 12"/>
                  <a:gd name="T18" fmla="*/ 0 w 18"/>
                  <a:gd name="T19" fmla="*/ 6 h 12"/>
                  <a:gd name="T20" fmla="*/ 0 w 18"/>
                  <a:gd name="T21" fmla="*/ 4 h 12"/>
                  <a:gd name="T22" fmla="*/ 0 w 18"/>
                  <a:gd name="T23" fmla="*/ 4 h 12"/>
                  <a:gd name="T24" fmla="*/ 6 w 18"/>
                  <a:gd name="T25" fmla="*/ 0 h 12"/>
                  <a:gd name="T26" fmla="*/ 10 w 18"/>
                  <a:gd name="T27" fmla="*/ 0 h 12"/>
                  <a:gd name="T28" fmla="*/ 14 w 18"/>
                  <a:gd name="T29" fmla="*/ 0 h 12"/>
                  <a:gd name="T30" fmla="*/ 14 w 18"/>
                  <a:gd name="T31" fmla="*/ 0 h 12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8"/>
                  <a:gd name="T49" fmla="*/ 0 h 12"/>
                  <a:gd name="T50" fmla="*/ 18 w 18"/>
                  <a:gd name="T51" fmla="*/ 12 h 12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8" h="12">
                    <a:moveTo>
                      <a:pt x="14" y="0"/>
                    </a:moveTo>
                    <a:lnTo>
                      <a:pt x="14" y="0"/>
                    </a:lnTo>
                    <a:lnTo>
                      <a:pt x="18" y="6"/>
                    </a:lnTo>
                    <a:lnTo>
                      <a:pt x="18" y="8"/>
                    </a:lnTo>
                    <a:lnTo>
                      <a:pt x="14" y="10"/>
                    </a:lnTo>
                    <a:lnTo>
                      <a:pt x="2" y="12"/>
                    </a:lnTo>
                    <a:lnTo>
                      <a:pt x="0" y="8"/>
                    </a:lnTo>
                    <a:lnTo>
                      <a:pt x="0" y="6"/>
                    </a:lnTo>
                    <a:lnTo>
                      <a:pt x="0" y="4"/>
                    </a:lnTo>
                    <a:lnTo>
                      <a:pt x="6" y="0"/>
                    </a:lnTo>
                    <a:lnTo>
                      <a:pt x="10" y="0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58" name="Freeform 498"/>
              <p:cNvSpPr>
                <a:spLocks/>
              </p:cNvSpPr>
              <p:nvPr/>
            </p:nvSpPr>
            <p:spPr bwMode="auto">
              <a:xfrm>
                <a:off x="3559" y="2465"/>
                <a:ext cx="14" cy="14"/>
              </a:xfrm>
              <a:custGeom>
                <a:avLst/>
                <a:gdLst>
                  <a:gd name="T0" fmla="*/ 10 w 14"/>
                  <a:gd name="T1" fmla="*/ 4 h 14"/>
                  <a:gd name="T2" fmla="*/ 10 w 14"/>
                  <a:gd name="T3" fmla="*/ 4 h 14"/>
                  <a:gd name="T4" fmla="*/ 14 w 14"/>
                  <a:gd name="T5" fmla="*/ 6 h 14"/>
                  <a:gd name="T6" fmla="*/ 14 w 14"/>
                  <a:gd name="T7" fmla="*/ 10 h 14"/>
                  <a:gd name="T8" fmla="*/ 12 w 14"/>
                  <a:gd name="T9" fmla="*/ 12 h 14"/>
                  <a:gd name="T10" fmla="*/ 12 w 14"/>
                  <a:gd name="T11" fmla="*/ 12 h 14"/>
                  <a:gd name="T12" fmla="*/ 8 w 14"/>
                  <a:gd name="T13" fmla="*/ 14 h 14"/>
                  <a:gd name="T14" fmla="*/ 6 w 14"/>
                  <a:gd name="T15" fmla="*/ 14 h 14"/>
                  <a:gd name="T16" fmla="*/ 2 w 14"/>
                  <a:gd name="T17" fmla="*/ 12 h 14"/>
                  <a:gd name="T18" fmla="*/ 0 w 14"/>
                  <a:gd name="T19" fmla="*/ 4 h 14"/>
                  <a:gd name="T20" fmla="*/ 8 w 14"/>
                  <a:gd name="T21" fmla="*/ 0 h 14"/>
                  <a:gd name="T22" fmla="*/ 10 w 14"/>
                  <a:gd name="T23" fmla="*/ 4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4"/>
                  <a:gd name="T37" fmla="*/ 0 h 14"/>
                  <a:gd name="T38" fmla="*/ 14 w 14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4" h="14">
                    <a:moveTo>
                      <a:pt x="10" y="4"/>
                    </a:moveTo>
                    <a:lnTo>
                      <a:pt x="10" y="4"/>
                    </a:lnTo>
                    <a:lnTo>
                      <a:pt x="14" y="6"/>
                    </a:lnTo>
                    <a:lnTo>
                      <a:pt x="14" y="10"/>
                    </a:lnTo>
                    <a:lnTo>
                      <a:pt x="12" y="12"/>
                    </a:lnTo>
                    <a:lnTo>
                      <a:pt x="8" y="14"/>
                    </a:lnTo>
                    <a:lnTo>
                      <a:pt x="6" y="14"/>
                    </a:lnTo>
                    <a:lnTo>
                      <a:pt x="2" y="12"/>
                    </a:lnTo>
                    <a:lnTo>
                      <a:pt x="0" y="4"/>
                    </a:lnTo>
                    <a:lnTo>
                      <a:pt x="8" y="0"/>
                    </a:lnTo>
                    <a:lnTo>
                      <a:pt x="1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59" name="Freeform 499"/>
              <p:cNvSpPr>
                <a:spLocks/>
              </p:cNvSpPr>
              <p:nvPr/>
            </p:nvSpPr>
            <p:spPr bwMode="auto">
              <a:xfrm>
                <a:off x="3547" y="2471"/>
                <a:ext cx="14" cy="14"/>
              </a:xfrm>
              <a:custGeom>
                <a:avLst/>
                <a:gdLst>
                  <a:gd name="T0" fmla="*/ 8 w 14"/>
                  <a:gd name="T1" fmla="*/ 0 h 14"/>
                  <a:gd name="T2" fmla="*/ 8 w 14"/>
                  <a:gd name="T3" fmla="*/ 0 h 14"/>
                  <a:gd name="T4" fmla="*/ 12 w 14"/>
                  <a:gd name="T5" fmla="*/ 4 h 14"/>
                  <a:gd name="T6" fmla="*/ 14 w 14"/>
                  <a:gd name="T7" fmla="*/ 10 h 14"/>
                  <a:gd name="T8" fmla="*/ 14 w 14"/>
                  <a:gd name="T9" fmla="*/ 10 h 14"/>
                  <a:gd name="T10" fmla="*/ 14 w 14"/>
                  <a:gd name="T11" fmla="*/ 12 h 14"/>
                  <a:gd name="T12" fmla="*/ 12 w 14"/>
                  <a:gd name="T13" fmla="*/ 14 h 14"/>
                  <a:gd name="T14" fmla="*/ 10 w 14"/>
                  <a:gd name="T15" fmla="*/ 14 h 14"/>
                  <a:gd name="T16" fmla="*/ 8 w 14"/>
                  <a:gd name="T17" fmla="*/ 12 h 14"/>
                  <a:gd name="T18" fmla="*/ 8 w 14"/>
                  <a:gd name="T19" fmla="*/ 12 h 14"/>
                  <a:gd name="T20" fmla="*/ 0 w 14"/>
                  <a:gd name="T21" fmla="*/ 6 h 14"/>
                  <a:gd name="T22" fmla="*/ 0 w 14"/>
                  <a:gd name="T23" fmla="*/ 6 h 14"/>
                  <a:gd name="T24" fmla="*/ 2 w 14"/>
                  <a:gd name="T25" fmla="*/ 2 h 14"/>
                  <a:gd name="T26" fmla="*/ 4 w 14"/>
                  <a:gd name="T27" fmla="*/ 0 h 14"/>
                  <a:gd name="T28" fmla="*/ 8 w 14"/>
                  <a:gd name="T29" fmla="*/ 0 h 14"/>
                  <a:gd name="T30" fmla="*/ 8 w 14"/>
                  <a:gd name="T31" fmla="*/ 0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4"/>
                  <a:gd name="T49" fmla="*/ 0 h 14"/>
                  <a:gd name="T50" fmla="*/ 14 w 14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4" h="14">
                    <a:moveTo>
                      <a:pt x="8" y="0"/>
                    </a:moveTo>
                    <a:lnTo>
                      <a:pt x="8" y="0"/>
                    </a:lnTo>
                    <a:lnTo>
                      <a:pt x="12" y="4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10" y="14"/>
                    </a:lnTo>
                    <a:lnTo>
                      <a:pt x="8" y="12"/>
                    </a:lnTo>
                    <a:lnTo>
                      <a:pt x="0" y="6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60" name="Freeform 500"/>
              <p:cNvSpPr>
                <a:spLocks/>
              </p:cNvSpPr>
              <p:nvPr/>
            </p:nvSpPr>
            <p:spPr bwMode="auto">
              <a:xfrm>
                <a:off x="3401" y="2411"/>
                <a:ext cx="8" cy="10"/>
              </a:xfrm>
              <a:custGeom>
                <a:avLst/>
                <a:gdLst>
                  <a:gd name="T0" fmla="*/ 8 w 8"/>
                  <a:gd name="T1" fmla="*/ 2 h 10"/>
                  <a:gd name="T2" fmla="*/ 8 w 8"/>
                  <a:gd name="T3" fmla="*/ 2 h 10"/>
                  <a:gd name="T4" fmla="*/ 8 w 8"/>
                  <a:gd name="T5" fmla="*/ 8 h 10"/>
                  <a:gd name="T6" fmla="*/ 8 w 8"/>
                  <a:gd name="T7" fmla="*/ 10 h 10"/>
                  <a:gd name="T8" fmla="*/ 6 w 8"/>
                  <a:gd name="T9" fmla="*/ 10 h 10"/>
                  <a:gd name="T10" fmla="*/ 6 w 8"/>
                  <a:gd name="T11" fmla="*/ 10 h 10"/>
                  <a:gd name="T12" fmla="*/ 2 w 8"/>
                  <a:gd name="T13" fmla="*/ 6 h 10"/>
                  <a:gd name="T14" fmla="*/ 0 w 8"/>
                  <a:gd name="T15" fmla="*/ 4 h 10"/>
                  <a:gd name="T16" fmla="*/ 0 w 8"/>
                  <a:gd name="T17" fmla="*/ 4 h 10"/>
                  <a:gd name="T18" fmla="*/ 0 w 8"/>
                  <a:gd name="T19" fmla="*/ 2 h 10"/>
                  <a:gd name="T20" fmla="*/ 0 w 8"/>
                  <a:gd name="T21" fmla="*/ 0 h 10"/>
                  <a:gd name="T22" fmla="*/ 0 w 8"/>
                  <a:gd name="T23" fmla="*/ 0 h 10"/>
                  <a:gd name="T24" fmla="*/ 4 w 8"/>
                  <a:gd name="T25" fmla="*/ 0 h 10"/>
                  <a:gd name="T26" fmla="*/ 8 w 8"/>
                  <a:gd name="T27" fmla="*/ 2 h 10"/>
                  <a:gd name="T28" fmla="*/ 8 w 8"/>
                  <a:gd name="T29" fmla="*/ 2 h 10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8"/>
                  <a:gd name="T46" fmla="*/ 0 h 10"/>
                  <a:gd name="T47" fmla="*/ 8 w 8"/>
                  <a:gd name="T48" fmla="*/ 10 h 10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8" h="10">
                    <a:moveTo>
                      <a:pt x="8" y="2"/>
                    </a:moveTo>
                    <a:lnTo>
                      <a:pt x="8" y="2"/>
                    </a:lnTo>
                    <a:lnTo>
                      <a:pt x="8" y="8"/>
                    </a:lnTo>
                    <a:lnTo>
                      <a:pt x="8" y="10"/>
                    </a:lnTo>
                    <a:lnTo>
                      <a:pt x="6" y="10"/>
                    </a:lnTo>
                    <a:lnTo>
                      <a:pt x="2" y="6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8" y="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61" name="Freeform 501"/>
              <p:cNvSpPr>
                <a:spLocks/>
              </p:cNvSpPr>
              <p:nvPr/>
            </p:nvSpPr>
            <p:spPr bwMode="auto">
              <a:xfrm>
                <a:off x="3439" y="2411"/>
                <a:ext cx="16" cy="12"/>
              </a:xfrm>
              <a:custGeom>
                <a:avLst/>
                <a:gdLst>
                  <a:gd name="T0" fmla="*/ 14 w 16"/>
                  <a:gd name="T1" fmla="*/ 2 h 12"/>
                  <a:gd name="T2" fmla="*/ 14 w 16"/>
                  <a:gd name="T3" fmla="*/ 2 h 12"/>
                  <a:gd name="T4" fmla="*/ 16 w 16"/>
                  <a:gd name="T5" fmla="*/ 8 h 12"/>
                  <a:gd name="T6" fmla="*/ 16 w 16"/>
                  <a:gd name="T7" fmla="*/ 12 h 12"/>
                  <a:gd name="T8" fmla="*/ 12 w 16"/>
                  <a:gd name="T9" fmla="*/ 12 h 12"/>
                  <a:gd name="T10" fmla="*/ 12 w 16"/>
                  <a:gd name="T11" fmla="*/ 12 h 12"/>
                  <a:gd name="T12" fmla="*/ 0 w 16"/>
                  <a:gd name="T13" fmla="*/ 8 h 12"/>
                  <a:gd name="T14" fmla="*/ 0 w 16"/>
                  <a:gd name="T15" fmla="*/ 8 h 12"/>
                  <a:gd name="T16" fmla="*/ 0 w 16"/>
                  <a:gd name="T17" fmla="*/ 4 h 12"/>
                  <a:gd name="T18" fmla="*/ 0 w 16"/>
                  <a:gd name="T19" fmla="*/ 2 h 12"/>
                  <a:gd name="T20" fmla="*/ 2 w 16"/>
                  <a:gd name="T21" fmla="*/ 0 h 12"/>
                  <a:gd name="T22" fmla="*/ 2 w 16"/>
                  <a:gd name="T23" fmla="*/ 0 h 12"/>
                  <a:gd name="T24" fmla="*/ 10 w 16"/>
                  <a:gd name="T25" fmla="*/ 0 h 12"/>
                  <a:gd name="T26" fmla="*/ 12 w 16"/>
                  <a:gd name="T27" fmla="*/ 0 h 12"/>
                  <a:gd name="T28" fmla="*/ 14 w 16"/>
                  <a:gd name="T29" fmla="*/ 2 h 12"/>
                  <a:gd name="T30" fmla="*/ 14 w 16"/>
                  <a:gd name="T31" fmla="*/ 2 h 12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2"/>
                  <a:gd name="T50" fmla="*/ 16 w 16"/>
                  <a:gd name="T51" fmla="*/ 12 h 12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2">
                    <a:moveTo>
                      <a:pt x="14" y="2"/>
                    </a:moveTo>
                    <a:lnTo>
                      <a:pt x="14" y="2"/>
                    </a:lnTo>
                    <a:lnTo>
                      <a:pt x="16" y="8"/>
                    </a:lnTo>
                    <a:lnTo>
                      <a:pt x="16" y="12"/>
                    </a:lnTo>
                    <a:lnTo>
                      <a:pt x="12" y="12"/>
                    </a:lnTo>
                    <a:lnTo>
                      <a:pt x="0" y="8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10" y="0"/>
                    </a:lnTo>
                    <a:lnTo>
                      <a:pt x="12" y="0"/>
                    </a:lnTo>
                    <a:lnTo>
                      <a:pt x="14" y="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62" name="Freeform 502"/>
              <p:cNvSpPr>
                <a:spLocks/>
              </p:cNvSpPr>
              <p:nvPr/>
            </p:nvSpPr>
            <p:spPr bwMode="auto">
              <a:xfrm>
                <a:off x="3139" y="2435"/>
                <a:ext cx="16" cy="12"/>
              </a:xfrm>
              <a:custGeom>
                <a:avLst/>
                <a:gdLst>
                  <a:gd name="T0" fmla="*/ 14 w 16"/>
                  <a:gd name="T1" fmla="*/ 2 h 12"/>
                  <a:gd name="T2" fmla="*/ 14 w 16"/>
                  <a:gd name="T3" fmla="*/ 2 h 12"/>
                  <a:gd name="T4" fmla="*/ 16 w 16"/>
                  <a:gd name="T5" fmla="*/ 8 h 12"/>
                  <a:gd name="T6" fmla="*/ 16 w 16"/>
                  <a:gd name="T7" fmla="*/ 12 h 12"/>
                  <a:gd name="T8" fmla="*/ 12 w 16"/>
                  <a:gd name="T9" fmla="*/ 12 h 12"/>
                  <a:gd name="T10" fmla="*/ 12 w 16"/>
                  <a:gd name="T11" fmla="*/ 12 h 12"/>
                  <a:gd name="T12" fmla="*/ 0 w 16"/>
                  <a:gd name="T13" fmla="*/ 8 h 12"/>
                  <a:gd name="T14" fmla="*/ 0 w 16"/>
                  <a:gd name="T15" fmla="*/ 8 h 12"/>
                  <a:gd name="T16" fmla="*/ 0 w 16"/>
                  <a:gd name="T17" fmla="*/ 4 h 12"/>
                  <a:gd name="T18" fmla="*/ 0 w 16"/>
                  <a:gd name="T19" fmla="*/ 2 h 12"/>
                  <a:gd name="T20" fmla="*/ 2 w 16"/>
                  <a:gd name="T21" fmla="*/ 0 h 12"/>
                  <a:gd name="T22" fmla="*/ 2 w 16"/>
                  <a:gd name="T23" fmla="*/ 0 h 12"/>
                  <a:gd name="T24" fmla="*/ 10 w 16"/>
                  <a:gd name="T25" fmla="*/ 0 h 12"/>
                  <a:gd name="T26" fmla="*/ 12 w 16"/>
                  <a:gd name="T27" fmla="*/ 0 h 12"/>
                  <a:gd name="T28" fmla="*/ 14 w 16"/>
                  <a:gd name="T29" fmla="*/ 2 h 12"/>
                  <a:gd name="T30" fmla="*/ 14 w 16"/>
                  <a:gd name="T31" fmla="*/ 2 h 12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2"/>
                  <a:gd name="T50" fmla="*/ 16 w 16"/>
                  <a:gd name="T51" fmla="*/ 12 h 12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2">
                    <a:moveTo>
                      <a:pt x="14" y="2"/>
                    </a:moveTo>
                    <a:lnTo>
                      <a:pt x="14" y="2"/>
                    </a:lnTo>
                    <a:lnTo>
                      <a:pt x="16" y="8"/>
                    </a:lnTo>
                    <a:lnTo>
                      <a:pt x="16" y="12"/>
                    </a:lnTo>
                    <a:lnTo>
                      <a:pt x="12" y="12"/>
                    </a:lnTo>
                    <a:lnTo>
                      <a:pt x="0" y="8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10" y="0"/>
                    </a:lnTo>
                    <a:lnTo>
                      <a:pt x="12" y="0"/>
                    </a:lnTo>
                    <a:lnTo>
                      <a:pt x="14" y="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63" name="Freeform 503"/>
              <p:cNvSpPr>
                <a:spLocks/>
              </p:cNvSpPr>
              <p:nvPr/>
            </p:nvSpPr>
            <p:spPr bwMode="auto">
              <a:xfrm>
                <a:off x="3425" y="2409"/>
                <a:ext cx="12" cy="12"/>
              </a:xfrm>
              <a:custGeom>
                <a:avLst/>
                <a:gdLst>
                  <a:gd name="T0" fmla="*/ 10 w 12"/>
                  <a:gd name="T1" fmla="*/ 4 h 12"/>
                  <a:gd name="T2" fmla="*/ 10 w 12"/>
                  <a:gd name="T3" fmla="*/ 4 h 12"/>
                  <a:gd name="T4" fmla="*/ 12 w 12"/>
                  <a:gd name="T5" fmla="*/ 8 h 12"/>
                  <a:gd name="T6" fmla="*/ 12 w 12"/>
                  <a:gd name="T7" fmla="*/ 10 h 12"/>
                  <a:gd name="T8" fmla="*/ 8 w 12"/>
                  <a:gd name="T9" fmla="*/ 12 h 12"/>
                  <a:gd name="T10" fmla="*/ 8 w 12"/>
                  <a:gd name="T11" fmla="*/ 12 h 12"/>
                  <a:gd name="T12" fmla="*/ 4 w 12"/>
                  <a:gd name="T13" fmla="*/ 12 h 12"/>
                  <a:gd name="T14" fmla="*/ 2 w 12"/>
                  <a:gd name="T15" fmla="*/ 10 h 12"/>
                  <a:gd name="T16" fmla="*/ 0 w 12"/>
                  <a:gd name="T17" fmla="*/ 8 h 12"/>
                  <a:gd name="T18" fmla="*/ 2 w 12"/>
                  <a:gd name="T19" fmla="*/ 0 h 12"/>
                  <a:gd name="T20" fmla="*/ 10 w 12"/>
                  <a:gd name="T21" fmla="*/ 0 h 12"/>
                  <a:gd name="T22" fmla="*/ 10 w 12"/>
                  <a:gd name="T23" fmla="*/ 4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2"/>
                  <a:gd name="T38" fmla="*/ 12 w 12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2">
                    <a:moveTo>
                      <a:pt x="10" y="4"/>
                    </a:moveTo>
                    <a:lnTo>
                      <a:pt x="10" y="4"/>
                    </a:lnTo>
                    <a:lnTo>
                      <a:pt x="12" y="8"/>
                    </a:lnTo>
                    <a:lnTo>
                      <a:pt x="12" y="10"/>
                    </a:lnTo>
                    <a:lnTo>
                      <a:pt x="8" y="12"/>
                    </a:lnTo>
                    <a:lnTo>
                      <a:pt x="4" y="12"/>
                    </a:lnTo>
                    <a:lnTo>
                      <a:pt x="2" y="10"/>
                    </a:lnTo>
                    <a:lnTo>
                      <a:pt x="0" y="8"/>
                    </a:lnTo>
                    <a:lnTo>
                      <a:pt x="2" y="0"/>
                    </a:lnTo>
                    <a:lnTo>
                      <a:pt x="10" y="0"/>
                    </a:lnTo>
                    <a:lnTo>
                      <a:pt x="1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64" name="Freeform 504"/>
              <p:cNvSpPr>
                <a:spLocks/>
              </p:cNvSpPr>
              <p:nvPr/>
            </p:nvSpPr>
            <p:spPr bwMode="auto">
              <a:xfrm>
                <a:off x="3413" y="2407"/>
                <a:ext cx="10" cy="16"/>
              </a:xfrm>
              <a:custGeom>
                <a:avLst/>
                <a:gdLst>
                  <a:gd name="T0" fmla="*/ 10 w 10"/>
                  <a:gd name="T1" fmla="*/ 2 h 16"/>
                  <a:gd name="T2" fmla="*/ 10 w 10"/>
                  <a:gd name="T3" fmla="*/ 2 h 16"/>
                  <a:gd name="T4" fmla="*/ 10 w 10"/>
                  <a:gd name="T5" fmla="*/ 6 h 16"/>
                  <a:gd name="T6" fmla="*/ 10 w 10"/>
                  <a:gd name="T7" fmla="*/ 14 h 16"/>
                  <a:gd name="T8" fmla="*/ 10 w 10"/>
                  <a:gd name="T9" fmla="*/ 14 h 16"/>
                  <a:gd name="T10" fmla="*/ 8 w 10"/>
                  <a:gd name="T11" fmla="*/ 14 h 16"/>
                  <a:gd name="T12" fmla="*/ 6 w 10"/>
                  <a:gd name="T13" fmla="*/ 16 h 16"/>
                  <a:gd name="T14" fmla="*/ 4 w 10"/>
                  <a:gd name="T15" fmla="*/ 14 h 16"/>
                  <a:gd name="T16" fmla="*/ 4 w 10"/>
                  <a:gd name="T17" fmla="*/ 14 h 16"/>
                  <a:gd name="T18" fmla="*/ 4 w 10"/>
                  <a:gd name="T19" fmla="*/ 14 h 16"/>
                  <a:gd name="T20" fmla="*/ 0 w 10"/>
                  <a:gd name="T21" fmla="*/ 4 h 16"/>
                  <a:gd name="T22" fmla="*/ 0 w 10"/>
                  <a:gd name="T23" fmla="*/ 4 h 16"/>
                  <a:gd name="T24" fmla="*/ 4 w 10"/>
                  <a:gd name="T25" fmla="*/ 0 h 16"/>
                  <a:gd name="T26" fmla="*/ 6 w 10"/>
                  <a:gd name="T27" fmla="*/ 0 h 16"/>
                  <a:gd name="T28" fmla="*/ 10 w 10"/>
                  <a:gd name="T29" fmla="*/ 2 h 16"/>
                  <a:gd name="T30" fmla="*/ 10 w 10"/>
                  <a:gd name="T31" fmla="*/ 2 h 1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0"/>
                  <a:gd name="T49" fmla="*/ 0 h 16"/>
                  <a:gd name="T50" fmla="*/ 10 w 10"/>
                  <a:gd name="T51" fmla="*/ 16 h 1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0" h="16">
                    <a:moveTo>
                      <a:pt x="10" y="2"/>
                    </a:moveTo>
                    <a:lnTo>
                      <a:pt x="10" y="2"/>
                    </a:lnTo>
                    <a:lnTo>
                      <a:pt x="10" y="6"/>
                    </a:lnTo>
                    <a:lnTo>
                      <a:pt x="10" y="14"/>
                    </a:lnTo>
                    <a:lnTo>
                      <a:pt x="8" y="14"/>
                    </a:lnTo>
                    <a:lnTo>
                      <a:pt x="6" y="16"/>
                    </a:lnTo>
                    <a:lnTo>
                      <a:pt x="4" y="14"/>
                    </a:lnTo>
                    <a:lnTo>
                      <a:pt x="0" y="4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10" y="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65" name="Freeform 505"/>
              <p:cNvSpPr>
                <a:spLocks/>
              </p:cNvSpPr>
              <p:nvPr/>
            </p:nvSpPr>
            <p:spPr bwMode="auto">
              <a:xfrm>
                <a:off x="3497" y="2441"/>
                <a:ext cx="18" cy="12"/>
              </a:xfrm>
              <a:custGeom>
                <a:avLst/>
                <a:gdLst>
                  <a:gd name="T0" fmla="*/ 16 w 18"/>
                  <a:gd name="T1" fmla="*/ 0 h 12"/>
                  <a:gd name="T2" fmla="*/ 16 w 18"/>
                  <a:gd name="T3" fmla="*/ 0 h 12"/>
                  <a:gd name="T4" fmla="*/ 18 w 18"/>
                  <a:gd name="T5" fmla="*/ 6 h 12"/>
                  <a:gd name="T6" fmla="*/ 18 w 18"/>
                  <a:gd name="T7" fmla="*/ 10 h 12"/>
                  <a:gd name="T8" fmla="*/ 16 w 18"/>
                  <a:gd name="T9" fmla="*/ 12 h 12"/>
                  <a:gd name="T10" fmla="*/ 12 w 18"/>
                  <a:gd name="T11" fmla="*/ 12 h 12"/>
                  <a:gd name="T12" fmla="*/ 12 w 18"/>
                  <a:gd name="T13" fmla="*/ 12 h 12"/>
                  <a:gd name="T14" fmla="*/ 8 w 18"/>
                  <a:gd name="T15" fmla="*/ 10 h 12"/>
                  <a:gd name="T16" fmla="*/ 4 w 18"/>
                  <a:gd name="T17" fmla="*/ 8 h 12"/>
                  <a:gd name="T18" fmla="*/ 0 w 18"/>
                  <a:gd name="T19" fmla="*/ 6 h 12"/>
                  <a:gd name="T20" fmla="*/ 8 w 18"/>
                  <a:gd name="T21" fmla="*/ 0 h 12"/>
                  <a:gd name="T22" fmla="*/ 16 w 18"/>
                  <a:gd name="T23" fmla="*/ 0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2"/>
                  <a:gd name="T38" fmla="*/ 18 w 18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2">
                    <a:moveTo>
                      <a:pt x="16" y="0"/>
                    </a:moveTo>
                    <a:lnTo>
                      <a:pt x="16" y="0"/>
                    </a:lnTo>
                    <a:lnTo>
                      <a:pt x="18" y="6"/>
                    </a:lnTo>
                    <a:lnTo>
                      <a:pt x="18" y="10"/>
                    </a:lnTo>
                    <a:lnTo>
                      <a:pt x="16" y="12"/>
                    </a:lnTo>
                    <a:lnTo>
                      <a:pt x="12" y="12"/>
                    </a:lnTo>
                    <a:lnTo>
                      <a:pt x="8" y="10"/>
                    </a:lnTo>
                    <a:lnTo>
                      <a:pt x="4" y="8"/>
                    </a:lnTo>
                    <a:lnTo>
                      <a:pt x="0" y="6"/>
                    </a:lnTo>
                    <a:lnTo>
                      <a:pt x="8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66" name="Freeform 506"/>
              <p:cNvSpPr>
                <a:spLocks/>
              </p:cNvSpPr>
              <p:nvPr/>
            </p:nvSpPr>
            <p:spPr bwMode="auto">
              <a:xfrm>
                <a:off x="3481" y="2447"/>
                <a:ext cx="14" cy="12"/>
              </a:xfrm>
              <a:custGeom>
                <a:avLst/>
                <a:gdLst>
                  <a:gd name="T0" fmla="*/ 14 w 14"/>
                  <a:gd name="T1" fmla="*/ 4 h 12"/>
                  <a:gd name="T2" fmla="*/ 14 w 14"/>
                  <a:gd name="T3" fmla="*/ 4 h 12"/>
                  <a:gd name="T4" fmla="*/ 12 w 14"/>
                  <a:gd name="T5" fmla="*/ 10 h 12"/>
                  <a:gd name="T6" fmla="*/ 10 w 14"/>
                  <a:gd name="T7" fmla="*/ 12 h 12"/>
                  <a:gd name="T8" fmla="*/ 6 w 14"/>
                  <a:gd name="T9" fmla="*/ 12 h 12"/>
                  <a:gd name="T10" fmla="*/ 6 w 14"/>
                  <a:gd name="T11" fmla="*/ 12 h 12"/>
                  <a:gd name="T12" fmla="*/ 2 w 14"/>
                  <a:gd name="T13" fmla="*/ 12 h 12"/>
                  <a:gd name="T14" fmla="*/ 0 w 14"/>
                  <a:gd name="T15" fmla="*/ 12 h 12"/>
                  <a:gd name="T16" fmla="*/ 0 w 14"/>
                  <a:gd name="T17" fmla="*/ 8 h 12"/>
                  <a:gd name="T18" fmla="*/ 0 w 14"/>
                  <a:gd name="T19" fmla="*/ 8 h 12"/>
                  <a:gd name="T20" fmla="*/ 4 w 14"/>
                  <a:gd name="T21" fmla="*/ 2 h 12"/>
                  <a:gd name="T22" fmla="*/ 8 w 14"/>
                  <a:gd name="T23" fmla="*/ 0 h 12"/>
                  <a:gd name="T24" fmla="*/ 14 w 14"/>
                  <a:gd name="T25" fmla="*/ 4 h 1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4"/>
                  <a:gd name="T40" fmla="*/ 0 h 12"/>
                  <a:gd name="T41" fmla="*/ 14 w 14"/>
                  <a:gd name="T42" fmla="*/ 12 h 12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4" h="12">
                    <a:moveTo>
                      <a:pt x="14" y="4"/>
                    </a:moveTo>
                    <a:lnTo>
                      <a:pt x="14" y="4"/>
                    </a:lnTo>
                    <a:lnTo>
                      <a:pt x="12" y="10"/>
                    </a:lnTo>
                    <a:lnTo>
                      <a:pt x="10" y="12"/>
                    </a:lnTo>
                    <a:lnTo>
                      <a:pt x="6" y="12"/>
                    </a:lnTo>
                    <a:lnTo>
                      <a:pt x="2" y="12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4" y="2"/>
                    </a:lnTo>
                    <a:lnTo>
                      <a:pt x="8" y="0"/>
                    </a:lnTo>
                    <a:lnTo>
                      <a:pt x="14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67" name="Freeform 507"/>
              <p:cNvSpPr>
                <a:spLocks/>
              </p:cNvSpPr>
              <p:nvPr/>
            </p:nvSpPr>
            <p:spPr bwMode="auto">
              <a:xfrm>
                <a:off x="3495" y="2425"/>
                <a:ext cx="12" cy="14"/>
              </a:xfrm>
              <a:custGeom>
                <a:avLst/>
                <a:gdLst>
                  <a:gd name="T0" fmla="*/ 10 w 12"/>
                  <a:gd name="T1" fmla="*/ 4 h 14"/>
                  <a:gd name="T2" fmla="*/ 10 w 12"/>
                  <a:gd name="T3" fmla="*/ 4 h 14"/>
                  <a:gd name="T4" fmla="*/ 12 w 12"/>
                  <a:gd name="T5" fmla="*/ 6 h 14"/>
                  <a:gd name="T6" fmla="*/ 12 w 12"/>
                  <a:gd name="T7" fmla="*/ 10 h 14"/>
                  <a:gd name="T8" fmla="*/ 10 w 12"/>
                  <a:gd name="T9" fmla="*/ 12 h 14"/>
                  <a:gd name="T10" fmla="*/ 10 w 12"/>
                  <a:gd name="T11" fmla="*/ 12 h 14"/>
                  <a:gd name="T12" fmla="*/ 8 w 12"/>
                  <a:gd name="T13" fmla="*/ 14 h 14"/>
                  <a:gd name="T14" fmla="*/ 4 w 12"/>
                  <a:gd name="T15" fmla="*/ 14 h 14"/>
                  <a:gd name="T16" fmla="*/ 2 w 12"/>
                  <a:gd name="T17" fmla="*/ 12 h 14"/>
                  <a:gd name="T18" fmla="*/ 0 w 12"/>
                  <a:gd name="T19" fmla="*/ 4 h 14"/>
                  <a:gd name="T20" fmla="*/ 6 w 12"/>
                  <a:gd name="T21" fmla="*/ 0 h 14"/>
                  <a:gd name="T22" fmla="*/ 10 w 12"/>
                  <a:gd name="T23" fmla="*/ 4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4"/>
                  <a:gd name="T38" fmla="*/ 12 w 12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4">
                    <a:moveTo>
                      <a:pt x="10" y="4"/>
                    </a:moveTo>
                    <a:lnTo>
                      <a:pt x="10" y="4"/>
                    </a:lnTo>
                    <a:lnTo>
                      <a:pt x="12" y="6"/>
                    </a:lnTo>
                    <a:lnTo>
                      <a:pt x="12" y="10"/>
                    </a:lnTo>
                    <a:lnTo>
                      <a:pt x="10" y="12"/>
                    </a:lnTo>
                    <a:lnTo>
                      <a:pt x="8" y="14"/>
                    </a:lnTo>
                    <a:lnTo>
                      <a:pt x="4" y="14"/>
                    </a:lnTo>
                    <a:lnTo>
                      <a:pt x="2" y="12"/>
                    </a:lnTo>
                    <a:lnTo>
                      <a:pt x="0" y="4"/>
                    </a:lnTo>
                    <a:lnTo>
                      <a:pt x="6" y="0"/>
                    </a:lnTo>
                    <a:lnTo>
                      <a:pt x="1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68" name="Freeform 508"/>
              <p:cNvSpPr>
                <a:spLocks/>
              </p:cNvSpPr>
              <p:nvPr/>
            </p:nvSpPr>
            <p:spPr bwMode="auto">
              <a:xfrm>
                <a:off x="3483" y="2431"/>
                <a:ext cx="12" cy="14"/>
              </a:xfrm>
              <a:custGeom>
                <a:avLst/>
                <a:gdLst>
                  <a:gd name="T0" fmla="*/ 8 w 12"/>
                  <a:gd name="T1" fmla="*/ 0 h 14"/>
                  <a:gd name="T2" fmla="*/ 8 w 12"/>
                  <a:gd name="T3" fmla="*/ 0 h 14"/>
                  <a:gd name="T4" fmla="*/ 10 w 12"/>
                  <a:gd name="T5" fmla="*/ 4 h 14"/>
                  <a:gd name="T6" fmla="*/ 12 w 12"/>
                  <a:gd name="T7" fmla="*/ 10 h 14"/>
                  <a:gd name="T8" fmla="*/ 12 w 12"/>
                  <a:gd name="T9" fmla="*/ 10 h 14"/>
                  <a:gd name="T10" fmla="*/ 12 w 12"/>
                  <a:gd name="T11" fmla="*/ 12 h 14"/>
                  <a:gd name="T12" fmla="*/ 10 w 12"/>
                  <a:gd name="T13" fmla="*/ 14 h 14"/>
                  <a:gd name="T14" fmla="*/ 8 w 12"/>
                  <a:gd name="T15" fmla="*/ 14 h 14"/>
                  <a:gd name="T16" fmla="*/ 6 w 12"/>
                  <a:gd name="T17" fmla="*/ 12 h 14"/>
                  <a:gd name="T18" fmla="*/ 6 w 12"/>
                  <a:gd name="T19" fmla="*/ 12 h 14"/>
                  <a:gd name="T20" fmla="*/ 0 w 12"/>
                  <a:gd name="T21" fmla="*/ 6 h 14"/>
                  <a:gd name="T22" fmla="*/ 0 w 12"/>
                  <a:gd name="T23" fmla="*/ 6 h 14"/>
                  <a:gd name="T24" fmla="*/ 2 w 12"/>
                  <a:gd name="T25" fmla="*/ 2 h 14"/>
                  <a:gd name="T26" fmla="*/ 4 w 12"/>
                  <a:gd name="T27" fmla="*/ 0 h 14"/>
                  <a:gd name="T28" fmla="*/ 8 w 12"/>
                  <a:gd name="T29" fmla="*/ 0 h 14"/>
                  <a:gd name="T30" fmla="*/ 8 w 12"/>
                  <a:gd name="T31" fmla="*/ 0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2"/>
                  <a:gd name="T49" fmla="*/ 0 h 14"/>
                  <a:gd name="T50" fmla="*/ 12 w 12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2" h="14">
                    <a:moveTo>
                      <a:pt x="8" y="0"/>
                    </a:moveTo>
                    <a:lnTo>
                      <a:pt x="8" y="0"/>
                    </a:lnTo>
                    <a:lnTo>
                      <a:pt x="10" y="4"/>
                    </a:lnTo>
                    <a:lnTo>
                      <a:pt x="12" y="10"/>
                    </a:lnTo>
                    <a:lnTo>
                      <a:pt x="12" y="12"/>
                    </a:lnTo>
                    <a:lnTo>
                      <a:pt x="10" y="14"/>
                    </a:lnTo>
                    <a:lnTo>
                      <a:pt x="8" y="14"/>
                    </a:lnTo>
                    <a:lnTo>
                      <a:pt x="6" y="12"/>
                    </a:lnTo>
                    <a:lnTo>
                      <a:pt x="0" y="6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69" name="Freeform 509"/>
              <p:cNvSpPr>
                <a:spLocks/>
              </p:cNvSpPr>
              <p:nvPr/>
            </p:nvSpPr>
            <p:spPr bwMode="auto">
              <a:xfrm>
                <a:off x="3225" y="2487"/>
                <a:ext cx="18" cy="14"/>
              </a:xfrm>
              <a:custGeom>
                <a:avLst/>
                <a:gdLst>
                  <a:gd name="T0" fmla="*/ 0 w 18"/>
                  <a:gd name="T1" fmla="*/ 14 h 14"/>
                  <a:gd name="T2" fmla="*/ 0 w 18"/>
                  <a:gd name="T3" fmla="*/ 14 h 14"/>
                  <a:gd name="T4" fmla="*/ 4 w 18"/>
                  <a:gd name="T5" fmla="*/ 6 h 14"/>
                  <a:gd name="T6" fmla="*/ 8 w 18"/>
                  <a:gd name="T7" fmla="*/ 2 h 14"/>
                  <a:gd name="T8" fmla="*/ 10 w 18"/>
                  <a:gd name="T9" fmla="*/ 0 h 14"/>
                  <a:gd name="T10" fmla="*/ 14 w 18"/>
                  <a:gd name="T11" fmla="*/ 2 h 14"/>
                  <a:gd name="T12" fmla="*/ 14 w 18"/>
                  <a:gd name="T13" fmla="*/ 2 h 14"/>
                  <a:gd name="T14" fmla="*/ 16 w 18"/>
                  <a:gd name="T15" fmla="*/ 4 h 14"/>
                  <a:gd name="T16" fmla="*/ 18 w 18"/>
                  <a:gd name="T17" fmla="*/ 6 h 14"/>
                  <a:gd name="T18" fmla="*/ 16 w 18"/>
                  <a:gd name="T19" fmla="*/ 10 h 14"/>
                  <a:gd name="T20" fmla="*/ 10 w 18"/>
                  <a:gd name="T21" fmla="*/ 14 h 14"/>
                  <a:gd name="T22" fmla="*/ 0 w 18"/>
                  <a:gd name="T23" fmla="*/ 14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4"/>
                  <a:gd name="T38" fmla="*/ 18 w 18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4">
                    <a:moveTo>
                      <a:pt x="0" y="14"/>
                    </a:moveTo>
                    <a:lnTo>
                      <a:pt x="0" y="14"/>
                    </a:lnTo>
                    <a:lnTo>
                      <a:pt x="4" y="6"/>
                    </a:lnTo>
                    <a:lnTo>
                      <a:pt x="8" y="2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8" y="6"/>
                    </a:lnTo>
                    <a:lnTo>
                      <a:pt x="16" y="10"/>
                    </a:lnTo>
                    <a:lnTo>
                      <a:pt x="10" y="14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70" name="Freeform 510"/>
              <p:cNvSpPr>
                <a:spLocks/>
              </p:cNvSpPr>
              <p:nvPr/>
            </p:nvSpPr>
            <p:spPr bwMode="auto">
              <a:xfrm>
                <a:off x="3091" y="2475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2 w 16"/>
                  <a:gd name="T5" fmla="*/ 2 h 14"/>
                  <a:gd name="T6" fmla="*/ 6 w 16"/>
                  <a:gd name="T7" fmla="*/ 0 h 14"/>
                  <a:gd name="T8" fmla="*/ 8 w 16"/>
                  <a:gd name="T9" fmla="*/ 0 h 14"/>
                  <a:gd name="T10" fmla="*/ 10 w 16"/>
                  <a:gd name="T11" fmla="*/ 2 h 14"/>
                  <a:gd name="T12" fmla="*/ 10 w 16"/>
                  <a:gd name="T13" fmla="*/ 2 h 14"/>
                  <a:gd name="T14" fmla="*/ 14 w 16"/>
                  <a:gd name="T15" fmla="*/ 6 h 14"/>
                  <a:gd name="T16" fmla="*/ 16 w 16"/>
                  <a:gd name="T17" fmla="*/ 10 h 14"/>
                  <a:gd name="T18" fmla="*/ 16 w 16"/>
                  <a:gd name="T19" fmla="*/ 14 h 14"/>
                  <a:gd name="T20" fmla="*/ 6 w 16"/>
                  <a:gd name="T21" fmla="*/ 14 h 14"/>
                  <a:gd name="T22" fmla="*/ 0 w 16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4"/>
                  <a:gd name="T38" fmla="*/ 16 w 16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4" y="6"/>
                    </a:lnTo>
                    <a:lnTo>
                      <a:pt x="16" y="10"/>
                    </a:lnTo>
                    <a:lnTo>
                      <a:pt x="16" y="14"/>
                    </a:lnTo>
                    <a:lnTo>
                      <a:pt x="6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71" name="Freeform 511"/>
              <p:cNvSpPr>
                <a:spLocks/>
              </p:cNvSpPr>
              <p:nvPr/>
            </p:nvSpPr>
            <p:spPr bwMode="auto">
              <a:xfrm>
                <a:off x="3191" y="2499"/>
                <a:ext cx="18" cy="10"/>
              </a:xfrm>
              <a:custGeom>
                <a:avLst/>
                <a:gdLst>
                  <a:gd name="T0" fmla="*/ 0 w 18"/>
                  <a:gd name="T1" fmla="*/ 4 h 10"/>
                  <a:gd name="T2" fmla="*/ 0 w 18"/>
                  <a:gd name="T3" fmla="*/ 4 h 10"/>
                  <a:gd name="T4" fmla="*/ 6 w 18"/>
                  <a:gd name="T5" fmla="*/ 0 h 10"/>
                  <a:gd name="T6" fmla="*/ 8 w 18"/>
                  <a:gd name="T7" fmla="*/ 0 h 10"/>
                  <a:gd name="T8" fmla="*/ 12 w 18"/>
                  <a:gd name="T9" fmla="*/ 2 h 10"/>
                  <a:gd name="T10" fmla="*/ 12 w 18"/>
                  <a:gd name="T11" fmla="*/ 2 h 10"/>
                  <a:gd name="T12" fmla="*/ 16 w 18"/>
                  <a:gd name="T13" fmla="*/ 4 h 10"/>
                  <a:gd name="T14" fmla="*/ 18 w 18"/>
                  <a:gd name="T15" fmla="*/ 6 h 10"/>
                  <a:gd name="T16" fmla="*/ 14 w 18"/>
                  <a:gd name="T17" fmla="*/ 10 h 10"/>
                  <a:gd name="T18" fmla="*/ 14 w 18"/>
                  <a:gd name="T19" fmla="*/ 10 h 10"/>
                  <a:gd name="T20" fmla="*/ 8 w 18"/>
                  <a:gd name="T21" fmla="*/ 10 h 10"/>
                  <a:gd name="T22" fmla="*/ 2 w 18"/>
                  <a:gd name="T23" fmla="*/ 10 h 10"/>
                  <a:gd name="T24" fmla="*/ 0 w 18"/>
                  <a:gd name="T25" fmla="*/ 4 h 1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8"/>
                  <a:gd name="T40" fmla="*/ 0 h 10"/>
                  <a:gd name="T41" fmla="*/ 18 w 18"/>
                  <a:gd name="T42" fmla="*/ 10 h 10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8" h="10">
                    <a:moveTo>
                      <a:pt x="0" y="4"/>
                    </a:moveTo>
                    <a:lnTo>
                      <a:pt x="0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6" y="4"/>
                    </a:lnTo>
                    <a:lnTo>
                      <a:pt x="18" y="6"/>
                    </a:lnTo>
                    <a:lnTo>
                      <a:pt x="14" y="10"/>
                    </a:lnTo>
                    <a:lnTo>
                      <a:pt x="8" y="10"/>
                    </a:lnTo>
                    <a:lnTo>
                      <a:pt x="2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72" name="Freeform 512"/>
              <p:cNvSpPr>
                <a:spLocks/>
              </p:cNvSpPr>
              <p:nvPr/>
            </p:nvSpPr>
            <p:spPr bwMode="auto">
              <a:xfrm>
                <a:off x="3221" y="2505"/>
                <a:ext cx="10" cy="10"/>
              </a:xfrm>
              <a:custGeom>
                <a:avLst/>
                <a:gdLst>
                  <a:gd name="T0" fmla="*/ 0 w 10"/>
                  <a:gd name="T1" fmla="*/ 4 h 10"/>
                  <a:gd name="T2" fmla="*/ 0 w 10"/>
                  <a:gd name="T3" fmla="*/ 4 h 10"/>
                  <a:gd name="T4" fmla="*/ 0 w 10"/>
                  <a:gd name="T5" fmla="*/ 2 h 10"/>
                  <a:gd name="T6" fmla="*/ 2 w 10"/>
                  <a:gd name="T7" fmla="*/ 0 h 10"/>
                  <a:gd name="T8" fmla="*/ 6 w 10"/>
                  <a:gd name="T9" fmla="*/ 0 h 10"/>
                  <a:gd name="T10" fmla="*/ 6 w 10"/>
                  <a:gd name="T11" fmla="*/ 0 h 10"/>
                  <a:gd name="T12" fmla="*/ 8 w 10"/>
                  <a:gd name="T13" fmla="*/ 2 h 10"/>
                  <a:gd name="T14" fmla="*/ 10 w 10"/>
                  <a:gd name="T15" fmla="*/ 4 h 10"/>
                  <a:gd name="T16" fmla="*/ 10 w 10"/>
                  <a:gd name="T17" fmla="*/ 6 h 10"/>
                  <a:gd name="T18" fmla="*/ 6 w 10"/>
                  <a:gd name="T19" fmla="*/ 10 h 10"/>
                  <a:gd name="T20" fmla="*/ 0 w 10"/>
                  <a:gd name="T21" fmla="*/ 4 h 10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10"/>
                  <a:gd name="T35" fmla="*/ 10 w 10"/>
                  <a:gd name="T36" fmla="*/ 10 h 10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10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10" y="4"/>
                    </a:lnTo>
                    <a:lnTo>
                      <a:pt x="10" y="6"/>
                    </a:lnTo>
                    <a:lnTo>
                      <a:pt x="6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73" name="Freeform 513"/>
              <p:cNvSpPr>
                <a:spLocks/>
              </p:cNvSpPr>
              <p:nvPr/>
            </p:nvSpPr>
            <p:spPr bwMode="auto">
              <a:xfrm>
                <a:off x="3211" y="2497"/>
                <a:ext cx="8" cy="12"/>
              </a:xfrm>
              <a:custGeom>
                <a:avLst/>
                <a:gdLst>
                  <a:gd name="T0" fmla="*/ 0 w 8"/>
                  <a:gd name="T1" fmla="*/ 4 h 12"/>
                  <a:gd name="T2" fmla="*/ 0 w 8"/>
                  <a:gd name="T3" fmla="*/ 4 h 12"/>
                  <a:gd name="T4" fmla="*/ 0 w 8"/>
                  <a:gd name="T5" fmla="*/ 0 h 12"/>
                  <a:gd name="T6" fmla="*/ 2 w 8"/>
                  <a:gd name="T7" fmla="*/ 0 h 12"/>
                  <a:gd name="T8" fmla="*/ 6 w 8"/>
                  <a:gd name="T9" fmla="*/ 0 h 12"/>
                  <a:gd name="T10" fmla="*/ 6 w 8"/>
                  <a:gd name="T11" fmla="*/ 0 h 12"/>
                  <a:gd name="T12" fmla="*/ 8 w 8"/>
                  <a:gd name="T13" fmla="*/ 4 h 12"/>
                  <a:gd name="T14" fmla="*/ 8 w 8"/>
                  <a:gd name="T15" fmla="*/ 6 h 12"/>
                  <a:gd name="T16" fmla="*/ 8 w 8"/>
                  <a:gd name="T17" fmla="*/ 8 h 12"/>
                  <a:gd name="T18" fmla="*/ 8 w 8"/>
                  <a:gd name="T19" fmla="*/ 8 h 12"/>
                  <a:gd name="T20" fmla="*/ 6 w 8"/>
                  <a:gd name="T21" fmla="*/ 10 h 12"/>
                  <a:gd name="T22" fmla="*/ 4 w 8"/>
                  <a:gd name="T23" fmla="*/ 12 h 12"/>
                  <a:gd name="T24" fmla="*/ 2 w 8"/>
                  <a:gd name="T25" fmla="*/ 10 h 12"/>
                  <a:gd name="T26" fmla="*/ 2 w 8"/>
                  <a:gd name="T27" fmla="*/ 10 h 12"/>
                  <a:gd name="T28" fmla="*/ 0 w 8"/>
                  <a:gd name="T29" fmla="*/ 8 h 12"/>
                  <a:gd name="T30" fmla="*/ 0 w 8"/>
                  <a:gd name="T31" fmla="*/ 4 h 12"/>
                  <a:gd name="T32" fmla="*/ 0 w 8"/>
                  <a:gd name="T33" fmla="*/ 4 h 1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8"/>
                  <a:gd name="T52" fmla="*/ 0 h 12"/>
                  <a:gd name="T53" fmla="*/ 8 w 8"/>
                  <a:gd name="T54" fmla="*/ 12 h 12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8" h="12">
                    <a:moveTo>
                      <a:pt x="0" y="4"/>
                    </a:moveTo>
                    <a:lnTo>
                      <a:pt x="0" y="4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8" y="4"/>
                    </a:lnTo>
                    <a:lnTo>
                      <a:pt x="8" y="6"/>
                    </a:lnTo>
                    <a:lnTo>
                      <a:pt x="8" y="8"/>
                    </a:lnTo>
                    <a:lnTo>
                      <a:pt x="6" y="10"/>
                    </a:lnTo>
                    <a:lnTo>
                      <a:pt x="4" y="12"/>
                    </a:lnTo>
                    <a:lnTo>
                      <a:pt x="2" y="10"/>
                    </a:lnTo>
                    <a:lnTo>
                      <a:pt x="0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74" name="Freeform 514"/>
              <p:cNvSpPr>
                <a:spLocks/>
              </p:cNvSpPr>
              <p:nvPr/>
            </p:nvSpPr>
            <p:spPr bwMode="auto">
              <a:xfrm>
                <a:off x="3197" y="2513"/>
                <a:ext cx="10" cy="12"/>
              </a:xfrm>
              <a:custGeom>
                <a:avLst/>
                <a:gdLst>
                  <a:gd name="T0" fmla="*/ 0 w 10"/>
                  <a:gd name="T1" fmla="*/ 6 h 12"/>
                  <a:gd name="T2" fmla="*/ 0 w 10"/>
                  <a:gd name="T3" fmla="*/ 6 h 12"/>
                  <a:gd name="T4" fmla="*/ 2 w 10"/>
                  <a:gd name="T5" fmla="*/ 2 h 12"/>
                  <a:gd name="T6" fmla="*/ 2 w 10"/>
                  <a:gd name="T7" fmla="*/ 0 h 12"/>
                  <a:gd name="T8" fmla="*/ 6 w 10"/>
                  <a:gd name="T9" fmla="*/ 0 h 12"/>
                  <a:gd name="T10" fmla="*/ 6 w 10"/>
                  <a:gd name="T11" fmla="*/ 0 h 12"/>
                  <a:gd name="T12" fmla="*/ 10 w 10"/>
                  <a:gd name="T13" fmla="*/ 4 h 12"/>
                  <a:gd name="T14" fmla="*/ 10 w 10"/>
                  <a:gd name="T15" fmla="*/ 6 h 12"/>
                  <a:gd name="T16" fmla="*/ 10 w 10"/>
                  <a:gd name="T17" fmla="*/ 6 h 12"/>
                  <a:gd name="T18" fmla="*/ 8 w 10"/>
                  <a:gd name="T19" fmla="*/ 10 h 12"/>
                  <a:gd name="T20" fmla="*/ 8 w 10"/>
                  <a:gd name="T21" fmla="*/ 12 h 12"/>
                  <a:gd name="T22" fmla="*/ 8 w 10"/>
                  <a:gd name="T23" fmla="*/ 12 h 12"/>
                  <a:gd name="T24" fmla="*/ 4 w 10"/>
                  <a:gd name="T25" fmla="*/ 10 h 12"/>
                  <a:gd name="T26" fmla="*/ 0 w 10"/>
                  <a:gd name="T27" fmla="*/ 6 h 12"/>
                  <a:gd name="T28" fmla="*/ 0 w 10"/>
                  <a:gd name="T29" fmla="*/ 6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6"/>
                    </a:moveTo>
                    <a:lnTo>
                      <a:pt x="0" y="6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10" y="4"/>
                    </a:lnTo>
                    <a:lnTo>
                      <a:pt x="10" y="6"/>
                    </a:lnTo>
                    <a:lnTo>
                      <a:pt x="8" y="10"/>
                    </a:lnTo>
                    <a:lnTo>
                      <a:pt x="8" y="12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75" name="Freeform 515"/>
              <p:cNvSpPr>
                <a:spLocks/>
              </p:cNvSpPr>
              <p:nvPr/>
            </p:nvSpPr>
            <p:spPr bwMode="auto">
              <a:xfrm>
                <a:off x="3119" y="2471"/>
                <a:ext cx="10" cy="12"/>
              </a:xfrm>
              <a:custGeom>
                <a:avLst/>
                <a:gdLst>
                  <a:gd name="T0" fmla="*/ 0 w 10"/>
                  <a:gd name="T1" fmla="*/ 6 h 12"/>
                  <a:gd name="T2" fmla="*/ 0 w 10"/>
                  <a:gd name="T3" fmla="*/ 6 h 12"/>
                  <a:gd name="T4" fmla="*/ 0 w 10"/>
                  <a:gd name="T5" fmla="*/ 2 h 12"/>
                  <a:gd name="T6" fmla="*/ 2 w 10"/>
                  <a:gd name="T7" fmla="*/ 0 h 12"/>
                  <a:gd name="T8" fmla="*/ 4 w 10"/>
                  <a:gd name="T9" fmla="*/ 0 h 12"/>
                  <a:gd name="T10" fmla="*/ 4 w 10"/>
                  <a:gd name="T11" fmla="*/ 0 h 12"/>
                  <a:gd name="T12" fmla="*/ 8 w 10"/>
                  <a:gd name="T13" fmla="*/ 4 h 12"/>
                  <a:gd name="T14" fmla="*/ 10 w 10"/>
                  <a:gd name="T15" fmla="*/ 6 h 12"/>
                  <a:gd name="T16" fmla="*/ 10 w 10"/>
                  <a:gd name="T17" fmla="*/ 6 h 12"/>
                  <a:gd name="T18" fmla="*/ 8 w 10"/>
                  <a:gd name="T19" fmla="*/ 10 h 12"/>
                  <a:gd name="T20" fmla="*/ 6 w 10"/>
                  <a:gd name="T21" fmla="*/ 12 h 12"/>
                  <a:gd name="T22" fmla="*/ 6 w 10"/>
                  <a:gd name="T23" fmla="*/ 12 h 12"/>
                  <a:gd name="T24" fmla="*/ 4 w 10"/>
                  <a:gd name="T25" fmla="*/ 10 h 12"/>
                  <a:gd name="T26" fmla="*/ 0 w 10"/>
                  <a:gd name="T27" fmla="*/ 6 h 12"/>
                  <a:gd name="T28" fmla="*/ 0 w 10"/>
                  <a:gd name="T29" fmla="*/ 6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10" y="6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76" name="Freeform 516"/>
              <p:cNvSpPr>
                <a:spLocks/>
              </p:cNvSpPr>
              <p:nvPr/>
            </p:nvSpPr>
            <p:spPr bwMode="auto">
              <a:xfrm>
                <a:off x="3169" y="2487"/>
                <a:ext cx="10" cy="12"/>
              </a:xfrm>
              <a:custGeom>
                <a:avLst/>
                <a:gdLst>
                  <a:gd name="T0" fmla="*/ 0 w 10"/>
                  <a:gd name="T1" fmla="*/ 8 h 12"/>
                  <a:gd name="T2" fmla="*/ 0 w 10"/>
                  <a:gd name="T3" fmla="*/ 8 h 12"/>
                  <a:gd name="T4" fmla="*/ 0 w 10"/>
                  <a:gd name="T5" fmla="*/ 2 h 12"/>
                  <a:gd name="T6" fmla="*/ 2 w 10"/>
                  <a:gd name="T7" fmla="*/ 0 h 12"/>
                  <a:gd name="T8" fmla="*/ 4 w 10"/>
                  <a:gd name="T9" fmla="*/ 0 h 12"/>
                  <a:gd name="T10" fmla="*/ 4 w 10"/>
                  <a:gd name="T11" fmla="*/ 0 h 12"/>
                  <a:gd name="T12" fmla="*/ 8 w 10"/>
                  <a:gd name="T13" fmla="*/ 4 h 12"/>
                  <a:gd name="T14" fmla="*/ 10 w 10"/>
                  <a:gd name="T15" fmla="*/ 8 h 12"/>
                  <a:gd name="T16" fmla="*/ 10 w 10"/>
                  <a:gd name="T17" fmla="*/ 8 h 12"/>
                  <a:gd name="T18" fmla="*/ 8 w 10"/>
                  <a:gd name="T19" fmla="*/ 10 h 12"/>
                  <a:gd name="T20" fmla="*/ 6 w 10"/>
                  <a:gd name="T21" fmla="*/ 12 h 12"/>
                  <a:gd name="T22" fmla="*/ 6 w 10"/>
                  <a:gd name="T23" fmla="*/ 12 h 12"/>
                  <a:gd name="T24" fmla="*/ 4 w 10"/>
                  <a:gd name="T25" fmla="*/ 10 h 12"/>
                  <a:gd name="T26" fmla="*/ 0 w 10"/>
                  <a:gd name="T27" fmla="*/ 8 h 12"/>
                  <a:gd name="T28" fmla="*/ 0 w 10"/>
                  <a:gd name="T29" fmla="*/ 8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10" y="8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77" name="Freeform 517"/>
              <p:cNvSpPr>
                <a:spLocks/>
              </p:cNvSpPr>
              <p:nvPr/>
            </p:nvSpPr>
            <p:spPr bwMode="auto">
              <a:xfrm>
                <a:off x="3135" y="2483"/>
                <a:ext cx="10" cy="12"/>
              </a:xfrm>
              <a:custGeom>
                <a:avLst/>
                <a:gdLst>
                  <a:gd name="T0" fmla="*/ 0 w 10"/>
                  <a:gd name="T1" fmla="*/ 8 h 12"/>
                  <a:gd name="T2" fmla="*/ 0 w 10"/>
                  <a:gd name="T3" fmla="*/ 8 h 12"/>
                  <a:gd name="T4" fmla="*/ 2 w 10"/>
                  <a:gd name="T5" fmla="*/ 2 h 12"/>
                  <a:gd name="T6" fmla="*/ 2 w 10"/>
                  <a:gd name="T7" fmla="*/ 0 h 12"/>
                  <a:gd name="T8" fmla="*/ 6 w 10"/>
                  <a:gd name="T9" fmla="*/ 0 h 12"/>
                  <a:gd name="T10" fmla="*/ 6 w 10"/>
                  <a:gd name="T11" fmla="*/ 0 h 12"/>
                  <a:gd name="T12" fmla="*/ 10 w 10"/>
                  <a:gd name="T13" fmla="*/ 4 h 12"/>
                  <a:gd name="T14" fmla="*/ 10 w 10"/>
                  <a:gd name="T15" fmla="*/ 8 h 12"/>
                  <a:gd name="T16" fmla="*/ 10 w 10"/>
                  <a:gd name="T17" fmla="*/ 8 h 12"/>
                  <a:gd name="T18" fmla="*/ 8 w 10"/>
                  <a:gd name="T19" fmla="*/ 10 h 12"/>
                  <a:gd name="T20" fmla="*/ 8 w 10"/>
                  <a:gd name="T21" fmla="*/ 12 h 12"/>
                  <a:gd name="T22" fmla="*/ 8 w 10"/>
                  <a:gd name="T23" fmla="*/ 12 h 12"/>
                  <a:gd name="T24" fmla="*/ 4 w 10"/>
                  <a:gd name="T25" fmla="*/ 10 h 12"/>
                  <a:gd name="T26" fmla="*/ 0 w 10"/>
                  <a:gd name="T27" fmla="*/ 8 h 12"/>
                  <a:gd name="T28" fmla="*/ 0 w 10"/>
                  <a:gd name="T29" fmla="*/ 8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8"/>
                    </a:moveTo>
                    <a:lnTo>
                      <a:pt x="0" y="8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10" y="4"/>
                    </a:lnTo>
                    <a:lnTo>
                      <a:pt x="10" y="8"/>
                    </a:lnTo>
                    <a:lnTo>
                      <a:pt x="8" y="10"/>
                    </a:lnTo>
                    <a:lnTo>
                      <a:pt x="8" y="12"/>
                    </a:lnTo>
                    <a:lnTo>
                      <a:pt x="4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78" name="Freeform 518"/>
              <p:cNvSpPr>
                <a:spLocks/>
              </p:cNvSpPr>
              <p:nvPr/>
            </p:nvSpPr>
            <p:spPr bwMode="auto">
              <a:xfrm>
                <a:off x="3153" y="2503"/>
                <a:ext cx="16" cy="12"/>
              </a:xfrm>
              <a:custGeom>
                <a:avLst/>
                <a:gdLst>
                  <a:gd name="T0" fmla="*/ 0 w 16"/>
                  <a:gd name="T1" fmla="*/ 8 h 12"/>
                  <a:gd name="T2" fmla="*/ 0 w 16"/>
                  <a:gd name="T3" fmla="*/ 8 h 12"/>
                  <a:gd name="T4" fmla="*/ 0 w 16"/>
                  <a:gd name="T5" fmla="*/ 2 h 12"/>
                  <a:gd name="T6" fmla="*/ 2 w 16"/>
                  <a:gd name="T7" fmla="*/ 0 h 12"/>
                  <a:gd name="T8" fmla="*/ 6 w 16"/>
                  <a:gd name="T9" fmla="*/ 0 h 12"/>
                  <a:gd name="T10" fmla="*/ 6 w 16"/>
                  <a:gd name="T11" fmla="*/ 0 h 12"/>
                  <a:gd name="T12" fmla="*/ 16 w 16"/>
                  <a:gd name="T13" fmla="*/ 6 h 12"/>
                  <a:gd name="T14" fmla="*/ 16 w 16"/>
                  <a:gd name="T15" fmla="*/ 6 h 12"/>
                  <a:gd name="T16" fmla="*/ 16 w 16"/>
                  <a:gd name="T17" fmla="*/ 10 h 12"/>
                  <a:gd name="T18" fmla="*/ 14 w 16"/>
                  <a:gd name="T19" fmla="*/ 12 h 12"/>
                  <a:gd name="T20" fmla="*/ 12 w 16"/>
                  <a:gd name="T21" fmla="*/ 12 h 12"/>
                  <a:gd name="T22" fmla="*/ 12 w 16"/>
                  <a:gd name="T23" fmla="*/ 12 h 12"/>
                  <a:gd name="T24" fmla="*/ 6 w 16"/>
                  <a:gd name="T25" fmla="*/ 12 h 12"/>
                  <a:gd name="T26" fmla="*/ 2 w 16"/>
                  <a:gd name="T27" fmla="*/ 10 h 12"/>
                  <a:gd name="T28" fmla="*/ 0 w 16"/>
                  <a:gd name="T29" fmla="*/ 8 h 12"/>
                  <a:gd name="T30" fmla="*/ 0 w 16"/>
                  <a:gd name="T31" fmla="*/ 8 h 12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2"/>
                  <a:gd name="T50" fmla="*/ 16 w 16"/>
                  <a:gd name="T51" fmla="*/ 12 h 12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16" y="6"/>
                    </a:lnTo>
                    <a:lnTo>
                      <a:pt x="16" y="10"/>
                    </a:lnTo>
                    <a:lnTo>
                      <a:pt x="14" y="12"/>
                    </a:lnTo>
                    <a:lnTo>
                      <a:pt x="12" y="12"/>
                    </a:lnTo>
                    <a:lnTo>
                      <a:pt x="6" y="12"/>
                    </a:lnTo>
                    <a:lnTo>
                      <a:pt x="2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79" name="Freeform 519"/>
              <p:cNvSpPr>
                <a:spLocks/>
              </p:cNvSpPr>
              <p:nvPr/>
            </p:nvSpPr>
            <p:spPr bwMode="auto">
              <a:xfrm>
                <a:off x="3171" y="2507"/>
                <a:ext cx="12" cy="12"/>
              </a:xfrm>
              <a:custGeom>
                <a:avLst/>
                <a:gdLst>
                  <a:gd name="T0" fmla="*/ 0 w 12"/>
                  <a:gd name="T1" fmla="*/ 8 h 12"/>
                  <a:gd name="T2" fmla="*/ 0 w 12"/>
                  <a:gd name="T3" fmla="*/ 8 h 12"/>
                  <a:gd name="T4" fmla="*/ 0 w 12"/>
                  <a:gd name="T5" fmla="*/ 4 h 12"/>
                  <a:gd name="T6" fmla="*/ 0 w 12"/>
                  <a:gd name="T7" fmla="*/ 2 h 12"/>
                  <a:gd name="T8" fmla="*/ 4 w 12"/>
                  <a:gd name="T9" fmla="*/ 0 h 12"/>
                  <a:gd name="T10" fmla="*/ 4 w 12"/>
                  <a:gd name="T11" fmla="*/ 0 h 12"/>
                  <a:gd name="T12" fmla="*/ 8 w 12"/>
                  <a:gd name="T13" fmla="*/ 2 h 12"/>
                  <a:gd name="T14" fmla="*/ 10 w 12"/>
                  <a:gd name="T15" fmla="*/ 4 h 12"/>
                  <a:gd name="T16" fmla="*/ 12 w 12"/>
                  <a:gd name="T17" fmla="*/ 6 h 12"/>
                  <a:gd name="T18" fmla="*/ 8 w 12"/>
                  <a:gd name="T19" fmla="*/ 12 h 12"/>
                  <a:gd name="T20" fmla="*/ 0 w 12"/>
                  <a:gd name="T21" fmla="*/ 12 h 12"/>
                  <a:gd name="T22" fmla="*/ 0 w 12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2"/>
                  <a:gd name="T38" fmla="*/ 12 w 12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4" y="0"/>
                    </a:lnTo>
                    <a:lnTo>
                      <a:pt x="8" y="2"/>
                    </a:lnTo>
                    <a:lnTo>
                      <a:pt x="10" y="4"/>
                    </a:lnTo>
                    <a:lnTo>
                      <a:pt x="12" y="6"/>
                    </a:lnTo>
                    <a:lnTo>
                      <a:pt x="8" y="12"/>
                    </a:lnTo>
                    <a:lnTo>
                      <a:pt x="0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80" name="Freeform 520"/>
              <p:cNvSpPr>
                <a:spLocks/>
              </p:cNvSpPr>
              <p:nvPr/>
            </p:nvSpPr>
            <p:spPr bwMode="auto">
              <a:xfrm>
                <a:off x="3183" y="2509"/>
                <a:ext cx="10" cy="16"/>
              </a:xfrm>
              <a:custGeom>
                <a:avLst/>
                <a:gdLst>
                  <a:gd name="T0" fmla="*/ 0 w 10"/>
                  <a:gd name="T1" fmla="*/ 12 h 16"/>
                  <a:gd name="T2" fmla="*/ 0 w 10"/>
                  <a:gd name="T3" fmla="*/ 12 h 16"/>
                  <a:gd name="T4" fmla="*/ 0 w 10"/>
                  <a:gd name="T5" fmla="*/ 8 h 16"/>
                  <a:gd name="T6" fmla="*/ 2 w 10"/>
                  <a:gd name="T7" fmla="*/ 2 h 16"/>
                  <a:gd name="T8" fmla="*/ 2 w 10"/>
                  <a:gd name="T9" fmla="*/ 2 h 16"/>
                  <a:gd name="T10" fmla="*/ 4 w 10"/>
                  <a:gd name="T11" fmla="*/ 0 h 16"/>
                  <a:gd name="T12" fmla="*/ 6 w 10"/>
                  <a:gd name="T13" fmla="*/ 0 h 16"/>
                  <a:gd name="T14" fmla="*/ 8 w 10"/>
                  <a:gd name="T15" fmla="*/ 0 h 16"/>
                  <a:gd name="T16" fmla="*/ 8 w 10"/>
                  <a:gd name="T17" fmla="*/ 2 h 16"/>
                  <a:gd name="T18" fmla="*/ 8 w 10"/>
                  <a:gd name="T19" fmla="*/ 2 h 16"/>
                  <a:gd name="T20" fmla="*/ 10 w 10"/>
                  <a:gd name="T21" fmla="*/ 12 h 16"/>
                  <a:gd name="T22" fmla="*/ 10 w 10"/>
                  <a:gd name="T23" fmla="*/ 12 h 16"/>
                  <a:gd name="T24" fmla="*/ 6 w 10"/>
                  <a:gd name="T25" fmla="*/ 16 h 16"/>
                  <a:gd name="T26" fmla="*/ 4 w 10"/>
                  <a:gd name="T27" fmla="*/ 16 h 16"/>
                  <a:gd name="T28" fmla="*/ 0 w 10"/>
                  <a:gd name="T29" fmla="*/ 12 h 16"/>
                  <a:gd name="T30" fmla="*/ 0 w 10"/>
                  <a:gd name="T31" fmla="*/ 12 h 1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0"/>
                  <a:gd name="T49" fmla="*/ 0 h 16"/>
                  <a:gd name="T50" fmla="*/ 10 w 10"/>
                  <a:gd name="T51" fmla="*/ 16 h 1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0" h="16">
                    <a:moveTo>
                      <a:pt x="0" y="12"/>
                    </a:moveTo>
                    <a:lnTo>
                      <a:pt x="0" y="12"/>
                    </a:lnTo>
                    <a:lnTo>
                      <a:pt x="0" y="8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8" y="2"/>
                    </a:lnTo>
                    <a:lnTo>
                      <a:pt x="10" y="12"/>
                    </a:lnTo>
                    <a:lnTo>
                      <a:pt x="6" y="16"/>
                    </a:lnTo>
                    <a:lnTo>
                      <a:pt x="4" y="16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81" name="Freeform 521"/>
              <p:cNvSpPr>
                <a:spLocks/>
              </p:cNvSpPr>
              <p:nvPr/>
            </p:nvSpPr>
            <p:spPr bwMode="auto">
              <a:xfrm>
                <a:off x="3233" y="2501"/>
                <a:ext cx="18" cy="14"/>
              </a:xfrm>
              <a:custGeom>
                <a:avLst/>
                <a:gdLst>
                  <a:gd name="T0" fmla="*/ 0 w 18"/>
                  <a:gd name="T1" fmla="*/ 14 h 14"/>
                  <a:gd name="T2" fmla="*/ 0 w 18"/>
                  <a:gd name="T3" fmla="*/ 14 h 14"/>
                  <a:gd name="T4" fmla="*/ 4 w 18"/>
                  <a:gd name="T5" fmla="*/ 6 h 14"/>
                  <a:gd name="T6" fmla="*/ 8 w 18"/>
                  <a:gd name="T7" fmla="*/ 2 h 14"/>
                  <a:gd name="T8" fmla="*/ 10 w 18"/>
                  <a:gd name="T9" fmla="*/ 0 h 14"/>
                  <a:gd name="T10" fmla="*/ 14 w 18"/>
                  <a:gd name="T11" fmla="*/ 2 h 14"/>
                  <a:gd name="T12" fmla="*/ 14 w 18"/>
                  <a:gd name="T13" fmla="*/ 2 h 14"/>
                  <a:gd name="T14" fmla="*/ 16 w 18"/>
                  <a:gd name="T15" fmla="*/ 4 h 14"/>
                  <a:gd name="T16" fmla="*/ 18 w 18"/>
                  <a:gd name="T17" fmla="*/ 6 h 14"/>
                  <a:gd name="T18" fmla="*/ 16 w 18"/>
                  <a:gd name="T19" fmla="*/ 10 h 14"/>
                  <a:gd name="T20" fmla="*/ 10 w 18"/>
                  <a:gd name="T21" fmla="*/ 14 h 14"/>
                  <a:gd name="T22" fmla="*/ 0 w 18"/>
                  <a:gd name="T23" fmla="*/ 14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4"/>
                  <a:gd name="T38" fmla="*/ 18 w 18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4">
                    <a:moveTo>
                      <a:pt x="0" y="14"/>
                    </a:moveTo>
                    <a:lnTo>
                      <a:pt x="0" y="14"/>
                    </a:lnTo>
                    <a:lnTo>
                      <a:pt x="4" y="6"/>
                    </a:lnTo>
                    <a:lnTo>
                      <a:pt x="8" y="2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8" y="6"/>
                    </a:lnTo>
                    <a:lnTo>
                      <a:pt x="16" y="10"/>
                    </a:lnTo>
                    <a:lnTo>
                      <a:pt x="10" y="14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82" name="Freeform 522"/>
              <p:cNvSpPr>
                <a:spLocks/>
              </p:cNvSpPr>
              <p:nvPr/>
            </p:nvSpPr>
            <p:spPr bwMode="auto">
              <a:xfrm>
                <a:off x="3209" y="2511"/>
                <a:ext cx="18" cy="14"/>
              </a:xfrm>
              <a:custGeom>
                <a:avLst/>
                <a:gdLst>
                  <a:gd name="T0" fmla="*/ 0 w 18"/>
                  <a:gd name="T1" fmla="*/ 8 h 14"/>
                  <a:gd name="T2" fmla="*/ 0 w 18"/>
                  <a:gd name="T3" fmla="*/ 8 h 14"/>
                  <a:gd name="T4" fmla="*/ 4 w 18"/>
                  <a:gd name="T5" fmla="*/ 4 h 14"/>
                  <a:gd name="T6" fmla="*/ 6 w 18"/>
                  <a:gd name="T7" fmla="*/ 0 h 14"/>
                  <a:gd name="T8" fmla="*/ 8 w 18"/>
                  <a:gd name="T9" fmla="*/ 0 h 14"/>
                  <a:gd name="T10" fmla="*/ 10 w 18"/>
                  <a:gd name="T11" fmla="*/ 2 h 14"/>
                  <a:gd name="T12" fmla="*/ 10 w 18"/>
                  <a:gd name="T13" fmla="*/ 2 h 14"/>
                  <a:gd name="T14" fmla="*/ 14 w 18"/>
                  <a:gd name="T15" fmla="*/ 6 h 14"/>
                  <a:gd name="T16" fmla="*/ 16 w 18"/>
                  <a:gd name="T17" fmla="*/ 10 h 14"/>
                  <a:gd name="T18" fmla="*/ 18 w 18"/>
                  <a:gd name="T19" fmla="*/ 14 h 14"/>
                  <a:gd name="T20" fmla="*/ 6 w 18"/>
                  <a:gd name="T21" fmla="*/ 14 h 14"/>
                  <a:gd name="T22" fmla="*/ 0 w 18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4"/>
                  <a:gd name="T38" fmla="*/ 18 w 18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4">
                    <a:moveTo>
                      <a:pt x="0" y="8"/>
                    </a:moveTo>
                    <a:lnTo>
                      <a:pt x="0" y="8"/>
                    </a:lnTo>
                    <a:lnTo>
                      <a:pt x="4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4" y="6"/>
                    </a:lnTo>
                    <a:lnTo>
                      <a:pt x="16" y="10"/>
                    </a:lnTo>
                    <a:lnTo>
                      <a:pt x="18" y="14"/>
                    </a:lnTo>
                    <a:lnTo>
                      <a:pt x="6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83" name="Freeform 523"/>
              <p:cNvSpPr>
                <a:spLocks/>
              </p:cNvSpPr>
              <p:nvPr/>
            </p:nvSpPr>
            <p:spPr bwMode="auto">
              <a:xfrm>
                <a:off x="3231" y="2519"/>
                <a:ext cx="16" cy="10"/>
              </a:xfrm>
              <a:custGeom>
                <a:avLst/>
                <a:gdLst>
                  <a:gd name="T0" fmla="*/ 0 w 16"/>
                  <a:gd name="T1" fmla="*/ 4 h 10"/>
                  <a:gd name="T2" fmla="*/ 0 w 16"/>
                  <a:gd name="T3" fmla="*/ 4 h 10"/>
                  <a:gd name="T4" fmla="*/ 4 w 16"/>
                  <a:gd name="T5" fmla="*/ 0 h 10"/>
                  <a:gd name="T6" fmla="*/ 6 w 16"/>
                  <a:gd name="T7" fmla="*/ 0 h 10"/>
                  <a:gd name="T8" fmla="*/ 12 w 16"/>
                  <a:gd name="T9" fmla="*/ 2 h 10"/>
                  <a:gd name="T10" fmla="*/ 12 w 16"/>
                  <a:gd name="T11" fmla="*/ 2 h 10"/>
                  <a:gd name="T12" fmla="*/ 14 w 16"/>
                  <a:gd name="T13" fmla="*/ 4 h 10"/>
                  <a:gd name="T14" fmla="*/ 16 w 16"/>
                  <a:gd name="T15" fmla="*/ 8 h 10"/>
                  <a:gd name="T16" fmla="*/ 12 w 16"/>
                  <a:gd name="T17" fmla="*/ 10 h 10"/>
                  <a:gd name="T18" fmla="*/ 12 w 16"/>
                  <a:gd name="T19" fmla="*/ 10 h 10"/>
                  <a:gd name="T20" fmla="*/ 6 w 16"/>
                  <a:gd name="T21" fmla="*/ 10 h 10"/>
                  <a:gd name="T22" fmla="*/ 0 w 16"/>
                  <a:gd name="T23" fmla="*/ 10 h 10"/>
                  <a:gd name="T24" fmla="*/ 0 w 16"/>
                  <a:gd name="T25" fmla="*/ 4 h 1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0"/>
                  <a:gd name="T41" fmla="*/ 16 w 16"/>
                  <a:gd name="T42" fmla="*/ 10 h 10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0">
                    <a:moveTo>
                      <a:pt x="0" y="4"/>
                    </a:moveTo>
                    <a:lnTo>
                      <a:pt x="0" y="4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12" y="2"/>
                    </a:lnTo>
                    <a:lnTo>
                      <a:pt x="14" y="4"/>
                    </a:lnTo>
                    <a:lnTo>
                      <a:pt x="16" y="8"/>
                    </a:lnTo>
                    <a:lnTo>
                      <a:pt x="12" y="10"/>
                    </a:lnTo>
                    <a:lnTo>
                      <a:pt x="6" y="10"/>
                    </a:lnTo>
                    <a:lnTo>
                      <a:pt x="0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84" name="Freeform 524"/>
              <p:cNvSpPr>
                <a:spLocks/>
              </p:cNvSpPr>
              <p:nvPr/>
            </p:nvSpPr>
            <p:spPr bwMode="auto">
              <a:xfrm>
                <a:off x="3259" y="2527"/>
                <a:ext cx="10" cy="8"/>
              </a:xfrm>
              <a:custGeom>
                <a:avLst/>
                <a:gdLst>
                  <a:gd name="T0" fmla="*/ 0 w 10"/>
                  <a:gd name="T1" fmla="*/ 2 h 8"/>
                  <a:gd name="T2" fmla="*/ 0 w 10"/>
                  <a:gd name="T3" fmla="*/ 2 h 8"/>
                  <a:gd name="T4" fmla="*/ 0 w 10"/>
                  <a:gd name="T5" fmla="*/ 0 h 8"/>
                  <a:gd name="T6" fmla="*/ 2 w 10"/>
                  <a:gd name="T7" fmla="*/ 0 h 8"/>
                  <a:gd name="T8" fmla="*/ 6 w 10"/>
                  <a:gd name="T9" fmla="*/ 0 h 8"/>
                  <a:gd name="T10" fmla="*/ 6 w 10"/>
                  <a:gd name="T11" fmla="*/ 0 h 8"/>
                  <a:gd name="T12" fmla="*/ 10 w 10"/>
                  <a:gd name="T13" fmla="*/ 0 h 8"/>
                  <a:gd name="T14" fmla="*/ 10 w 10"/>
                  <a:gd name="T15" fmla="*/ 2 h 8"/>
                  <a:gd name="T16" fmla="*/ 10 w 10"/>
                  <a:gd name="T17" fmla="*/ 4 h 8"/>
                  <a:gd name="T18" fmla="*/ 6 w 10"/>
                  <a:gd name="T19" fmla="*/ 8 h 8"/>
                  <a:gd name="T20" fmla="*/ 0 w 10"/>
                  <a:gd name="T21" fmla="*/ 2 h 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8"/>
                  <a:gd name="T35" fmla="*/ 10 w 10"/>
                  <a:gd name="T36" fmla="*/ 8 h 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8">
                    <a:moveTo>
                      <a:pt x="0" y="2"/>
                    </a:moveTo>
                    <a:lnTo>
                      <a:pt x="0" y="2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10" y="0"/>
                    </a:lnTo>
                    <a:lnTo>
                      <a:pt x="10" y="2"/>
                    </a:lnTo>
                    <a:lnTo>
                      <a:pt x="10" y="4"/>
                    </a:lnTo>
                    <a:lnTo>
                      <a:pt x="6" y="8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85" name="Freeform 525"/>
              <p:cNvSpPr>
                <a:spLocks/>
              </p:cNvSpPr>
              <p:nvPr/>
            </p:nvSpPr>
            <p:spPr bwMode="auto">
              <a:xfrm>
                <a:off x="3249" y="2517"/>
                <a:ext cx="8" cy="12"/>
              </a:xfrm>
              <a:custGeom>
                <a:avLst/>
                <a:gdLst>
                  <a:gd name="T0" fmla="*/ 0 w 8"/>
                  <a:gd name="T1" fmla="*/ 4 h 12"/>
                  <a:gd name="T2" fmla="*/ 0 w 8"/>
                  <a:gd name="T3" fmla="*/ 4 h 12"/>
                  <a:gd name="T4" fmla="*/ 2 w 8"/>
                  <a:gd name="T5" fmla="*/ 2 h 12"/>
                  <a:gd name="T6" fmla="*/ 2 w 8"/>
                  <a:gd name="T7" fmla="*/ 0 h 12"/>
                  <a:gd name="T8" fmla="*/ 6 w 8"/>
                  <a:gd name="T9" fmla="*/ 0 h 12"/>
                  <a:gd name="T10" fmla="*/ 6 w 8"/>
                  <a:gd name="T11" fmla="*/ 0 h 12"/>
                  <a:gd name="T12" fmla="*/ 8 w 8"/>
                  <a:gd name="T13" fmla="*/ 4 h 12"/>
                  <a:gd name="T14" fmla="*/ 8 w 8"/>
                  <a:gd name="T15" fmla="*/ 6 h 12"/>
                  <a:gd name="T16" fmla="*/ 8 w 8"/>
                  <a:gd name="T17" fmla="*/ 10 h 12"/>
                  <a:gd name="T18" fmla="*/ 8 w 8"/>
                  <a:gd name="T19" fmla="*/ 10 h 12"/>
                  <a:gd name="T20" fmla="*/ 6 w 8"/>
                  <a:gd name="T21" fmla="*/ 12 h 12"/>
                  <a:gd name="T22" fmla="*/ 4 w 8"/>
                  <a:gd name="T23" fmla="*/ 12 h 12"/>
                  <a:gd name="T24" fmla="*/ 2 w 8"/>
                  <a:gd name="T25" fmla="*/ 12 h 12"/>
                  <a:gd name="T26" fmla="*/ 2 w 8"/>
                  <a:gd name="T27" fmla="*/ 12 h 12"/>
                  <a:gd name="T28" fmla="*/ 0 w 8"/>
                  <a:gd name="T29" fmla="*/ 8 h 12"/>
                  <a:gd name="T30" fmla="*/ 0 w 8"/>
                  <a:gd name="T31" fmla="*/ 4 h 12"/>
                  <a:gd name="T32" fmla="*/ 0 w 8"/>
                  <a:gd name="T33" fmla="*/ 4 h 1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8"/>
                  <a:gd name="T52" fmla="*/ 0 h 12"/>
                  <a:gd name="T53" fmla="*/ 8 w 8"/>
                  <a:gd name="T54" fmla="*/ 12 h 12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8" h="12">
                    <a:moveTo>
                      <a:pt x="0" y="4"/>
                    </a:moveTo>
                    <a:lnTo>
                      <a:pt x="0" y="4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8" y="4"/>
                    </a:lnTo>
                    <a:lnTo>
                      <a:pt x="8" y="6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2"/>
                    </a:lnTo>
                    <a:lnTo>
                      <a:pt x="2" y="12"/>
                    </a:lnTo>
                    <a:lnTo>
                      <a:pt x="0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86" name="Freeform 526"/>
              <p:cNvSpPr>
                <a:spLocks/>
              </p:cNvSpPr>
              <p:nvPr/>
            </p:nvSpPr>
            <p:spPr bwMode="auto">
              <a:xfrm>
                <a:off x="3235" y="2533"/>
                <a:ext cx="10" cy="12"/>
              </a:xfrm>
              <a:custGeom>
                <a:avLst/>
                <a:gdLst>
                  <a:gd name="T0" fmla="*/ 0 w 10"/>
                  <a:gd name="T1" fmla="*/ 6 h 12"/>
                  <a:gd name="T2" fmla="*/ 0 w 10"/>
                  <a:gd name="T3" fmla="*/ 6 h 12"/>
                  <a:gd name="T4" fmla="*/ 0 w 10"/>
                  <a:gd name="T5" fmla="*/ 2 h 12"/>
                  <a:gd name="T6" fmla="*/ 2 w 10"/>
                  <a:gd name="T7" fmla="*/ 0 h 12"/>
                  <a:gd name="T8" fmla="*/ 4 w 10"/>
                  <a:gd name="T9" fmla="*/ 0 h 12"/>
                  <a:gd name="T10" fmla="*/ 4 w 10"/>
                  <a:gd name="T11" fmla="*/ 0 h 12"/>
                  <a:gd name="T12" fmla="*/ 8 w 10"/>
                  <a:gd name="T13" fmla="*/ 4 h 12"/>
                  <a:gd name="T14" fmla="*/ 10 w 10"/>
                  <a:gd name="T15" fmla="*/ 6 h 12"/>
                  <a:gd name="T16" fmla="*/ 10 w 10"/>
                  <a:gd name="T17" fmla="*/ 6 h 12"/>
                  <a:gd name="T18" fmla="*/ 8 w 10"/>
                  <a:gd name="T19" fmla="*/ 10 h 12"/>
                  <a:gd name="T20" fmla="*/ 8 w 10"/>
                  <a:gd name="T21" fmla="*/ 12 h 12"/>
                  <a:gd name="T22" fmla="*/ 8 w 10"/>
                  <a:gd name="T23" fmla="*/ 12 h 12"/>
                  <a:gd name="T24" fmla="*/ 4 w 10"/>
                  <a:gd name="T25" fmla="*/ 10 h 12"/>
                  <a:gd name="T26" fmla="*/ 0 w 10"/>
                  <a:gd name="T27" fmla="*/ 6 h 12"/>
                  <a:gd name="T28" fmla="*/ 0 w 10"/>
                  <a:gd name="T29" fmla="*/ 6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10" y="6"/>
                    </a:lnTo>
                    <a:lnTo>
                      <a:pt x="8" y="10"/>
                    </a:lnTo>
                    <a:lnTo>
                      <a:pt x="8" y="12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87" name="Freeform 527"/>
              <p:cNvSpPr>
                <a:spLocks/>
              </p:cNvSpPr>
              <p:nvPr/>
            </p:nvSpPr>
            <p:spPr bwMode="auto">
              <a:xfrm>
                <a:off x="3191" y="2523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0 w 16"/>
                  <a:gd name="T5" fmla="*/ 2 h 14"/>
                  <a:gd name="T6" fmla="*/ 2 w 16"/>
                  <a:gd name="T7" fmla="*/ 0 h 14"/>
                  <a:gd name="T8" fmla="*/ 6 w 16"/>
                  <a:gd name="T9" fmla="*/ 0 h 14"/>
                  <a:gd name="T10" fmla="*/ 6 w 16"/>
                  <a:gd name="T11" fmla="*/ 0 h 14"/>
                  <a:gd name="T12" fmla="*/ 16 w 16"/>
                  <a:gd name="T13" fmla="*/ 6 h 14"/>
                  <a:gd name="T14" fmla="*/ 16 w 16"/>
                  <a:gd name="T15" fmla="*/ 6 h 14"/>
                  <a:gd name="T16" fmla="*/ 16 w 16"/>
                  <a:gd name="T17" fmla="*/ 10 h 14"/>
                  <a:gd name="T18" fmla="*/ 14 w 16"/>
                  <a:gd name="T19" fmla="*/ 12 h 14"/>
                  <a:gd name="T20" fmla="*/ 12 w 16"/>
                  <a:gd name="T21" fmla="*/ 14 h 14"/>
                  <a:gd name="T22" fmla="*/ 12 w 16"/>
                  <a:gd name="T23" fmla="*/ 14 h 14"/>
                  <a:gd name="T24" fmla="*/ 6 w 16"/>
                  <a:gd name="T25" fmla="*/ 12 h 14"/>
                  <a:gd name="T26" fmla="*/ 2 w 16"/>
                  <a:gd name="T27" fmla="*/ 10 h 14"/>
                  <a:gd name="T28" fmla="*/ 0 w 16"/>
                  <a:gd name="T29" fmla="*/ 8 h 14"/>
                  <a:gd name="T30" fmla="*/ 0 w 16"/>
                  <a:gd name="T31" fmla="*/ 8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4"/>
                  <a:gd name="T50" fmla="*/ 16 w 16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16" y="6"/>
                    </a:lnTo>
                    <a:lnTo>
                      <a:pt x="16" y="10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6" y="12"/>
                    </a:lnTo>
                    <a:lnTo>
                      <a:pt x="2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88" name="Freeform 528"/>
              <p:cNvSpPr>
                <a:spLocks/>
              </p:cNvSpPr>
              <p:nvPr/>
            </p:nvSpPr>
            <p:spPr bwMode="auto">
              <a:xfrm>
                <a:off x="3209" y="2527"/>
                <a:ext cx="12" cy="14"/>
              </a:xfrm>
              <a:custGeom>
                <a:avLst/>
                <a:gdLst>
                  <a:gd name="T0" fmla="*/ 0 w 12"/>
                  <a:gd name="T1" fmla="*/ 8 h 14"/>
                  <a:gd name="T2" fmla="*/ 0 w 12"/>
                  <a:gd name="T3" fmla="*/ 8 h 14"/>
                  <a:gd name="T4" fmla="*/ 0 w 12"/>
                  <a:gd name="T5" fmla="*/ 4 h 14"/>
                  <a:gd name="T6" fmla="*/ 0 w 12"/>
                  <a:gd name="T7" fmla="*/ 2 h 14"/>
                  <a:gd name="T8" fmla="*/ 4 w 12"/>
                  <a:gd name="T9" fmla="*/ 0 h 14"/>
                  <a:gd name="T10" fmla="*/ 4 w 12"/>
                  <a:gd name="T11" fmla="*/ 0 h 14"/>
                  <a:gd name="T12" fmla="*/ 8 w 12"/>
                  <a:gd name="T13" fmla="*/ 2 h 14"/>
                  <a:gd name="T14" fmla="*/ 10 w 12"/>
                  <a:gd name="T15" fmla="*/ 4 h 14"/>
                  <a:gd name="T16" fmla="*/ 12 w 12"/>
                  <a:gd name="T17" fmla="*/ 8 h 14"/>
                  <a:gd name="T18" fmla="*/ 10 w 12"/>
                  <a:gd name="T19" fmla="*/ 14 h 14"/>
                  <a:gd name="T20" fmla="*/ 0 w 12"/>
                  <a:gd name="T21" fmla="*/ 14 h 14"/>
                  <a:gd name="T22" fmla="*/ 0 w 12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4"/>
                  <a:gd name="T38" fmla="*/ 12 w 12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4">
                    <a:moveTo>
                      <a:pt x="0" y="8"/>
                    </a:moveTo>
                    <a:lnTo>
                      <a:pt x="0" y="8"/>
                    </a:lnTo>
                    <a:lnTo>
                      <a:pt x="0" y="4"/>
                    </a:lnTo>
                    <a:lnTo>
                      <a:pt x="0" y="2"/>
                    </a:lnTo>
                    <a:lnTo>
                      <a:pt x="4" y="0"/>
                    </a:lnTo>
                    <a:lnTo>
                      <a:pt x="8" y="2"/>
                    </a:lnTo>
                    <a:lnTo>
                      <a:pt x="10" y="4"/>
                    </a:lnTo>
                    <a:lnTo>
                      <a:pt x="12" y="8"/>
                    </a:lnTo>
                    <a:lnTo>
                      <a:pt x="10" y="14"/>
                    </a:lnTo>
                    <a:lnTo>
                      <a:pt x="0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89" name="Freeform 529"/>
              <p:cNvSpPr>
                <a:spLocks/>
              </p:cNvSpPr>
              <p:nvPr/>
            </p:nvSpPr>
            <p:spPr bwMode="auto">
              <a:xfrm>
                <a:off x="3221" y="2529"/>
                <a:ext cx="10" cy="16"/>
              </a:xfrm>
              <a:custGeom>
                <a:avLst/>
                <a:gdLst>
                  <a:gd name="T0" fmla="*/ 0 w 10"/>
                  <a:gd name="T1" fmla="*/ 14 h 16"/>
                  <a:gd name="T2" fmla="*/ 0 w 10"/>
                  <a:gd name="T3" fmla="*/ 14 h 16"/>
                  <a:gd name="T4" fmla="*/ 2 w 10"/>
                  <a:gd name="T5" fmla="*/ 8 h 16"/>
                  <a:gd name="T6" fmla="*/ 2 w 10"/>
                  <a:gd name="T7" fmla="*/ 2 h 16"/>
                  <a:gd name="T8" fmla="*/ 2 w 10"/>
                  <a:gd name="T9" fmla="*/ 2 h 16"/>
                  <a:gd name="T10" fmla="*/ 4 w 10"/>
                  <a:gd name="T11" fmla="*/ 0 h 16"/>
                  <a:gd name="T12" fmla="*/ 6 w 10"/>
                  <a:gd name="T13" fmla="*/ 0 h 16"/>
                  <a:gd name="T14" fmla="*/ 8 w 10"/>
                  <a:gd name="T15" fmla="*/ 2 h 16"/>
                  <a:gd name="T16" fmla="*/ 10 w 10"/>
                  <a:gd name="T17" fmla="*/ 4 h 16"/>
                  <a:gd name="T18" fmla="*/ 10 w 10"/>
                  <a:gd name="T19" fmla="*/ 4 h 16"/>
                  <a:gd name="T20" fmla="*/ 10 w 10"/>
                  <a:gd name="T21" fmla="*/ 14 h 16"/>
                  <a:gd name="T22" fmla="*/ 10 w 10"/>
                  <a:gd name="T23" fmla="*/ 14 h 16"/>
                  <a:gd name="T24" fmla="*/ 6 w 10"/>
                  <a:gd name="T25" fmla="*/ 16 h 16"/>
                  <a:gd name="T26" fmla="*/ 4 w 10"/>
                  <a:gd name="T27" fmla="*/ 16 h 16"/>
                  <a:gd name="T28" fmla="*/ 0 w 10"/>
                  <a:gd name="T29" fmla="*/ 14 h 16"/>
                  <a:gd name="T30" fmla="*/ 0 w 10"/>
                  <a:gd name="T31" fmla="*/ 14 h 1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0"/>
                  <a:gd name="T49" fmla="*/ 0 h 16"/>
                  <a:gd name="T50" fmla="*/ 10 w 10"/>
                  <a:gd name="T51" fmla="*/ 16 h 1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0" h="16">
                    <a:moveTo>
                      <a:pt x="0" y="14"/>
                    </a:moveTo>
                    <a:lnTo>
                      <a:pt x="0" y="14"/>
                    </a:lnTo>
                    <a:lnTo>
                      <a:pt x="2" y="8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10" y="4"/>
                    </a:lnTo>
                    <a:lnTo>
                      <a:pt x="10" y="14"/>
                    </a:lnTo>
                    <a:lnTo>
                      <a:pt x="6" y="16"/>
                    </a:lnTo>
                    <a:lnTo>
                      <a:pt x="4" y="16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90" name="Freeform 530"/>
              <p:cNvSpPr>
                <a:spLocks/>
              </p:cNvSpPr>
              <p:nvPr/>
            </p:nvSpPr>
            <p:spPr bwMode="auto">
              <a:xfrm>
                <a:off x="3407" y="2427"/>
                <a:ext cx="18" cy="12"/>
              </a:xfrm>
              <a:custGeom>
                <a:avLst/>
                <a:gdLst>
                  <a:gd name="T0" fmla="*/ 0 w 18"/>
                  <a:gd name="T1" fmla="*/ 12 h 12"/>
                  <a:gd name="T2" fmla="*/ 0 w 18"/>
                  <a:gd name="T3" fmla="*/ 12 h 12"/>
                  <a:gd name="T4" fmla="*/ 4 w 18"/>
                  <a:gd name="T5" fmla="*/ 4 h 12"/>
                  <a:gd name="T6" fmla="*/ 8 w 18"/>
                  <a:gd name="T7" fmla="*/ 0 h 12"/>
                  <a:gd name="T8" fmla="*/ 12 w 18"/>
                  <a:gd name="T9" fmla="*/ 0 h 12"/>
                  <a:gd name="T10" fmla="*/ 14 w 18"/>
                  <a:gd name="T11" fmla="*/ 0 h 12"/>
                  <a:gd name="T12" fmla="*/ 14 w 18"/>
                  <a:gd name="T13" fmla="*/ 0 h 12"/>
                  <a:gd name="T14" fmla="*/ 18 w 18"/>
                  <a:gd name="T15" fmla="*/ 2 h 12"/>
                  <a:gd name="T16" fmla="*/ 18 w 18"/>
                  <a:gd name="T17" fmla="*/ 4 h 12"/>
                  <a:gd name="T18" fmla="*/ 16 w 18"/>
                  <a:gd name="T19" fmla="*/ 8 h 12"/>
                  <a:gd name="T20" fmla="*/ 12 w 18"/>
                  <a:gd name="T21" fmla="*/ 12 h 12"/>
                  <a:gd name="T22" fmla="*/ 0 w 18"/>
                  <a:gd name="T23" fmla="*/ 12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2"/>
                  <a:gd name="T38" fmla="*/ 18 w 18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2">
                    <a:moveTo>
                      <a:pt x="0" y="12"/>
                    </a:moveTo>
                    <a:lnTo>
                      <a:pt x="0" y="12"/>
                    </a:lnTo>
                    <a:lnTo>
                      <a:pt x="4" y="4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4" y="0"/>
                    </a:lnTo>
                    <a:lnTo>
                      <a:pt x="18" y="2"/>
                    </a:lnTo>
                    <a:lnTo>
                      <a:pt x="18" y="4"/>
                    </a:lnTo>
                    <a:lnTo>
                      <a:pt x="16" y="8"/>
                    </a:lnTo>
                    <a:lnTo>
                      <a:pt x="12" y="12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91" name="Freeform 531"/>
              <p:cNvSpPr>
                <a:spLocks/>
              </p:cNvSpPr>
              <p:nvPr/>
            </p:nvSpPr>
            <p:spPr bwMode="auto">
              <a:xfrm>
                <a:off x="3369" y="2409"/>
                <a:ext cx="18" cy="12"/>
              </a:xfrm>
              <a:custGeom>
                <a:avLst/>
                <a:gdLst>
                  <a:gd name="T0" fmla="*/ 0 w 18"/>
                  <a:gd name="T1" fmla="*/ 12 h 12"/>
                  <a:gd name="T2" fmla="*/ 0 w 18"/>
                  <a:gd name="T3" fmla="*/ 12 h 12"/>
                  <a:gd name="T4" fmla="*/ 4 w 18"/>
                  <a:gd name="T5" fmla="*/ 4 h 12"/>
                  <a:gd name="T6" fmla="*/ 10 w 18"/>
                  <a:gd name="T7" fmla="*/ 0 h 12"/>
                  <a:gd name="T8" fmla="*/ 12 w 18"/>
                  <a:gd name="T9" fmla="*/ 0 h 12"/>
                  <a:gd name="T10" fmla="*/ 16 w 18"/>
                  <a:gd name="T11" fmla="*/ 0 h 12"/>
                  <a:gd name="T12" fmla="*/ 16 w 18"/>
                  <a:gd name="T13" fmla="*/ 0 h 12"/>
                  <a:gd name="T14" fmla="*/ 18 w 18"/>
                  <a:gd name="T15" fmla="*/ 4 h 12"/>
                  <a:gd name="T16" fmla="*/ 18 w 18"/>
                  <a:gd name="T17" fmla="*/ 6 h 12"/>
                  <a:gd name="T18" fmla="*/ 16 w 18"/>
                  <a:gd name="T19" fmla="*/ 10 h 12"/>
                  <a:gd name="T20" fmla="*/ 12 w 18"/>
                  <a:gd name="T21" fmla="*/ 12 h 12"/>
                  <a:gd name="T22" fmla="*/ 0 w 18"/>
                  <a:gd name="T23" fmla="*/ 12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2"/>
                  <a:gd name="T38" fmla="*/ 18 w 18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2">
                    <a:moveTo>
                      <a:pt x="0" y="12"/>
                    </a:moveTo>
                    <a:lnTo>
                      <a:pt x="0" y="12"/>
                    </a:lnTo>
                    <a:lnTo>
                      <a:pt x="4" y="4"/>
                    </a:lnTo>
                    <a:lnTo>
                      <a:pt x="10" y="0"/>
                    </a:lnTo>
                    <a:lnTo>
                      <a:pt x="12" y="0"/>
                    </a:lnTo>
                    <a:lnTo>
                      <a:pt x="16" y="0"/>
                    </a:lnTo>
                    <a:lnTo>
                      <a:pt x="18" y="4"/>
                    </a:lnTo>
                    <a:lnTo>
                      <a:pt x="18" y="6"/>
                    </a:lnTo>
                    <a:lnTo>
                      <a:pt x="16" y="10"/>
                    </a:lnTo>
                    <a:lnTo>
                      <a:pt x="12" y="12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92" name="Freeform 532"/>
              <p:cNvSpPr>
                <a:spLocks/>
              </p:cNvSpPr>
              <p:nvPr/>
            </p:nvSpPr>
            <p:spPr bwMode="auto">
              <a:xfrm>
                <a:off x="3461" y="2481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2 w 16"/>
                  <a:gd name="T5" fmla="*/ 2 h 14"/>
                  <a:gd name="T6" fmla="*/ 4 w 16"/>
                  <a:gd name="T7" fmla="*/ 0 h 14"/>
                  <a:gd name="T8" fmla="*/ 6 w 16"/>
                  <a:gd name="T9" fmla="*/ 0 h 14"/>
                  <a:gd name="T10" fmla="*/ 10 w 16"/>
                  <a:gd name="T11" fmla="*/ 2 h 14"/>
                  <a:gd name="T12" fmla="*/ 10 w 16"/>
                  <a:gd name="T13" fmla="*/ 2 h 14"/>
                  <a:gd name="T14" fmla="*/ 14 w 16"/>
                  <a:gd name="T15" fmla="*/ 6 h 14"/>
                  <a:gd name="T16" fmla="*/ 16 w 16"/>
                  <a:gd name="T17" fmla="*/ 10 h 14"/>
                  <a:gd name="T18" fmla="*/ 16 w 16"/>
                  <a:gd name="T19" fmla="*/ 14 h 14"/>
                  <a:gd name="T20" fmla="*/ 6 w 16"/>
                  <a:gd name="T21" fmla="*/ 14 h 14"/>
                  <a:gd name="T22" fmla="*/ 0 w 16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4"/>
                  <a:gd name="T38" fmla="*/ 16 w 16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10" y="2"/>
                    </a:lnTo>
                    <a:lnTo>
                      <a:pt x="14" y="6"/>
                    </a:lnTo>
                    <a:lnTo>
                      <a:pt x="16" y="10"/>
                    </a:lnTo>
                    <a:lnTo>
                      <a:pt x="16" y="14"/>
                    </a:lnTo>
                    <a:lnTo>
                      <a:pt x="6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93" name="Freeform 533"/>
              <p:cNvSpPr>
                <a:spLocks/>
              </p:cNvSpPr>
              <p:nvPr/>
            </p:nvSpPr>
            <p:spPr bwMode="auto">
              <a:xfrm>
                <a:off x="3317" y="2475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2 w 16"/>
                  <a:gd name="T5" fmla="*/ 2 h 14"/>
                  <a:gd name="T6" fmla="*/ 4 w 16"/>
                  <a:gd name="T7" fmla="*/ 0 h 14"/>
                  <a:gd name="T8" fmla="*/ 6 w 16"/>
                  <a:gd name="T9" fmla="*/ 0 h 14"/>
                  <a:gd name="T10" fmla="*/ 8 w 16"/>
                  <a:gd name="T11" fmla="*/ 2 h 14"/>
                  <a:gd name="T12" fmla="*/ 8 w 16"/>
                  <a:gd name="T13" fmla="*/ 2 h 14"/>
                  <a:gd name="T14" fmla="*/ 12 w 16"/>
                  <a:gd name="T15" fmla="*/ 6 h 14"/>
                  <a:gd name="T16" fmla="*/ 16 w 16"/>
                  <a:gd name="T17" fmla="*/ 10 h 14"/>
                  <a:gd name="T18" fmla="*/ 16 w 16"/>
                  <a:gd name="T19" fmla="*/ 14 h 14"/>
                  <a:gd name="T20" fmla="*/ 6 w 16"/>
                  <a:gd name="T21" fmla="*/ 14 h 14"/>
                  <a:gd name="T22" fmla="*/ 0 w 16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4"/>
                  <a:gd name="T38" fmla="*/ 16 w 16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12" y="6"/>
                    </a:lnTo>
                    <a:lnTo>
                      <a:pt x="16" y="10"/>
                    </a:lnTo>
                    <a:lnTo>
                      <a:pt x="16" y="14"/>
                    </a:lnTo>
                    <a:lnTo>
                      <a:pt x="6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94" name="Freeform 534"/>
              <p:cNvSpPr>
                <a:spLocks/>
              </p:cNvSpPr>
              <p:nvPr/>
            </p:nvSpPr>
            <p:spPr bwMode="auto">
              <a:xfrm>
                <a:off x="3405" y="2443"/>
                <a:ext cx="16" cy="12"/>
              </a:xfrm>
              <a:custGeom>
                <a:avLst/>
                <a:gdLst>
                  <a:gd name="T0" fmla="*/ 0 w 16"/>
                  <a:gd name="T1" fmla="*/ 4 h 12"/>
                  <a:gd name="T2" fmla="*/ 0 w 16"/>
                  <a:gd name="T3" fmla="*/ 4 h 12"/>
                  <a:gd name="T4" fmla="*/ 6 w 16"/>
                  <a:gd name="T5" fmla="*/ 0 h 12"/>
                  <a:gd name="T6" fmla="*/ 8 w 16"/>
                  <a:gd name="T7" fmla="*/ 0 h 12"/>
                  <a:gd name="T8" fmla="*/ 12 w 16"/>
                  <a:gd name="T9" fmla="*/ 2 h 12"/>
                  <a:gd name="T10" fmla="*/ 12 w 16"/>
                  <a:gd name="T11" fmla="*/ 2 h 12"/>
                  <a:gd name="T12" fmla="*/ 16 w 16"/>
                  <a:gd name="T13" fmla="*/ 4 h 12"/>
                  <a:gd name="T14" fmla="*/ 16 w 16"/>
                  <a:gd name="T15" fmla="*/ 8 h 12"/>
                  <a:gd name="T16" fmla="*/ 14 w 16"/>
                  <a:gd name="T17" fmla="*/ 10 h 12"/>
                  <a:gd name="T18" fmla="*/ 14 w 16"/>
                  <a:gd name="T19" fmla="*/ 10 h 12"/>
                  <a:gd name="T20" fmla="*/ 6 w 16"/>
                  <a:gd name="T21" fmla="*/ 12 h 12"/>
                  <a:gd name="T22" fmla="*/ 2 w 16"/>
                  <a:gd name="T23" fmla="*/ 12 h 12"/>
                  <a:gd name="T24" fmla="*/ 0 w 16"/>
                  <a:gd name="T25" fmla="*/ 4 h 1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2"/>
                  <a:gd name="T41" fmla="*/ 16 w 16"/>
                  <a:gd name="T42" fmla="*/ 12 h 12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2">
                    <a:moveTo>
                      <a:pt x="0" y="4"/>
                    </a:moveTo>
                    <a:lnTo>
                      <a:pt x="0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6" y="4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6" y="12"/>
                    </a:lnTo>
                    <a:lnTo>
                      <a:pt x="2" y="12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95" name="Freeform 535"/>
              <p:cNvSpPr>
                <a:spLocks/>
              </p:cNvSpPr>
              <p:nvPr/>
            </p:nvSpPr>
            <p:spPr bwMode="auto">
              <a:xfrm>
                <a:off x="3435" y="2451"/>
                <a:ext cx="8" cy="8"/>
              </a:xfrm>
              <a:custGeom>
                <a:avLst/>
                <a:gdLst>
                  <a:gd name="T0" fmla="*/ 0 w 8"/>
                  <a:gd name="T1" fmla="*/ 4 h 8"/>
                  <a:gd name="T2" fmla="*/ 0 w 8"/>
                  <a:gd name="T3" fmla="*/ 4 h 8"/>
                  <a:gd name="T4" fmla="*/ 0 w 8"/>
                  <a:gd name="T5" fmla="*/ 0 h 8"/>
                  <a:gd name="T6" fmla="*/ 0 w 8"/>
                  <a:gd name="T7" fmla="*/ 0 h 8"/>
                  <a:gd name="T8" fmla="*/ 4 w 8"/>
                  <a:gd name="T9" fmla="*/ 0 h 8"/>
                  <a:gd name="T10" fmla="*/ 4 w 8"/>
                  <a:gd name="T11" fmla="*/ 0 h 8"/>
                  <a:gd name="T12" fmla="*/ 8 w 8"/>
                  <a:gd name="T13" fmla="*/ 0 h 8"/>
                  <a:gd name="T14" fmla="*/ 8 w 8"/>
                  <a:gd name="T15" fmla="*/ 2 h 8"/>
                  <a:gd name="T16" fmla="*/ 8 w 8"/>
                  <a:gd name="T17" fmla="*/ 4 h 8"/>
                  <a:gd name="T18" fmla="*/ 4 w 8"/>
                  <a:gd name="T19" fmla="*/ 8 h 8"/>
                  <a:gd name="T20" fmla="*/ 0 w 8"/>
                  <a:gd name="T21" fmla="*/ 4 h 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8"/>
                  <a:gd name="T34" fmla="*/ 0 h 8"/>
                  <a:gd name="T35" fmla="*/ 8 w 8"/>
                  <a:gd name="T36" fmla="*/ 8 h 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8" h="8">
                    <a:moveTo>
                      <a:pt x="0" y="4"/>
                    </a:moveTo>
                    <a:lnTo>
                      <a:pt x="0" y="4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8" y="2"/>
                    </a:lnTo>
                    <a:lnTo>
                      <a:pt x="8" y="4"/>
                    </a:lnTo>
                    <a:lnTo>
                      <a:pt x="4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96" name="Freeform 536"/>
              <p:cNvSpPr>
                <a:spLocks/>
              </p:cNvSpPr>
              <p:nvPr/>
            </p:nvSpPr>
            <p:spPr bwMode="auto">
              <a:xfrm>
                <a:off x="3423" y="2441"/>
                <a:ext cx="8" cy="12"/>
              </a:xfrm>
              <a:custGeom>
                <a:avLst/>
                <a:gdLst>
                  <a:gd name="T0" fmla="*/ 0 w 8"/>
                  <a:gd name="T1" fmla="*/ 4 h 12"/>
                  <a:gd name="T2" fmla="*/ 0 w 8"/>
                  <a:gd name="T3" fmla="*/ 4 h 12"/>
                  <a:gd name="T4" fmla="*/ 2 w 8"/>
                  <a:gd name="T5" fmla="*/ 2 h 12"/>
                  <a:gd name="T6" fmla="*/ 4 w 8"/>
                  <a:gd name="T7" fmla="*/ 0 h 12"/>
                  <a:gd name="T8" fmla="*/ 6 w 8"/>
                  <a:gd name="T9" fmla="*/ 2 h 12"/>
                  <a:gd name="T10" fmla="*/ 6 w 8"/>
                  <a:gd name="T11" fmla="*/ 2 h 12"/>
                  <a:gd name="T12" fmla="*/ 8 w 8"/>
                  <a:gd name="T13" fmla="*/ 4 h 12"/>
                  <a:gd name="T14" fmla="*/ 8 w 8"/>
                  <a:gd name="T15" fmla="*/ 6 h 12"/>
                  <a:gd name="T16" fmla="*/ 8 w 8"/>
                  <a:gd name="T17" fmla="*/ 10 h 12"/>
                  <a:gd name="T18" fmla="*/ 8 w 8"/>
                  <a:gd name="T19" fmla="*/ 10 h 12"/>
                  <a:gd name="T20" fmla="*/ 6 w 8"/>
                  <a:gd name="T21" fmla="*/ 12 h 12"/>
                  <a:gd name="T22" fmla="*/ 4 w 8"/>
                  <a:gd name="T23" fmla="*/ 12 h 12"/>
                  <a:gd name="T24" fmla="*/ 4 w 8"/>
                  <a:gd name="T25" fmla="*/ 12 h 12"/>
                  <a:gd name="T26" fmla="*/ 4 w 8"/>
                  <a:gd name="T27" fmla="*/ 12 h 12"/>
                  <a:gd name="T28" fmla="*/ 0 w 8"/>
                  <a:gd name="T29" fmla="*/ 8 h 12"/>
                  <a:gd name="T30" fmla="*/ 0 w 8"/>
                  <a:gd name="T31" fmla="*/ 4 h 12"/>
                  <a:gd name="T32" fmla="*/ 0 w 8"/>
                  <a:gd name="T33" fmla="*/ 4 h 1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8"/>
                  <a:gd name="T52" fmla="*/ 0 h 12"/>
                  <a:gd name="T53" fmla="*/ 8 w 8"/>
                  <a:gd name="T54" fmla="*/ 12 h 12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8" h="12">
                    <a:moveTo>
                      <a:pt x="0" y="4"/>
                    </a:moveTo>
                    <a:lnTo>
                      <a:pt x="0" y="4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6" y="2"/>
                    </a:lnTo>
                    <a:lnTo>
                      <a:pt x="8" y="4"/>
                    </a:lnTo>
                    <a:lnTo>
                      <a:pt x="8" y="6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2"/>
                    </a:lnTo>
                    <a:lnTo>
                      <a:pt x="0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97" name="Freeform 537"/>
              <p:cNvSpPr>
                <a:spLocks/>
              </p:cNvSpPr>
              <p:nvPr/>
            </p:nvSpPr>
            <p:spPr bwMode="auto">
              <a:xfrm>
                <a:off x="3411" y="2457"/>
                <a:ext cx="10" cy="12"/>
              </a:xfrm>
              <a:custGeom>
                <a:avLst/>
                <a:gdLst>
                  <a:gd name="T0" fmla="*/ 0 w 10"/>
                  <a:gd name="T1" fmla="*/ 8 h 12"/>
                  <a:gd name="T2" fmla="*/ 0 w 10"/>
                  <a:gd name="T3" fmla="*/ 8 h 12"/>
                  <a:gd name="T4" fmla="*/ 0 w 10"/>
                  <a:gd name="T5" fmla="*/ 2 h 12"/>
                  <a:gd name="T6" fmla="*/ 2 w 10"/>
                  <a:gd name="T7" fmla="*/ 0 h 12"/>
                  <a:gd name="T8" fmla="*/ 4 w 10"/>
                  <a:gd name="T9" fmla="*/ 0 h 12"/>
                  <a:gd name="T10" fmla="*/ 4 w 10"/>
                  <a:gd name="T11" fmla="*/ 0 h 12"/>
                  <a:gd name="T12" fmla="*/ 8 w 10"/>
                  <a:gd name="T13" fmla="*/ 4 h 12"/>
                  <a:gd name="T14" fmla="*/ 10 w 10"/>
                  <a:gd name="T15" fmla="*/ 8 h 12"/>
                  <a:gd name="T16" fmla="*/ 10 w 10"/>
                  <a:gd name="T17" fmla="*/ 8 h 12"/>
                  <a:gd name="T18" fmla="*/ 8 w 10"/>
                  <a:gd name="T19" fmla="*/ 10 h 12"/>
                  <a:gd name="T20" fmla="*/ 6 w 10"/>
                  <a:gd name="T21" fmla="*/ 12 h 12"/>
                  <a:gd name="T22" fmla="*/ 6 w 10"/>
                  <a:gd name="T23" fmla="*/ 12 h 12"/>
                  <a:gd name="T24" fmla="*/ 4 w 10"/>
                  <a:gd name="T25" fmla="*/ 10 h 12"/>
                  <a:gd name="T26" fmla="*/ 0 w 10"/>
                  <a:gd name="T27" fmla="*/ 8 h 12"/>
                  <a:gd name="T28" fmla="*/ 0 w 10"/>
                  <a:gd name="T29" fmla="*/ 8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10" y="8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98" name="Freeform 538"/>
              <p:cNvSpPr>
                <a:spLocks/>
              </p:cNvSpPr>
              <p:nvPr/>
            </p:nvSpPr>
            <p:spPr bwMode="auto">
              <a:xfrm>
                <a:off x="3339" y="2471"/>
                <a:ext cx="8" cy="12"/>
              </a:xfrm>
              <a:custGeom>
                <a:avLst/>
                <a:gdLst>
                  <a:gd name="T0" fmla="*/ 0 w 8"/>
                  <a:gd name="T1" fmla="*/ 6 h 12"/>
                  <a:gd name="T2" fmla="*/ 0 w 8"/>
                  <a:gd name="T3" fmla="*/ 6 h 12"/>
                  <a:gd name="T4" fmla="*/ 0 w 8"/>
                  <a:gd name="T5" fmla="*/ 2 h 12"/>
                  <a:gd name="T6" fmla="*/ 2 w 8"/>
                  <a:gd name="T7" fmla="*/ 0 h 12"/>
                  <a:gd name="T8" fmla="*/ 4 w 8"/>
                  <a:gd name="T9" fmla="*/ 0 h 12"/>
                  <a:gd name="T10" fmla="*/ 4 w 8"/>
                  <a:gd name="T11" fmla="*/ 0 h 12"/>
                  <a:gd name="T12" fmla="*/ 8 w 8"/>
                  <a:gd name="T13" fmla="*/ 4 h 12"/>
                  <a:gd name="T14" fmla="*/ 8 w 8"/>
                  <a:gd name="T15" fmla="*/ 6 h 12"/>
                  <a:gd name="T16" fmla="*/ 8 w 8"/>
                  <a:gd name="T17" fmla="*/ 6 h 12"/>
                  <a:gd name="T18" fmla="*/ 8 w 8"/>
                  <a:gd name="T19" fmla="*/ 10 h 12"/>
                  <a:gd name="T20" fmla="*/ 6 w 8"/>
                  <a:gd name="T21" fmla="*/ 12 h 12"/>
                  <a:gd name="T22" fmla="*/ 6 w 8"/>
                  <a:gd name="T23" fmla="*/ 12 h 12"/>
                  <a:gd name="T24" fmla="*/ 2 w 8"/>
                  <a:gd name="T25" fmla="*/ 10 h 12"/>
                  <a:gd name="T26" fmla="*/ 0 w 8"/>
                  <a:gd name="T27" fmla="*/ 6 h 12"/>
                  <a:gd name="T28" fmla="*/ 0 w 8"/>
                  <a:gd name="T29" fmla="*/ 6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8"/>
                  <a:gd name="T46" fmla="*/ 0 h 12"/>
                  <a:gd name="T47" fmla="*/ 8 w 8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8" h="12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8" y="6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2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799" name="Freeform 539"/>
              <p:cNvSpPr>
                <a:spLocks/>
              </p:cNvSpPr>
              <p:nvPr/>
            </p:nvSpPr>
            <p:spPr bwMode="auto">
              <a:xfrm>
                <a:off x="3381" y="2433"/>
                <a:ext cx="10" cy="12"/>
              </a:xfrm>
              <a:custGeom>
                <a:avLst/>
                <a:gdLst>
                  <a:gd name="T0" fmla="*/ 0 w 10"/>
                  <a:gd name="T1" fmla="*/ 6 h 12"/>
                  <a:gd name="T2" fmla="*/ 0 w 10"/>
                  <a:gd name="T3" fmla="*/ 6 h 12"/>
                  <a:gd name="T4" fmla="*/ 2 w 10"/>
                  <a:gd name="T5" fmla="*/ 2 h 12"/>
                  <a:gd name="T6" fmla="*/ 2 w 10"/>
                  <a:gd name="T7" fmla="*/ 0 h 12"/>
                  <a:gd name="T8" fmla="*/ 6 w 10"/>
                  <a:gd name="T9" fmla="*/ 0 h 12"/>
                  <a:gd name="T10" fmla="*/ 6 w 10"/>
                  <a:gd name="T11" fmla="*/ 0 h 12"/>
                  <a:gd name="T12" fmla="*/ 10 w 10"/>
                  <a:gd name="T13" fmla="*/ 4 h 12"/>
                  <a:gd name="T14" fmla="*/ 10 w 10"/>
                  <a:gd name="T15" fmla="*/ 6 h 12"/>
                  <a:gd name="T16" fmla="*/ 10 w 10"/>
                  <a:gd name="T17" fmla="*/ 6 h 12"/>
                  <a:gd name="T18" fmla="*/ 8 w 10"/>
                  <a:gd name="T19" fmla="*/ 10 h 12"/>
                  <a:gd name="T20" fmla="*/ 8 w 10"/>
                  <a:gd name="T21" fmla="*/ 12 h 12"/>
                  <a:gd name="T22" fmla="*/ 8 w 10"/>
                  <a:gd name="T23" fmla="*/ 12 h 12"/>
                  <a:gd name="T24" fmla="*/ 4 w 10"/>
                  <a:gd name="T25" fmla="*/ 10 h 12"/>
                  <a:gd name="T26" fmla="*/ 0 w 10"/>
                  <a:gd name="T27" fmla="*/ 6 h 12"/>
                  <a:gd name="T28" fmla="*/ 0 w 10"/>
                  <a:gd name="T29" fmla="*/ 6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6"/>
                    </a:moveTo>
                    <a:lnTo>
                      <a:pt x="0" y="6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10" y="4"/>
                    </a:lnTo>
                    <a:lnTo>
                      <a:pt x="10" y="6"/>
                    </a:lnTo>
                    <a:lnTo>
                      <a:pt x="8" y="10"/>
                    </a:lnTo>
                    <a:lnTo>
                      <a:pt x="8" y="12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00" name="Freeform 540"/>
              <p:cNvSpPr>
                <a:spLocks/>
              </p:cNvSpPr>
              <p:nvPr/>
            </p:nvSpPr>
            <p:spPr bwMode="auto">
              <a:xfrm>
                <a:off x="3367" y="2427"/>
                <a:ext cx="10" cy="12"/>
              </a:xfrm>
              <a:custGeom>
                <a:avLst/>
                <a:gdLst>
                  <a:gd name="T0" fmla="*/ 0 w 10"/>
                  <a:gd name="T1" fmla="*/ 6 h 12"/>
                  <a:gd name="T2" fmla="*/ 0 w 10"/>
                  <a:gd name="T3" fmla="*/ 6 h 12"/>
                  <a:gd name="T4" fmla="*/ 0 w 10"/>
                  <a:gd name="T5" fmla="*/ 2 h 12"/>
                  <a:gd name="T6" fmla="*/ 2 w 10"/>
                  <a:gd name="T7" fmla="*/ 0 h 12"/>
                  <a:gd name="T8" fmla="*/ 4 w 10"/>
                  <a:gd name="T9" fmla="*/ 0 h 12"/>
                  <a:gd name="T10" fmla="*/ 4 w 10"/>
                  <a:gd name="T11" fmla="*/ 0 h 12"/>
                  <a:gd name="T12" fmla="*/ 8 w 10"/>
                  <a:gd name="T13" fmla="*/ 4 h 12"/>
                  <a:gd name="T14" fmla="*/ 10 w 10"/>
                  <a:gd name="T15" fmla="*/ 6 h 12"/>
                  <a:gd name="T16" fmla="*/ 10 w 10"/>
                  <a:gd name="T17" fmla="*/ 6 h 12"/>
                  <a:gd name="T18" fmla="*/ 8 w 10"/>
                  <a:gd name="T19" fmla="*/ 10 h 12"/>
                  <a:gd name="T20" fmla="*/ 8 w 10"/>
                  <a:gd name="T21" fmla="*/ 12 h 12"/>
                  <a:gd name="T22" fmla="*/ 8 w 10"/>
                  <a:gd name="T23" fmla="*/ 12 h 12"/>
                  <a:gd name="T24" fmla="*/ 4 w 10"/>
                  <a:gd name="T25" fmla="*/ 10 h 12"/>
                  <a:gd name="T26" fmla="*/ 0 w 10"/>
                  <a:gd name="T27" fmla="*/ 6 h 12"/>
                  <a:gd name="T28" fmla="*/ 0 w 10"/>
                  <a:gd name="T29" fmla="*/ 6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10" y="6"/>
                    </a:lnTo>
                    <a:lnTo>
                      <a:pt x="8" y="10"/>
                    </a:lnTo>
                    <a:lnTo>
                      <a:pt x="8" y="12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01" name="Freeform 541"/>
              <p:cNvSpPr>
                <a:spLocks/>
              </p:cNvSpPr>
              <p:nvPr/>
            </p:nvSpPr>
            <p:spPr bwMode="auto">
              <a:xfrm>
                <a:off x="3365" y="2447"/>
                <a:ext cx="18" cy="14"/>
              </a:xfrm>
              <a:custGeom>
                <a:avLst/>
                <a:gdLst>
                  <a:gd name="T0" fmla="*/ 2 w 18"/>
                  <a:gd name="T1" fmla="*/ 8 h 14"/>
                  <a:gd name="T2" fmla="*/ 2 w 18"/>
                  <a:gd name="T3" fmla="*/ 8 h 14"/>
                  <a:gd name="T4" fmla="*/ 0 w 18"/>
                  <a:gd name="T5" fmla="*/ 2 h 14"/>
                  <a:gd name="T6" fmla="*/ 2 w 18"/>
                  <a:gd name="T7" fmla="*/ 0 h 14"/>
                  <a:gd name="T8" fmla="*/ 6 w 18"/>
                  <a:gd name="T9" fmla="*/ 0 h 14"/>
                  <a:gd name="T10" fmla="*/ 6 w 18"/>
                  <a:gd name="T11" fmla="*/ 0 h 14"/>
                  <a:gd name="T12" fmla="*/ 18 w 18"/>
                  <a:gd name="T13" fmla="*/ 8 h 14"/>
                  <a:gd name="T14" fmla="*/ 18 w 18"/>
                  <a:gd name="T15" fmla="*/ 8 h 14"/>
                  <a:gd name="T16" fmla="*/ 16 w 18"/>
                  <a:gd name="T17" fmla="*/ 10 h 14"/>
                  <a:gd name="T18" fmla="*/ 14 w 18"/>
                  <a:gd name="T19" fmla="*/ 12 h 14"/>
                  <a:gd name="T20" fmla="*/ 14 w 18"/>
                  <a:gd name="T21" fmla="*/ 14 h 14"/>
                  <a:gd name="T22" fmla="*/ 14 w 18"/>
                  <a:gd name="T23" fmla="*/ 14 h 14"/>
                  <a:gd name="T24" fmla="*/ 6 w 18"/>
                  <a:gd name="T25" fmla="*/ 12 h 14"/>
                  <a:gd name="T26" fmla="*/ 4 w 18"/>
                  <a:gd name="T27" fmla="*/ 10 h 14"/>
                  <a:gd name="T28" fmla="*/ 2 w 18"/>
                  <a:gd name="T29" fmla="*/ 8 h 14"/>
                  <a:gd name="T30" fmla="*/ 2 w 18"/>
                  <a:gd name="T31" fmla="*/ 8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8"/>
                  <a:gd name="T49" fmla="*/ 0 h 14"/>
                  <a:gd name="T50" fmla="*/ 18 w 18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8" h="14">
                    <a:moveTo>
                      <a:pt x="2" y="8"/>
                    </a:moveTo>
                    <a:lnTo>
                      <a:pt x="2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18" y="8"/>
                    </a:lnTo>
                    <a:lnTo>
                      <a:pt x="16" y="10"/>
                    </a:lnTo>
                    <a:lnTo>
                      <a:pt x="14" y="12"/>
                    </a:lnTo>
                    <a:lnTo>
                      <a:pt x="14" y="14"/>
                    </a:lnTo>
                    <a:lnTo>
                      <a:pt x="6" y="12"/>
                    </a:lnTo>
                    <a:lnTo>
                      <a:pt x="4" y="10"/>
                    </a:lnTo>
                    <a:lnTo>
                      <a:pt x="2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02" name="Freeform 542"/>
              <p:cNvSpPr>
                <a:spLocks/>
              </p:cNvSpPr>
              <p:nvPr/>
            </p:nvSpPr>
            <p:spPr bwMode="auto">
              <a:xfrm>
                <a:off x="3383" y="2453"/>
                <a:ext cx="12" cy="12"/>
              </a:xfrm>
              <a:custGeom>
                <a:avLst/>
                <a:gdLst>
                  <a:gd name="T0" fmla="*/ 2 w 12"/>
                  <a:gd name="T1" fmla="*/ 6 h 12"/>
                  <a:gd name="T2" fmla="*/ 2 w 12"/>
                  <a:gd name="T3" fmla="*/ 6 h 12"/>
                  <a:gd name="T4" fmla="*/ 0 w 12"/>
                  <a:gd name="T5" fmla="*/ 2 h 12"/>
                  <a:gd name="T6" fmla="*/ 2 w 12"/>
                  <a:gd name="T7" fmla="*/ 0 h 12"/>
                  <a:gd name="T8" fmla="*/ 4 w 12"/>
                  <a:gd name="T9" fmla="*/ 0 h 12"/>
                  <a:gd name="T10" fmla="*/ 4 w 12"/>
                  <a:gd name="T11" fmla="*/ 0 h 12"/>
                  <a:gd name="T12" fmla="*/ 8 w 12"/>
                  <a:gd name="T13" fmla="*/ 0 h 12"/>
                  <a:gd name="T14" fmla="*/ 10 w 12"/>
                  <a:gd name="T15" fmla="*/ 2 h 12"/>
                  <a:gd name="T16" fmla="*/ 12 w 12"/>
                  <a:gd name="T17" fmla="*/ 6 h 12"/>
                  <a:gd name="T18" fmla="*/ 10 w 12"/>
                  <a:gd name="T19" fmla="*/ 12 h 12"/>
                  <a:gd name="T20" fmla="*/ 2 w 12"/>
                  <a:gd name="T21" fmla="*/ 12 h 12"/>
                  <a:gd name="T22" fmla="*/ 2 w 12"/>
                  <a:gd name="T23" fmla="*/ 6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2"/>
                  <a:gd name="T38" fmla="*/ 12 w 12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2">
                    <a:moveTo>
                      <a:pt x="2" y="6"/>
                    </a:moveTo>
                    <a:lnTo>
                      <a:pt x="2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2" y="6"/>
                    </a:lnTo>
                    <a:lnTo>
                      <a:pt x="10" y="12"/>
                    </a:lnTo>
                    <a:lnTo>
                      <a:pt x="2" y="12"/>
                    </a:lnTo>
                    <a:lnTo>
                      <a:pt x="2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03" name="Freeform 543"/>
              <p:cNvSpPr>
                <a:spLocks/>
              </p:cNvSpPr>
              <p:nvPr/>
            </p:nvSpPr>
            <p:spPr bwMode="auto">
              <a:xfrm>
                <a:off x="3397" y="2453"/>
                <a:ext cx="10" cy="16"/>
              </a:xfrm>
              <a:custGeom>
                <a:avLst/>
                <a:gdLst>
                  <a:gd name="T0" fmla="*/ 0 w 10"/>
                  <a:gd name="T1" fmla="*/ 14 h 16"/>
                  <a:gd name="T2" fmla="*/ 0 w 10"/>
                  <a:gd name="T3" fmla="*/ 14 h 16"/>
                  <a:gd name="T4" fmla="*/ 0 w 10"/>
                  <a:gd name="T5" fmla="*/ 10 h 16"/>
                  <a:gd name="T6" fmla="*/ 0 w 10"/>
                  <a:gd name="T7" fmla="*/ 2 h 16"/>
                  <a:gd name="T8" fmla="*/ 0 w 10"/>
                  <a:gd name="T9" fmla="*/ 2 h 16"/>
                  <a:gd name="T10" fmla="*/ 2 w 10"/>
                  <a:gd name="T11" fmla="*/ 0 h 16"/>
                  <a:gd name="T12" fmla="*/ 4 w 10"/>
                  <a:gd name="T13" fmla="*/ 0 h 16"/>
                  <a:gd name="T14" fmla="*/ 6 w 10"/>
                  <a:gd name="T15" fmla="*/ 2 h 16"/>
                  <a:gd name="T16" fmla="*/ 8 w 10"/>
                  <a:gd name="T17" fmla="*/ 4 h 16"/>
                  <a:gd name="T18" fmla="*/ 8 w 10"/>
                  <a:gd name="T19" fmla="*/ 4 h 16"/>
                  <a:gd name="T20" fmla="*/ 10 w 10"/>
                  <a:gd name="T21" fmla="*/ 14 h 16"/>
                  <a:gd name="T22" fmla="*/ 10 w 10"/>
                  <a:gd name="T23" fmla="*/ 14 h 16"/>
                  <a:gd name="T24" fmla="*/ 6 w 10"/>
                  <a:gd name="T25" fmla="*/ 16 h 16"/>
                  <a:gd name="T26" fmla="*/ 2 w 10"/>
                  <a:gd name="T27" fmla="*/ 16 h 16"/>
                  <a:gd name="T28" fmla="*/ 0 w 10"/>
                  <a:gd name="T29" fmla="*/ 14 h 16"/>
                  <a:gd name="T30" fmla="*/ 0 w 10"/>
                  <a:gd name="T31" fmla="*/ 14 h 1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0"/>
                  <a:gd name="T49" fmla="*/ 0 h 16"/>
                  <a:gd name="T50" fmla="*/ 10 w 10"/>
                  <a:gd name="T51" fmla="*/ 16 h 1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0" h="16">
                    <a:moveTo>
                      <a:pt x="0" y="14"/>
                    </a:moveTo>
                    <a:lnTo>
                      <a:pt x="0" y="14"/>
                    </a:lnTo>
                    <a:lnTo>
                      <a:pt x="0" y="10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6" y="2"/>
                    </a:lnTo>
                    <a:lnTo>
                      <a:pt x="8" y="4"/>
                    </a:lnTo>
                    <a:lnTo>
                      <a:pt x="10" y="14"/>
                    </a:lnTo>
                    <a:lnTo>
                      <a:pt x="6" y="16"/>
                    </a:lnTo>
                    <a:lnTo>
                      <a:pt x="2" y="16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04" name="Freeform 544"/>
              <p:cNvSpPr>
                <a:spLocks/>
              </p:cNvSpPr>
              <p:nvPr/>
            </p:nvSpPr>
            <p:spPr bwMode="auto">
              <a:xfrm>
                <a:off x="3445" y="2447"/>
                <a:ext cx="18" cy="14"/>
              </a:xfrm>
              <a:custGeom>
                <a:avLst/>
                <a:gdLst>
                  <a:gd name="T0" fmla="*/ 0 w 18"/>
                  <a:gd name="T1" fmla="*/ 14 h 14"/>
                  <a:gd name="T2" fmla="*/ 0 w 18"/>
                  <a:gd name="T3" fmla="*/ 14 h 14"/>
                  <a:gd name="T4" fmla="*/ 4 w 18"/>
                  <a:gd name="T5" fmla="*/ 4 h 14"/>
                  <a:gd name="T6" fmla="*/ 8 w 18"/>
                  <a:gd name="T7" fmla="*/ 0 h 14"/>
                  <a:gd name="T8" fmla="*/ 12 w 18"/>
                  <a:gd name="T9" fmla="*/ 0 h 14"/>
                  <a:gd name="T10" fmla="*/ 16 w 18"/>
                  <a:gd name="T11" fmla="*/ 0 h 14"/>
                  <a:gd name="T12" fmla="*/ 16 w 18"/>
                  <a:gd name="T13" fmla="*/ 0 h 14"/>
                  <a:gd name="T14" fmla="*/ 18 w 18"/>
                  <a:gd name="T15" fmla="*/ 4 h 14"/>
                  <a:gd name="T16" fmla="*/ 18 w 18"/>
                  <a:gd name="T17" fmla="*/ 6 h 14"/>
                  <a:gd name="T18" fmla="*/ 16 w 18"/>
                  <a:gd name="T19" fmla="*/ 10 h 14"/>
                  <a:gd name="T20" fmla="*/ 12 w 18"/>
                  <a:gd name="T21" fmla="*/ 14 h 14"/>
                  <a:gd name="T22" fmla="*/ 0 w 18"/>
                  <a:gd name="T23" fmla="*/ 14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4"/>
                  <a:gd name="T38" fmla="*/ 18 w 18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4">
                    <a:moveTo>
                      <a:pt x="0" y="14"/>
                    </a:moveTo>
                    <a:lnTo>
                      <a:pt x="0" y="14"/>
                    </a:lnTo>
                    <a:lnTo>
                      <a:pt x="4" y="4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6" y="0"/>
                    </a:lnTo>
                    <a:lnTo>
                      <a:pt x="18" y="4"/>
                    </a:lnTo>
                    <a:lnTo>
                      <a:pt x="18" y="6"/>
                    </a:lnTo>
                    <a:lnTo>
                      <a:pt x="16" y="10"/>
                    </a:lnTo>
                    <a:lnTo>
                      <a:pt x="12" y="14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05" name="Freeform 545"/>
              <p:cNvSpPr>
                <a:spLocks/>
              </p:cNvSpPr>
              <p:nvPr/>
            </p:nvSpPr>
            <p:spPr bwMode="auto">
              <a:xfrm>
                <a:off x="3423" y="2457"/>
                <a:ext cx="16" cy="12"/>
              </a:xfrm>
              <a:custGeom>
                <a:avLst/>
                <a:gdLst>
                  <a:gd name="T0" fmla="*/ 0 w 16"/>
                  <a:gd name="T1" fmla="*/ 8 h 12"/>
                  <a:gd name="T2" fmla="*/ 0 w 16"/>
                  <a:gd name="T3" fmla="*/ 8 h 12"/>
                  <a:gd name="T4" fmla="*/ 2 w 16"/>
                  <a:gd name="T5" fmla="*/ 2 h 12"/>
                  <a:gd name="T6" fmla="*/ 6 w 16"/>
                  <a:gd name="T7" fmla="*/ 0 h 12"/>
                  <a:gd name="T8" fmla="*/ 8 w 16"/>
                  <a:gd name="T9" fmla="*/ 0 h 12"/>
                  <a:gd name="T10" fmla="*/ 10 w 16"/>
                  <a:gd name="T11" fmla="*/ 0 h 12"/>
                  <a:gd name="T12" fmla="*/ 10 w 16"/>
                  <a:gd name="T13" fmla="*/ 0 h 12"/>
                  <a:gd name="T14" fmla="*/ 14 w 16"/>
                  <a:gd name="T15" fmla="*/ 6 h 12"/>
                  <a:gd name="T16" fmla="*/ 16 w 16"/>
                  <a:gd name="T17" fmla="*/ 8 h 12"/>
                  <a:gd name="T18" fmla="*/ 16 w 16"/>
                  <a:gd name="T19" fmla="*/ 12 h 12"/>
                  <a:gd name="T20" fmla="*/ 6 w 16"/>
                  <a:gd name="T21" fmla="*/ 12 h 12"/>
                  <a:gd name="T22" fmla="*/ 0 w 16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2"/>
                  <a:gd name="T38" fmla="*/ 16 w 16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2">
                    <a:moveTo>
                      <a:pt x="0" y="8"/>
                    </a:moveTo>
                    <a:lnTo>
                      <a:pt x="0" y="8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4" y="6"/>
                    </a:lnTo>
                    <a:lnTo>
                      <a:pt x="16" y="8"/>
                    </a:lnTo>
                    <a:lnTo>
                      <a:pt x="16" y="12"/>
                    </a:lnTo>
                    <a:lnTo>
                      <a:pt x="6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06" name="Freeform 546"/>
              <p:cNvSpPr>
                <a:spLocks/>
              </p:cNvSpPr>
              <p:nvPr/>
            </p:nvSpPr>
            <p:spPr bwMode="auto">
              <a:xfrm>
                <a:off x="3423" y="2423"/>
                <a:ext cx="16" cy="10"/>
              </a:xfrm>
              <a:custGeom>
                <a:avLst/>
                <a:gdLst>
                  <a:gd name="T0" fmla="*/ 0 w 16"/>
                  <a:gd name="T1" fmla="*/ 4 h 10"/>
                  <a:gd name="T2" fmla="*/ 0 w 16"/>
                  <a:gd name="T3" fmla="*/ 4 h 10"/>
                  <a:gd name="T4" fmla="*/ 6 w 16"/>
                  <a:gd name="T5" fmla="*/ 0 h 10"/>
                  <a:gd name="T6" fmla="*/ 8 w 16"/>
                  <a:gd name="T7" fmla="*/ 0 h 10"/>
                  <a:gd name="T8" fmla="*/ 12 w 16"/>
                  <a:gd name="T9" fmla="*/ 0 h 10"/>
                  <a:gd name="T10" fmla="*/ 12 w 16"/>
                  <a:gd name="T11" fmla="*/ 0 h 10"/>
                  <a:gd name="T12" fmla="*/ 16 w 16"/>
                  <a:gd name="T13" fmla="*/ 4 h 10"/>
                  <a:gd name="T14" fmla="*/ 16 w 16"/>
                  <a:gd name="T15" fmla="*/ 6 h 10"/>
                  <a:gd name="T16" fmla="*/ 14 w 16"/>
                  <a:gd name="T17" fmla="*/ 10 h 10"/>
                  <a:gd name="T18" fmla="*/ 14 w 16"/>
                  <a:gd name="T19" fmla="*/ 10 h 10"/>
                  <a:gd name="T20" fmla="*/ 8 w 16"/>
                  <a:gd name="T21" fmla="*/ 10 h 10"/>
                  <a:gd name="T22" fmla="*/ 2 w 16"/>
                  <a:gd name="T23" fmla="*/ 10 h 10"/>
                  <a:gd name="T24" fmla="*/ 0 w 16"/>
                  <a:gd name="T25" fmla="*/ 4 h 1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0"/>
                  <a:gd name="T41" fmla="*/ 16 w 16"/>
                  <a:gd name="T42" fmla="*/ 10 h 10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0">
                    <a:moveTo>
                      <a:pt x="0" y="4"/>
                    </a:moveTo>
                    <a:lnTo>
                      <a:pt x="0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0"/>
                    </a:lnTo>
                    <a:lnTo>
                      <a:pt x="8" y="10"/>
                    </a:lnTo>
                    <a:lnTo>
                      <a:pt x="2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07" name="Freeform 547"/>
              <p:cNvSpPr>
                <a:spLocks/>
              </p:cNvSpPr>
              <p:nvPr/>
            </p:nvSpPr>
            <p:spPr bwMode="auto">
              <a:xfrm>
                <a:off x="3381" y="2421"/>
                <a:ext cx="16" cy="10"/>
              </a:xfrm>
              <a:custGeom>
                <a:avLst/>
                <a:gdLst>
                  <a:gd name="T0" fmla="*/ 0 w 16"/>
                  <a:gd name="T1" fmla="*/ 4 h 10"/>
                  <a:gd name="T2" fmla="*/ 0 w 16"/>
                  <a:gd name="T3" fmla="*/ 4 h 10"/>
                  <a:gd name="T4" fmla="*/ 6 w 16"/>
                  <a:gd name="T5" fmla="*/ 0 h 10"/>
                  <a:gd name="T6" fmla="*/ 8 w 16"/>
                  <a:gd name="T7" fmla="*/ 0 h 10"/>
                  <a:gd name="T8" fmla="*/ 12 w 16"/>
                  <a:gd name="T9" fmla="*/ 2 h 10"/>
                  <a:gd name="T10" fmla="*/ 12 w 16"/>
                  <a:gd name="T11" fmla="*/ 2 h 10"/>
                  <a:gd name="T12" fmla="*/ 16 w 16"/>
                  <a:gd name="T13" fmla="*/ 4 h 10"/>
                  <a:gd name="T14" fmla="*/ 16 w 16"/>
                  <a:gd name="T15" fmla="*/ 6 h 10"/>
                  <a:gd name="T16" fmla="*/ 14 w 16"/>
                  <a:gd name="T17" fmla="*/ 10 h 10"/>
                  <a:gd name="T18" fmla="*/ 14 w 16"/>
                  <a:gd name="T19" fmla="*/ 10 h 10"/>
                  <a:gd name="T20" fmla="*/ 6 w 16"/>
                  <a:gd name="T21" fmla="*/ 10 h 10"/>
                  <a:gd name="T22" fmla="*/ 2 w 16"/>
                  <a:gd name="T23" fmla="*/ 10 h 10"/>
                  <a:gd name="T24" fmla="*/ 0 w 16"/>
                  <a:gd name="T25" fmla="*/ 4 h 1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0"/>
                  <a:gd name="T41" fmla="*/ 16 w 16"/>
                  <a:gd name="T42" fmla="*/ 10 h 10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0">
                    <a:moveTo>
                      <a:pt x="0" y="4"/>
                    </a:moveTo>
                    <a:lnTo>
                      <a:pt x="0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0"/>
                    </a:lnTo>
                    <a:lnTo>
                      <a:pt x="6" y="10"/>
                    </a:lnTo>
                    <a:lnTo>
                      <a:pt x="2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08" name="Freeform 548"/>
              <p:cNvSpPr>
                <a:spLocks/>
              </p:cNvSpPr>
              <p:nvPr/>
            </p:nvSpPr>
            <p:spPr bwMode="auto">
              <a:xfrm>
                <a:off x="3453" y="2429"/>
                <a:ext cx="10" cy="8"/>
              </a:xfrm>
              <a:custGeom>
                <a:avLst/>
                <a:gdLst>
                  <a:gd name="T0" fmla="*/ 0 w 10"/>
                  <a:gd name="T1" fmla="*/ 4 h 8"/>
                  <a:gd name="T2" fmla="*/ 0 w 10"/>
                  <a:gd name="T3" fmla="*/ 4 h 8"/>
                  <a:gd name="T4" fmla="*/ 0 w 10"/>
                  <a:gd name="T5" fmla="*/ 2 h 8"/>
                  <a:gd name="T6" fmla="*/ 2 w 10"/>
                  <a:gd name="T7" fmla="*/ 0 h 8"/>
                  <a:gd name="T8" fmla="*/ 4 w 10"/>
                  <a:gd name="T9" fmla="*/ 0 h 8"/>
                  <a:gd name="T10" fmla="*/ 4 w 10"/>
                  <a:gd name="T11" fmla="*/ 0 h 8"/>
                  <a:gd name="T12" fmla="*/ 8 w 10"/>
                  <a:gd name="T13" fmla="*/ 0 h 8"/>
                  <a:gd name="T14" fmla="*/ 10 w 10"/>
                  <a:gd name="T15" fmla="*/ 2 h 8"/>
                  <a:gd name="T16" fmla="*/ 10 w 10"/>
                  <a:gd name="T17" fmla="*/ 4 h 8"/>
                  <a:gd name="T18" fmla="*/ 4 w 10"/>
                  <a:gd name="T19" fmla="*/ 8 h 8"/>
                  <a:gd name="T20" fmla="*/ 0 w 10"/>
                  <a:gd name="T21" fmla="*/ 4 h 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8"/>
                  <a:gd name="T35" fmla="*/ 10 w 10"/>
                  <a:gd name="T36" fmla="*/ 8 h 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8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0" y="4"/>
                    </a:lnTo>
                    <a:lnTo>
                      <a:pt x="4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09" name="Freeform 549"/>
              <p:cNvSpPr>
                <a:spLocks/>
              </p:cNvSpPr>
              <p:nvPr/>
            </p:nvSpPr>
            <p:spPr bwMode="auto">
              <a:xfrm>
                <a:off x="3443" y="2419"/>
                <a:ext cx="8" cy="12"/>
              </a:xfrm>
              <a:custGeom>
                <a:avLst/>
                <a:gdLst>
                  <a:gd name="T0" fmla="*/ 0 w 8"/>
                  <a:gd name="T1" fmla="*/ 4 h 12"/>
                  <a:gd name="T2" fmla="*/ 0 w 8"/>
                  <a:gd name="T3" fmla="*/ 4 h 12"/>
                  <a:gd name="T4" fmla="*/ 0 w 8"/>
                  <a:gd name="T5" fmla="*/ 2 h 12"/>
                  <a:gd name="T6" fmla="*/ 2 w 8"/>
                  <a:gd name="T7" fmla="*/ 0 h 12"/>
                  <a:gd name="T8" fmla="*/ 4 w 8"/>
                  <a:gd name="T9" fmla="*/ 2 h 12"/>
                  <a:gd name="T10" fmla="*/ 4 w 8"/>
                  <a:gd name="T11" fmla="*/ 2 h 12"/>
                  <a:gd name="T12" fmla="*/ 8 w 8"/>
                  <a:gd name="T13" fmla="*/ 4 h 12"/>
                  <a:gd name="T14" fmla="*/ 8 w 8"/>
                  <a:gd name="T15" fmla="*/ 8 h 12"/>
                  <a:gd name="T16" fmla="*/ 6 w 8"/>
                  <a:gd name="T17" fmla="*/ 10 h 12"/>
                  <a:gd name="T18" fmla="*/ 6 w 8"/>
                  <a:gd name="T19" fmla="*/ 10 h 12"/>
                  <a:gd name="T20" fmla="*/ 6 w 8"/>
                  <a:gd name="T21" fmla="*/ 12 h 12"/>
                  <a:gd name="T22" fmla="*/ 4 w 8"/>
                  <a:gd name="T23" fmla="*/ 12 h 12"/>
                  <a:gd name="T24" fmla="*/ 2 w 8"/>
                  <a:gd name="T25" fmla="*/ 12 h 12"/>
                  <a:gd name="T26" fmla="*/ 2 w 8"/>
                  <a:gd name="T27" fmla="*/ 12 h 12"/>
                  <a:gd name="T28" fmla="*/ 0 w 8"/>
                  <a:gd name="T29" fmla="*/ 10 h 12"/>
                  <a:gd name="T30" fmla="*/ 0 w 8"/>
                  <a:gd name="T31" fmla="*/ 4 h 12"/>
                  <a:gd name="T32" fmla="*/ 0 w 8"/>
                  <a:gd name="T33" fmla="*/ 4 h 1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8"/>
                  <a:gd name="T52" fmla="*/ 0 h 12"/>
                  <a:gd name="T53" fmla="*/ 8 w 8"/>
                  <a:gd name="T54" fmla="*/ 12 h 12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8" h="12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2"/>
                    </a:lnTo>
                    <a:lnTo>
                      <a:pt x="8" y="4"/>
                    </a:lnTo>
                    <a:lnTo>
                      <a:pt x="8" y="8"/>
                    </a:lnTo>
                    <a:lnTo>
                      <a:pt x="6" y="10"/>
                    </a:lnTo>
                    <a:lnTo>
                      <a:pt x="6" y="12"/>
                    </a:lnTo>
                    <a:lnTo>
                      <a:pt x="4" y="12"/>
                    </a:lnTo>
                    <a:lnTo>
                      <a:pt x="2" y="12"/>
                    </a:lnTo>
                    <a:lnTo>
                      <a:pt x="0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10" name="Freeform 550"/>
              <p:cNvSpPr>
                <a:spLocks/>
              </p:cNvSpPr>
              <p:nvPr/>
            </p:nvSpPr>
            <p:spPr bwMode="auto">
              <a:xfrm>
                <a:off x="3465" y="2425"/>
                <a:ext cx="18" cy="14"/>
              </a:xfrm>
              <a:custGeom>
                <a:avLst/>
                <a:gdLst>
                  <a:gd name="T0" fmla="*/ 0 w 18"/>
                  <a:gd name="T1" fmla="*/ 14 h 14"/>
                  <a:gd name="T2" fmla="*/ 0 w 18"/>
                  <a:gd name="T3" fmla="*/ 14 h 14"/>
                  <a:gd name="T4" fmla="*/ 2 w 18"/>
                  <a:gd name="T5" fmla="*/ 6 h 14"/>
                  <a:gd name="T6" fmla="*/ 8 w 18"/>
                  <a:gd name="T7" fmla="*/ 2 h 14"/>
                  <a:gd name="T8" fmla="*/ 10 w 18"/>
                  <a:gd name="T9" fmla="*/ 0 h 14"/>
                  <a:gd name="T10" fmla="*/ 14 w 18"/>
                  <a:gd name="T11" fmla="*/ 2 h 14"/>
                  <a:gd name="T12" fmla="*/ 14 w 18"/>
                  <a:gd name="T13" fmla="*/ 2 h 14"/>
                  <a:gd name="T14" fmla="*/ 16 w 18"/>
                  <a:gd name="T15" fmla="*/ 4 h 14"/>
                  <a:gd name="T16" fmla="*/ 18 w 18"/>
                  <a:gd name="T17" fmla="*/ 6 h 14"/>
                  <a:gd name="T18" fmla="*/ 16 w 18"/>
                  <a:gd name="T19" fmla="*/ 10 h 14"/>
                  <a:gd name="T20" fmla="*/ 10 w 18"/>
                  <a:gd name="T21" fmla="*/ 14 h 14"/>
                  <a:gd name="T22" fmla="*/ 0 w 18"/>
                  <a:gd name="T23" fmla="*/ 14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4"/>
                  <a:gd name="T38" fmla="*/ 18 w 18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4">
                    <a:moveTo>
                      <a:pt x="0" y="14"/>
                    </a:moveTo>
                    <a:lnTo>
                      <a:pt x="0" y="14"/>
                    </a:lnTo>
                    <a:lnTo>
                      <a:pt x="2" y="6"/>
                    </a:lnTo>
                    <a:lnTo>
                      <a:pt x="8" y="2"/>
                    </a:lnTo>
                    <a:lnTo>
                      <a:pt x="10" y="0"/>
                    </a:lnTo>
                    <a:lnTo>
                      <a:pt x="14" y="2"/>
                    </a:lnTo>
                    <a:lnTo>
                      <a:pt x="16" y="4"/>
                    </a:lnTo>
                    <a:lnTo>
                      <a:pt x="18" y="6"/>
                    </a:lnTo>
                    <a:lnTo>
                      <a:pt x="16" y="10"/>
                    </a:lnTo>
                    <a:lnTo>
                      <a:pt x="10" y="14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11" name="Freeform 551"/>
              <p:cNvSpPr>
                <a:spLocks/>
              </p:cNvSpPr>
              <p:nvPr/>
            </p:nvSpPr>
            <p:spPr bwMode="auto">
              <a:xfrm>
                <a:off x="3441" y="2435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2 w 16"/>
                  <a:gd name="T5" fmla="*/ 2 h 14"/>
                  <a:gd name="T6" fmla="*/ 6 w 16"/>
                  <a:gd name="T7" fmla="*/ 0 h 14"/>
                  <a:gd name="T8" fmla="*/ 8 w 16"/>
                  <a:gd name="T9" fmla="*/ 0 h 14"/>
                  <a:gd name="T10" fmla="*/ 10 w 16"/>
                  <a:gd name="T11" fmla="*/ 2 h 14"/>
                  <a:gd name="T12" fmla="*/ 10 w 16"/>
                  <a:gd name="T13" fmla="*/ 2 h 14"/>
                  <a:gd name="T14" fmla="*/ 14 w 16"/>
                  <a:gd name="T15" fmla="*/ 6 h 14"/>
                  <a:gd name="T16" fmla="*/ 16 w 16"/>
                  <a:gd name="T17" fmla="*/ 10 h 14"/>
                  <a:gd name="T18" fmla="*/ 16 w 16"/>
                  <a:gd name="T19" fmla="*/ 14 h 14"/>
                  <a:gd name="T20" fmla="*/ 6 w 16"/>
                  <a:gd name="T21" fmla="*/ 14 h 14"/>
                  <a:gd name="T22" fmla="*/ 0 w 16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4"/>
                  <a:gd name="T38" fmla="*/ 16 w 16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4" y="6"/>
                    </a:lnTo>
                    <a:lnTo>
                      <a:pt x="16" y="10"/>
                    </a:lnTo>
                    <a:lnTo>
                      <a:pt x="16" y="14"/>
                    </a:lnTo>
                    <a:lnTo>
                      <a:pt x="6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12" name="Freeform 552"/>
              <p:cNvSpPr>
                <a:spLocks/>
              </p:cNvSpPr>
              <p:nvPr/>
            </p:nvSpPr>
            <p:spPr bwMode="auto">
              <a:xfrm>
                <a:off x="3443" y="2465"/>
                <a:ext cx="16" cy="10"/>
              </a:xfrm>
              <a:custGeom>
                <a:avLst/>
                <a:gdLst>
                  <a:gd name="T0" fmla="*/ 0 w 16"/>
                  <a:gd name="T1" fmla="*/ 4 h 10"/>
                  <a:gd name="T2" fmla="*/ 0 w 16"/>
                  <a:gd name="T3" fmla="*/ 4 h 10"/>
                  <a:gd name="T4" fmla="*/ 6 w 16"/>
                  <a:gd name="T5" fmla="*/ 0 h 10"/>
                  <a:gd name="T6" fmla="*/ 8 w 16"/>
                  <a:gd name="T7" fmla="*/ 0 h 10"/>
                  <a:gd name="T8" fmla="*/ 12 w 16"/>
                  <a:gd name="T9" fmla="*/ 0 h 10"/>
                  <a:gd name="T10" fmla="*/ 12 w 16"/>
                  <a:gd name="T11" fmla="*/ 0 h 10"/>
                  <a:gd name="T12" fmla="*/ 16 w 16"/>
                  <a:gd name="T13" fmla="*/ 4 h 10"/>
                  <a:gd name="T14" fmla="*/ 16 w 16"/>
                  <a:gd name="T15" fmla="*/ 6 h 10"/>
                  <a:gd name="T16" fmla="*/ 14 w 16"/>
                  <a:gd name="T17" fmla="*/ 10 h 10"/>
                  <a:gd name="T18" fmla="*/ 14 w 16"/>
                  <a:gd name="T19" fmla="*/ 10 h 10"/>
                  <a:gd name="T20" fmla="*/ 8 w 16"/>
                  <a:gd name="T21" fmla="*/ 10 h 10"/>
                  <a:gd name="T22" fmla="*/ 2 w 16"/>
                  <a:gd name="T23" fmla="*/ 10 h 10"/>
                  <a:gd name="T24" fmla="*/ 0 w 16"/>
                  <a:gd name="T25" fmla="*/ 4 h 1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0"/>
                  <a:gd name="T41" fmla="*/ 16 w 16"/>
                  <a:gd name="T42" fmla="*/ 10 h 10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0">
                    <a:moveTo>
                      <a:pt x="0" y="4"/>
                    </a:moveTo>
                    <a:lnTo>
                      <a:pt x="0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0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0"/>
                    </a:lnTo>
                    <a:lnTo>
                      <a:pt x="8" y="10"/>
                    </a:lnTo>
                    <a:lnTo>
                      <a:pt x="2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13" name="Freeform 553"/>
              <p:cNvSpPr>
                <a:spLocks/>
              </p:cNvSpPr>
              <p:nvPr/>
            </p:nvSpPr>
            <p:spPr bwMode="auto">
              <a:xfrm>
                <a:off x="3473" y="2471"/>
                <a:ext cx="10" cy="8"/>
              </a:xfrm>
              <a:custGeom>
                <a:avLst/>
                <a:gdLst>
                  <a:gd name="T0" fmla="*/ 0 w 10"/>
                  <a:gd name="T1" fmla="*/ 4 h 8"/>
                  <a:gd name="T2" fmla="*/ 0 w 10"/>
                  <a:gd name="T3" fmla="*/ 4 h 8"/>
                  <a:gd name="T4" fmla="*/ 0 w 10"/>
                  <a:gd name="T5" fmla="*/ 2 h 8"/>
                  <a:gd name="T6" fmla="*/ 2 w 10"/>
                  <a:gd name="T7" fmla="*/ 0 h 8"/>
                  <a:gd name="T8" fmla="*/ 4 w 10"/>
                  <a:gd name="T9" fmla="*/ 0 h 8"/>
                  <a:gd name="T10" fmla="*/ 4 w 10"/>
                  <a:gd name="T11" fmla="*/ 0 h 8"/>
                  <a:gd name="T12" fmla="*/ 8 w 10"/>
                  <a:gd name="T13" fmla="*/ 2 h 8"/>
                  <a:gd name="T14" fmla="*/ 10 w 10"/>
                  <a:gd name="T15" fmla="*/ 2 h 8"/>
                  <a:gd name="T16" fmla="*/ 10 w 10"/>
                  <a:gd name="T17" fmla="*/ 6 h 8"/>
                  <a:gd name="T18" fmla="*/ 4 w 10"/>
                  <a:gd name="T19" fmla="*/ 8 h 8"/>
                  <a:gd name="T20" fmla="*/ 0 w 10"/>
                  <a:gd name="T21" fmla="*/ 4 h 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8"/>
                  <a:gd name="T35" fmla="*/ 10 w 10"/>
                  <a:gd name="T36" fmla="*/ 8 h 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8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2"/>
                    </a:lnTo>
                    <a:lnTo>
                      <a:pt x="10" y="2"/>
                    </a:lnTo>
                    <a:lnTo>
                      <a:pt x="10" y="6"/>
                    </a:lnTo>
                    <a:lnTo>
                      <a:pt x="4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14" name="Freeform 554"/>
              <p:cNvSpPr>
                <a:spLocks/>
              </p:cNvSpPr>
              <p:nvPr/>
            </p:nvSpPr>
            <p:spPr bwMode="auto">
              <a:xfrm>
                <a:off x="3461" y="2461"/>
                <a:ext cx="10" cy="12"/>
              </a:xfrm>
              <a:custGeom>
                <a:avLst/>
                <a:gdLst>
                  <a:gd name="T0" fmla="*/ 0 w 10"/>
                  <a:gd name="T1" fmla="*/ 4 h 12"/>
                  <a:gd name="T2" fmla="*/ 0 w 10"/>
                  <a:gd name="T3" fmla="*/ 4 h 12"/>
                  <a:gd name="T4" fmla="*/ 2 w 10"/>
                  <a:gd name="T5" fmla="*/ 2 h 12"/>
                  <a:gd name="T6" fmla="*/ 4 w 10"/>
                  <a:gd name="T7" fmla="*/ 0 h 12"/>
                  <a:gd name="T8" fmla="*/ 6 w 10"/>
                  <a:gd name="T9" fmla="*/ 2 h 12"/>
                  <a:gd name="T10" fmla="*/ 6 w 10"/>
                  <a:gd name="T11" fmla="*/ 2 h 12"/>
                  <a:gd name="T12" fmla="*/ 8 w 10"/>
                  <a:gd name="T13" fmla="*/ 4 h 12"/>
                  <a:gd name="T14" fmla="*/ 10 w 10"/>
                  <a:gd name="T15" fmla="*/ 8 h 12"/>
                  <a:gd name="T16" fmla="*/ 8 w 10"/>
                  <a:gd name="T17" fmla="*/ 10 h 12"/>
                  <a:gd name="T18" fmla="*/ 8 w 10"/>
                  <a:gd name="T19" fmla="*/ 10 h 12"/>
                  <a:gd name="T20" fmla="*/ 6 w 10"/>
                  <a:gd name="T21" fmla="*/ 12 h 12"/>
                  <a:gd name="T22" fmla="*/ 6 w 10"/>
                  <a:gd name="T23" fmla="*/ 12 h 12"/>
                  <a:gd name="T24" fmla="*/ 4 w 10"/>
                  <a:gd name="T25" fmla="*/ 12 h 12"/>
                  <a:gd name="T26" fmla="*/ 4 w 10"/>
                  <a:gd name="T27" fmla="*/ 12 h 12"/>
                  <a:gd name="T28" fmla="*/ 2 w 10"/>
                  <a:gd name="T29" fmla="*/ 10 h 12"/>
                  <a:gd name="T30" fmla="*/ 0 w 10"/>
                  <a:gd name="T31" fmla="*/ 4 h 12"/>
                  <a:gd name="T32" fmla="*/ 0 w 10"/>
                  <a:gd name="T33" fmla="*/ 4 h 1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10"/>
                  <a:gd name="T52" fmla="*/ 0 h 12"/>
                  <a:gd name="T53" fmla="*/ 10 w 10"/>
                  <a:gd name="T54" fmla="*/ 12 h 12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10" h="12">
                    <a:moveTo>
                      <a:pt x="0" y="4"/>
                    </a:moveTo>
                    <a:lnTo>
                      <a:pt x="0" y="4"/>
                    </a:lnTo>
                    <a:lnTo>
                      <a:pt x="2" y="2"/>
                    </a:lnTo>
                    <a:lnTo>
                      <a:pt x="4" y="0"/>
                    </a:lnTo>
                    <a:lnTo>
                      <a:pt x="6" y="2"/>
                    </a:lnTo>
                    <a:lnTo>
                      <a:pt x="8" y="4"/>
                    </a:lnTo>
                    <a:lnTo>
                      <a:pt x="10" y="8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2"/>
                    </a:lnTo>
                    <a:lnTo>
                      <a:pt x="2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15" name="Freeform 555"/>
              <p:cNvSpPr>
                <a:spLocks/>
              </p:cNvSpPr>
              <p:nvPr/>
            </p:nvSpPr>
            <p:spPr bwMode="auto">
              <a:xfrm>
                <a:off x="3449" y="2479"/>
                <a:ext cx="8" cy="10"/>
              </a:xfrm>
              <a:custGeom>
                <a:avLst/>
                <a:gdLst>
                  <a:gd name="T0" fmla="*/ 0 w 8"/>
                  <a:gd name="T1" fmla="*/ 6 h 10"/>
                  <a:gd name="T2" fmla="*/ 0 w 8"/>
                  <a:gd name="T3" fmla="*/ 6 h 10"/>
                  <a:gd name="T4" fmla="*/ 0 w 8"/>
                  <a:gd name="T5" fmla="*/ 2 h 10"/>
                  <a:gd name="T6" fmla="*/ 2 w 8"/>
                  <a:gd name="T7" fmla="*/ 0 h 10"/>
                  <a:gd name="T8" fmla="*/ 4 w 8"/>
                  <a:gd name="T9" fmla="*/ 0 h 10"/>
                  <a:gd name="T10" fmla="*/ 4 w 8"/>
                  <a:gd name="T11" fmla="*/ 0 h 10"/>
                  <a:gd name="T12" fmla="*/ 8 w 8"/>
                  <a:gd name="T13" fmla="*/ 4 h 10"/>
                  <a:gd name="T14" fmla="*/ 8 w 8"/>
                  <a:gd name="T15" fmla="*/ 6 h 10"/>
                  <a:gd name="T16" fmla="*/ 8 w 8"/>
                  <a:gd name="T17" fmla="*/ 6 h 10"/>
                  <a:gd name="T18" fmla="*/ 8 w 8"/>
                  <a:gd name="T19" fmla="*/ 10 h 10"/>
                  <a:gd name="T20" fmla="*/ 6 w 8"/>
                  <a:gd name="T21" fmla="*/ 10 h 10"/>
                  <a:gd name="T22" fmla="*/ 6 w 8"/>
                  <a:gd name="T23" fmla="*/ 10 h 10"/>
                  <a:gd name="T24" fmla="*/ 2 w 8"/>
                  <a:gd name="T25" fmla="*/ 10 h 10"/>
                  <a:gd name="T26" fmla="*/ 0 w 8"/>
                  <a:gd name="T27" fmla="*/ 6 h 10"/>
                  <a:gd name="T28" fmla="*/ 0 w 8"/>
                  <a:gd name="T29" fmla="*/ 6 h 10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8"/>
                  <a:gd name="T46" fmla="*/ 0 h 10"/>
                  <a:gd name="T47" fmla="*/ 8 w 8"/>
                  <a:gd name="T48" fmla="*/ 10 h 10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8" h="10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8" y="6"/>
                    </a:lnTo>
                    <a:lnTo>
                      <a:pt x="8" y="10"/>
                    </a:lnTo>
                    <a:lnTo>
                      <a:pt x="6" y="10"/>
                    </a:lnTo>
                    <a:lnTo>
                      <a:pt x="2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16" name="Freeform 556"/>
              <p:cNvSpPr>
                <a:spLocks/>
              </p:cNvSpPr>
              <p:nvPr/>
            </p:nvSpPr>
            <p:spPr bwMode="auto">
              <a:xfrm>
                <a:off x="3405" y="2467"/>
                <a:ext cx="16" cy="14"/>
              </a:xfrm>
              <a:custGeom>
                <a:avLst/>
                <a:gdLst>
                  <a:gd name="T0" fmla="*/ 0 w 16"/>
                  <a:gd name="T1" fmla="*/ 10 h 14"/>
                  <a:gd name="T2" fmla="*/ 0 w 16"/>
                  <a:gd name="T3" fmla="*/ 10 h 14"/>
                  <a:gd name="T4" fmla="*/ 0 w 16"/>
                  <a:gd name="T5" fmla="*/ 4 h 14"/>
                  <a:gd name="T6" fmla="*/ 0 w 16"/>
                  <a:gd name="T7" fmla="*/ 0 h 14"/>
                  <a:gd name="T8" fmla="*/ 4 w 16"/>
                  <a:gd name="T9" fmla="*/ 2 h 14"/>
                  <a:gd name="T10" fmla="*/ 4 w 16"/>
                  <a:gd name="T11" fmla="*/ 2 h 14"/>
                  <a:gd name="T12" fmla="*/ 16 w 16"/>
                  <a:gd name="T13" fmla="*/ 8 h 14"/>
                  <a:gd name="T14" fmla="*/ 16 w 16"/>
                  <a:gd name="T15" fmla="*/ 8 h 14"/>
                  <a:gd name="T16" fmla="*/ 14 w 16"/>
                  <a:gd name="T17" fmla="*/ 12 h 14"/>
                  <a:gd name="T18" fmla="*/ 14 w 16"/>
                  <a:gd name="T19" fmla="*/ 14 h 14"/>
                  <a:gd name="T20" fmla="*/ 12 w 16"/>
                  <a:gd name="T21" fmla="*/ 14 h 14"/>
                  <a:gd name="T22" fmla="*/ 12 w 16"/>
                  <a:gd name="T23" fmla="*/ 14 h 14"/>
                  <a:gd name="T24" fmla="*/ 6 w 16"/>
                  <a:gd name="T25" fmla="*/ 12 h 14"/>
                  <a:gd name="T26" fmla="*/ 2 w 16"/>
                  <a:gd name="T27" fmla="*/ 12 h 14"/>
                  <a:gd name="T28" fmla="*/ 0 w 16"/>
                  <a:gd name="T29" fmla="*/ 10 h 14"/>
                  <a:gd name="T30" fmla="*/ 0 w 16"/>
                  <a:gd name="T31" fmla="*/ 10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4"/>
                  <a:gd name="T50" fmla="*/ 16 w 16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4">
                    <a:moveTo>
                      <a:pt x="0" y="10"/>
                    </a:moveTo>
                    <a:lnTo>
                      <a:pt x="0" y="10"/>
                    </a:lnTo>
                    <a:lnTo>
                      <a:pt x="0" y="4"/>
                    </a:lnTo>
                    <a:lnTo>
                      <a:pt x="0" y="0"/>
                    </a:lnTo>
                    <a:lnTo>
                      <a:pt x="4" y="2"/>
                    </a:lnTo>
                    <a:lnTo>
                      <a:pt x="16" y="8"/>
                    </a:lnTo>
                    <a:lnTo>
                      <a:pt x="14" y="12"/>
                    </a:lnTo>
                    <a:lnTo>
                      <a:pt x="14" y="14"/>
                    </a:lnTo>
                    <a:lnTo>
                      <a:pt x="12" y="14"/>
                    </a:lnTo>
                    <a:lnTo>
                      <a:pt x="6" y="12"/>
                    </a:lnTo>
                    <a:lnTo>
                      <a:pt x="2" y="12"/>
                    </a:lnTo>
                    <a:lnTo>
                      <a:pt x="0" y="1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17" name="Freeform 557"/>
              <p:cNvSpPr>
                <a:spLocks/>
              </p:cNvSpPr>
              <p:nvPr/>
            </p:nvSpPr>
            <p:spPr bwMode="auto">
              <a:xfrm>
                <a:off x="3421" y="2473"/>
                <a:ext cx="12" cy="12"/>
              </a:xfrm>
              <a:custGeom>
                <a:avLst/>
                <a:gdLst>
                  <a:gd name="T0" fmla="*/ 2 w 12"/>
                  <a:gd name="T1" fmla="*/ 8 h 12"/>
                  <a:gd name="T2" fmla="*/ 2 w 12"/>
                  <a:gd name="T3" fmla="*/ 8 h 12"/>
                  <a:gd name="T4" fmla="*/ 0 w 12"/>
                  <a:gd name="T5" fmla="*/ 4 h 12"/>
                  <a:gd name="T6" fmla="*/ 2 w 12"/>
                  <a:gd name="T7" fmla="*/ 2 h 12"/>
                  <a:gd name="T8" fmla="*/ 6 w 12"/>
                  <a:gd name="T9" fmla="*/ 0 h 12"/>
                  <a:gd name="T10" fmla="*/ 6 w 12"/>
                  <a:gd name="T11" fmla="*/ 0 h 12"/>
                  <a:gd name="T12" fmla="*/ 8 w 12"/>
                  <a:gd name="T13" fmla="*/ 0 h 12"/>
                  <a:gd name="T14" fmla="*/ 12 w 12"/>
                  <a:gd name="T15" fmla="*/ 4 h 12"/>
                  <a:gd name="T16" fmla="*/ 12 w 12"/>
                  <a:gd name="T17" fmla="*/ 6 h 12"/>
                  <a:gd name="T18" fmla="*/ 10 w 12"/>
                  <a:gd name="T19" fmla="*/ 12 h 12"/>
                  <a:gd name="T20" fmla="*/ 2 w 12"/>
                  <a:gd name="T21" fmla="*/ 12 h 12"/>
                  <a:gd name="T22" fmla="*/ 2 w 12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2"/>
                  <a:gd name="T38" fmla="*/ 12 w 12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2">
                    <a:moveTo>
                      <a:pt x="2" y="8"/>
                    </a:moveTo>
                    <a:lnTo>
                      <a:pt x="2" y="8"/>
                    </a:lnTo>
                    <a:lnTo>
                      <a:pt x="0" y="4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4"/>
                    </a:lnTo>
                    <a:lnTo>
                      <a:pt x="12" y="6"/>
                    </a:lnTo>
                    <a:lnTo>
                      <a:pt x="10" y="12"/>
                    </a:lnTo>
                    <a:lnTo>
                      <a:pt x="2" y="12"/>
                    </a:lnTo>
                    <a:lnTo>
                      <a:pt x="2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18" name="Freeform 558"/>
              <p:cNvSpPr>
                <a:spLocks/>
              </p:cNvSpPr>
              <p:nvPr/>
            </p:nvSpPr>
            <p:spPr bwMode="auto">
              <a:xfrm>
                <a:off x="3435" y="2475"/>
                <a:ext cx="10" cy="14"/>
              </a:xfrm>
              <a:custGeom>
                <a:avLst/>
                <a:gdLst>
                  <a:gd name="T0" fmla="*/ 0 w 10"/>
                  <a:gd name="T1" fmla="*/ 12 h 14"/>
                  <a:gd name="T2" fmla="*/ 0 w 10"/>
                  <a:gd name="T3" fmla="*/ 12 h 14"/>
                  <a:gd name="T4" fmla="*/ 0 w 10"/>
                  <a:gd name="T5" fmla="*/ 8 h 14"/>
                  <a:gd name="T6" fmla="*/ 2 w 10"/>
                  <a:gd name="T7" fmla="*/ 2 h 14"/>
                  <a:gd name="T8" fmla="*/ 2 w 10"/>
                  <a:gd name="T9" fmla="*/ 2 h 14"/>
                  <a:gd name="T10" fmla="*/ 2 w 10"/>
                  <a:gd name="T11" fmla="*/ 0 h 14"/>
                  <a:gd name="T12" fmla="*/ 4 w 10"/>
                  <a:gd name="T13" fmla="*/ 0 h 14"/>
                  <a:gd name="T14" fmla="*/ 6 w 10"/>
                  <a:gd name="T15" fmla="*/ 0 h 14"/>
                  <a:gd name="T16" fmla="*/ 8 w 10"/>
                  <a:gd name="T17" fmla="*/ 2 h 14"/>
                  <a:gd name="T18" fmla="*/ 8 w 10"/>
                  <a:gd name="T19" fmla="*/ 2 h 14"/>
                  <a:gd name="T20" fmla="*/ 10 w 10"/>
                  <a:gd name="T21" fmla="*/ 12 h 14"/>
                  <a:gd name="T22" fmla="*/ 10 w 10"/>
                  <a:gd name="T23" fmla="*/ 12 h 14"/>
                  <a:gd name="T24" fmla="*/ 6 w 10"/>
                  <a:gd name="T25" fmla="*/ 14 h 14"/>
                  <a:gd name="T26" fmla="*/ 2 w 10"/>
                  <a:gd name="T27" fmla="*/ 14 h 14"/>
                  <a:gd name="T28" fmla="*/ 0 w 10"/>
                  <a:gd name="T29" fmla="*/ 12 h 14"/>
                  <a:gd name="T30" fmla="*/ 0 w 10"/>
                  <a:gd name="T31" fmla="*/ 12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0"/>
                  <a:gd name="T49" fmla="*/ 0 h 14"/>
                  <a:gd name="T50" fmla="*/ 10 w 10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0" h="14">
                    <a:moveTo>
                      <a:pt x="0" y="12"/>
                    </a:moveTo>
                    <a:lnTo>
                      <a:pt x="0" y="12"/>
                    </a:lnTo>
                    <a:lnTo>
                      <a:pt x="0" y="8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10" y="12"/>
                    </a:lnTo>
                    <a:lnTo>
                      <a:pt x="6" y="14"/>
                    </a:lnTo>
                    <a:lnTo>
                      <a:pt x="2" y="14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19" name="Freeform 559"/>
              <p:cNvSpPr>
                <a:spLocks/>
              </p:cNvSpPr>
              <p:nvPr/>
            </p:nvSpPr>
            <p:spPr bwMode="auto">
              <a:xfrm>
                <a:off x="3389" y="2459"/>
                <a:ext cx="18" cy="12"/>
              </a:xfrm>
              <a:custGeom>
                <a:avLst/>
                <a:gdLst>
                  <a:gd name="T0" fmla="*/ 0 w 18"/>
                  <a:gd name="T1" fmla="*/ 12 h 12"/>
                  <a:gd name="T2" fmla="*/ 0 w 18"/>
                  <a:gd name="T3" fmla="*/ 12 h 12"/>
                  <a:gd name="T4" fmla="*/ 4 w 18"/>
                  <a:gd name="T5" fmla="*/ 4 h 12"/>
                  <a:gd name="T6" fmla="*/ 10 w 18"/>
                  <a:gd name="T7" fmla="*/ 0 h 12"/>
                  <a:gd name="T8" fmla="*/ 12 w 18"/>
                  <a:gd name="T9" fmla="*/ 0 h 12"/>
                  <a:gd name="T10" fmla="*/ 16 w 18"/>
                  <a:gd name="T11" fmla="*/ 0 h 12"/>
                  <a:gd name="T12" fmla="*/ 16 w 18"/>
                  <a:gd name="T13" fmla="*/ 0 h 12"/>
                  <a:gd name="T14" fmla="*/ 18 w 18"/>
                  <a:gd name="T15" fmla="*/ 2 h 12"/>
                  <a:gd name="T16" fmla="*/ 18 w 18"/>
                  <a:gd name="T17" fmla="*/ 4 h 12"/>
                  <a:gd name="T18" fmla="*/ 16 w 18"/>
                  <a:gd name="T19" fmla="*/ 8 h 12"/>
                  <a:gd name="T20" fmla="*/ 12 w 18"/>
                  <a:gd name="T21" fmla="*/ 12 h 12"/>
                  <a:gd name="T22" fmla="*/ 0 w 18"/>
                  <a:gd name="T23" fmla="*/ 12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2"/>
                  <a:gd name="T38" fmla="*/ 18 w 18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2">
                    <a:moveTo>
                      <a:pt x="0" y="12"/>
                    </a:moveTo>
                    <a:lnTo>
                      <a:pt x="0" y="12"/>
                    </a:lnTo>
                    <a:lnTo>
                      <a:pt x="4" y="4"/>
                    </a:lnTo>
                    <a:lnTo>
                      <a:pt x="10" y="0"/>
                    </a:lnTo>
                    <a:lnTo>
                      <a:pt x="12" y="0"/>
                    </a:lnTo>
                    <a:lnTo>
                      <a:pt x="16" y="0"/>
                    </a:lnTo>
                    <a:lnTo>
                      <a:pt x="18" y="2"/>
                    </a:lnTo>
                    <a:lnTo>
                      <a:pt x="18" y="4"/>
                    </a:lnTo>
                    <a:lnTo>
                      <a:pt x="16" y="8"/>
                    </a:lnTo>
                    <a:lnTo>
                      <a:pt x="12" y="12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20" name="Freeform 560"/>
              <p:cNvSpPr>
                <a:spLocks/>
              </p:cNvSpPr>
              <p:nvPr/>
            </p:nvSpPr>
            <p:spPr bwMode="auto">
              <a:xfrm>
                <a:off x="3443" y="2513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2 w 16"/>
                  <a:gd name="T5" fmla="*/ 4 h 14"/>
                  <a:gd name="T6" fmla="*/ 6 w 16"/>
                  <a:gd name="T7" fmla="*/ 0 h 14"/>
                  <a:gd name="T8" fmla="*/ 8 w 16"/>
                  <a:gd name="T9" fmla="*/ 0 h 14"/>
                  <a:gd name="T10" fmla="*/ 10 w 16"/>
                  <a:gd name="T11" fmla="*/ 2 h 14"/>
                  <a:gd name="T12" fmla="*/ 10 w 16"/>
                  <a:gd name="T13" fmla="*/ 2 h 14"/>
                  <a:gd name="T14" fmla="*/ 14 w 16"/>
                  <a:gd name="T15" fmla="*/ 6 h 14"/>
                  <a:gd name="T16" fmla="*/ 16 w 16"/>
                  <a:gd name="T17" fmla="*/ 10 h 14"/>
                  <a:gd name="T18" fmla="*/ 16 w 16"/>
                  <a:gd name="T19" fmla="*/ 14 h 14"/>
                  <a:gd name="T20" fmla="*/ 6 w 16"/>
                  <a:gd name="T21" fmla="*/ 14 h 14"/>
                  <a:gd name="T22" fmla="*/ 0 w 16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4"/>
                  <a:gd name="T38" fmla="*/ 16 w 16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2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4" y="6"/>
                    </a:lnTo>
                    <a:lnTo>
                      <a:pt x="16" y="10"/>
                    </a:lnTo>
                    <a:lnTo>
                      <a:pt x="16" y="14"/>
                    </a:lnTo>
                    <a:lnTo>
                      <a:pt x="6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21" name="Freeform 561"/>
              <p:cNvSpPr>
                <a:spLocks/>
              </p:cNvSpPr>
              <p:nvPr/>
            </p:nvSpPr>
            <p:spPr bwMode="auto">
              <a:xfrm>
                <a:off x="3299" y="2507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2 w 16"/>
                  <a:gd name="T5" fmla="*/ 2 h 14"/>
                  <a:gd name="T6" fmla="*/ 6 w 16"/>
                  <a:gd name="T7" fmla="*/ 0 h 14"/>
                  <a:gd name="T8" fmla="*/ 8 w 16"/>
                  <a:gd name="T9" fmla="*/ 0 h 14"/>
                  <a:gd name="T10" fmla="*/ 10 w 16"/>
                  <a:gd name="T11" fmla="*/ 2 h 14"/>
                  <a:gd name="T12" fmla="*/ 10 w 16"/>
                  <a:gd name="T13" fmla="*/ 2 h 14"/>
                  <a:gd name="T14" fmla="*/ 14 w 16"/>
                  <a:gd name="T15" fmla="*/ 6 h 14"/>
                  <a:gd name="T16" fmla="*/ 16 w 16"/>
                  <a:gd name="T17" fmla="*/ 10 h 14"/>
                  <a:gd name="T18" fmla="*/ 16 w 16"/>
                  <a:gd name="T19" fmla="*/ 14 h 14"/>
                  <a:gd name="T20" fmla="*/ 6 w 16"/>
                  <a:gd name="T21" fmla="*/ 14 h 14"/>
                  <a:gd name="T22" fmla="*/ 0 w 16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4"/>
                  <a:gd name="T38" fmla="*/ 16 w 16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4" y="6"/>
                    </a:lnTo>
                    <a:lnTo>
                      <a:pt x="16" y="10"/>
                    </a:lnTo>
                    <a:lnTo>
                      <a:pt x="16" y="14"/>
                    </a:lnTo>
                    <a:lnTo>
                      <a:pt x="6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22" name="Freeform 562"/>
              <p:cNvSpPr>
                <a:spLocks/>
              </p:cNvSpPr>
              <p:nvPr/>
            </p:nvSpPr>
            <p:spPr bwMode="auto">
              <a:xfrm>
                <a:off x="3271" y="2547"/>
                <a:ext cx="16" cy="16"/>
              </a:xfrm>
              <a:custGeom>
                <a:avLst/>
                <a:gdLst>
                  <a:gd name="T0" fmla="*/ 0 w 16"/>
                  <a:gd name="T1" fmla="*/ 8 h 16"/>
                  <a:gd name="T2" fmla="*/ 0 w 16"/>
                  <a:gd name="T3" fmla="*/ 8 h 16"/>
                  <a:gd name="T4" fmla="*/ 0 w 16"/>
                  <a:gd name="T5" fmla="*/ 2 h 16"/>
                  <a:gd name="T6" fmla="*/ 2 w 16"/>
                  <a:gd name="T7" fmla="*/ 0 h 16"/>
                  <a:gd name="T8" fmla="*/ 6 w 16"/>
                  <a:gd name="T9" fmla="*/ 2 h 16"/>
                  <a:gd name="T10" fmla="*/ 6 w 16"/>
                  <a:gd name="T11" fmla="*/ 2 h 16"/>
                  <a:gd name="T12" fmla="*/ 16 w 16"/>
                  <a:gd name="T13" fmla="*/ 10 h 16"/>
                  <a:gd name="T14" fmla="*/ 16 w 16"/>
                  <a:gd name="T15" fmla="*/ 10 h 16"/>
                  <a:gd name="T16" fmla="*/ 14 w 16"/>
                  <a:gd name="T17" fmla="*/ 14 h 16"/>
                  <a:gd name="T18" fmla="*/ 12 w 16"/>
                  <a:gd name="T19" fmla="*/ 14 h 16"/>
                  <a:gd name="T20" fmla="*/ 10 w 16"/>
                  <a:gd name="T21" fmla="*/ 16 h 16"/>
                  <a:gd name="T22" fmla="*/ 10 w 16"/>
                  <a:gd name="T23" fmla="*/ 16 h 16"/>
                  <a:gd name="T24" fmla="*/ 4 w 16"/>
                  <a:gd name="T25" fmla="*/ 12 h 16"/>
                  <a:gd name="T26" fmla="*/ 0 w 16"/>
                  <a:gd name="T27" fmla="*/ 10 h 16"/>
                  <a:gd name="T28" fmla="*/ 0 w 16"/>
                  <a:gd name="T29" fmla="*/ 8 h 16"/>
                  <a:gd name="T30" fmla="*/ 0 w 16"/>
                  <a:gd name="T31" fmla="*/ 8 h 1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6"/>
                  <a:gd name="T50" fmla="*/ 16 w 16"/>
                  <a:gd name="T51" fmla="*/ 16 h 1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6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2"/>
                    </a:lnTo>
                    <a:lnTo>
                      <a:pt x="16" y="10"/>
                    </a:lnTo>
                    <a:lnTo>
                      <a:pt x="14" y="14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4" y="12"/>
                    </a:lnTo>
                    <a:lnTo>
                      <a:pt x="0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23" name="Freeform 563"/>
              <p:cNvSpPr>
                <a:spLocks/>
              </p:cNvSpPr>
              <p:nvPr/>
            </p:nvSpPr>
            <p:spPr bwMode="auto">
              <a:xfrm>
                <a:off x="3297" y="2561"/>
                <a:ext cx="10" cy="16"/>
              </a:xfrm>
              <a:custGeom>
                <a:avLst/>
                <a:gdLst>
                  <a:gd name="T0" fmla="*/ 0 w 10"/>
                  <a:gd name="T1" fmla="*/ 12 h 16"/>
                  <a:gd name="T2" fmla="*/ 0 w 10"/>
                  <a:gd name="T3" fmla="*/ 12 h 16"/>
                  <a:gd name="T4" fmla="*/ 2 w 10"/>
                  <a:gd name="T5" fmla="*/ 8 h 16"/>
                  <a:gd name="T6" fmla="*/ 4 w 10"/>
                  <a:gd name="T7" fmla="*/ 0 h 16"/>
                  <a:gd name="T8" fmla="*/ 4 w 10"/>
                  <a:gd name="T9" fmla="*/ 0 h 16"/>
                  <a:gd name="T10" fmla="*/ 6 w 10"/>
                  <a:gd name="T11" fmla="*/ 0 h 16"/>
                  <a:gd name="T12" fmla="*/ 8 w 10"/>
                  <a:gd name="T13" fmla="*/ 0 h 16"/>
                  <a:gd name="T14" fmla="*/ 10 w 10"/>
                  <a:gd name="T15" fmla="*/ 2 h 16"/>
                  <a:gd name="T16" fmla="*/ 10 w 10"/>
                  <a:gd name="T17" fmla="*/ 4 h 16"/>
                  <a:gd name="T18" fmla="*/ 10 w 10"/>
                  <a:gd name="T19" fmla="*/ 4 h 16"/>
                  <a:gd name="T20" fmla="*/ 10 w 10"/>
                  <a:gd name="T21" fmla="*/ 14 h 16"/>
                  <a:gd name="T22" fmla="*/ 10 w 10"/>
                  <a:gd name="T23" fmla="*/ 14 h 16"/>
                  <a:gd name="T24" fmla="*/ 6 w 10"/>
                  <a:gd name="T25" fmla="*/ 16 h 16"/>
                  <a:gd name="T26" fmla="*/ 2 w 10"/>
                  <a:gd name="T27" fmla="*/ 14 h 16"/>
                  <a:gd name="T28" fmla="*/ 0 w 10"/>
                  <a:gd name="T29" fmla="*/ 12 h 16"/>
                  <a:gd name="T30" fmla="*/ 0 w 10"/>
                  <a:gd name="T31" fmla="*/ 12 h 1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0"/>
                  <a:gd name="T49" fmla="*/ 0 h 16"/>
                  <a:gd name="T50" fmla="*/ 10 w 10"/>
                  <a:gd name="T51" fmla="*/ 16 h 1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0" h="16">
                    <a:moveTo>
                      <a:pt x="0" y="12"/>
                    </a:moveTo>
                    <a:lnTo>
                      <a:pt x="0" y="12"/>
                    </a:lnTo>
                    <a:lnTo>
                      <a:pt x="2" y="8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0" y="4"/>
                    </a:lnTo>
                    <a:lnTo>
                      <a:pt x="10" y="14"/>
                    </a:lnTo>
                    <a:lnTo>
                      <a:pt x="6" y="16"/>
                    </a:lnTo>
                    <a:lnTo>
                      <a:pt x="2" y="14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24" name="Freeform 564"/>
              <p:cNvSpPr>
                <a:spLocks/>
              </p:cNvSpPr>
              <p:nvPr/>
            </p:nvSpPr>
            <p:spPr bwMode="auto">
              <a:xfrm>
                <a:off x="3285" y="2545"/>
                <a:ext cx="14" cy="14"/>
              </a:xfrm>
              <a:custGeom>
                <a:avLst/>
                <a:gdLst>
                  <a:gd name="T0" fmla="*/ 0 w 14"/>
                  <a:gd name="T1" fmla="*/ 6 h 14"/>
                  <a:gd name="T2" fmla="*/ 0 w 14"/>
                  <a:gd name="T3" fmla="*/ 6 h 14"/>
                  <a:gd name="T4" fmla="*/ 2 w 14"/>
                  <a:gd name="T5" fmla="*/ 2 h 14"/>
                  <a:gd name="T6" fmla="*/ 6 w 14"/>
                  <a:gd name="T7" fmla="*/ 0 h 14"/>
                  <a:gd name="T8" fmla="*/ 8 w 14"/>
                  <a:gd name="T9" fmla="*/ 0 h 14"/>
                  <a:gd name="T10" fmla="*/ 10 w 14"/>
                  <a:gd name="T11" fmla="*/ 2 h 14"/>
                  <a:gd name="T12" fmla="*/ 10 w 14"/>
                  <a:gd name="T13" fmla="*/ 2 h 14"/>
                  <a:gd name="T14" fmla="*/ 14 w 14"/>
                  <a:gd name="T15" fmla="*/ 6 h 14"/>
                  <a:gd name="T16" fmla="*/ 14 w 14"/>
                  <a:gd name="T17" fmla="*/ 10 h 14"/>
                  <a:gd name="T18" fmla="*/ 14 w 14"/>
                  <a:gd name="T19" fmla="*/ 14 h 14"/>
                  <a:gd name="T20" fmla="*/ 4 w 14"/>
                  <a:gd name="T21" fmla="*/ 12 h 14"/>
                  <a:gd name="T22" fmla="*/ 0 w 14"/>
                  <a:gd name="T23" fmla="*/ 6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4"/>
                  <a:gd name="T37" fmla="*/ 0 h 14"/>
                  <a:gd name="T38" fmla="*/ 14 w 14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4" h="14">
                    <a:moveTo>
                      <a:pt x="0" y="6"/>
                    </a:moveTo>
                    <a:lnTo>
                      <a:pt x="0" y="6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4" y="6"/>
                    </a:lnTo>
                    <a:lnTo>
                      <a:pt x="14" y="10"/>
                    </a:lnTo>
                    <a:lnTo>
                      <a:pt x="14" y="14"/>
                    </a:lnTo>
                    <a:lnTo>
                      <a:pt x="4" y="12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25" name="Freeform 565"/>
              <p:cNvSpPr>
                <a:spLocks/>
              </p:cNvSpPr>
              <p:nvPr/>
            </p:nvSpPr>
            <p:spPr bwMode="auto">
              <a:xfrm>
                <a:off x="3387" y="2475"/>
                <a:ext cx="16" cy="12"/>
              </a:xfrm>
              <a:custGeom>
                <a:avLst/>
                <a:gdLst>
                  <a:gd name="T0" fmla="*/ 0 w 16"/>
                  <a:gd name="T1" fmla="*/ 4 h 12"/>
                  <a:gd name="T2" fmla="*/ 0 w 16"/>
                  <a:gd name="T3" fmla="*/ 4 h 12"/>
                  <a:gd name="T4" fmla="*/ 6 w 16"/>
                  <a:gd name="T5" fmla="*/ 0 h 12"/>
                  <a:gd name="T6" fmla="*/ 8 w 16"/>
                  <a:gd name="T7" fmla="*/ 0 h 12"/>
                  <a:gd name="T8" fmla="*/ 12 w 16"/>
                  <a:gd name="T9" fmla="*/ 2 h 12"/>
                  <a:gd name="T10" fmla="*/ 12 w 16"/>
                  <a:gd name="T11" fmla="*/ 2 h 12"/>
                  <a:gd name="T12" fmla="*/ 16 w 16"/>
                  <a:gd name="T13" fmla="*/ 6 h 12"/>
                  <a:gd name="T14" fmla="*/ 16 w 16"/>
                  <a:gd name="T15" fmla="*/ 8 h 12"/>
                  <a:gd name="T16" fmla="*/ 14 w 16"/>
                  <a:gd name="T17" fmla="*/ 10 h 12"/>
                  <a:gd name="T18" fmla="*/ 14 w 16"/>
                  <a:gd name="T19" fmla="*/ 10 h 12"/>
                  <a:gd name="T20" fmla="*/ 8 w 16"/>
                  <a:gd name="T21" fmla="*/ 12 h 12"/>
                  <a:gd name="T22" fmla="*/ 2 w 16"/>
                  <a:gd name="T23" fmla="*/ 12 h 12"/>
                  <a:gd name="T24" fmla="*/ 0 w 16"/>
                  <a:gd name="T25" fmla="*/ 4 h 1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2"/>
                  <a:gd name="T41" fmla="*/ 16 w 16"/>
                  <a:gd name="T42" fmla="*/ 12 h 12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2">
                    <a:moveTo>
                      <a:pt x="0" y="4"/>
                    </a:moveTo>
                    <a:lnTo>
                      <a:pt x="0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6" y="6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8" y="12"/>
                    </a:lnTo>
                    <a:lnTo>
                      <a:pt x="2" y="12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26" name="Freeform 566"/>
              <p:cNvSpPr>
                <a:spLocks/>
              </p:cNvSpPr>
              <p:nvPr/>
            </p:nvSpPr>
            <p:spPr bwMode="auto">
              <a:xfrm>
                <a:off x="3411" y="2493"/>
                <a:ext cx="10" cy="10"/>
              </a:xfrm>
              <a:custGeom>
                <a:avLst/>
                <a:gdLst>
                  <a:gd name="T0" fmla="*/ 0 w 10"/>
                  <a:gd name="T1" fmla="*/ 4 h 10"/>
                  <a:gd name="T2" fmla="*/ 0 w 10"/>
                  <a:gd name="T3" fmla="*/ 4 h 10"/>
                  <a:gd name="T4" fmla="*/ 0 w 10"/>
                  <a:gd name="T5" fmla="*/ 2 h 10"/>
                  <a:gd name="T6" fmla="*/ 2 w 10"/>
                  <a:gd name="T7" fmla="*/ 0 h 10"/>
                  <a:gd name="T8" fmla="*/ 6 w 10"/>
                  <a:gd name="T9" fmla="*/ 0 h 10"/>
                  <a:gd name="T10" fmla="*/ 6 w 10"/>
                  <a:gd name="T11" fmla="*/ 0 h 10"/>
                  <a:gd name="T12" fmla="*/ 8 w 10"/>
                  <a:gd name="T13" fmla="*/ 2 h 10"/>
                  <a:gd name="T14" fmla="*/ 10 w 10"/>
                  <a:gd name="T15" fmla="*/ 4 h 10"/>
                  <a:gd name="T16" fmla="*/ 10 w 10"/>
                  <a:gd name="T17" fmla="*/ 6 h 10"/>
                  <a:gd name="T18" fmla="*/ 6 w 10"/>
                  <a:gd name="T19" fmla="*/ 10 h 10"/>
                  <a:gd name="T20" fmla="*/ 0 w 10"/>
                  <a:gd name="T21" fmla="*/ 4 h 10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10"/>
                  <a:gd name="T35" fmla="*/ 10 w 10"/>
                  <a:gd name="T36" fmla="*/ 10 h 10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10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10" y="4"/>
                    </a:lnTo>
                    <a:lnTo>
                      <a:pt x="10" y="6"/>
                    </a:lnTo>
                    <a:lnTo>
                      <a:pt x="6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27" name="Freeform 567"/>
              <p:cNvSpPr>
                <a:spLocks/>
              </p:cNvSpPr>
              <p:nvPr/>
            </p:nvSpPr>
            <p:spPr bwMode="auto">
              <a:xfrm>
                <a:off x="3411" y="2509"/>
                <a:ext cx="8" cy="14"/>
              </a:xfrm>
              <a:custGeom>
                <a:avLst/>
                <a:gdLst>
                  <a:gd name="T0" fmla="*/ 0 w 8"/>
                  <a:gd name="T1" fmla="*/ 6 h 14"/>
                  <a:gd name="T2" fmla="*/ 0 w 8"/>
                  <a:gd name="T3" fmla="*/ 6 h 14"/>
                  <a:gd name="T4" fmla="*/ 0 w 8"/>
                  <a:gd name="T5" fmla="*/ 2 h 14"/>
                  <a:gd name="T6" fmla="*/ 2 w 8"/>
                  <a:gd name="T7" fmla="*/ 0 h 14"/>
                  <a:gd name="T8" fmla="*/ 6 w 8"/>
                  <a:gd name="T9" fmla="*/ 2 h 14"/>
                  <a:gd name="T10" fmla="*/ 6 w 8"/>
                  <a:gd name="T11" fmla="*/ 2 h 14"/>
                  <a:gd name="T12" fmla="*/ 8 w 8"/>
                  <a:gd name="T13" fmla="*/ 4 h 14"/>
                  <a:gd name="T14" fmla="*/ 8 w 8"/>
                  <a:gd name="T15" fmla="*/ 8 h 14"/>
                  <a:gd name="T16" fmla="*/ 8 w 8"/>
                  <a:gd name="T17" fmla="*/ 10 h 14"/>
                  <a:gd name="T18" fmla="*/ 8 w 8"/>
                  <a:gd name="T19" fmla="*/ 10 h 14"/>
                  <a:gd name="T20" fmla="*/ 6 w 8"/>
                  <a:gd name="T21" fmla="*/ 12 h 14"/>
                  <a:gd name="T22" fmla="*/ 4 w 8"/>
                  <a:gd name="T23" fmla="*/ 14 h 14"/>
                  <a:gd name="T24" fmla="*/ 2 w 8"/>
                  <a:gd name="T25" fmla="*/ 12 h 14"/>
                  <a:gd name="T26" fmla="*/ 2 w 8"/>
                  <a:gd name="T27" fmla="*/ 12 h 14"/>
                  <a:gd name="T28" fmla="*/ 0 w 8"/>
                  <a:gd name="T29" fmla="*/ 10 h 14"/>
                  <a:gd name="T30" fmla="*/ 0 w 8"/>
                  <a:gd name="T31" fmla="*/ 6 h 14"/>
                  <a:gd name="T32" fmla="*/ 0 w 8"/>
                  <a:gd name="T33" fmla="*/ 6 h 14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8"/>
                  <a:gd name="T52" fmla="*/ 0 h 14"/>
                  <a:gd name="T53" fmla="*/ 8 w 8"/>
                  <a:gd name="T54" fmla="*/ 14 h 14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8" h="14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2"/>
                    </a:lnTo>
                    <a:lnTo>
                      <a:pt x="8" y="4"/>
                    </a:lnTo>
                    <a:lnTo>
                      <a:pt x="8" y="8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4"/>
                    </a:lnTo>
                    <a:lnTo>
                      <a:pt x="2" y="12"/>
                    </a:lnTo>
                    <a:lnTo>
                      <a:pt x="0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28" name="Freeform 568"/>
              <p:cNvSpPr>
                <a:spLocks/>
              </p:cNvSpPr>
              <p:nvPr/>
            </p:nvSpPr>
            <p:spPr bwMode="auto">
              <a:xfrm>
                <a:off x="3393" y="2489"/>
                <a:ext cx="10" cy="12"/>
              </a:xfrm>
              <a:custGeom>
                <a:avLst/>
                <a:gdLst>
                  <a:gd name="T0" fmla="*/ 0 w 10"/>
                  <a:gd name="T1" fmla="*/ 8 h 12"/>
                  <a:gd name="T2" fmla="*/ 0 w 10"/>
                  <a:gd name="T3" fmla="*/ 8 h 12"/>
                  <a:gd name="T4" fmla="*/ 2 w 10"/>
                  <a:gd name="T5" fmla="*/ 2 h 12"/>
                  <a:gd name="T6" fmla="*/ 2 w 10"/>
                  <a:gd name="T7" fmla="*/ 0 h 12"/>
                  <a:gd name="T8" fmla="*/ 4 w 10"/>
                  <a:gd name="T9" fmla="*/ 0 h 12"/>
                  <a:gd name="T10" fmla="*/ 4 w 10"/>
                  <a:gd name="T11" fmla="*/ 0 h 12"/>
                  <a:gd name="T12" fmla="*/ 8 w 10"/>
                  <a:gd name="T13" fmla="*/ 4 h 12"/>
                  <a:gd name="T14" fmla="*/ 10 w 10"/>
                  <a:gd name="T15" fmla="*/ 8 h 12"/>
                  <a:gd name="T16" fmla="*/ 10 w 10"/>
                  <a:gd name="T17" fmla="*/ 8 h 12"/>
                  <a:gd name="T18" fmla="*/ 8 w 10"/>
                  <a:gd name="T19" fmla="*/ 10 h 12"/>
                  <a:gd name="T20" fmla="*/ 8 w 10"/>
                  <a:gd name="T21" fmla="*/ 12 h 12"/>
                  <a:gd name="T22" fmla="*/ 8 w 10"/>
                  <a:gd name="T23" fmla="*/ 12 h 12"/>
                  <a:gd name="T24" fmla="*/ 4 w 10"/>
                  <a:gd name="T25" fmla="*/ 10 h 12"/>
                  <a:gd name="T26" fmla="*/ 0 w 10"/>
                  <a:gd name="T27" fmla="*/ 8 h 12"/>
                  <a:gd name="T28" fmla="*/ 0 w 10"/>
                  <a:gd name="T29" fmla="*/ 8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8"/>
                    </a:moveTo>
                    <a:lnTo>
                      <a:pt x="0" y="8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10" y="8"/>
                    </a:lnTo>
                    <a:lnTo>
                      <a:pt x="8" y="10"/>
                    </a:lnTo>
                    <a:lnTo>
                      <a:pt x="8" y="12"/>
                    </a:lnTo>
                    <a:lnTo>
                      <a:pt x="4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29" name="Freeform 569"/>
              <p:cNvSpPr>
                <a:spLocks/>
              </p:cNvSpPr>
              <p:nvPr/>
            </p:nvSpPr>
            <p:spPr bwMode="auto">
              <a:xfrm>
                <a:off x="3321" y="2503"/>
                <a:ext cx="10" cy="12"/>
              </a:xfrm>
              <a:custGeom>
                <a:avLst/>
                <a:gdLst>
                  <a:gd name="T0" fmla="*/ 0 w 10"/>
                  <a:gd name="T1" fmla="*/ 6 h 12"/>
                  <a:gd name="T2" fmla="*/ 0 w 10"/>
                  <a:gd name="T3" fmla="*/ 6 h 12"/>
                  <a:gd name="T4" fmla="*/ 0 w 10"/>
                  <a:gd name="T5" fmla="*/ 2 h 12"/>
                  <a:gd name="T6" fmla="*/ 2 w 10"/>
                  <a:gd name="T7" fmla="*/ 0 h 12"/>
                  <a:gd name="T8" fmla="*/ 4 w 10"/>
                  <a:gd name="T9" fmla="*/ 0 h 12"/>
                  <a:gd name="T10" fmla="*/ 4 w 10"/>
                  <a:gd name="T11" fmla="*/ 0 h 12"/>
                  <a:gd name="T12" fmla="*/ 8 w 10"/>
                  <a:gd name="T13" fmla="*/ 4 h 12"/>
                  <a:gd name="T14" fmla="*/ 10 w 10"/>
                  <a:gd name="T15" fmla="*/ 6 h 12"/>
                  <a:gd name="T16" fmla="*/ 10 w 10"/>
                  <a:gd name="T17" fmla="*/ 6 h 12"/>
                  <a:gd name="T18" fmla="*/ 8 w 10"/>
                  <a:gd name="T19" fmla="*/ 10 h 12"/>
                  <a:gd name="T20" fmla="*/ 6 w 10"/>
                  <a:gd name="T21" fmla="*/ 12 h 12"/>
                  <a:gd name="T22" fmla="*/ 6 w 10"/>
                  <a:gd name="T23" fmla="*/ 12 h 12"/>
                  <a:gd name="T24" fmla="*/ 4 w 10"/>
                  <a:gd name="T25" fmla="*/ 10 h 12"/>
                  <a:gd name="T26" fmla="*/ 0 w 10"/>
                  <a:gd name="T27" fmla="*/ 6 h 12"/>
                  <a:gd name="T28" fmla="*/ 0 w 10"/>
                  <a:gd name="T29" fmla="*/ 6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10" y="6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30" name="Freeform 570"/>
              <p:cNvSpPr>
                <a:spLocks/>
              </p:cNvSpPr>
              <p:nvPr/>
            </p:nvSpPr>
            <p:spPr bwMode="auto">
              <a:xfrm>
                <a:off x="3365" y="2465"/>
                <a:ext cx="8" cy="12"/>
              </a:xfrm>
              <a:custGeom>
                <a:avLst/>
                <a:gdLst>
                  <a:gd name="T0" fmla="*/ 0 w 8"/>
                  <a:gd name="T1" fmla="*/ 6 h 12"/>
                  <a:gd name="T2" fmla="*/ 0 w 8"/>
                  <a:gd name="T3" fmla="*/ 6 h 12"/>
                  <a:gd name="T4" fmla="*/ 0 w 8"/>
                  <a:gd name="T5" fmla="*/ 2 h 12"/>
                  <a:gd name="T6" fmla="*/ 2 w 8"/>
                  <a:gd name="T7" fmla="*/ 0 h 12"/>
                  <a:gd name="T8" fmla="*/ 4 w 8"/>
                  <a:gd name="T9" fmla="*/ 0 h 12"/>
                  <a:gd name="T10" fmla="*/ 4 w 8"/>
                  <a:gd name="T11" fmla="*/ 0 h 12"/>
                  <a:gd name="T12" fmla="*/ 8 w 8"/>
                  <a:gd name="T13" fmla="*/ 4 h 12"/>
                  <a:gd name="T14" fmla="*/ 8 w 8"/>
                  <a:gd name="T15" fmla="*/ 6 h 12"/>
                  <a:gd name="T16" fmla="*/ 8 w 8"/>
                  <a:gd name="T17" fmla="*/ 6 h 12"/>
                  <a:gd name="T18" fmla="*/ 8 w 8"/>
                  <a:gd name="T19" fmla="*/ 10 h 12"/>
                  <a:gd name="T20" fmla="*/ 6 w 8"/>
                  <a:gd name="T21" fmla="*/ 12 h 12"/>
                  <a:gd name="T22" fmla="*/ 6 w 8"/>
                  <a:gd name="T23" fmla="*/ 12 h 12"/>
                  <a:gd name="T24" fmla="*/ 4 w 8"/>
                  <a:gd name="T25" fmla="*/ 10 h 12"/>
                  <a:gd name="T26" fmla="*/ 0 w 8"/>
                  <a:gd name="T27" fmla="*/ 6 h 12"/>
                  <a:gd name="T28" fmla="*/ 0 w 8"/>
                  <a:gd name="T29" fmla="*/ 6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8"/>
                  <a:gd name="T46" fmla="*/ 0 h 12"/>
                  <a:gd name="T47" fmla="*/ 8 w 8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8" h="12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8" y="6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31" name="Freeform 571"/>
              <p:cNvSpPr>
                <a:spLocks/>
              </p:cNvSpPr>
              <p:nvPr/>
            </p:nvSpPr>
            <p:spPr bwMode="auto">
              <a:xfrm>
                <a:off x="3349" y="2459"/>
                <a:ext cx="10" cy="12"/>
              </a:xfrm>
              <a:custGeom>
                <a:avLst/>
                <a:gdLst>
                  <a:gd name="T0" fmla="*/ 0 w 10"/>
                  <a:gd name="T1" fmla="*/ 6 h 12"/>
                  <a:gd name="T2" fmla="*/ 0 w 10"/>
                  <a:gd name="T3" fmla="*/ 6 h 12"/>
                  <a:gd name="T4" fmla="*/ 2 w 10"/>
                  <a:gd name="T5" fmla="*/ 2 h 12"/>
                  <a:gd name="T6" fmla="*/ 2 w 10"/>
                  <a:gd name="T7" fmla="*/ 0 h 12"/>
                  <a:gd name="T8" fmla="*/ 6 w 10"/>
                  <a:gd name="T9" fmla="*/ 0 h 12"/>
                  <a:gd name="T10" fmla="*/ 6 w 10"/>
                  <a:gd name="T11" fmla="*/ 0 h 12"/>
                  <a:gd name="T12" fmla="*/ 10 w 10"/>
                  <a:gd name="T13" fmla="*/ 4 h 12"/>
                  <a:gd name="T14" fmla="*/ 10 w 10"/>
                  <a:gd name="T15" fmla="*/ 6 h 12"/>
                  <a:gd name="T16" fmla="*/ 10 w 10"/>
                  <a:gd name="T17" fmla="*/ 6 h 12"/>
                  <a:gd name="T18" fmla="*/ 8 w 10"/>
                  <a:gd name="T19" fmla="*/ 10 h 12"/>
                  <a:gd name="T20" fmla="*/ 8 w 10"/>
                  <a:gd name="T21" fmla="*/ 12 h 12"/>
                  <a:gd name="T22" fmla="*/ 8 w 10"/>
                  <a:gd name="T23" fmla="*/ 12 h 12"/>
                  <a:gd name="T24" fmla="*/ 4 w 10"/>
                  <a:gd name="T25" fmla="*/ 10 h 12"/>
                  <a:gd name="T26" fmla="*/ 0 w 10"/>
                  <a:gd name="T27" fmla="*/ 6 h 12"/>
                  <a:gd name="T28" fmla="*/ 0 w 10"/>
                  <a:gd name="T29" fmla="*/ 6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6"/>
                    </a:moveTo>
                    <a:lnTo>
                      <a:pt x="0" y="6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10" y="4"/>
                    </a:lnTo>
                    <a:lnTo>
                      <a:pt x="10" y="6"/>
                    </a:lnTo>
                    <a:lnTo>
                      <a:pt x="8" y="10"/>
                    </a:lnTo>
                    <a:lnTo>
                      <a:pt x="8" y="12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32" name="Freeform 572"/>
              <p:cNvSpPr>
                <a:spLocks/>
              </p:cNvSpPr>
              <p:nvPr/>
            </p:nvSpPr>
            <p:spPr bwMode="auto">
              <a:xfrm>
                <a:off x="3349" y="2479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0 w 16"/>
                  <a:gd name="T5" fmla="*/ 2 h 14"/>
                  <a:gd name="T6" fmla="*/ 0 w 16"/>
                  <a:gd name="T7" fmla="*/ 0 h 14"/>
                  <a:gd name="T8" fmla="*/ 4 w 16"/>
                  <a:gd name="T9" fmla="*/ 0 h 14"/>
                  <a:gd name="T10" fmla="*/ 4 w 16"/>
                  <a:gd name="T11" fmla="*/ 0 h 14"/>
                  <a:gd name="T12" fmla="*/ 16 w 16"/>
                  <a:gd name="T13" fmla="*/ 8 h 14"/>
                  <a:gd name="T14" fmla="*/ 16 w 16"/>
                  <a:gd name="T15" fmla="*/ 8 h 14"/>
                  <a:gd name="T16" fmla="*/ 14 w 16"/>
                  <a:gd name="T17" fmla="*/ 10 h 14"/>
                  <a:gd name="T18" fmla="*/ 14 w 16"/>
                  <a:gd name="T19" fmla="*/ 12 h 14"/>
                  <a:gd name="T20" fmla="*/ 12 w 16"/>
                  <a:gd name="T21" fmla="*/ 14 h 14"/>
                  <a:gd name="T22" fmla="*/ 12 w 16"/>
                  <a:gd name="T23" fmla="*/ 14 h 14"/>
                  <a:gd name="T24" fmla="*/ 6 w 16"/>
                  <a:gd name="T25" fmla="*/ 12 h 14"/>
                  <a:gd name="T26" fmla="*/ 2 w 16"/>
                  <a:gd name="T27" fmla="*/ 10 h 14"/>
                  <a:gd name="T28" fmla="*/ 0 w 16"/>
                  <a:gd name="T29" fmla="*/ 8 h 14"/>
                  <a:gd name="T30" fmla="*/ 0 w 16"/>
                  <a:gd name="T31" fmla="*/ 8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4"/>
                  <a:gd name="T50" fmla="*/ 16 w 16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6" y="12"/>
                    </a:lnTo>
                    <a:lnTo>
                      <a:pt x="2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33" name="Freeform 573"/>
              <p:cNvSpPr>
                <a:spLocks/>
              </p:cNvSpPr>
              <p:nvPr/>
            </p:nvSpPr>
            <p:spPr bwMode="auto">
              <a:xfrm>
                <a:off x="3367" y="2485"/>
                <a:ext cx="10" cy="12"/>
              </a:xfrm>
              <a:custGeom>
                <a:avLst/>
                <a:gdLst>
                  <a:gd name="T0" fmla="*/ 0 w 10"/>
                  <a:gd name="T1" fmla="*/ 6 h 12"/>
                  <a:gd name="T2" fmla="*/ 0 w 10"/>
                  <a:gd name="T3" fmla="*/ 6 h 12"/>
                  <a:gd name="T4" fmla="*/ 0 w 10"/>
                  <a:gd name="T5" fmla="*/ 4 h 12"/>
                  <a:gd name="T6" fmla="*/ 0 w 10"/>
                  <a:gd name="T7" fmla="*/ 0 h 12"/>
                  <a:gd name="T8" fmla="*/ 4 w 10"/>
                  <a:gd name="T9" fmla="*/ 0 h 12"/>
                  <a:gd name="T10" fmla="*/ 4 w 10"/>
                  <a:gd name="T11" fmla="*/ 0 h 12"/>
                  <a:gd name="T12" fmla="*/ 8 w 10"/>
                  <a:gd name="T13" fmla="*/ 0 h 12"/>
                  <a:gd name="T14" fmla="*/ 10 w 10"/>
                  <a:gd name="T15" fmla="*/ 2 h 12"/>
                  <a:gd name="T16" fmla="*/ 10 w 10"/>
                  <a:gd name="T17" fmla="*/ 6 h 12"/>
                  <a:gd name="T18" fmla="*/ 8 w 10"/>
                  <a:gd name="T19" fmla="*/ 12 h 12"/>
                  <a:gd name="T20" fmla="*/ 0 w 10"/>
                  <a:gd name="T21" fmla="*/ 12 h 12"/>
                  <a:gd name="T22" fmla="*/ 0 w 10"/>
                  <a:gd name="T23" fmla="*/ 6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0"/>
                  <a:gd name="T37" fmla="*/ 0 h 12"/>
                  <a:gd name="T38" fmla="*/ 10 w 10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0" h="12">
                    <a:moveTo>
                      <a:pt x="0" y="6"/>
                    </a:moveTo>
                    <a:lnTo>
                      <a:pt x="0" y="6"/>
                    </a:lnTo>
                    <a:lnTo>
                      <a:pt x="0" y="4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0" y="6"/>
                    </a:lnTo>
                    <a:lnTo>
                      <a:pt x="8" y="12"/>
                    </a:lnTo>
                    <a:lnTo>
                      <a:pt x="0" y="12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34" name="Freeform 574"/>
              <p:cNvSpPr>
                <a:spLocks/>
              </p:cNvSpPr>
              <p:nvPr/>
            </p:nvSpPr>
            <p:spPr bwMode="auto">
              <a:xfrm>
                <a:off x="3379" y="2485"/>
                <a:ext cx="10" cy="16"/>
              </a:xfrm>
              <a:custGeom>
                <a:avLst/>
                <a:gdLst>
                  <a:gd name="T0" fmla="*/ 0 w 10"/>
                  <a:gd name="T1" fmla="*/ 14 h 16"/>
                  <a:gd name="T2" fmla="*/ 0 w 10"/>
                  <a:gd name="T3" fmla="*/ 14 h 16"/>
                  <a:gd name="T4" fmla="*/ 0 w 10"/>
                  <a:gd name="T5" fmla="*/ 10 h 16"/>
                  <a:gd name="T6" fmla="*/ 2 w 10"/>
                  <a:gd name="T7" fmla="*/ 2 h 16"/>
                  <a:gd name="T8" fmla="*/ 2 w 10"/>
                  <a:gd name="T9" fmla="*/ 2 h 16"/>
                  <a:gd name="T10" fmla="*/ 2 w 10"/>
                  <a:gd name="T11" fmla="*/ 0 h 16"/>
                  <a:gd name="T12" fmla="*/ 6 w 10"/>
                  <a:gd name="T13" fmla="*/ 0 h 16"/>
                  <a:gd name="T14" fmla="*/ 8 w 10"/>
                  <a:gd name="T15" fmla="*/ 2 h 16"/>
                  <a:gd name="T16" fmla="*/ 8 w 10"/>
                  <a:gd name="T17" fmla="*/ 4 h 16"/>
                  <a:gd name="T18" fmla="*/ 8 w 10"/>
                  <a:gd name="T19" fmla="*/ 4 h 16"/>
                  <a:gd name="T20" fmla="*/ 10 w 10"/>
                  <a:gd name="T21" fmla="*/ 14 h 16"/>
                  <a:gd name="T22" fmla="*/ 10 w 10"/>
                  <a:gd name="T23" fmla="*/ 14 h 16"/>
                  <a:gd name="T24" fmla="*/ 6 w 10"/>
                  <a:gd name="T25" fmla="*/ 16 h 16"/>
                  <a:gd name="T26" fmla="*/ 2 w 10"/>
                  <a:gd name="T27" fmla="*/ 16 h 16"/>
                  <a:gd name="T28" fmla="*/ 0 w 10"/>
                  <a:gd name="T29" fmla="*/ 14 h 16"/>
                  <a:gd name="T30" fmla="*/ 0 w 10"/>
                  <a:gd name="T31" fmla="*/ 14 h 1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0"/>
                  <a:gd name="T49" fmla="*/ 0 h 16"/>
                  <a:gd name="T50" fmla="*/ 10 w 10"/>
                  <a:gd name="T51" fmla="*/ 16 h 1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0" h="16">
                    <a:moveTo>
                      <a:pt x="0" y="14"/>
                    </a:moveTo>
                    <a:lnTo>
                      <a:pt x="0" y="14"/>
                    </a:lnTo>
                    <a:lnTo>
                      <a:pt x="0" y="10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8" y="4"/>
                    </a:lnTo>
                    <a:lnTo>
                      <a:pt x="10" y="14"/>
                    </a:lnTo>
                    <a:lnTo>
                      <a:pt x="6" y="16"/>
                    </a:lnTo>
                    <a:lnTo>
                      <a:pt x="2" y="16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35" name="Freeform 575"/>
              <p:cNvSpPr>
                <a:spLocks/>
              </p:cNvSpPr>
              <p:nvPr/>
            </p:nvSpPr>
            <p:spPr bwMode="auto">
              <a:xfrm>
                <a:off x="3427" y="2479"/>
                <a:ext cx="18" cy="14"/>
              </a:xfrm>
              <a:custGeom>
                <a:avLst/>
                <a:gdLst>
                  <a:gd name="T0" fmla="*/ 0 w 18"/>
                  <a:gd name="T1" fmla="*/ 14 h 14"/>
                  <a:gd name="T2" fmla="*/ 0 w 18"/>
                  <a:gd name="T3" fmla="*/ 14 h 14"/>
                  <a:gd name="T4" fmla="*/ 4 w 18"/>
                  <a:gd name="T5" fmla="*/ 4 h 14"/>
                  <a:gd name="T6" fmla="*/ 10 w 18"/>
                  <a:gd name="T7" fmla="*/ 0 h 14"/>
                  <a:gd name="T8" fmla="*/ 12 w 18"/>
                  <a:gd name="T9" fmla="*/ 0 h 14"/>
                  <a:gd name="T10" fmla="*/ 16 w 18"/>
                  <a:gd name="T11" fmla="*/ 2 h 14"/>
                  <a:gd name="T12" fmla="*/ 16 w 18"/>
                  <a:gd name="T13" fmla="*/ 2 h 14"/>
                  <a:gd name="T14" fmla="*/ 18 w 18"/>
                  <a:gd name="T15" fmla="*/ 4 h 14"/>
                  <a:gd name="T16" fmla="*/ 18 w 18"/>
                  <a:gd name="T17" fmla="*/ 6 h 14"/>
                  <a:gd name="T18" fmla="*/ 18 w 18"/>
                  <a:gd name="T19" fmla="*/ 10 h 14"/>
                  <a:gd name="T20" fmla="*/ 12 w 18"/>
                  <a:gd name="T21" fmla="*/ 14 h 14"/>
                  <a:gd name="T22" fmla="*/ 0 w 18"/>
                  <a:gd name="T23" fmla="*/ 14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4"/>
                  <a:gd name="T38" fmla="*/ 18 w 18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4">
                    <a:moveTo>
                      <a:pt x="0" y="14"/>
                    </a:moveTo>
                    <a:lnTo>
                      <a:pt x="0" y="14"/>
                    </a:lnTo>
                    <a:lnTo>
                      <a:pt x="4" y="4"/>
                    </a:lnTo>
                    <a:lnTo>
                      <a:pt x="10" y="0"/>
                    </a:lnTo>
                    <a:lnTo>
                      <a:pt x="12" y="0"/>
                    </a:lnTo>
                    <a:lnTo>
                      <a:pt x="16" y="2"/>
                    </a:lnTo>
                    <a:lnTo>
                      <a:pt x="18" y="4"/>
                    </a:lnTo>
                    <a:lnTo>
                      <a:pt x="18" y="6"/>
                    </a:lnTo>
                    <a:lnTo>
                      <a:pt x="18" y="10"/>
                    </a:lnTo>
                    <a:lnTo>
                      <a:pt x="12" y="14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36" name="Freeform 576"/>
              <p:cNvSpPr>
                <a:spLocks/>
              </p:cNvSpPr>
              <p:nvPr/>
            </p:nvSpPr>
            <p:spPr bwMode="auto">
              <a:xfrm>
                <a:off x="3377" y="2507"/>
                <a:ext cx="16" cy="14"/>
              </a:xfrm>
              <a:custGeom>
                <a:avLst/>
                <a:gdLst>
                  <a:gd name="T0" fmla="*/ 0 w 16"/>
                  <a:gd name="T1" fmla="*/ 10 h 14"/>
                  <a:gd name="T2" fmla="*/ 0 w 16"/>
                  <a:gd name="T3" fmla="*/ 10 h 14"/>
                  <a:gd name="T4" fmla="*/ 2 w 16"/>
                  <a:gd name="T5" fmla="*/ 4 h 14"/>
                  <a:gd name="T6" fmla="*/ 4 w 16"/>
                  <a:gd name="T7" fmla="*/ 0 h 14"/>
                  <a:gd name="T8" fmla="*/ 6 w 16"/>
                  <a:gd name="T9" fmla="*/ 0 h 14"/>
                  <a:gd name="T10" fmla="*/ 8 w 16"/>
                  <a:gd name="T11" fmla="*/ 2 h 14"/>
                  <a:gd name="T12" fmla="*/ 8 w 16"/>
                  <a:gd name="T13" fmla="*/ 2 h 14"/>
                  <a:gd name="T14" fmla="*/ 12 w 16"/>
                  <a:gd name="T15" fmla="*/ 6 h 14"/>
                  <a:gd name="T16" fmla="*/ 14 w 16"/>
                  <a:gd name="T17" fmla="*/ 10 h 14"/>
                  <a:gd name="T18" fmla="*/ 16 w 16"/>
                  <a:gd name="T19" fmla="*/ 14 h 14"/>
                  <a:gd name="T20" fmla="*/ 4 w 16"/>
                  <a:gd name="T21" fmla="*/ 14 h 14"/>
                  <a:gd name="T22" fmla="*/ 0 w 16"/>
                  <a:gd name="T23" fmla="*/ 10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4"/>
                  <a:gd name="T38" fmla="*/ 16 w 16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4">
                    <a:moveTo>
                      <a:pt x="0" y="10"/>
                    </a:moveTo>
                    <a:lnTo>
                      <a:pt x="0" y="10"/>
                    </a:lnTo>
                    <a:lnTo>
                      <a:pt x="2" y="4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12" y="6"/>
                    </a:lnTo>
                    <a:lnTo>
                      <a:pt x="14" y="10"/>
                    </a:lnTo>
                    <a:lnTo>
                      <a:pt x="16" y="14"/>
                    </a:lnTo>
                    <a:lnTo>
                      <a:pt x="4" y="14"/>
                    </a:lnTo>
                    <a:lnTo>
                      <a:pt x="0" y="1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37" name="Freeform 577"/>
              <p:cNvSpPr>
                <a:spLocks/>
              </p:cNvSpPr>
              <p:nvPr/>
            </p:nvSpPr>
            <p:spPr bwMode="auto">
              <a:xfrm>
                <a:off x="3425" y="2497"/>
                <a:ext cx="18" cy="10"/>
              </a:xfrm>
              <a:custGeom>
                <a:avLst/>
                <a:gdLst>
                  <a:gd name="T0" fmla="*/ 0 w 18"/>
                  <a:gd name="T1" fmla="*/ 4 h 10"/>
                  <a:gd name="T2" fmla="*/ 0 w 18"/>
                  <a:gd name="T3" fmla="*/ 4 h 10"/>
                  <a:gd name="T4" fmla="*/ 6 w 18"/>
                  <a:gd name="T5" fmla="*/ 0 h 10"/>
                  <a:gd name="T6" fmla="*/ 8 w 18"/>
                  <a:gd name="T7" fmla="*/ 0 h 10"/>
                  <a:gd name="T8" fmla="*/ 12 w 18"/>
                  <a:gd name="T9" fmla="*/ 2 h 10"/>
                  <a:gd name="T10" fmla="*/ 12 w 18"/>
                  <a:gd name="T11" fmla="*/ 2 h 10"/>
                  <a:gd name="T12" fmla="*/ 16 w 18"/>
                  <a:gd name="T13" fmla="*/ 4 h 10"/>
                  <a:gd name="T14" fmla="*/ 18 w 18"/>
                  <a:gd name="T15" fmla="*/ 6 h 10"/>
                  <a:gd name="T16" fmla="*/ 14 w 18"/>
                  <a:gd name="T17" fmla="*/ 10 h 10"/>
                  <a:gd name="T18" fmla="*/ 14 w 18"/>
                  <a:gd name="T19" fmla="*/ 10 h 10"/>
                  <a:gd name="T20" fmla="*/ 8 w 18"/>
                  <a:gd name="T21" fmla="*/ 10 h 10"/>
                  <a:gd name="T22" fmla="*/ 2 w 18"/>
                  <a:gd name="T23" fmla="*/ 10 h 10"/>
                  <a:gd name="T24" fmla="*/ 0 w 18"/>
                  <a:gd name="T25" fmla="*/ 4 h 1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8"/>
                  <a:gd name="T40" fmla="*/ 0 h 10"/>
                  <a:gd name="T41" fmla="*/ 18 w 18"/>
                  <a:gd name="T42" fmla="*/ 10 h 10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8" h="10">
                    <a:moveTo>
                      <a:pt x="0" y="4"/>
                    </a:moveTo>
                    <a:lnTo>
                      <a:pt x="0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6" y="4"/>
                    </a:lnTo>
                    <a:lnTo>
                      <a:pt x="18" y="6"/>
                    </a:lnTo>
                    <a:lnTo>
                      <a:pt x="14" y="10"/>
                    </a:lnTo>
                    <a:lnTo>
                      <a:pt x="8" y="10"/>
                    </a:lnTo>
                    <a:lnTo>
                      <a:pt x="2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38" name="Freeform 578"/>
              <p:cNvSpPr>
                <a:spLocks/>
              </p:cNvSpPr>
              <p:nvPr/>
            </p:nvSpPr>
            <p:spPr bwMode="auto">
              <a:xfrm>
                <a:off x="3455" y="2503"/>
                <a:ext cx="10" cy="8"/>
              </a:xfrm>
              <a:custGeom>
                <a:avLst/>
                <a:gdLst>
                  <a:gd name="T0" fmla="*/ 0 w 10"/>
                  <a:gd name="T1" fmla="*/ 4 h 8"/>
                  <a:gd name="T2" fmla="*/ 0 w 10"/>
                  <a:gd name="T3" fmla="*/ 4 h 8"/>
                  <a:gd name="T4" fmla="*/ 0 w 10"/>
                  <a:gd name="T5" fmla="*/ 2 h 8"/>
                  <a:gd name="T6" fmla="*/ 2 w 10"/>
                  <a:gd name="T7" fmla="*/ 0 h 8"/>
                  <a:gd name="T8" fmla="*/ 6 w 10"/>
                  <a:gd name="T9" fmla="*/ 0 h 8"/>
                  <a:gd name="T10" fmla="*/ 6 w 10"/>
                  <a:gd name="T11" fmla="*/ 0 h 8"/>
                  <a:gd name="T12" fmla="*/ 8 w 10"/>
                  <a:gd name="T13" fmla="*/ 2 h 8"/>
                  <a:gd name="T14" fmla="*/ 10 w 10"/>
                  <a:gd name="T15" fmla="*/ 2 h 8"/>
                  <a:gd name="T16" fmla="*/ 10 w 10"/>
                  <a:gd name="T17" fmla="*/ 6 h 8"/>
                  <a:gd name="T18" fmla="*/ 6 w 10"/>
                  <a:gd name="T19" fmla="*/ 8 h 8"/>
                  <a:gd name="T20" fmla="*/ 0 w 10"/>
                  <a:gd name="T21" fmla="*/ 4 h 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8"/>
                  <a:gd name="T35" fmla="*/ 10 w 10"/>
                  <a:gd name="T36" fmla="*/ 8 h 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8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10" y="2"/>
                    </a:lnTo>
                    <a:lnTo>
                      <a:pt x="10" y="6"/>
                    </a:lnTo>
                    <a:lnTo>
                      <a:pt x="6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39" name="Freeform 579"/>
              <p:cNvSpPr>
                <a:spLocks/>
              </p:cNvSpPr>
              <p:nvPr/>
            </p:nvSpPr>
            <p:spPr bwMode="auto">
              <a:xfrm>
                <a:off x="3445" y="2493"/>
                <a:ext cx="8" cy="14"/>
              </a:xfrm>
              <a:custGeom>
                <a:avLst/>
                <a:gdLst>
                  <a:gd name="T0" fmla="*/ 0 w 8"/>
                  <a:gd name="T1" fmla="*/ 6 h 14"/>
                  <a:gd name="T2" fmla="*/ 0 w 8"/>
                  <a:gd name="T3" fmla="*/ 6 h 14"/>
                  <a:gd name="T4" fmla="*/ 0 w 8"/>
                  <a:gd name="T5" fmla="*/ 2 h 14"/>
                  <a:gd name="T6" fmla="*/ 2 w 8"/>
                  <a:gd name="T7" fmla="*/ 0 h 14"/>
                  <a:gd name="T8" fmla="*/ 6 w 8"/>
                  <a:gd name="T9" fmla="*/ 2 h 14"/>
                  <a:gd name="T10" fmla="*/ 6 w 8"/>
                  <a:gd name="T11" fmla="*/ 2 h 14"/>
                  <a:gd name="T12" fmla="*/ 8 w 8"/>
                  <a:gd name="T13" fmla="*/ 4 h 14"/>
                  <a:gd name="T14" fmla="*/ 8 w 8"/>
                  <a:gd name="T15" fmla="*/ 8 h 14"/>
                  <a:gd name="T16" fmla="*/ 8 w 8"/>
                  <a:gd name="T17" fmla="*/ 10 h 14"/>
                  <a:gd name="T18" fmla="*/ 8 w 8"/>
                  <a:gd name="T19" fmla="*/ 10 h 14"/>
                  <a:gd name="T20" fmla="*/ 6 w 8"/>
                  <a:gd name="T21" fmla="*/ 12 h 14"/>
                  <a:gd name="T22" fmla="*/ 4 w 8"/>
                  <a:gd name="T23" fmla="*/ 14 h 14"/>
                  <a:gd name="T24" fmla="*/ 2 w 8"/>
                  <a:gd name="T25" fmla="*/ 12 h 14"/>
                  <a:gd name="T26" fmla="*/ 2 w 8"/>
                  <a:gd name="T27" fmla="*/ 12 h 14"/>
                  <a:gd name="T28" fmla="*/ 0 w 8"/>
                  <a:gd name="T29" fmla="*/ 10 h 14"/>
                  <a:gd name="T30" fmla="*/ 0 w 8"/>
                  <a:gd name="T31" fmla="*/ 6 h 14"/>
                  <a:gd name="T32" fmla="*/ 0 w 8"/>
                  <a:gd name="T33" fmla="*/ 6 h 14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8"/>
                  <a:gd name="T52" fmla="*/ 0 h 14"/>
                  <a:gd name="T53" fmla="*/ 8 w 8"/>
                  <a:gd name="T54" fmla="*/ 14 h 14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8" h="14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2"/>
                    </a:lnTo>
                    <a:lnTo>
                      <a:pt x="8" y="4"/>
                    </a:lnTo>
                    <a:lnTo>
                      <a:pt x="8" y="8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4"/>
                    </a:lnTo>
                    <a:lnTo>
                      <a:pt x="2" y="12"/>
                    </a:lnTo>
                    <a:lnTo>
                      <a:pt x="0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40" name="Freeform 580"/>
              <p:cNvSpPr>
                <a:spLocks/>
              </p:cNvSpPr>
              <p:nvPr/>
            </p:nvSpPr>
            <p:spPr bwMode="auto">
              <a:xfrm>
                <a:off x="3431" y="2511"/>
                <a:ext cx="10" cy="10"/>
              </a:xfrm>
              <a:custGeom>
                <a:avLst/>
                <a:gdLst>
                  <a:gd name="T0" fmla="*/ 0 w 10"/>
                  <a:gd name="T1" fmla="*/ 6 h 10"/>
                  <a:gd name="T2" fmla="*/ 0 w 10"/>
                  <a:gd name="T3" fmla="*/ 6 h 10"/>
                  <a:gd name="T4" fmla="*/ 0 w 10"/>
                  <a:gd name="T5" fmla="*/ 2 h 10"/>
                  <a:gd name="T6" fmla="*/ 2 w 10"/>
                  <a:gd name="T7" fmla="*/ 0 h 10"/>
                  <a:gd name="T8" fmla="*/ 4 w 10"/>
                  <a:gd name="T9" fmla="*/ 0 h 10"/>
                  <a:gd name="T10" fmla="*/ 4 w 10"/>
                  <a:gd name="T11" fmla="*/ 0 h 10"/>
                  <a:gd name="T12" fmla="*/ 8 w 10"/>
                  <a:gd name="T13" fmla="*/ 4 h 10"/>
                  <a:gd name="T14" fmla="*/ 10 w 10"/>
                  <a:gd name="T15" fmla="*/ 6 h 10"/>
                  <a:gd name="T16" fmla="*/ 10 w 10"/>
                  <a:gd name="T17" fmla="*/ 6 h 10"/>
                  <a:gd name="T18" fmla="*/ 8 w 10"/>
                  <a:gd name="T19" fmla="*/ 10 h 10"/>
                  <a:gd name="T20" fmla="*/ 6 w 10"/>
                  <a:gd name="T21" fmla="*/ 10 h 10"/>
                  <a:gd name="T22" fmla="*/ 6 w 10"/>
                  <a:gd name="T23" fmla="*/ 10 h 10"/>
                  <a:gd name="T24" fmla="*/ 4 w 10"/>
                  <a:gd name="T25" fmla="*/ 10 h 10"/>
                  <a:gd name="T26" fmla="*/ 0 w 10"/>
                  <a:gd name="T27" fmla="*/ 6 h 10"/>
                  <a:gd name="T28" fmla="*/ 0 w 10"/>
                  <a:gd name="T29" fmla="*/ 6 h 10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0"/>
                  <a:gd name="T47" fmla="*/ 10 w 10"/>
                  <a:gd name="T48" fmla="*/ 10 h 10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0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10" y="6"/>
                    </a:lnTo>
                    <a:lnTo>
                      <a:pt x="8" y="10"/>
                    </a:lnTo>
                    <a:lnTo>
                      <a:pt x="6" y="10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41" name="Freeform 581"/>
              <p:cNvSpPr>
                <a:spLocks/>
              </p:cNvSpPr>
              <p:nvPr/>
            </p:nvSpPr>
            <p:spPr bwMode="auto">
              <a:xfrm>
                <a:off x="3387" y="2499"/>
                <a:ext cx="16" cy="14"/>
              </a:xfrm>
              <a:custGeom>
                <a:avLst/>
                <a:gdLst>
                  <a:gd name="T0" fmla="*/ 0 w 16"/>
                  <a:gd name="T1" fmla="*/ 10 h 14"/>
                  <a:gd name="T2" fmla="*/ 0 w 16"/>
                  <a:gd name="T3" fmla="*/ 10 h 14"/>
                  <a:gd name="T4" fmla="*/ 0 w 16"/>
                  <a:gd name="T5" fmla="*/ 4 h 14"/>
                  <a:gd name="T6" fmla="*/ 2 w 16"/>
                  <a:gd name="T7" fmla="*/ 0 h 14"/>
                  <a:gd name="T8" fmla="*/ 6 w 16"/>
                  <a:gd name="T9" fmla="*/ 2 h 14"/>
                  <a:gd name="T10" fmla="*/ 6 w 16"/>
                  <a:gd name="T11" fmla="*/ 2 h 14"/>
                  <a:gd name="T12" fmla="*/ 16 w 16"/>
                  <a:gd name="T13" fmla="*/ 8 h 14"/>
                  <a:gd name="T14" fmla="*/ 16 w 16"/>
                  <a:gd name="T15" fmla="*/ 8 h 14"/>
                  <a:gd name="T16" fmla="*/ 16 w 16"/>
                  <a:gd name="T17" fmla="*/ 12 h 14"/>
                  <a:gd name="T18" fmla="*/ 14 w 16"/>
                  <a:gd name="T19" fmla="*/ 14 h 14"/>
                  <a:gd name="T20" fmla="*/ 12 w 16"/>
                  <a:gd name="T21" fmla="*/ 14 h 14"/>
                  <a:gd name="T22" fmla="*/ 12 w 16"/>
                  <a:gd name="T23" fmla="*/ 14 h 14"/>
                  <a:gd name="T24" fmla="*/ 6 w 16"/>
                  <a:gd name="T25" fmla="*/ 12 h 14"/>
                  <a:gd name="T26" fmla="*/ 2 w 16"/>
                  <a:gd name="T27" fmla="*/ 12 h 14"/>
                  <a:gd name="T28" fmla="*/ 0 w 16"/>
                  <a:gd name="T29" fmla="*/ 10 h 14"/>
                  <a:gd name="T30" fmla="*/ 0 w 16"/>
                  <a:gd name="T31" fmla="*/ 10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4"/>
                  <a:gd name="T50" fmla="*/ 16 w 16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4">
                    <a:moveTo>
                      <a:pt x="0" y="10"/>
                    </a:moveTo>
                    <a:lnTo>
                      <a:pt x="0" y="10"/>
                    </a:lnTo>
                    <a:lnTo>
                      <a:pt x="0" y="4"/>
                    </a:lnTo>
                    <a:lnTo>
                      <a:pt x="2" y="0"/>
                    </a:lnTo>
                    <a:lnTo>
                      <a:pt x="6" y="2"/>
                    </a:lnTo>
                    <a:lnTo>
                      <a:pt x="16" y="8"/>
                    </a:lnTo>
                    <a:lnTo>
                      <a:pt x="16" y="12"/>
                    </a:lnTo>
                    <a:lnTo>
                      <a:pt x="14" y="14"/>
                    </a:lnTo>
                    <a:lnTo>
                      <a:pt x="12" y="14"/>
                    </a:lnTo>
                    <a:lnTo>
                      <a:pt x="6" y="12"/>
                    </a:lnTo>
                    <a:lnTo>
                      <a:pt x="2" y="12"/>
                    </a:lnTo>
                    <a:lnTo>
                      <a:pt x="0" y="1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42" name="Freeform 582"/>
              <p:cNvSpPr>
                <a:spLocks/>
              </p:cNvSpPr>
              <p:nvPr/>
            </p:nvSpPr>
            <p:spPr bwMode="auto">
              <a:xfrm>
                <a:off x="3355" y="2537"/>
                <a:ext cx="12" cy="12"/>
              </a:xfrm>
              <a:custGeom>
                <a:avLst/>
                <a:gdLst>
                  <a:gd name="T0" fmla="*/ 2 w 12"/>
                  <a:gd name="T1" fmla="*/ 6 h 12"/>
                  <a:gd name="T2" fmla="*/ 2 w 12"/>
                  <a:gd name="T3" fmla="*/ 6 h 12"/>
                  <a:gd name="T4" fmla="*/ 0 w 12"/>
                  <a:gd name="T5" fmla="*/ 2 h 12"/>
                  <a:gd name="T6" fmla="*/ 2 w 12"/>
                  <a:gd name="T7" fmla="*/ 0 h 12"/>
                  <a:gd name="T8" fmla="*/ 6 w 12"/>
                  <a:gd name="T9" fmla="*/ 0 h 12"/>
                  <a:gd name="T10" fmla="*/ 6 w 12"/>
                  <a:gd name="T11" fmla="*/ 0 h 12"/>
                  <a:gd name="T12" fmla="*/ 8 w 12"/>
                  <a:gd name="T13" fmla="*/ 0 h 12"/>
                  <a:gd name="T14" fmla="*/ 12 w 12"/>
                  <a:gd name="T15" fmla="*/ 2 h 12"/>
                  <a:gd name="T16" fmla="*/ 12 w 12"/>
                  <a:gd name="T17" fmla="*/ 6 h 12"/>
                  <a:gd name="T18" fmla="*/ 10 w 12"/>
                  <a:gd name="T19" fmla="*/ 12 h 12"/>
                  <a:gd name="T20" fmla="*/ 2 w 12"/>
                  <a:gd name="T21" fmla="*/ 12 h 12"/>
                  <a:gd name="T22" fmla="*/ 2 w 12"/>
                  <a:gd name="T23" fmla="*/ 6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2"/>
                  <a:gd name="T38" fmla="*/ 12 w 12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2">
                    <a:moveTo>
                      <a:pt x="2" y="6"/>
                    </a:moveTo>
                    <a:lnTo>
                      <a:pt x="2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2" y="6"/>
                    </a:lnTo>
                    <a:lnTo>
                      <a:pt x="10" y="12"/>
                    </a:lnTo>
                    <a:lnTo>
                      <a:pt x="2" y="12"/>
                    </a:lnTo>
                    <a:lnTo>
                      <a:pt x="2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43" name="Freeform 583"/>
              <p:cNvSpPr>
                <a:spLocks/>
              </p:cNvSpPr>
              <p:nvPr/>
            </p:nvSpPr>
            <p:spPr bwMode="auto">
              <a:xfrm>
                <a:off x="3411" y="2531"/>
                <a:ext cx="10" cy="14"/>
              </a:xfrm>
              <a:custGeom>
                <a:avLst/>
                <a:gdLst>
                  <a:gd name="T0" fmla="*/ 0 w 10"/>
                  <a:gd name="T1" fmla="*/ 12 h 14"/>
                  <a:gd name="T2" fmla="*/ 0 w 10"/>
                  <a:gd name="T3" fmla="*/ 12 h 14"/>
                  <a:gd name="T4" fmla="*/ 0 w 10"/>
                  <a:gd name="T5" fmla="*/ 8 h 14"/>
                  <a:gd name="T6" fmla="*/ 2 w 10"/>
                  <a:gd name="T7" fmla="*/ 2 h 14"/>
                  <a:gd name="T8" fmla="*/ 2 w 10"/>
                  <a:gd name="T9" fmla="*/ 2 h 14"/>
                  <a:gd name="T10" fmla="*/ 2 w 10"/>
                  <a:gd name="T11" fmla="*/ 0 h 14"/>
                  <a:gd name="T12" fmla="*/ 4 w 10"/>
                  <a:gd name="T13" fmla="*/ 0 h 14"/>
                  <a:gd name="T14" fmla="*/ 8 w 10"/>
                  <a:gd name="T15" fmla="*/ 0 h 14"/>
                  <a:gd name="T16" fmla="*/ 8 w 10"/>
                  <a:gd name="T17" fmla="*/ 2 h 14"/>
                  <a:gd name="T18" fmla="*/ 8 w 10"/>
                  <a:gd name="T19" fmla="*/ 2 h 14"/>
                  <a:gd name="T20" fmla="*/ 10 w 10"/>
                  <a:gd name="T21" fmla="*/ 12 h 14"/>
                  <a:gd name="T22" fmla="*/ 10 w 10"/>
                  <a:gd name="T23" fmla="*/ 12 h 14"/>
                  <a:gd name="T24" fmla="*/ 6 w 10"/>
                  <a:gd name="T25" fmla="*/ 14 h 14"/>
                  <a:gd name="T26" fmla="*/ 2 w 10"/>
                  <a:gd name="T27" fmla="*/ 14 h 14"/>
                  <a:gd name="T28" fmla="*/ 0 w 10"/>
                  <a:gd name="T29" fmla="*/ 12 h 14"/>
                  <a:gd name="T30" fmla="*/ 0 w 10"/>
                  <a:gd name="T31" fmla="*/ 12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0"/>
                  <a:gd name="T49" fmla="*/ 0 h 14"/>
                  <a:gd name="T50" fmla="*/ 10 w 10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0" h="14">
                    <a:moveTo>
                      <a:pt x="0" y="12"/>
                    </a:moveTo>
                    <a:lnTo>
                      <a:pt x="0" y="12"/>
                    </a:lnTo>
                    <a:lnTo>
                      <a:pt x="0" y="8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8" y="2"/>
                    </a:lnTo>
                    <a:lnTo>
                      <a:pt x="10" y="12"/>
                    </a:lnTo>
                    <a:lnTo>
                      <a:pt x="6" y="14"/>
                    </a:lnTo>
                    <a:lnTo>
                      <a:pt x="2" y="14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44" name="Freeform 584"/>
              <p:cNvSpPr>
                <a:spLocks/>
              </p:cNvSpPr>
              <p:nvPr/>
            </p:nvSpPr>
            <p:spPr bwMode="auto">
              <a:xfrm>
                <a:off x="3585" y="2511"/>
                <a:ext cx="18" cy="12"/>
              </a:xfrm>
              <a:custGeom>
                <a:avLst/>
                <a:gdLst>
                  <a:gd name="T0" fmla="*/ 0 w 18"/>
                  <a:gd name="T1" fmla="*/ 12 h 12"/>
                  <a:gd name="T2" fmla="*/ 0 w 18"/>
                  <a:gd name="T3" fmla="*/ 12 h 12"/>
                  <a:gd name="T4" fmla="*/ 4 w 18"/>
                  <a:gd name="T5" fmla="*/ 4 h 12"/>
                  <a:gd name="T6" fmla="*/ 10 w 18"/>
                  <a:gd name="T7" fmla="*/ 0 h 12"/>
                  <a:gd name="T8" fmla="*/ 12 w 18"/>
                  <a:gd name="T9" fmla="*/ 0 h 12"/>
                  <a:gd name="T10" fmla="*/ 16 w 18"/>
                  <a:gd name="T11" fmla="*/ 0 h 12"/>
                  <a:gd name="T12" fmla="*/ 16 w 18"/>
                  <a:gd name="T13" fmla="*/ 0 h 12"/>
                  <a:gd name="T14" fmla="*/ 18 w 18"/>
                  <a:gd name="T15" fmla="*/ 2 h 12"/>
                  <a:gd name="T16" fmla="*/ 18 w 18"/>
                  <a:gd name="T17" fmla="*/ 4 h 12"/>
                  <a:gd name="T18" fmla="*/ 16 w 18"/>
                  <a:gd name="T19" fmla="*/ 8 h 12"/>
                  <a:gd name="T20" fmla="*/ 12 w 18"/>
                  <a:gd name="T21" fmla="*/ 12 h 12"/>
                  <a:gd name="T22" fmla="*/ 0 w 18"/>
                  <a:gd name="T23" fmla="*/ 12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2"/>
                  <a:gd name="T38" fmla="*/ 18 w 18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2">
                    <a:moveTo>
                      <a:pt x="0" y="12"/>
                    </a:moveTo>
                    <a:lnTo>
                      <a:pt x="0" y="12"/>
                    </a:lnTo>
                    <a:lnTo>
                      <a:pt x="4" y="4"/>
                    </a:lnTo>
                    <a:lnTo>
                      <a:pt x="10" y="0"/>
                    </a:lnTo>
                    <a:lnTo>
                      <a:pt x="12" y="0"/>
                    </a:lnTo>
                    <a:lnTo>
                      <a:pt x="16" y="0"/>
                    </a:lnTo>
                    <a:lnTo>
                      <a:pt x="18" y="2"/>
                    </a:lnTo>
                    <a:lnTo>
                      <a:pt x="18" y="4"/>
                    </a:lnTo>
                    <a:lnTo>
                      <a:pt x="16" y="8"/>
                    </a:lnTo>
                    <a:lnTo>
                      <a:pt x="12" y="12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45" name="Freeform 585"/>
              <p:cNvSpPr>
                <a:spLocks/>
              </p:cNvSpPr>
              <p:nvPr/>
            </p:nvSpPr>
            <p:spPr bwMode="auto">
              <a:xfrm>
                <a:off x="3639" y="2565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2 w 16"/>
                  <a:gd name="T5" fmla="*/ 4 h 14"/>
                  <a:gd name="T6" fmla="*/ 6 w 16"/>
                  <a:gd name="T7" fmla="*/ 0 h 14"/>
                  <a:gd name="T8" fmla="*/ 8 w 16"/>
                  <a:gd name="T9" fmla="*/ 0 h 14"/>
                  <a:gd name="T10" fmla="*/ 10 w 16"/>
                  <a:gd name="T11" fmla="*/ 2 h 14"/>
                  <a:gd name="T12" fmla="*/ 10 w 16"/>
                  <a:gd name="T13" fmla="*/ 2 h 14"/>
                  <a:gd name="T14" fmla="*/ 14 w 16"/>
                  <a:gd name="T15" fmla="*/ 6 h 14"/>
                  <a:gd name="T16" fmla="*/ 16 w 16"/>
                  <a:gd name="T17" fmla="*/ 10 h 14"/>
                  <a:gd name="T18" fmla="*/ 16 w 16"/>
                  <a:gd name="T19" fmla="*/ 14 h 14"/>
                  <a:gd name="T20" fmla="*/ 6 w 16"/>
                  <a:gd name="T21" fmla="*/ 14 h 14"/>
                  <a:gd name="T22" fmla="*/ 0 w 16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4"/>
                  <a:gd name="T38" fmla="*/ 16 w 16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2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4" y="6"/>
                    </a:lnTo>
                    <a:lnTo>
                      <a:pt x="16" y="10"/>
                    </a:lnTo>
                    <a:lnTo>
                      <a:pt x="16" y="14"/>
                    </a:lnTo>
                    <a:lnTo>
                      <a:pt x="6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46" name="Freeform 586"/>
              <p:cNvSpPr>
                <a:spLocks/>
              </p:cNvSpPr>
              <p:nvPr/>
            </p:nvSpPr>
            <p:spPr bwMode="auto">
              <a:xfrm>
                <a:off x="3495" y="2559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2 w 16"/>
                  <a:gd name="T5" fmla="*/ 2 h 14"/>
                  <a:gd name="T6" fmla="*/ 6 w 16"/>
                  <a:gd name="T7" fmla="*/ 0 h 14"/>
                  <a:gd name="T8" fmla="*/ 8 w 16"/>
                  <a:gd name="T9" fmla="*/ 0 h 14"/>
                  <a:gd name="T10" fmla="*/ 10 w 16"/>
                  <a:gd name="T11" fmla="*/ 2 h 14"/>
                  <a:gd name="T12" fmla="*/ 10 w 16"/>
                  <a:gd name="T13" fmla="*/ 2 h 14"/>
                  <a:gd name="T14" fmla="*/ 14 w 16"/>
                  <a:gd name="T15" fmla="*/ 6 h 14"/>
                  <a:gd name="T16" fmla="*/ 16 w 16"/>
                  <a:gd name="T17" fmla="*/ 10 h 14"/>
                  <a:gd name="T18" fmla="*/ 16 w 16"/>
                  <a:gd name="T19" fmla="*/ 14 h 14"/>
                  <a:gd name="T20" fmla="*/ 6 w 16"/>
                  <a:gd name="T21" fmla="*/ 14 h 14"/>
                  <a:gd name="T22" fmla="*/ 0 w 16"/>
                  <a:gd name="T23" fmla="*/ 8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4"/>
                  <a:gd name="T38" fmla="*/ 16 w 16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4" y="6"/>
                    </a:lnTo>
                    <a:lnTo>
                      <a:pt x="16" y="10"/>
                    </a:lnTo>
                    <a:lnTo>
                      <a:pt x="16" y="14"/>
                    </a:lnTo>
                    <a:lnTo>
                      <a:pt x="6" y="14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47" name="Freeform 587"/>
              <p:cNvSpPr>
                <a:spLocks/>
              </p:cNvSpPr>
              <p:nvPr/>
            </p:nvSpPr>
            <p:spPr bwMode="auto">
              <a:xfrm>
                <a:off x="3467" y="2599"/>
                <a:ext cx="16" cy="16"/>
              </a:xfrm>
              <a:custGeom>
                <a:avLst/>
                <a:gdLst>
                  <a:gd name="T0" fmla="*/ 0 w 16"/>
                  <a:gd name="T1" fmla="*/ 8 h 16"/>
                  <a:gd name="T2" fmla="*/ 0 w 16"/>
                  <a:gd name="T3" fmla="*/ 8 h 16"/>
                  <a:gd name="T4" fmla="*/ 0 w 16"/>
                  <a:gd name="T5" fmla="*/ 2 h 16"/>
                  <a:gd name="T6" fmla="*/ 2 w 16"/>
                  <a:gd name="T7" fmla="*/ 0 h 16"/>
                  <a:gd name="T8" fmla="*/ 6 w 16"/>
                  <a:gd name="T9" fmla="*/ 2 h 16"/>
                  <a:gd name="T10" fmla="*/ 6 w 16"/>
                  <a:gd name="T11" fmla="*/ 2 h 16"/>
                  <a:gd name="T12" fmla="*/ 16 w 16"/>
                  <a:gd name="T13" fmla="*/ 10 h 16"/>
                  <a:gd name="T14" fmla="*/ 16 w 16"/>
                  <a:gd name="T15" fmla="*/ 10 h 16"/>
                  <a:gd name="T16" fmla="*/ 14 w 16"/>
                  <a:gd name="T17" fmla="*/ 14 h 16"/>
                  <a:gd name="T18" fmla="*/ 12 w 16"/>
                  <a:gd name="T19" fmla="*/ 14 h 16"/>
                  <a:gd name="T20" fmla="*/ 10 w 16"/>
                  <a:gd name="T21" fmla="*/ 16 h 16"/>
                  <a:gd name="T22" fmla="*/ 10 w 16"/>
                  <a:gd name="T23" fmla="*/ 16 h 16"/>
                  <a:gd name="T24" fmla="*/ 4 w 16"/>
                  <a:gd name="T25" fmla="*/ 12 h 16"/>
                  <a:gd name="T26" fmla="*/ 0 w 16"/>
                  <a:gd name="T27" fmla="*/ 10 h 16"/>
                  <a:gd name="T28" fmla="*/ 0 w 16"/>
                  <a:gd name="T29" fmla="*/ 8 h 16"/>
                  <a:gd name="T30" fmla="*/ 0 w 16"/>
                  <a:gd name="T31" fmla="*/ 8 h 1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6"/>
                  <a:gd name="T50" fmla="*/ 16 w 16"/>
                  <a:gd name="T51" fmla="*/ 16 h 1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6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2"/>
                    </a:lnTo>
                    <a:lnTo>
                      <a:pt x="16" y="10"/>
                    </a:lnTo>
                    <a:lnTo>
                      <a:pt x="14" y="14"/>
                    </a:lnTo>
                    <a:lnTo>
                      <a:pt x="12" y="14"/>
                    </a:lnTo>
                    <a:lnTo>
                      <a:pt x="10" y="16"/>
                    </a:lnTo>
                    <a:lnTo>
                      <a:pt x="4" y="12"/>
                    </a:lnTo>
                    <a:lnTo>
                      <a:pt x="0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48" name="Freeform 588"/>
              <p:cNvSpPr>
                <a:spLocks/>
              </p:cNvSpPr>
              <p:nvPr/>
            </p:nvSpPr>
            <p:spPr bwMode="auto">
              <a:xfrm>
                <a:off x="3493" y="2613"/>
                <a:ext cx="10" cy="16"/>
              </a:xfrm>
              <a:custGeom>
                <a:avLst/>
                <a:gdLst>
                  <a:gd name="T0" fmla="*/ 0 w 10"/>
                  <a:gd name="T1" fmla="*/ 12 h 16"/>
                  <a:gd name="T2" fmla="*/ 0 w 10"/>
                  <a:gd name="T3" fmla="*/ 12 h 16"/>
                  <a:gd name="T4" fmla="*/ 2 w 10"/>
                  <a:gd name="T5" fmla="*/ 8 h 16"/>
                  <a:gd name="T6" fmla="*/ 4 w 10"/>
                  <a:gd name="T7" fmla="*/ 0 h 16"/>
                  <a:gd name="T8" fmla="*/ 4 w 10"/>
                  <a:gd name="T9" fmla="*/ 0 h 16"/>
                  <a:gd name="T10" fmla="*/ 6 w 10"/>
                  <a:gd name="T11" fmla="*/ 0 h 16"/>
                  <a:gd name="T12" fmla="*/ 8 w 10"/>
                  <a:gd name="T13" fmla="*/ 0 h 16"/>
                  <a:gd name="T14" fmla="*/ 10 w 10"/>
                  <a:gd name="T15" fmla="*/ 2 h 16"/>
                  <a:gd name="T16" fmla="*/ 10 w 10"/>
                  <a:gd name="T17" fmla="*/ 4 h 16"/>
                  <a:gd name="T18" fmla="*/ 10 w 10"/>
                  <a:gd name="T19" fmla="*/ 4 h 16"/>
                  <a:gd name="T20" fmla="*/ 10 w 10"/>
                  <a:gd name="T21" fmla="*/ 14 h 16"/>
                  <a:gd name="T22" fmla="*/ 10 w 10"/>
                  <a:gd name="T23" fmla="*/ 14 h 16"/>
                  <a:gd name="T24" fmla="*/ 6 w 10"/>
                  <a:gd name="T25" fmla="*/ 16 h 16"/>
                  <a:gd name="T26" fmla="*/ 2 w 10"/>
                  <a:gd name="T27" fmla="*/ 14 h 16"/>
                  <a:gd name="T28" fmla="*/ 0 w 10"/>
                  <a:gd name="T29" fmla="*/ 12 h 16"/>
                  <a:gd name="T30" fmla="*/ 0 w 10"/>
                  <a:gd name="T31" fmla="*/ 12 h 1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0"/>
                  <a:gd name="T49" fmla="*/ 0 h 16"/>
                  <a:gd name="T50" fmla="*/ 10 w 10"/>
                  <a:gd name="T51" fmla="*/ 16 h 1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0" h="16">
                    <a:moveTo>
                      <a:pt x="0" y="12"/>
                    </a:moveTo>
                    <a:lnTo>
                      <a:pt x="0" y="12"/>
                    </a:lnTo>
                    <a:lnTo>
                      <a:pt x="2" y="8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0" y="4"/>
                    </a:lnTo>
                    <a:lnTo>
                      <a:pt x="10" y="14"/>
                    </a:lnTo>
                    <a:lnTo>
                      <a:pt x="6" y="16"/>
                    </a:lnTo>
                    <a:lnTo>
                      <a:pt x="2" y="14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49" name="Freeform 589"/>
              <p:cNvSpPr>
                <a:spLocks/>
              </p:cNvSpPr>
              <p:nvPr/>
            </p:nvSpPr>
            <p:spPr bwMode="auto">
              <a:xfrm>
                <a:off x="3481" y="2597"/>
                <a:ext cx="14" cy="14"/>
              </a:xfrm>
              <a:custGeom>
                <a:avLst/>
                <a:gdLst>
                  <a:gd name="T0" fmla="*/ 0 w 14"/>
                  <a:gd name="T1" fmla="*/ 6 h 14"/>
                  <a:gd name="T2" fmla="*/ 0 w 14"/>
                  <a:gd name="T3" fmla="*/ 6 h 14"/>
                  <a:gd name="T4" fmla="*/ 2 w 14"/>
                  <a:gd name="T5" fmla="*/ 2 h 14"/>
                  <a:gd name="T6" fmla="*/ 6 w 14"/>
                  <a:gd name="T7" fmla="*/ 0 h 14"/>
                  <a:gd name="T8" fmla="*/ 8 w 14"/>
                  <a:gd name="T9" fmla="*/ 0 h 14"/>
                  <a:gd name="T10" fmla="*/ 10 w 14"/>
                  <a:gd name="T11" fmla="*/ 2 h 14"/>
                  <a:gd name="T12" fmla="*/ 10 w 14"/>
                  <a:gd name="T13" fmla="*/ 2 h 14"/>
                  <a:gd name="T14" fmla="*/ 14 w 14"/>
                  <a:gd name="T15" fmla="*/ 6 h 14"/>
                  <a:gd name="T16" fmla="*/ 14 w 14"/>
                  <a:gd name="T17" fmla="*/ 10 h 14"/>
                  <a:gd name="T18" fmla="*/ 14 w 14"/>
                  <a:gd name="T19" fmla="*/ 14 h 14"/>
                  <a:gd name="T20" fmla="*/ 4 w 14"/>
                  <a:gd name="T21" fmla="*/ 12 h 14"/>
                  <a:gd name="T22" fmla="*/ 0 w 14"/>
                  <a:gd name="T23" fmla="*/ 6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4"/>
                  <a:gd name="T37" fmla="*/ 0 h 14"/>
                  <a:gd name="T38" fmla="*/ 14 w 14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4" h="14">
                    <a:moveTo>
                      <a:pt x="0" y="6"/>
                    </a:moveTo>
                    <a:lnTo>
                      <a:pt x="0" y="6"/>
                    </a:lnTo>
                    <a:lnTo>
                      <a:pt x="2" y="2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4" y="6"/>
                    </a:lnTo>
                    <a:lnTo>
                      <a:pt x="14" y="10"/>
                    </a:lnTo>
                    <a:lnTo>
                      <a:pt x="14" y="14"/>
                    </a:lnTo>
                    <a:lnTo>
                      <a:pt x="4" y="12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50" name="Freeform 590"/>
              <p:cNvSpPr>
                <a:spLocks/>
              </p:cNvSpPr>
              <p:nvPr/>
            </p:nvSpPr>
            <p:spPr bwMode="auto">
              <a:xfrm>
                <a:off x="3583" y="2527"/>
                <a:ext cx="16" cy="12"/>
              </a:xfrm>
              <a:custGeom>
                <a:avLst/>
                <a:gdLst>
                  <a:gd name="T0" fmla="*/ 0 w 16"/>
                  <a:gd name="T1" fmla="*/ 4 h 12"/>
                  <a:gd name="T2" fmla="*/ 0 w 16"/>
                  <a:gd name="T3" fmla="*/ 4 h 12"/>
                  <a:gd name="T4" fmla="*/ 6 w 16"/>
                  <a:gd name="T5" fmla="*/ 0 h 12"/>
                  <a:gd name="T6" fmla="*/ 8 w 16"/>
                  <a:gd name="T7" fmla="*/ 0 h 12"/>
                  <a:gd name="T8" fmla="*/ 12 w 16"/>
                  <a:gd name="T9" fmla="*/ 2 h 12"/>
                  <a:gd name="T10" fmla="*/ 12 w 16"/>
                  <a:gd name="T11" fmla="*/ 2 h 12"/>
                  <a:gd name="T12" fmla="*/ 16 w 16"/>
                  <a:gd name="T13" fmla="*/ 6 h 12"/>
                  <a:gd name="T14" fmla="*/ 16 w 16"/>
                  <a:gd name="T15" fmla="*/ 8 h 12"/>
                  <a:gd name="T16" fmla="*/ 14 w 16"/>
                  <a:gd name="T17" fmla="*/ 10 h 12"/>
                  <a:gd name="T18" fmla="*/ 14 w 16"/>
                  <a:gd name="T19" fmla="*/ 10 h 12"/>
                  <a:gd name="T20" fmla="*/ 8 w 16"/>
                  <a:gd name="T21" fmla="*/ 12 h 12"/>
                  <a:gd name="T22" fmla="*/ 2 w 16"/>
                  <a:gd name="T23" fmla="*/ 12 h 12"/>
                  <a:gd name="T24" fmla="*/ 0 w 16"/>
                  <a:gd name="T25" fmla="*/ 4 h 1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2"/>
                  <a:gd name="T41" fmla="*/ 16 w 16"/>
                  <a:gd name="T42" fmla="*/ 12 h 12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2">
                    <a:moveTo>
                      <a:pt x="0" y="4"/>
                    </a:moveTo>
                    <a:lnTo>
                      <a:pt x="0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6" y="6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8" y="12"/>
                    </a:lnTo>
                    <a:lnTo>
                      <a:pt x="2" y="12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51" name="Freeform 591"/>
              <p:cNvSpPr>
                <a:spLocks/>
              </p:cNvSpPr>
              <p:nvPr/>
            </p:nvSpPr>
            <p:spPr bwMode="auto">
              <a:xfrm>
                <a:off x="3607" y="2545"/>
                <a:ext cx="10" cy="10"/>
              </a:xfrm>
              <a:custGeom>
                <a:avLst/>
                <a:gdLst>
                  <a:gd name="T0" fmla="*/ 0 w 10"/>
                  <a:gd name="T1" fmla="*/ 4 h 10"/>
                  <a:gd name="T2" fmla="*/ 0 w 10"/>
                  <a:gd name="T3" fmla="*/ 4 h 10"/>
                  <a:gd name="T4" fmla="*/ 0 w 10"/>
                  <a:gd name="T5" fmla="*/ 2 h 10"/>
                  <a:gd name="T6" fmla="*/ 2 w 10"/>
                  <a:gd name="T7" fmla="*/ 0 h 10"/>
                  <a:gd name="T8" fmla="*/ 6 w 10"/>
                  <a:gd name="T9" fmla="*/ 0 h 10"/>
                  <a:gd name="T10" fmla="*/ 6 w 10"/>
                  <a:gd name="T11" fmla="*/ 0 h 10"/>
                  <a:gd name="T12" fmla="*/ 8 w 10"/>
                  <a:gd name="T13" fmla="*/ 2 h 10"/>
                  <a:gd name="T14" fmla="*/ 10 w 10"/>
                  <a:gd name="T15" fmla="*/ 4 h 10"/>
                  <a:gd name="T16" fmla="*/ 10 w 10"/>
                  <a:gd name="T17" fmla="*/ 6 h 10"/>
                  <a:gd name="T18" fmla="*/ 6 w 10"/>
                  <a:gd name="T19" fmla="*/ 10 h 10"/>
                  <a:gd name="T20" fmla="*/ 0 w 10"/>
                  <a:gd name="T21" fmla="*/ 4 h 10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10"/>
                  <a:gd name="T35" fmla="*/ 10 w 10"/>
                  <a:gd name="T36" fmla="*/ 10 h 10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10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10" y="4"/>
                    </a:lnTo>
                    <a:lnTo>
                      <a:pt x="10" y="6"/>
                    </a:lnTo>
                    <a:lnTo>
                      <a:pt x="6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52" name="Freeform 592"/>
              <p:cNvSpPr>
                <a:spLocks/>
              </p:cNvSpPr>
              <p:nvPr/>
            </p:nvSpPr>
            <p:spPr bwMode="auto">
              <a:xfrm>
                <a:off x="3609" y="2525"/>
                <a:ext cx="8" cy="12"/>
              </a:xfrm>
              <a:custGeom>
                <a:avLst/>
                <a:gdLst>
                  <a:gd name="T0" fmla="*/ 0 w 8"/>
                  <a:gd name="T1" fmla="*/ 4 h 12"/>
                  <a:gd name="T2" fmla="*/ 0 w 8"/>
                  <a:gd name="T3" fmla="*/ 4 h 12"/>
                  <a:gd name="T4" fmla="*/ 0 w 8"/>
                  <a:gd name="T5" fmla="*/ 0 h 12"/>
                  <a:gd name="T6" fmla="*/ 2 w 8"/>
                  <a:gd name="T7" fmla="*/ 0 h 12"/>
                  <a:gd name="T8" fmla="*/ 4 w 8"/>
                  <a:gd name="T9" fmla="*/ 0 h 12"/>
                  <a:gd name="T10" fmla="*/ 4 w 8"/>
                  <a:gd name="T11" fmla="*/ 0 h 12"/>
                  <a:gd name="T12" fmla="*/ 6 w 8"/>
                  <a:gd name="T13" fmla="*/ 4 h 12"/>
                  <a:gd name="T14" fmla="*/ 8 w 8"/>
                  <a:gd name="T15" fmla="*/ 6 h 12"/>
                  <a:gd name="T16" fmla="*/ 6 w 8"/>
                  <a:gd name="T17" fmla="*/ 8 h 12"/>
                  <a:gd name="T18" fmla="*/ 6 w 8"/>
                  <a:gd name="T19" fmla="*/ 8 h 12"/>
                  <a:gd name="T20" fmla="*/ 4 w 8"/>
                  <a:gd name="T21" fmla="*/ 10 h 12"/>
                  <a:gd name="T22" fmla="*/ 4 w 8"/>
                  <a:gd name="T23" fmla="*/ 12 h 12"/>
                  <a:gd name="T24" fmla="*/ 2 w 8"/>
                  <a:gd name="T25" fmla="*/ 12 h 12"/>
                  <a:gd name="T26" fmla="*/ 2 w 8"/>
                  <a:gd name="T27" fmla="*/ 12 h 12"/>
                  <a:gd name="T28" fmla="*/ 0 w 8"/>
                  <a:gd name="T29" fmla="*/ 8 h 12"/>
                  <a:gd name="T30" fmla="*/ 0 w 8"/>
                  <a:gd name="T31" fmla="*/ 4 h 12"/>
                  <a:gd name="T32" fmla="*/ 0 w 8"/>
                  <a:gd name="T33" fmla="*/ 4 h 1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8"/>
                  <a:gd name="T52" fmla="*/ 0 h 12"/>
                  <a:gd name="T53" fmla="*/ 8 w 8"/>
                  <a:gd name="T54" fmla="*/ 12 h 12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8" h="12">
                    <a:moveTo>
                      <a:pt x="0" y="4"/>
                    </a:moveTo>
                    <a:lnTo>
                      <a:pt x="0" y="4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6" y="4"/>
                    </a:lnTo>
                    <a:lnTo>
                      <a:pt x="8" y="6"/>
                    </a:lnTo>
                    <a:lnTo>
                      <a:pt x="6" y="8"/>
                    </a:lnTo>
                    <a:lnTo>
                      <a:pt x="4" y="10"/>
                    </a:lnTo>
                    <a:lnTo>
                      <a:pt x="4" y="12"/>
                    </a:lnTo>
                    <a:lnTo>
                      <a:pt x="2" y="12"/>
                    </a:lnTo>
                    <a:lnTo>
                      <a:pt x="0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53" name="Freeform 593"/>
              <p:cNvSpPr>
                <a:spLocks/>
              </p:cNvSpPr>
              <p:nvPr/>
            </p:nvSpPr>
            <p:spPr bwMode="auto">
              <a:xfrm>
                <a:off x="3589" y="2541"/>
                <a:ext cx="10" cy="12"/>
              </a:xfrm>
              <a:custGeom>
                <a:avLst/>
                <a:gdLst>
                  <a:gd name="T0" fmla="*/ 0 w 10"/>
                  <a:gd name="T1" fmla="*/ 8 h 12"/>
                  <a:gd name="T2" fmla="*/ 0 w 10"/>
                  <a:gd name="T3" fmla="*/ 8 h 12"/>
                  <a:gd name="T4" fmla="*/ 2 w 10"/>
                  <a:gd name="T5" fmla="*/ 2 h 12"/>
                  <a:gd name="T6" fmla="*/ 2 w 10"/>
                  <a:gd name="T7" fmla="*/ 0 h 12"/>
                  <a:gd name="T8" fmla="*/ 4 w 10"/>
                  <a:gd name="T9" fmla="*/ 0 h 12"/>
                  <a:gd name="T10" fmla="*/ 4 w 10"/>
                  <a:gd name="T11" fmla="*/ 0 h 12"/>
                  <a:gd name="T12" fmla="*/ 8 w 10"/>
                  <a:gd name="T13" fmla="*/ 4 h 12"/>
                  <a:gd name="T14" fmla="*/ 10 w 10"/>
                  <a:gd name="T15" fmla="*/ 8 h 12"/>
                  <a:gd name="T16" fmla="*/ 10 w 10"/>
                  <a:gd name="T17" fmla="*/ 8 h 12"/>
                  <a:gd name="T18" fmla="*/ 8 w 10"/>
                  <a:gd name="T19" fmla="*/ 10 h 12"/>
                  <a:gd name="T20" fmla="*/ 8 w 10"/>
                  <a:gd name="T21" fmla="*/ 12 h 12"/>
                  <a:gd name="T22" fmla="*/ 8 w 10"/>
                  <a:gd name="T23" fmla="*/ 12 h 12"/>
                  <a:gd name="T24" fmla="*/ 4 w 10"/>
                  <a:gd name="T25" fmla="*/ 10 h 12"/>
                  <a:gd name="T26" fmla="*/ 0 w 10"/>
                  <a:gd name="T27" fmla="*/ 8 h 12"/>
                  <a:gd name="T28" fmla="*/ 0 w 10"/>
                  <a:gd name="T29" fmla="*/ 8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8"/>
                    </a:moveTo>
                    <a:lnTo>
                      <a:pt x="0" y="8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10" y="8"/>
                    </a:lnTo>
                    <a:lnTo>
                      <a:pt x="8" y="10"/>
                    </a:lnTo>
                    <a:lnTo>
                      <a:pt x="8" y="12"/>
                    </a:lnTo>
                    <a:lnTo>
                      <a:pt x="4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54" name="Freeform 594"/>
              <p:cNvSpPr>
                <a:spLocks/>
              </p:cNvSpPr>
              <p:nvPr/>
            </p:nvSpPr>
            <p:spPr bwMode="auto">
              <a:xfrm>
                <a:off x="3525" y="2539"/>
                <a:ext cx="10" cy="12"/>
              </a:xfrm>
              <a:custGeom>
                <a:avLst/>
                <a:gdLst>
                  <a:gd name="T0" fmla="*/ 0 w 10"/>
                  <a:gd name="T1" fmla="*/ 8 h 12"/>
                  <a:gd name="T2" fmla="*/ 0 w 10"/>
                  <a:gd name="T3" fmla="*/ 8 h 12"/>
                  <a:gd name="T4" fmla="*/ 0 w 10"/>
                  <a:gd name="T5" fmla="*/ 4 h 12"/>
                  <a:gd name="T6" fmla="*/ 2 w 10"/>
                  <a:gd name="T7" fmla="*/ 0 h 12"/>
                  <a:gd name="T8" fmla="*/ 4 w 10"/>
                  <a:gd name="T9" fmla="*/ 2 h 12"/>
                  <a:gd name="T10" fmla="*/ 4 w 10"/>
                  <a:gd name="T11" fmla="*/ 2 h 12"/>
                  <a:gd name="T12" fmla="*/ 8 w 10"/>
                  <a:gd name="T13" fmla="*/ 4 h 12"/>
                  <a:gd name="T14" fmla="*/ 10 w 10"/>
                  <a:gd name="T15" fmla="*/ 8 h 12"/>
                  <a:gd name="T16" fmla="*/ 10 w 10"/>
                  <a:gd name="T17" fmla="*/ 8 h 12"/>
                  <a:gd name="T18" fmla="*/ 8 w 10"/>
                  <a:gd name="T19" fmla="*/ 10 h 12"/>
                  <a:gd name="T20" fmla="*/ 6 w 10"/>
                  <a:gd name="T21" fmla="*/ 12 h 12"/>
                  <a:gd name="T22" fmla="*/ 6 w 10"/>
                  <a:gd name="T23" fmla="*/ 12 h 12"/>
                  <a:gd name="T24" fmla="*/ 4 w 10"/>
                  <a:gd name="T25" fmla="*/ 12 h 12"/>
                  <a:gd name="T26" fmla="*/ 0 w 10"/>
                  <a:gd name="T27" fmla="*/ 8 h 12"/>
                  <a:gd name="T28" fmla="*/ 0 w 10"/>
                  <a:gd name="T29" fmla="*/ 8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4"/>
                    </a:lnTo>
                    <a:lnTo>
                      <a:pt x="2" y="0"/>
                    </a:lnTo>
                    <a:lnTo>
                      <a:pt x="4" y="2"/>
                    </a:lnTo>
                    <a:lnTo>
                      <a:pt x="8" y="4"/>
                    </a:lnTo>
                    <a:lnTo>
                      <a:pt x="10" y="8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55" name="Freeform 595"/>
              <p:cNvSpPr>
                <a:spLocks/>
              </p:cNvSpPr>
              <p:nvPr/>
            </p:nvSpPr>
            <p:spPr bwMode="auto">
              <a:xfrm>
                <a:off x="3561" y="2517"/>
                <a:ext cx="8" cy="12"/>
              </a:xfrm>
              <a:custGeom>
                <a:avLst/>
                <a:gdLst>
                  <a:gd name="T0" fmla="*/ 0 w 8"/>
                  <a:gd name="T1" fmla="*/ 6 h 12"/>
                  <a:gd name="T2" fmla="*/ 0 w 8"/>
                  <a:gd name="T3" fmla="*/ 6 h 12"/>
                  <a:gd name="T4" fmla="*/ 0 w 8"/>
                  <a:gd name="T5" fmla="*/ 2 h 12"/>
                  <a:gd name="T6" fmla="*/ 2 w 8"/>
                  <a:gd name="T7" fmla="*/ 0 h 12"/>
                  <a:gd name="T8" fmla="*/ 4 w 8"/>
                  <a:gd name="T9" fmla="*/ 0 h 12"/>
                  <a:gd name="T10" fmla="*/ 4 w 8"/>
                  <a:gd name="T11" fmla="*/ 0 h 12"/>
                  <a:gd name="T12" fmla="*/ 8 w 8"/>
                  <a:gd name="T13" fmla="*/ 4 h 12"/>
                  <a:gd name="T14" fmla="*/ 8 w 8"/>
                  <a:gd name="T15" fmla="*/ 6 h 12"/>
                  <a:gd name="T16" fmla="*/ 8 w 8"/>
                  <a:gd name="T17" fmla="*/ 6 h 12"/>
                  <a:gd name="T18" fmla="*/ 8 w 8"/>
                  <a:gd name="T19" fmla="*/ 10 h 12"/>
                  <a:gd name="T20" fmla="*/ 6 w 8"/>
                  <a:gd name="T21" fmla="*/ 12 h 12"/>
                  <a:gd name="T22" fmla="*/ 6 w 8"/>
                  <a:gd name="T23" fmla="*/ 12 h 12"/>
                  <a:gd name="T24" fmla="*/ 4 w 8"/>
                  <a:gd name="T25" fmla="*/ 10 h 12"/>
                  <a:gd name="T26" fmla="*/ 0 w 8"/>
                  <a:gd name="T27" fmla="*/ 6 h 12"/>
                  <a:gd name="T28" fmla="*/ 0 w 8"/>
                  <a:gd name="T29" fmla="*/ 6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8"/>
                  <a:gd name="T46" fmla="*/ 0 h 12"/>
                  <a:gd name="T47" fmla="*/ 8 w 8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8" h="12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8" y="6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56" name="Freeform 596"/>
              <p:cNvSpPr>
                <a:spLocks/>
              </p:cNvSpPr>
              <p:nvPr/>
            </p:nvSpPr>
            <p:spPr bwMode="auto">
              <a:xfrm>
                <a:off x="3545" y="2511"/>
                <a:ext cx="10" cy="12"/>
              </a:xfrm>
              <a:custGeom>
                <a:avLst/>
                <a:gdLst>
                  <a:gd name="T0" fmla="*/ 0 w 10"/>
                  <a:gd name="T1" fmla="*/ 6 h 12"/>
                  <a:gd name="T2" fmla="*/ 0 w 10"/>
                  <a:gd name="T3" fmla="*/ 6 h 12"/>
                  <a:gd name="T4" fmla="*/ 2 w 10"/>
                  <a:gd name="T5" fmla="*/ 2 h 12"/>
                  <a:gd name="T6" fmla="*/ 2 w 10"/>
                  <a:gd name="T7" fmla="*/ 0 h 12"/>
                  <a:gd name="T8" fmla="*/ 6 w 10"/>
                  <a:gd name="T9" fmla="*/ 0 h 12"/>
                  <a:gd name="T10" fmla="*/ 6 w 10"/>
                  <a:gd name="T11" fmla="*/ 0 h 12"/>
                  <a:gd name="T12" fmla="*/ 10 w 10"/>
                  <a:gd name="T13" fmla="*/ 4 h 12"/>
                  <a:gd name="T14" fmla="*/ 10 w 10"/>
                  <a:gd name="T15" fmla="*/ 6 h 12"/>
                  <a:gd name="T16" fmla="*/ 10 w 10"/>
                  <a:gd name="T17" fmla="*/ 6 h 12"/>
                  <a:gd name="T18" fmla="*/ 8 w 10"/>
                  <a:gd name="T19" fmla="*/ 10 h 12"/>
                  <a:gd name="T20" fmla="*/ 8 w 10"/>
                  <a:gd name="T21" fmla="*/ 12 h 12"/>
                  <a:gd name="T22" fmla="*/ 8 w 10"/>
                  <a:gd name="T23" fmla="*/ 12 h 12"/>
                  <a:gd name="T24" fmla="*/ 4 w 10"/>
                  <a:gd name="T25" fmla="*/ 10 h 12"/>
                  <a:gd name="T26" fmla="*/ 0 w 10"/>
                  <a:gd name="T27" fmla="*/ 6 h 12"/>
                  <a:gd name="T28" fmla="*/ 0 w 10"/>
                  <a:gd name="T29" fmla="*/ 6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6"/>
                    </a:moveTo>
                    <a:lnTo>
                      <a:pt x="0" y="6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10" y="4"/>
                    </a:lnTo>
                    <a:lnTo>
                      <a:pt x="10" y="6"/>
                    </a:lnTo>
                    <a:lnTo>
                      <a:pt x="8" y="10"/>
                    </a:lnTo>
                    <a:lnTo>
                      <a:pt x="8" y="12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57" name="Freeform 597"/>
              <p:cNvSpPr>
                <a:spLocks/>
              </p:cNvSpPr>
              <p:nvPr/>
            </p:nvSpPr>
            <p:spPr bwMode="auto">
              <a:xfrm>
                <a:off x="3545" y="2531"/>
                <a:ext cx="16" cy="14"/>
              </a:xfrm>
              <a:custGeom>
                <a:avLst/>
                <a:gdLst>
                  <a:gd name="T0" fmla="*/ 0 w 16"/>
                  <a:gd name="T1" fmla="*/ 8 h 14"/>
                  <a:gd name="T2" fmla="*/ 0 w 16"/>
                  <a:gd name="T3" fmla="*/ 8 h 14"/>
                  <a:gd name="T4" fmla="*/ 0 w 16"/>
                  <a:gd name="T5" fmla="*/ 2 h 14"/>
                  <a:gd name="T6" fmla="*/ 0 w 16"/>
                  <a:gd name="T7" fmla="*/ 0 h 14"/>
                  <a:gd name="T8" fmla="*/ 4 w 16"/>
                  <a:gd name="T9" fmla="*/ 0 h 14"/>
                  <a:gd name="T10" fmla="*/ 4 w 16"/>
                  <a:gd name="T11" fmla="*/ 0 h 14"/>
                  <a:gd name="T12" fmla="*/ 16 w 16"/>
                  <a:gd name="T13" fmla="*/ 8 h 14"/>
                  <a:gd name="T14" fmla="*/ 16 w 16"/>
                  <a:gd name="T15" fmla="*/ 8 h 14"/>
                  <a:gd name="T16" fmla="*/ 14 w 16"/>
                  <a:gd name="T17" fmla="*/ 10 h 14"/>
                  <a:gd name="T18" fmla="*/ 14 w 16"/>
                  <a:gd name="T19" fmla="*/ 12 h 14"/>
                  <a:gd name="T20" fmla="*/ 12 w 16"/>
                  <a:gd name="T21" fmla="*/ 14 h 14"/>
                  <a:gd name="T22" fmla="*/ 12 w 16"/>
                  <a:gd name="T23" fmla="*/ 14 h 14"/>
                  <a:gd name="T24" fmla="*/ 6 w 16"/>
                  <a:gd name="T25" fmla="*/ 12 h 14"/>
                  <a:gd name="T26" fmla="*/ 2 w 16"/>
                  <a:gd name="T27" fmla="*/ 10 h 14"/>
                  <a:gd name="T28" fmla="*/ 0 w 16"/>
                  <a:gd name="T29" fmla="*/ 8 h 14"/>
                  <a:gd name="T30" fmla="*/ 0 w 16"/>
                  <a:gd name="T31" fmla="*/ 8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4"/>
                  <a:gd name="T50" fmla="*/ 16 w 16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4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16" y="8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2" y="14"/>
                    </a:lnTo>
                    <a:lnTo>
                      <a:pt x="6" y="12"/>
                    </a:lnTo>
                    <a:lnTo>
                      <a:pt x="2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58" name="Freeform 598"/>
              <p:cNvSpPr>
                <a:spLocks/>
              </p:cNvSpPr>
              <p:nvPr/>
            </p:nvSpPr>
            <p:spPr bwMode="auto">
              <a:xfrm>
                <a:off x="3529" y="2513"/>
                <a:ext cx="16" cy="12"/>
              </a:xfrm>
              <a:custGeom>
                <a:avLst/>
                <a:gdLst>
                  <a:gd name="T0" fmla="*/ 0 w 16"/>
                  <a:gd name="T1" fmla="*/ 8 h 12"/>
                  <a:gd name="T2" fmla="*/ 0 w 16"/>
                  <a:gd name="T3" fmla="*/ 8 h 12"/>
                  <a:gd name="T4" fmla="*/ 0 w 16"/>
                  <a:gd name="T5" fmla="*/ 2 h 12"/>
                  <a:gd name="T6" fmla="*/ 0 w 16"/>
                  <a:gd name="T7" fmla="*/ 0 h 12"/>
                  <a:gd name="T8" fmla="*/ 4 w 16"/>
                  <a:gd name="T9" fmla="*/ 0 h 12"/>
                  <a:gd name="T10" fmla="*/ 4 w 16"/>
                  <a:gd name="T11" fmla="*/ 0 h 12"/>
                  <a:gd name="T12" fmla="*/ 16 w 16"/>
                  <a:gd name="T13" fmla="*/ 6 h 12"/>
                  <a:gd name="T14" fmla="*/ 16 w 16"/>
                  <a:gd name="T15" fmla="*/ 6 h 12"/>
                  <a:gd name="T16" fmla="*/ 14 w 16"/>
                  <a:gd name="T17" fmla="*/ 10 h 12"/>
                  <a:gd name="T18" fmla="*/ 14 w 16"/>
                  <a:gd name="T19" fmla="*/ 12 h 12"/>
                  <a:gd name="T20" fmla="*/ 12 w 16"/>
                  <a:gd name="T21" fmla="*/ 12 h 12"/>
                  <a:gd name="T22" fmla="*/ 12 w 16"/>
                  <a:gd name="T23" fmla="*/ 12 h 12"/>
                  <a:gd name="T24" fmla="*/ 6 w 16"/>
                  <a:gd name="T25" fmla="*/ 12 h 12"/>
                  <a:gd name="T26" fmla="*/ 2 w 16"/>
                  <a:gd name="T27" fmla="*/ 10 h 12"/>
                  <a:gd name="T28" fmla="*/ 0 w 16"/>
                  <a:gd name="T29" fmla="*/ 8 h 12"/>
                  <a:gd name="T30" fmla="*/ 0 w 16"/>
                  <a:gd name="T31" fmla="*/ 8 h 12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2"/>
                  <a:gd name="T50" fmla="*/ 16 w 16"/>
                  <a:gd name="T51" fmla="*/ 12 h 12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16" y="6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2" y="12"/>
                    </a:lnTo>
                    <a:lnTo>
                      <a:pt x="6" y="12"/>
                    </a:lnTo>
                    <a:lnTo>
                      <a:pt x="2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59" name="Freeform 599"/>
              <p:cNvSpPr>
                <a:spLocks/>
              </p:cNvSpPr>
              <p:nvPr/>
            </p:nvSpPr>
            <p:spPr bwMode="auto">
              <a:xfrm>
                <a:off x="3563" y="2537"/>
                <a:ext cx="10" cy="12"/>
              </a:xfrm>
              <a:custGeom>
                <a:avLst/>
                <a:gdLst>
                  <a:gd name="T0" fmla="*/ 0 w 10"/>
                  <a:gd name="T1" fmla="*/ 6 h 12"/>
                  <a:gd name="T2" fmla="*/ 0 w 10"/>
                  <a:gd name="T3" fmla="*/ 6 h 12"/>
                  <a:gd name="T4" fmla="*/ 0 w 10"/>
                  <a:gd name="T5" fmla="*/ 4 h 12"/>
                  <a:gd name="T6" fmla="*/ 0 w 10"/>
                  <a:gd name="T7" fmla="*/ 0 h 12"/>
                  <a:gd name="T8" fmla="*/ 4 w 10"/>
                  <a:gd name="T9" fmla="*/ 0 h 12"/>
                  <a:gd name="T10" fmla="*/ 4 w 10"/>
                  <a:gd name="T11" fmla="*/ 0 h 12"/>
                  <a:gd name="T12" fmla="*/ 8 w 10"/>
                  <a:gd name="T13" fmla="*/ 0 h 12"/>
                  <a:gd name="T14" fmla="*/ 10 w 10"/>
                  <a:gd name="T15" fmla="*/ 2 h 12"/>
                  <a:gd name="T16" fmla="*/ 10 w 10"/>
                  <a:gd name="T17" fmla="*/ 6 h 12"/>
                  <a:gd name="T18" fmla="*/ 8 w 10"/>
                  <a:gd name="T19" fmla="*/ 12 h 12"/>
                  <a:gd name="T20" fmla="*/ 0 w 10"/>
                  <a:gd name="T21" fmla="*/ 12 h 12"/>
                  <a:gd name="T22" fmla="*/ 0 w 10"/>
                  <a:gd name="T23" fmla="*/ 6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0"/>
                  <a:gd name="T37" fmla="*/ 0 h 12"/>
                  <a:gd name="T38" fmla="*/ 10 w 10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0" h="12">
                    <a:moveTo>
                      <a:pt x="0" y="6"/>
                    </a:moveTo>
                    <a:lnTo>
                      <a:pt x="0" y="6"/>
                    </a:lnTo>
                    <a:lnTo>
                      <a:pt x="0" y="4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0" y="6"/>
                    </a:lnTo>
                    <a:lnTo>
                      <a:pt x="8" y="12"/>
                    </a:lnTo>
                    <a:lnTo>
                      <a:pt x="0" y="12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60" name="Freeform 600"/>
              <p:cNvSpPr>
                <a:spLocks/>
              </p:cNvSpPr>
              <p:nvPr/>
            </p:nvSpPr>
            <p:spPr bwMode="auto">
              <a:xfrm>
                <a:off x="3575" y="2537"/>
                <a:ext cx="10" cy="16"/>
              </a:xfrm>
              <a:custGeom>
                <a:avLst/>
                <a:gdLst>
                  <a:gd name="T0" fmla="*/ 0 w 10"/>
                  <a:gd name="T1" fmla="*/ 14 h 16"/>
                  <a:gd name="T2" fmla="*/ 0 w 10"/>
                  <a:gd name="T3" fmla="*/ 14 h 16"/>
                  <a:gd name="T4" fmla="*/ 0 w 10"/>
                  <a:gd name="T5" fmla="*/ 10 h 16"/>
                  <a:gd name="T6" fmla="*/ 2 w 10"/>
                  <a:gd name="T7" fmla="*/ 2 h 16"/>
                  <a:gd name="T8" fmla="*/ 2 w 10"/>
                  <a:gd name="T9" fmla="*/ 2 h 16"/>
                  <a:gd name="T10" fmla="*/ 2 w 10"/>
                  <a:gd name="T11" fmla="*/ 0 h 16"/>
                  <a:gd name="T12" fmla="*/ 6 w 10"/>
                  <a:gd name="T13" fmla="*/ 0 h 16"/>
                  <a:gd name="T14" fmla="*/ 8 w 10"/>
                  <a:gd name="T15" fmla="*/ 2 h 16"/>
                  <a:gd name="T16" fmla="*/ 8 w 10"/>
                  <a:gd name="T17" fmla="*/ 4 h 16"/>
                  <a:gd name="T18" fmla="*/ 8 w 10"/>
                  <a:gd name="T19" fmla="*/ 4 h 16"/>
                  <a:gd name="T20" fmla="*/ 10 w 10"/>
                  <a:gd name="T21" fmla="*/ 14 h 16"/>
                  <a:gd name="T22" fmla="*/ 10 w 10"/>
                  <a:gd name="T23" fmla="*/ 14 h 16"/>
                  <a:gd name="T24" fmla="*/ 6 w 10"/>
                  <a:gd name="T25" fmla="*/ 16 h 16"/>
                  <a:gd name="T26" fmla="*/ 2 w 10"/>
                  <a:gd name="T27" fmla="*/ 16 h 16"/>
                  <a:gd name="T28" fmla="*/ 0 w 10"/>
                  <a:gd name="T29" fmla="*/ 14 h 16"/>
                  <a:gd name="T30" fmla="*/ 0 w 10"/>
                  <a:gd name="T31" fmla="*/ 14 h 1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0"/>
                  <a:gd name="T49" fmla="*/ 0 h 16"/>
                  <a:gd name="T50" fmla="*/ 10 w 10"/>
                  <a:gd name="T51" fmla="*/ 16 h 1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0" h="16">
                    <a:moveTo>
                      <a:pt x="0" y="14"/>
                    </a:moveTo>
                    <a:lnTo>
                      <a:pt x="0" y="14"/>
                    </a:lnTo>
                    <a:lnTo>
                      <a:pt x="0" y="10"/>
                    </a:lnTo>
                    <a:lnTo>
                      <a:pt x="2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8" y="4"/>
                    </a:lnTo>
                    <a:lnTo>
                      <a:pt x="10" y="14"/>
                    </a:lnTo>
                    <a:lnTo>
                      <a:pt x="6" y="16"/>
                    </a:lnTo>
                    <a:lnTo>
                      <a:pt x="2" y="16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61" name="Freeform 601"/>
              <p:cNvSpPr>
                <a:spLocks/>
              </p:cNvSpPr>
              <p:nvPr/>
            </p:nvSpPr>
            <p:spPr bwMode="auto">
              <a:xfrm>
                <a:off x="3647" y="2491"/>
                <a:ext cx="18" cy="14"/>
              </a:xfrm>
              <a:custGeom>
                <a:avLst/>
                <a:gdLst>
                  <a:gd name="T0" fmla="*/ 0 w 18"/>
                  <a:gd name="T1" fmla="*/ 14 h 14"/>
                  <a:gd name="T2" fmla="*/ 0 w 18"/>
                  <a:gd name="T3" fmla="*/ 14 h 14"/>
                  <a:gd name="T4" fmla="*/ 4 w 18"/>
                  <a:gd name="T5" fmla="*/ 4 h 14"/>
                  <a:gd name="T6" fmla="*/ 10 w 18"/>
                  <a:gd name="T7" fmla="*/ 0 h 14"/>
                  <a:gd name="T8" fmla="*/ 12 w 18"/>
                  <a:gd name="T9" fmla="*/ 0 h 14"/>
                  <a:gd name="T10" fmla="*/ 16 w 18"/>
                  <a:gd name="T11" fmla="*/ 2 h 14"/>
                  <a:gd name="T12" fmla="*/ 16 w 18"/>
                  <a:gd name="T13" fmla="*/ 2 h 14"/>
                  <a:gd name="T14" fmla="*/ 18 w 18"/>
                  <a:gd name="T15" fmla="*/ 4 h 14"/>
                  <a:gd name="T16" fmla="*/ 18 w 18"/>
                  <a:gd name="T17" fmla="*/ 6 h 14"/>
                  <a:gd name="T18" fmla="*/ 18 w 18"/>
                  <a:gd name="T19" fmla="*/ 10 h 14"/>
                  <a:gd name="T20" fmla="*/ 12 w 18"/>
                  <a:gd name="T21" fmla="*/ 14 h 14"/>
                  <a:gd name="T22" fmla="*/ 0 w 18"/>
                  <a:gd name="T23" fmla="*/ 14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8"/>
                  <a:gd name="T37" fmla="*/ 0 h 14"/>
                  <a:gd name="T38" fmla="*/ 18 w 18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8" h="14">
                    <a:moveTo>
                      <a:pt x="0" y="14"/>
                    </a:moveTo>
                    <a:lnTo>
                      <a:pt x="0" y="14"/>
                    </a:lnTo>
                    <a:lnTo>
                      <a:pt x="4" y="4"/>
                    </a:lnTo>
                    <a:lnTo>
                      <a:pt x="10" y="0"/>
                    </a:lnTo>
                    <a:lnTo>
                      <a:pt x="12" y="0"/>
                    </a:lnTo>
                    <a:lnTo>
                      <a:pt x="16" y="2"/>
                    </a:lnTo>
                    <a:lnTo>
                      <a:pt x="18" y="4"/>
                    </a:lnTo>
                    <a:lnTo>
                      <a:pt x="18" y="6"/>
                    </a:lnTo>
                    <a:lnTo>
                      <a:pt x="18" y="10"/>
                    </a:lnTo>
                    <a:lnTo>
                      <a:pt x="12" y="14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62" name="Freeform 602"/>
              <p:cNvSpPr>
                <a:spLocks/>
              </p:cNvSpPr>
              <p:nvPr/>
            </p:nvSpPr>
            <p:spPr bwMode="auto">
              <a:xfrm>
                <a:off x="3677" y="2527"/>
                <a:ext cx="16" cy="14"/>
              </a:xfrm>
              <a:custGeom>
                <a:avLst/>
                <a:gdLst>
                  <a:gd name="T0" fmla="*/ 0 w 16"/>
                  <a:gd name="T1" fmla="*/ 10 h 14"/>
                  <a:gd name="T2" fmla="*/ 0 w 16"/>
                  <a:gd name="T3" fmla="*/ 10 h 14"/>
                  <a:gd name="T4" fmla="*/ 2 w 16"/>
                  <a:gd name="T5" fmla="*/ 4 h 14"/>
                  <a:gd name="T6" fmla="*/ 6 w 16"/>
                  <a:gd name="T7" fmla="*/ 0 h 14"/>
                  <a:gd name="T8" fmla="*/ 8 w 16"/>
                  <a:gd name="T9" fmla="*/ 0 h 14"/>
                  <a:gd name="T10" fmla="*/ 10 w 16"/>
                  <a:gd name="T11" fmla="*/ 2 h 14"/>
                  <a:gd name="T12" fmla="*/ 10 w 16"/>
                  <a:gd name="T13" fmla="*/ 2 h 14"/>
                  <a:gd name="T14" fmla="*/ 14 w 16"/>
                  <a:gd name="T15" fmla="*/ 6 h 14"/>
                  <a:gd name="T16" fmla="*/ 16 w 16"/>
                  <a:gd name="T17" fmla="*/ 10 h 14"/>
                  <a:gd name="T18" fmla="*/ 16 w 16"/>
                  <a:gd name="T19" fmla="*/ 14 h 14"/>
                  <a:gd name="T20" fmla="*/ 6 w 16"/>
                  <a:gd name="T21" fmla="*/ 14 h 14"/>
                  <a:gd name="T22" fmla="*/ 0 w 16"/>
                  <a:gd name="T23" fmla="*/ 10 h 14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6"/>
                  <a:gd name="T37" fmla="*/ 0 h 14"/>
                  <a:gd name="T38" fmla="*/ 16 w 16"/>
                  <a:gd name="T39" fmla="*/ 14 h 14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6" h="14">
                    <a:moveTo>
                      <a:pt x="0" y="10"/>
                    </a:moveTo>
                    <a:lnTo>
                      <a:pt x="0" y="10"/>
                    </a:lnTo>
                    <a:lnTo>
                      <a:pt x="2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4" y="6"/>
                    </a:lnTo>
                    <a:lnTo>
                      <a:pt x="16" y="10"/>
                    </a:lnTo>
                    <a:lnTo>
                      <a:pt x="16" y="14"/>
                    </a:lnTo>
                    <a:lnTo>
                      <a:pt x="6" y="14"/>
                    </a:lnTo>
                    <a:lnTo>
                      <a:pt x="0" y="1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63" name="Freeform 603"/>
              <p:cNvSpPr>
                <a:spLocks/>
              </p:cNvSpPr>
              <p:nvPr/>
            </p:nvSpPr>
            <p:spPr bwMode="auto">
              <a:xfrm>
                <a:off x="3713" y="2561"/>
                <a:ext cx="16" cy="10"/>
              </a:xfrm>
              <a:custGeom>
                <a:avLst/>
                <a:gdLst>
                  <a:gd name="T0" fmla="*/ 0 w 16"/>
                  <a:gd name="T1" fmla="*/ 4 h 10"/>
                  <a:gd name="T2" fmla="*/ 0 w 16"/>
                  <a:gd name="T3" fmla="*/ 4 h 10"/>
                  <a:gd name="T4" fmla="*/ 4 w 16"/>
                  <a:gd name="T5" fmla="*/ 0 h 10"/>
                  <a:gd name="T6" fmla="*/ 6 w 16"/>
                  <a:gd name="T7" fmla="*/ 0 h 10"/>
                  <a:gd name="T8" fmla="*/ 12 w 16"/>
                  <a:gd name="T9" fmla="*/ 2 h 10"/>
                  <a:gd name="T10" fmla="*/ 12 w 16"/>
                  <a:gd name="T11" fmla="*/ 2 h 10"/>
                  <a:gd name="T12" fmla="*/ 14 w 16"/>
                  <a:gd name="T13" fmla="*/ 4 h 10"/>
                  <a:gd name="T14" fmla="*/ 16 w 16"/>
                  <a:gd name="T15" fmla="*/ 6 h 10"/>
                  <a:gd name="T16" fmla="*/ 14 w 16"/>
                  <a:gd name="T17" fmla="*/ 10 h 10"/>
                  <a:gd name="T18" fmla="*/ 14 w 16"/>
                  <a:gd name="T19" fmla="*/ 10 h 10"/>
                  <a:gd name="T20" fmla="*/ 6 w 16"/>
                  <a:gd name="T21" fmla="*/ 10 h 10"/>
                  <a:gd name="T22" fmla="*/ 2 w 16"/>
                  <a:gd name="T23" fmla="*/ 10 h 10"/>
                  <a:gd name="T24" fmla="*/ 0 w 16"/>
                  <a:gd name="T25" fmla="*/ 4 h 1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0"/>
                  <a:gd name="T41" fmla="*/ 16 w 16"/>
                  <a:gd name="T42" fmla="*/ 10 h 10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0">
                    <a:moveTo>
                      <a:pt x="0" y="4"/>
                    </a:moveTo>
                    <a:lnTo>
                      <a:pt x="0" y="4"/>
                    </a:lnTo>
                    <a:lnTo>
                      <a:pt x="4" y="0"/>
                    </a:lnTo>
                    <a:lnTo>
                      <a:pt x="6" y="0"/>
                    </a:lnTo>
                    <a:lnTo>
                      <a:pt x="12" y="2"/>
                    </a:lnTo>
                    <a:lnTo>
                      <a:pt x="14" y="4"/>
                    </a:lnTo>
                    <a:lnTo>
                      <a:pt x="16" y="6"/>
                    </a:lnTo>
                    <a:lnTo>
                      <a:pt x="14" y="10"/>
                    </a:lnTo>
                    <a:lnTo>
                      <a:pt x="6" y="10"/>
                    </a:lnTo>
                    <a:lnTo>
                      <a:pt x="2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64" name="Freeform 604"/>
              <p:cNvSpPr>
                <a:spLocks/>
              </p:cNvSpPr>
              <p:nvPr/>
            </p:nvSpPr>
            <p:spPr bwMode="auto">
              <a:xfrm>
                <a:off x="3651" y="2555"/>
                <a:ext cx="10" cy="8"/>
              </a:xfrm>
              <a:custGeom>
                <a:avLst/>
                <a:gdLst>
                  <a:gd name="T0" fmla="*/ 0 w 10"/>
                  <a:gd name="T1" fmla="*/ 4 h 8"/>
                  <a:gd name="T2" fmla="*/ 0 w 10"/>
                  <a:gd name="T3" fmla="*/ 4 h 8"/>
                  <a:gd name="T4" fmla="*/ 0 w 10"/>
                  <a:gd name="T5" fmla="*/ 2 h 8"/>
                  <a:gd name="T6" fmla="*/ 2 w 10"/>
                  <a:gd name="T7" fmla="*/ 0 h 8"/>
                  <a:gd name="T8" fmla="*/ 6 w 10"/>
                  <a:gd name="T9" fmla="*/ 0 h 8"/>
                  <a:gd name="T10" fmla="*/ 6 w 10"/>
                  <a:gd name="T11" fmla="*/ 0 h 8"/>
                  <a:gd name="T12" fmla="*/ 8 w 10"/>
                  <a:gd name="T13" fmla="*/ 2 h 8"/>
                  <a:gd name="T14" fmla="*/ 10 w 10"/>
                  <a:gd name="T15" fmla="*/ 2 h 8"/>
                  <a:gd name="T16" fmla="*/ 10 w 10"/>
                  <a:gd name="T17" fmla="*/ 6 h 8"/>
                  <a:gd name="T18" fmla="*/ 6 w 10"/>
                  <a:gd name="T19" fmla="*/ 8 h 8"/>
                  <a:gd name="T20" fmla="*/ 0 w 10"/>
                  <a:gd name="T21" fmla="*/ 4 h 8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8"/>
                  <a:gd name="T35" fmla="*/ 10 w 10"/>
                  <a:gd name="T36" fmla="*/ 8 h 8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8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10" y="2"/>
                    </a:lnTo>
                    <a:lnTo>
                      <a:pt x="10" y="6"/>
                    </a:lnTo>
                    <a:lnTo>
                      <a:pt x="6" y="8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65" name="Freeform 605"/>
              <p:cNvSpPr>
                <a:spLocks/>
              </p:cNvSpPr>
              <p:nvPr/>
            </p:nvSpPr>
            <p:spPr bwMode="auto">
              <a:xfrm>
                <a:off x="3641" y="2545"/>
                <a:ext cx="8" cy="14"/>
              </a:xfrm>
              <a:custGeom>
                <a:avLst/>
                <a:gdLst>
                  <a:gd name="T0" fmla="*/ 0 w 8"/>
                  <a:gd name="T1" fmla="*/ 6 h 14"/>
                  <a:gd name="T2" fmla="*/ 0 w 8"/>
                  <a:gd name="T3" fmla="*/ 6 h 14"/>
                  <a:gd name="T4" fmla="*/ 0 w 8"/>
                  <a:gd name="T5" fmla="*/ 2 h 14"/>
                  <a:gd name="T6" fmla="*/ 2 w 8"/>
                  <a:gd name="T7" fmla="*/ 0 h 14"/>
                  <a:gd name="T8" fmla="*/ 6 w 8"/>
                  <a:gd name="T9" fmla="*/ 2 h 14"/>
                  <a:gd name="T10" fmla="*/ 6 w 8"/>
                  <a:gd name="T11" fmla="*/ 2 h 14"/>
                  <a:gd name="T12" fmla="*/ 8 w 8"/>
                  <a:gd name="T13" fmla="*/ 4 h 14"/>
                  <a:gd name="T14" fmla="*/ 8 w 8"/>
                  <a:gd name="T15" fmla="*/ 8 h 14"/>
                  <a:gd name="T16" fmla="*/ 8 w 8"/>
                  <a:gd name="T17" fmla="*/ 10 h 14"/>
                  <a:gd name="T18" fmla="*/ 8 w 8"/>
                  <a:gd name="T19" fmla="*/ 10 h 14"/>
                  <a:gd name="T20" fmla="*/ 6 w 8"/>
                  <a:gd name="T21" fmla="*/ 12 h 14"/>
                  <a:gd name="T22" fmla="*/ 4 w 8"/>
                  <a:gd name="T23" fmla="*/ 14 h 14"/>
                  <a:gd name="T24" fmla="*/ 2 w 8"/>
                  <a:gd name="T25" fmla="*/ 12 h 14"/>
                  <a:gd name="T26" fmla="*/ 2 w 8"/>
                  <a:gd name="T27" fmla="*/ 12 h 14"/>
                  <a:gd name="T28" fmla="*/ 0 w 8"/>
                  <a:gd name="T29" fmla="*/ 10 h 14"/>
                  <a:gd name="T30" fmla="*/ 0 w 8"/>
                  <a:gd name="T31" fmla="*/ 6 h 14"/>
                  <a:gd name="T32" fmla="*/ 0 w 8"/>
                  <a:gd name="T33" fmla="*/ 6 h 14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w 8"/>
                  <a:gd name="T52" fmla="*/ 0 h 14"/>
                  <a:gd name="T53" fmla="*/ 8 w 8"/>
                  <a:gd name="T54" fmla="*/ 14 h 14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T51" t="T52" r="T53" b="T54"/>
                <a:pathLst>
                  <a:path w="8" h="14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2"/>
                    </a:lnTo>
                    <a:lnTo>
                      <a:pt x="8" y="4"/>
                    </a:lnTo>
                    <a:lnTo>
                      <a:pt x="8" y="8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4" y="14"/>
                    </a:lnTo>
                    <a:lnTo>
                      <a:pt x="2" y="12"/>
                    </a:lnTo>
                    <a:lnTo>
                      <a:pt x="0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66" name="Freeform 606"/>
              <p:cNvSpPr>
                <a:spLocks/>
              </p:cNvSpPr>
              <p:nvPr/>
            </p:nvSpPr>
            <p:spPr bwMode="auto">
              <a:xfrm>
                <a:off x="3627" y="2563"/>
                <a:ext cx="10" cy="10"/>
              </a:xfrm>
              <a:custGeom>
                <a:avLst/>
                <a:gdLst>
                  <a:gd name="T0" fmla="*/ 0 w 10"/>
                  <a:gd name="T1" fmla="*/ 6 h 10"/>
                  <a:gd name="T2" fmla="*/ 0 w 10"/>
                  <a:gd name="T3" fmla="*/ 6 h 10"/>
                  <a:gd name="T4" fmla="*/ 0 w 10"/>
                  <a:gd name="T5" fmla="*/ 2 h 10"/>
                  <a:gd name="T6" fmla="*/ 2 w 10"/>
                  <a:gd name="T7" fmla="*/ 0 h 10"/>
                  <a:gd name="T8" fmla="*/ 4 w 10"/>
                  <a:gd name="T9" fmla="*/ 0 h 10"/>
                  <a:gd name="T10" fmla="*/ 4 w 10"/>
                  <a:gd name="T11" fmla="*/ 0 h 10"/>
                  <a:gd name="T12" fmla="*/ 8 w 10"/>
                  <a:gd name="T13" fmla="*/ 4 h 10"/>
                  <a:gd name="T14" fmla="*/ 10 w 10"/>
                  <a:gd name="T15" fmla="*/ 6 h 10"/>
                  <a:gd name="T16" fmla="*/ 10 w 10"/>
                  <a:gd name="T17" fmla="*/ 6 h 10"/>
                  <a:gd name="T18" fmla="*/ 8 w 10"/>
                  <a:gd name="T19" fmla="*/ 10 h 10"/>
                  <a:gd name="T20" fmla="*/ 6 w 10"/>
                  <a:gd name="T21" fmla="*/ 10 h 10"/>
                  <a:gd name="T22" fmla="*/ 6 w 10"/>
                  <a:gd name="T23" fmla="*/ 10 h 10"/>
                  <a:gd name="T24" fmla="*/ 4 w 10"/>
                  <a:gd name="T25" fmla="*/ 10 h 10"/>
                  <a:gd name="T26" fmla="*/ 0 w 10"/>
                  <a:gd name="T27" fmla="*/ 6 h 10"/>
                  <a:gd name="T28" fmla="*/ 0 w 10"/>
                  <a:gd name="T29" fmla="*/ 6 h 10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0"/>
                  <a:gd name="T47" fmla="*/ 10 w 10"/>
                  <a:gd name="T48" fmla="*/ 10 h 10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0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10" y="6"/>
                    </a:lnTo>
                    <a:lnTo>
                      <a:pt x="8" y="10"/>
                    </a:lnTo>
                    <a:lnTo>
                      <a:pt x="6" y="10"/>
                    </a:lnTo>
                    <a:lnTo>
                      <a:pt x="4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67" name="Freeform 607"/>
              <p:cNvSpPr>
                <a:spLocks/>
              </p:cNvSpPr>
              <p:nvPr/>
            </p:nvSpPr>
            <p:spPr bwMode="auto">
              <a:xfrm>
                <a:off x="3669" y="2589"/>
                <a:ext cx="10" cy="10"/>
              </a:xfrm>
              <a:custGeom>
                <a:avLst/>
                <a:gdLst>
                  <a:gd name="T0" fmla="*/ 0 w 10"/>
                  <a:gd name="T1" fmla="*/ 4 h 10"/>
                  <a:gd name="T2" fmla="*/ 0 w 10"/>
                  <a:gd name="T3" fmla="*/ 4 h 10"/>
                  <a:gd name="T4" fmla="*/ 0 w 10"/>
                  <a:gd name="T5" fmla="*/ 2 h 10"/>
                  <a:gd name="T6" fmla="*/ 2 w 10"/>
                  <a:gd name="T7" fmla="*/ 0 h 10"/>
                  <a:gd name="T8" fmla="*/ 4 w 10"/>
                  <a:gd name="T9" fmla="*/ 0 h 10"/>
                  <a:gd name="T10" fmla="*/ 4 w 10"/>
                  <a:gd name="T11" fmla="*/ 0 h 10"/>
                  <a:gd name="T12" fmla="*/ 8 w 10"/>
                  <a:gd name="T13" fmla="*/ 2 h 10"/>
                  <a:gd name="T14" fmla="*/ 10 w 10"/>
                  <a:gd name="T15" fmla="*/ 4 h 10"/>
                  <a:gd name="T16" fmla="*/ 10 w 10"/>
                  <a:gd name="T17" fmla="*/ 6 h 10"/>
                  <a:gd name="T18" fmla="*/ 4 w 10"/>
                  <a:gd name="T19" fmla="*/ 10 h 10"/>
                  <a:gd name="T20" fmla="*/ 0 w 10"/>
                  <a:gd name="T21" fmla="*/ 4 h 10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w 10"/>
                  <a:gd name="T34" fmla="*/ 0 h 10"/>
                  <a:gd name="T35" fmla="*/ 10 w 10"/>
                  <a:gd name="T36" fmla="*/ 10 h 10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T33" t="T34" r="T35" b="T36"/>
                <a:pathLst>
                  <a:path w="10" h="10">
                    <a:moveTo>
                      <a:pt x="0" y="4"/>
                    </a:moveTo>
                    <a:lnTo>
                      <a:pt x="0" y="4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2"/>
                    </a:lnTo>
                    <a:lnTo>
                      <a:pt x="10" y="4"/>
                    </a:lnTo>
                    <a:lnTo>
                      <a:pt x="10" y="6"/>
                    </a:lnTo>
                    <a:lnTo>
                      <a:pt x="4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68" name="Freeform 608"/>
              <p:cNvSpPr>
                <a:spLocks/>
              </p:cNvSpPr>
              <p:nvPr/>
            </p:nvSpPr>
            <p:spPr bwMode="auto">
              <a:xfrm>
                <a:off x="3683" y="2593"/>
                <a:ext cx="16" cy="10"/>
              </a:xfrm>
              <a:custGeom>
                <a:avLst/>
                <a:gdLst>
                  <a:gd name="T0" fmla="*/ 0 w 16"/>
                  <a:gd name="T1" fmla="*/ 4 h 10"/>
                  <a:gd name="T2" fmla="*/ 0 w 16"/>
                  <a:gd name="T3" fmla="*/ 4 h 10"/>
                  <a:gd name="T4" fmla="*/ 6 w 16"/>
                  <a:gd name="T5" fmla="*/ 0 h 10"/>
                  <a:gd name="T6" fmla="*/ 8 w 16"/>
                  <a:gd name="T7" fmla="*/ 0 h 10"/>
                  <a:gd name="T8" fmla="*/ 12 w 16"/>
                  <a:gd name="T9" fmla="*/ 2 h 10"/>
                  <a:gd name="T10" fmla="*/ 12 w 16"/>
                  <a:gd name="T11" fmla="*/ 2 h 10"/>
                  <a:gd name="T12" fmla="*/ 16 w 16"/>
                  <a:gd name="T13" fmla="*/ 4 h 10"/>
                  <a:gd name="T14" fmla="*/ 16 w 16"/>
                  <a:gd name="T15" fmla="*/ 6 h 10"/>
                  <a:gd name="T16" fmla="*/ 14 w 16"/>
                  <a:gd name="T17" fmla="*/ 10 h 10"/>
                  <a:gd name="T18" fmla="*/ 14 w 16"/>
                  <a:gd name="T19" fmla="*/ 10 h 10"/>
                  <a:gd name="T20" fmla="*/ 8 w 16"/>
                  <a:gd name="T21" fmla="*/ 10 h 10"/>
                  <a:gd name="T22" fmla="*/ 2 w 16"/>
                  <a:gd name="T23" fmla="*/ 10 h 10"/>
                  <a:gd name="T24" fmla="*/ 0 w 16"/>
                  <a:gd name="T25" fmla="*/ 4 h 1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0"/>
                  <a:gd name="T41" fmla="*/ 16 w 16"/>
                  <a:gd name="T42" fmla="*/ 10 h 10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0">
                    <a:moveTo>
                      <a:pt x="0" y="4"/>
                    </a:moveTo>
                    <a:lnTo>
                      <a:pt x="0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0"/>
                    </a:lnTo>
                    <a:lnTo>
                      <a:pt x="8" y="10"/>
                    </a:lnTo>
                    <a:lnTo>
                      <a:pt x="2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69" name="Freeform 609"/>
              <p:cNvSpPr>
                <a:spLocks/>
              </p:cNvSpPr>
              <p:nvPr/>
            </p:nvSpPr>
            <p:spPr bwMode="auto">
              <a:xfrm>
                <a:off x="3689" y="2607"/>
                <a:ext cx="8" cy="10"/>
              </a:xfrm>
              <a:custGeom>
                <a:avLst/>
                <a:gdLst>
                  <a:gd name="T0" fmla="*/ 0 w 8"/>
                  <a:gd name="T1" fmla="*/ 6 h 10"/>
                  <a:gd name="T2" fmla="*/ 0 w 8"/>
                  <a:gd name="T3" fmla="*/ 6 h 10"/>
                  <a:gd name="T4" fmla="*/ 0 w 8"/>
                  <a:gd name="T5" fmla="*/ 2 h 10"/>
                  <a:gd name="T6" fmla="*/ 2 w 8"/>
                  <a:gd name="T7" fmla="*/ 0 h 10"/>
                  <a:gd name="T8" fmla="*/ 4 w 8"/>
                  <a:gd name="T9" fmla="*/ 0 h 10"/>
                  <a:gd name="T10" fmla="*/ 4 w 8"/>
                  <a:gd name="T11" fmla="*/ 0 h 10"/>
                  <a:gd name="T12" fmla="*/ 8 w 8"/>
                  <a:gd name="T13" fmla="*/ 4 h 10"/>
                  <a:gd name="T14" fmla="*/ 8 w 8"/>
                  <a:gd name="T15" fmla="*/ 6 h 10"/>
                  <a:gd name="T16" fmla="*/ 8 w 8"/>
                  <a:gd name="T17" fmla="*/ 6 h 10"/>
                  <a:gd name="T18" fmla="*/ 8 w 8"/>
                  <a:gd name="T19" fmla="*/ 10 h 10"/>
                  <a:gd name="T20" fmla="*/ 6 w 8"/>
                  <a:gd name="T21" fmla="*/ 10 h 10"/>
                  <a:gd name="T22" fmla="*/ 6 w 8"/>
                  <a:gd name="T23" fmla="*/ 10 h 10"/>
                  <a:gd name="T24" fmla="*/ 2 w 8"/>
                  <a:gd name="T25" fmla="*/ 10 h 10"/>
                  <a:gd name="T26" fmla="*/ 0 w 8"/>
                  <a:gd name="T27" fmla="*/ 6 h 10"/>
                  <a:gd name="T28" fmla="*/ 0 w 8"/>
                  <a:gd name="T29" fmla="*/ 6 h 10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8"/>
                  <a:gd name="T46" fmla="*/ 0 h 10"/>
                  <a:gd name="T47" fmla="*/ 8 w 8"/>
                  <a:gd name="T48" fmla="*/ 10 h 10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8" h="10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8" y="6"/>
                    </a:lnTo>
                    <a:lnTo>
                      <a:pt x="8" y="10"/>
                    </a:lnTo>
                    <a:lnTo>
                      <a:pt x="6" y="10"/>
                    </a:lnTo>
                    <a:lnTo>
                      <a:pt x="2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70" name="Freeform 610"/>
              <p:cNvSpPr>
                <a:spLocks/>
              </p:cNvSpPr>
              <p:nvPr/>
            </p:nvSpPr>
            <p:spPr bwMode="auto">
              <a:xfrm>
                <a:off x="3505" y="2527"/>
                <a:ext cx="16" cy="12"/>
              </a:xfrm>
              <a:custGeom>
                <a:avLst/>
                <a:gdLst>
                  <a:gd name="T0" fmla="*/ 0 w 16"/>
                  <a:gd name="T1" fmla="*/ 6 h 12"/>
                  <a:gd name="T2" fmla="*/ 0 w 16"/>
                  <a:gd name="T3" fmla="*/ 6 h 12"/>
                  <a:gd name="T4" fmla="*/ 4 w 16"/>
                  <a:gd name="T5" fmla="*/ 2 h 12"/>
                  <a:gd name="T6" fmla="*/ 6 w 16"/>
                  <a:gd name="T7" fmla="*/ 0 h 12"/>
                  <a:gd name="T8" fmla="*/ 12 w 16"/>
                  <a:gd name="T9" fmla="*/ 2 h 12"/>
                  <a:gd name="T10" fmla="*/ 12 w 16"/>
                  <a:gd name="T11" fmla="*/ 2 h 12"/>
                  <a:gd name="T12" fmla="*/ 14 w 16"/>
                  <a:gd name="T13" fmla="*/ 6 h 12"/>
                  <a:gd name="T14" fmla="*/ 16 w 16"/>
                  <a:gd name="T15" fmla="*/ 8 h 12"/>
                  <a:gd name="T16" fmla="*/ 12 w 16"/>
                  <a:gd name="T17" fmla="*/ 10 h 12"/>
                  <a:gd name="T18" fmla="*/ 12 w 16"/>
                  <a:gd name="T19" fmla="*/ 10 h 12"/>
                  <a:gd name="T20" fmla="*/ 6 w 16"/>
                  <a:gd name="T21" fmla="*/ 12 h 12"/>
                  <a:gd name="T22" fmla="*/ 0 w 16"/>
                  <a:gd name="T23" fmla="*/ 12 h 12"/>
                  <a:gd name="T24" fmla="*/ 0 w 16"/>
                  <a:gd name="T25" fmla="*/ 6 h 1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2"/>
                  <a:gd name="T41" fmla="*/ 16 w 16"/>
                  <a:gd name="T42" fmla="*/ 12 h 12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2">
                    <a:moveTo>
                      <a:pt x="0" y="6"/>
                    </a:moveTo>
                    <a:lnTo>
                      <a:pt x="0" y="6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12" y="2"/>
                    </a:lnTo>
                    <a:lnTo>
                      <a:pt x="14" y="6"/>
                    </a:lnTo>
                    <a:lnTo>
                      <a:pt x="16" y="8"/>
                    </a:lnTo>
                    <a:lnTo>
                      <a:pt x="12" y="10"/>
                    </a:lnTo>
                    <a:lnTo>
                      <a:pt x="6" y="12"/>
                    </a:lnTo>
                    <a:lnTo>
                      <a:pt x="0" y="12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71" name="Freeform 611"/>
              <p:cNvSpPr>
                <a:spLocks/>
              </p:cNvSpPr>
              <p:nvPr/>
            </p:nvSpPr>
            <p:spPr bwMode="auto">
              <a:xfrm>
                <a:off x="3509" y="2541"/>
                <a:ext cx="10" cy="12"/>
              </a:xfrm>
              <a:custGeom>
                <a:avLst/>
                <a:gdLst>
                  <a:gd name="T0" fmla="*/ 0 w 10"/>
                  <a:gd name="T1" fmla="*/ 8 h 12"/>
                  <a:gd name="T2" fmla="*/ 0 w 10"/>
                  <a:gd name="T3" fmla="*/ 8 h 12"/>
                  <a:gd name="T4" fmla="*/ 0 w 10"/>
                  <a:gd name="T5" fmla="*/ 4 h 12"/>
                  <a:gd name="T6" fmla="*/ 2 w 10"/>
                  <a:gd name="T7" fmla="*/ 0 h 12"/>
                  <a:gd name="T8" fmla="*/ 4 w 10"/>
                  <a:gd name="T9" fmla="*/ 2 h 12"/>
                  <a:gd name="T10" fmla="*/ 4 w 10"/>
                  <a:gd name="T11" fmla="*/ 2 h 12"/>
                  <a:gd name="T12" fmla="*/ 8 w 10"/>
                  <a:gd name="T13" fmla="*/ 4 h 12"/>
                  <a:gd name="T14" fmla="*/ 10 w 10"/>
                  <a:gd name="T15" fmla="*/ 8 h 12"/>
                  <a:gd name="T16" fmla="*/ 10 w 10"/>
                  <a:gd name="T17" fmla="*/ 8 h 12"/>
                  <a:gd name="T18" fmla="*/ 8 w 10"/>
                  <a:gd name="T19" fmla="*/ 10 h 12"/>
                  <a:gd name="T20" fmla="*/ 8 w 10"/>
                  <a:gd name="T21" fmla="*/ 12 h 12"/>
                  <a:gd name="T22" fmla="*/ 8 w 10"/>
                  <a:gd name="T23" fmla="*/ 12 h 12"/>
                  <a:gd name="T24" fmla="*/ 4 w 10"/>
                  <a:gd name="T25" fmla="*/ 10 h 12"/>
                  <a:gd name="T26" fmla="*/ 0 w 10"/>
                  <a:gd name="T27" fmla="*/ 8 h 12"/>
                  <a:gd name="T28" fmla="*/ 0 w 10"/>
                  <a:gd name="T29" fmla="*/ 8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10"/>
                  <a:gd name="T46" fmla="*/ 0 h 12"/>
                  <a:gd name="T47" fmla="*/ 10 w 10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10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4"/>
                    </a:lnTo>
                    <a:lnTo>
                      <a:pt x="2" y="0"/>
                    </a:lnTo>
                    <a:lnTo>
                      <a:pt x="4" y="2"/>
                    </a:lnTo>
                    <a:lnTo>
                      <a:pt x="8" y="4"/>
                    </a:lnTo>
                    <a:lnTo>
                      <a:pt x="10" y="8"/>
                    </a:lnTo>
                    <a:lnTo>
                      <a:pt x="8" y="10"/>
                    </a:lnTo>
                    <a:lnTo>
                      <a:pt x="8" y="12"/>
                    </a:lnTo>
                    <a:lnTo>
                      <a:pt x="4" y="10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72" name="Freeform 612"/>
              <p:cNvSpPr>
                <a:spLocks/>
              </p:cNvSpPr>
              <p:nvPr/>
            </p:nvSpPr>
            <p:spPr bwMode="auto">
              <a:xfrm>
                <a:off x="3483" y="2537"/>
                <a:ext cx="12" cy="12"/>
              </a:xfrm>
              <a:custGeom>
                <a:avLst/>
                <a:gdLst>
                  <a:gd name="T0" fmla="*/ 0 w 12"/>
                  <a:gd name="T1" fmla="*/ 8 h 12"/>
                  <a:gd name="T2" fmla="*/ 0 w 12"/>
                  <a:gd name="T3" fmla="*/ 8 h 12"/>
                  <a:gd name="T4" fmla="*/ 0 w 12"/>
                  <a:gd name="T5" fmla="*/ 4 h 12"/>
                  <a:gd name="T6" fmla="*/ 0 w 12"/>
                  <a:gd name="T7" fmla="*/ 0 h 12"/>
                  <a:gd name="T8" fmla="*/ 4 w 12"/>
                  <a:gd name="T9" fmla="*/ 0 h 12"/>
                  <a:gd name="T10" fmla="*/ 4 w 12"/>
                  <a:gd name="T11" fmla="*/ 0 h 12"/>
                  <a:gd name="T12" fmla="*/ 8 w 12"/>
                  <a:gd name="T13" fmla="*/ 0 h 12"/>
                  <a:gd name="T14" fmla="*/ 10 w 12"/>
                  <a:gd name="T15" fmla="*/ 2 h 12"/>
                  <a:gd name="T16" fmla="*/ 12 w 12"/>
                  <a:gd name="T17" fmla="*/ 6 h 12"/>
                  <a:gd name="T18" fmla="*/ 10 w 12"/>
                  <a:gd name="T19" fmla="*/ 12 h 12"/>
                  <a:gd name="T20" fmla="*/ 0 w 12"/>
                  <a:gd name="T21" fmla="*/ 12 h 12"/>
                  <a:gd name="T22" fmla="*/ 0 w 12"/>
                  <a:gd name="T23" fmla="*/ 8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2"/>
                  <a:gd name="T38" fmla="*/ 12 w 12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2">
                    <a:moveTo>
                      <a:pt x="0" y="8"/>
                    </a:moveTo>
                    <a:lnTo>
                      <a:pt x="0" y="8"/>
                    </a:lnTo>
                    <a:lnTo>
                      <a:pt x="0" y="4"/>
                    </a:lnTo>
                    <a:lnTo>
                      <a:pt x="0" y="0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10" y="2"/>
                    </a:lnTo>
                    <a:lnTo>
                      <a:pt x="12" y="6"/>
                    </a:lnTo>
                    <a:lnTo>
                      <a:pt x="10" y="12"/>
                    </a:lnTo>
                    <a:lnTo>
                      <a:pt x="0" y="12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73" name="Freeform 613"/>
              <p:cNvSpPr>
                <a:spLocks/>
              </p:cNvSpPr>
              <p:nvPr/>
            </p:nvSpPr>
            <p:spPr bwMode="auto">
              <a:xfrm>
                <a:off x="3495" y="2537"/>
                <a:ext cx="10" cy="16"/>
              </a:xfrm>
              <a:custGeom>
                <a:avLst/>
                <a:gdLst>
                  <a:gd name="T0" fmla="*/ 0 w 10"/>
                  <a:gd name="T1" fmla="*/ 14 h 16"/>
                  <a:gd name="T2" fmla="*/ 0 w 10"/>
                  <a:gd name="T3" fmla="*/ 14 h 16"/>
                  <a:gd name="T4" fmla="*/ 2 w 10"/>
                  <a:gd name="T5" fmla="*/ 10 h 16"/>
                  <a:gd name="T6" fmla="*/ 2 w 10"/>
                  <a:gd name="T7" fmla="*/ 2 h 16"/>
                  <a:gd name="T8" fmla="*/ 2 w 10"/>
                  <a:gd name="T9" fmla="*/ 2 h 16"/>
                  <a:gd name="T10" fmla="*/ 4 w 10"/>
                  <a:gd name="T11" fmla="*/ 2 h 16"/>
                  <a:gd name="T12" fmla="*/ 6 w 10"/>
                  <a:gd name="T13" fmla="*/ 0 h 16"/>
                  <a:gd name="T14" fmla="*/ 8 w 10"/>
                  <a:gd name="T15" fmla="*/ 2 h 16"/>
                  <a:gd name="T16" fmla="*/ 10 w 10"/>
                  <a:gd name="T17" fmla="*/ 4 h 16"/>
                  <a:gd name="T18" fmla="*/ 10 w 10"/>
                  <a:gd name="T19" fmla="*/ 4 h 16"/>
                  <a:gd name="T20" fmla="*/ 10 w 10"/>
                  <a:gd name="T21" fmla="*/ 14 h 16"/>
                  <a:gd name="T22" fmla="*/ 10 w 10"/>
                  <a:gd name="T23" fmla="*/ 14 h 16"/>
                  <a:gd name="T24" fmla="*/ 6 w 10"/>
                  <a:gd name="T25" fmla="*/ 16 h 16"/>
                  <a:gd name="T26" fmla="*/ 4 w 10"/>
                  <a:gd name="T27" fmla="*/ 16 h 16"/>
                  <a:gd name="T28" fmla="*/ 0 w 10"/>
                  <a:gd name="T29" fmla="*/ 14 h 16"/>
                  <a:gd name="T30" fmla="*/ 0 w 10"/>
                  <a:gd name="T31" fmla="*/ 14 h 1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0"/>
                  <a:gd name="T49" fmla="*/ 0 h 16"/>
                  <a:gd name="T50" fmla="*/ 10 w 10"/>
                  <a:gd name="T51" fmla="*/ 16 h 1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0" h="16">
                    <a:moveTo>
                      <a:pt x="0" y="14"/>
                    </a:moveTo>
                    <a:lnTo>
                      <a:pt x="0" y="14"/>
                    </a:lnTo>
                    <a:lnTo>
                      <a:pt x="2" y="10"/>
                    </a:lnTo>
                    <a:lnTo>
                      <a:pt x="2" y="2"/>
                    </a:lnTo>
                    <a:lnTo>
                      <a:pt x="4" y="2"/>
                    </a:lnTo>
                    <a:lnTo>
                      <a:pt x="6" y="0"/>
                    </a:lnTo>
                    <a:lnTo>
                      <a:pt x="8" y="2"/>
                    </a:lnTo>
                    <a:lnTo>
                      <a:pt x="10" y="4"/>
                    </a:lnTo>
                    <a:lnTo>
                      <a:pt x="10" y="14"/>
                    </a:lnTo>
                    <a:lnTo>
                      <a:pt x="6" y="16"/>
                    </a:lnTo>
                    <a:lnTo>
                      <a:pt x="4" y="16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74" name="Freeform 614"/>
              <p:cNvSpPr>
                <a:spLocks/>
              </p:cNvSpPr>
              <p:nvPr/>
            </p:nvSpPr>
            <p:spPr bwMode="auto">
              <a:xfrm>
                <a:off x="3503" y="2553"/>
                <a:ext cx="16" cy="12"/>
              </a:xfrm>
              <a:custGeom>
                <a:avLst/>
                <a:gdLst>
                  <a:gd name="T0" fmla="*/ 2 w 16"/>
                  <a:gd name="T1" fmla="*/ 8 h 12"/>
                  <a:gd name="T2" fmla="*/ 2 w 16"/>
                  <a:gd name="T3" fmla="*/ 8 h 12"/>
                  <a:gd name="T4" fmla="*/ 0 w 16"/>
                  <a:gd name="T5" fmla="*/ 2 h 12"/>
                  <a:gd name="T6" fmla="*/ 2 w 16"/>
                  <a:gd name="T7" fmla="*/ 0 h 12"/>
                  <a:gd name="T8" fmla="*/ 6 w 16"/>
                  <a:gd name="T9" fmla="*/ 0 h 12"/>
                  <a:gd name="T10" fmla="*/ 6 w 16"/>
                  <a:gd name="T11" fmla="*/ 0 h 12"/>
                  <a:gd name="T12" fmla="*/ 16 w 16"/>
                  <a:gd name="T13" fmla="*/ 6 h 12"/>
                  <a:gd name="T14" fmla="*/ 16 w 16"/>
                  <a:gd name="T15" fmla="*/ 6 h 12"/>
                  <a:gd name="T16" fmla="*/ 16 w 16"/>
                  <a:gd name="T17" fmla="*/ 10 h 12"/>
                  <a:gd name="T18" fmla="*/ 14 w 16"/>
                  <a:gd name="T19" fmla="*/ 12 h 12"/>
                  <a:gd name="T20" fmla="*/ 14 w 16"/>
                  <a:gd name="T21" fmla="*/ 12 h 12"/>
                  <a:gd name="T22" fmla="*/ 14 w 16"/>
                  <a:gd name="T23" fmla="*/ 12 h 12"/>
                  <a:gd name="T24" fmla="*/ 6 w 16"/>
                  <a:gd name="T25" fmla="*/ 12 h 12"/>
                  <a:gd name="T26" fmla="*/ 2 w 16"/>
                  <a:gd name="T27" fmla="*/ 10 h 12"/>
                  <a:gd name="T28" fmla="*/ 2 w 16"/>
                  <a:gd name="T29" fmla="*/ 8 h 12"/>
                  <a:gd name="T30" fmla="*/ 2 w 16"/>
                  <a:gd name="T31" fmla="*/ 8 h 12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2"/>
                  <a:gd name="T50" fmla="*/ 16 w 16"/>
                  <a:gd name="T51" fmla="*/ 12 h 12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2">
                    <a:moveTo>
                      <a:pt x="2" y="8"/>
                    </a:moveTo>
                    <a:lnTo>
                      <a:pt x="2" y="8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16" y="6"/>
                    </a:lnTo>
                    <a:lnTo>
                      <a:pt x="16" y="10"/>
                    </a:lnTo>
                    <a:lnTo>
                      <a:pt x="14" y="12"/>
                    </a:lnTo>
                    <a:lnTo>
                      <a:pt x="6" y="12"/>
                    </a:lnTo>
                    <a:lnTo>
                      <a:pt x="2" y="10"/>
                    </a:lnTo>
                    <a:lnTo>
                      <a:pt x="2" y="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75" name="Freeform 615"/>
              <p:cNvSpPr>
                <a:spLocks/>
              </p:cNvSpPr>
              <p:nvPr/>
            </p:nvSpPr>
            <p:spPr bwMode="auto">
              <a:xfrm>
                <a:off x="3463" y="2515"/>
                <a:ext cx="16" cy="10"/>
              </a:xfrm>
              <a:custGeom>
                <a:avLst/>
                <a:gdLst>
                  <a:gd name="T0" fmla="*/ 0 w 16"/>
                  <a:gd name="T1" fmla="*/ 4 h 10"/>
                  <a:gd name="T2" fmla="*/ 0 w 16"/>
                  <a:gd name="T3" fmla="*/ 4 h 10"/>
                  <a:gd name="T4" fmla="*/ 6 w 16"/>
                  <a:gd name="T5" fmla="*/ 0 h 10"/>
                  <a:gd name="T6" fmla="*/ 8 w 16"/>
                  <a:gd name="T7" fmla="*/ 0 h 10"/>
                  <a:gd name="T8" fmla="*/ 12 w 16"/>
                  <a:gd name="T9" fmla="*/ 2 h 10"/>
                  <a:gd name="T10" fmla="*/ 12 w 16"/>
                  <a:gd name="T11" fmla="*/ 2 h 10"/>
                  <a:gd name="T12" fmla="*/ 16 w 16"/>
                  <a:gd name="T13" fmla="*/ 4 h 10"/>
                  <a:gd name="T14" fmla="*/ 16 w 16"/>
                  <a:gd name="T15" fmla="*/ 6 h 10"/>
                  <a:gd name="T16" fmla="*/ 14 w 16"/>
                  <a:gd name="T17" fmla="*/ 10 h 10"/>
                  <a:gd name="T18" fmla="*/ 14 w 16"/>
                  <a:gd name="T19" fmla="*/ 10 h 10"/>
                  <a:gd name="T20" fmla="*/ 8 w 16"/>
                  <a:gd name="T21" fmla="*/ 10 h 10"/>
                  <a:gd name="T22" fmla="*/ 2 w 16"/>
                  <a:gd name="T23" fmla="*/ 10 h 10"/>
                  <a:gd name="T24" fmla="*/ 0 w 16"/>
                  <a:gd name="T25" fmla="*/ 4 h 1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w 16"/>
                  <a:gd name="T40" fmla="*/ 0 h 10"/>
                  <a:gd name="T41" fmla="*/ 16 w 16"/>
                  <a:gd name="T42" fmla="*/ 10 h 10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T39" t="T40" r="T41" b="T42"/>
                <a:pathLst>
                  <a:path w="16" h="10">
                    <a:moveTo>
                      <a:pt x="0" y="4"/>
                    </a:moveTo>
                    <a:lnTo>
                      <a:pt x="0" y="4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6" y="4"/>
                    </a:lnTo>
                    <a:lnTo>
                      <a:pt x="16" y="6"/>
                    </a:lnTo>
                    <a:lnTo>
                      <a:pt x="14" y="10"/>
                    </a:lnTo>
                    <a:lnTo>
                      <a:pt x="8" y="10"/>
                    </a:lnTo>
                    <a:lnTo>
                      <a:pt x="2" y="1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76" name="Freeform 616"/>
              <p:cNvSpPr>
                <a:spLocks/>
              </p:cNvSpPr>
              <p:nvPr/>
            </p:nvSpPr>
            <p:spPr bwMode="auto">
              <a:xfrm>
                <a:off x="3469" y="2529"/>
                <a:ext cx="8" cy="12"/>
              </a:xfrm>
              <a:custGeom>
                <a:avLst/>
                <a:gdLst>
                  <a:gd name="T0" fmla="*/ 0 w 8"/>
                  <a:gd name="T1" fmla="*/ 6 h 12"/>
                  <a:gd name="T2" fmla="*/ 0 w 8"/>
                  <a:gd name="T3" fmla="*/ 6 h 12"/>
                  <a:gd name="T4" fmla="*/ 0 w 8"/>
                  <a:gd name="T5" fmla="*/ 2 h 12"/>
                  <a:gd name="T6" fmla="*/ 2 w 8"/>
                  <a:gd name="T7" fmla="*/ 0 h 12"/>
                  <a:gd name="T8" fmla="*/ 4 w 8"/>
                  <a:gd name="T9" fmla="*/ 0 h 12"/>
                  <a:gd name="T10" fmla="*/ 4 w 8"/>
                  <a:gd name="T11" fmla="*/ 0 h 12"/>
                  <a:gd name="T12" fmla="*/ 8 w 8"/>
                  <a:gd name="T13" fmla="*/ 4 h 12"/>
                  <a:gd name="T14" fmla="*/ 8 w 8"/>
                  <a:gd name="T15" fmla="*/ 6 h 12"/>
                  <a:gd name="T16" fmla="*/ 8 w 8"/>
                  <a:gd name="T17" fmla="*/ 6 h 12"/>
                  <a:gd name="T18" fmla="*/ 8 w 8"/>
                  <a:gd name="T19" fmla="*/ 10 h 12"/>
                  <a:gd name="T20" fmla="*/ 6 w 8"/>
                  <a:gd name="T21" fmla="*/ 12 h 12"/>
                  <a:gd name="T22" fmla="*/ 6 w 8"/>
                  <a:gd name="T23" fmla="*/ 12 h 12"/>
                  <a:gd name="T24" fmla="*/ 2 w 8"/>
                  <a:gd name="T25" fmla="*/ 10 h 12"/>
                  <a:gd name="T26" fmla="*/ 0 w 8"/>
                  <a:gd name="T27" fmla="*/ 6 h 12"/>
                  <a:gd name="T28" fmla="*/ 0 w 8"/>
                  <a:gd name="T29" fmla="*/ 6 h 1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w 8"/>
                  <a:gd name="T46" fmla="*/ 0 h 12"/>
                  <a:gd name="T47" fmla="*/ 8 w 8"/>
                  <a:gd name="T48" fmla="*/ 12 h 12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T45" t="T46" r="T47" b="T48"/>
                <a:pathLst>
                  <a:path w="8" h="12">
                    <a:moveTo>
                      <a:pt x="0" y="6"/>
                    </a:moveTo>
                    <a:lnTo>
                      <a:pt x="0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4" y="0"/>
                    </a:lnTo>
                    <a:lnTo>
                      <a:pt x="8" y="4"/>
                    </a:lnTo>
                    <a:lnTo>
                      <a:pt x="8" y="6"/>
                    </a:lnTo>
                    <a:lnTo>
                      <a:pt x="8" y="10"/>
                    </a:lnTo>
                    <a:lnTo>
                      <a:pt x="6" y="12"/>
                    </a:lnTo>
                    <a:lnTo>
                      <a:pt x="2" y="10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77" name="Freeform 617"/>
              <p:cNvSpPr>
                <a:spLocks/>
              </p:cNvSpPr>
              <p:nvPr/>
            </p:nvSpPr>
            <p:spPr bwMode="auto">
              <a:xfrm>
                <a:off x="3547" y="2555"/>
                <a:ext cx="16" cy="14"/>
              </a:xfrm>
              <a:custGeom>
                <a:avLst/>
                <a:gdLst>
                  <a:gd name="T0" fmla="*/ 0 w 16"/>
                  <a:gd name="T1" fmla="*/ 10 h 14"/>
                  <a:gd name="T2" fmla="*/ 0 w 16"/>
                  <a:gd name="T3" fmla="*/ 10 h 14"/>
                  <a:gd name="T4" fmla="*/ 0 w 16"/>
                  <a:gd name="T5" fmla="*/ 4 h 14"/>
                  <a:gd name="T6" fmla="*/ 2 w 16"/>
                  <a:gd name="T7" fmla="*/ 0 h 14"/>
                  <a:gd name="T8" fmla="*/ 6 w 16"/>
                  <a:gd name="T9" fmla="*/ 2 h 14"/>
                  <a:gd name="T10" fmla="*/ 6 w 16"/>
                  <a:gd name="T11" fmla="*/ 2 h 14"/>
                  <a:gd name="T12" fmla="*/ 16 w 16"/>
                  <a:gd name="T13" fmla="*/ 8 h 14"/>
                  <a:gd name="T14" fmla="*/ 16 w 16"/>
                  <a:gd name="T15" fmla="*/ 8 h 14"/>
                  <a:gd name="T16" fmla="*/ 16 w 16"/>
                  <a:gd name="T17" fmla="*/ 12 h 14"/>
                  <a:gd name="T18" fmla="*/ 14 w 16"/>
                  <a:gd name="T19" fmla="*/ 14 h 14"/>
                  <a:gd name="T20" fmla="*/ 12 w 16"/>
                  <a:gd name="T21" fmla="*/ 14 h 14"/>
                  <a:gd name="T22" fmla="*/ 12 w 16"/>
                  <a:gd name="T23" fmla="*/ 14 h 14"/>
                  <a:gd name="T24" fmla="*/ 6 w 16"/>
                  <a:gd name="T25" fmla="*/ 12 h 14"/>
                  <a:gd name="T26" fmla="*/ 2 w 16"/>
                  <a:gd name="T27" fmla="*/ 12 h 14"/>
                  <a:gd name="T28" fmla="*/ 0 w 16"/>
                  <a:gd name="T29" fmla="*/ 10 h 14"/>
                  <a:gd name="T30" fmla="*/ 0 w 16"/>
                  <a:gd name="T31" fmla="*/ 10 h 14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16"/>
                  <a:gd name="T49" fmla="*/ 0 h 14"/>
                  <a:gd name="T50" fmla="*/ 16 w 16"/>
                  <a:gd name="T51" fmla="*/ 14 h 14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16" h="14">
                    <a:moveTo>
                      <a:pt x="0" y="10"/>
                    </a:moveTo>
                    <a:lnTo>
                      <a:pt x="0" y="10"/>
                    </a:lnTo>
                    <a:lnTo>
                      <a:pt x="0" y="4"/>
                    </a:lnTo>
                    <a:lnTo>
                      <a:pt x="2" y="0"/>
                    </a:lnTo>
                    <a:lnTo>
                      <a:pt x="6" y="2"/>
                    </a:lnTo>
                    <a:lnTo>
                      <a:pt x="16" y="8"/>
                    </a:lnTo>
                    <a:lnTo>
                      <a:pt x="16" y="12"/>
                    </a:lnTo>
                    <a:lnTo>
                      <a:pt x="14" y="14"/>
                    </a:lnTo>
                    <a:lnTo>
                      <a:pt x="12" y="14"/>
                    </a:lnTo>
                    <a:lnTo>
                      <a:pt x="6" y="12"/>
                    </a:lnTo>
                    <a:lnTo>
                      <a:pt x="2" y="12"/>
                    </a:lnTo>
                    <a:lnTo>
                      <a:pt x="0" y="1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878" name="Freeform 618"/>
              <p:cNvSpPr>
                <a:spLocks/>
              </p:cNvSpPr>
              <p:nvPr/>
            </p:nvSpPr>
            <p:spPr bwMode="auto">
              <a:xfrm>
                <a:off x="3499" y="2581"/>
                <a:ext cx="12" cy="12"/>
              </a:xfrm>
              <a:custGeom>
                <a:avLst/>
                <a:gdLst>
                  <a:gd name="T0" fmla="*/ 2 w 12"/>
                  <a:gd name="T1" fmla="*/ 6 h 12"/>
                  <a:gd name="T2" fmla="*/ 2 w 12"/>
                  <a:gd name="T3" fmla="*/ 6 h 12"/>
                  <a:gd name="T4" fmla="*/ 0 w 12"/>
                  <a:gd name="T5" fmla="*/ 2 h 12"/>
                  <a:gd name="T6" fmla="*/ 2 w 12"/>
                  <a:gd name="T7" fmla="*/ 0 h 12"/>
                  <a:gd name="T8" fmla="*/ 6 w 12"/>
                  <a:gd name="T9" fmla="*/ 0 h 12"/>
                  <a:gd name="T10" fmla="*/ 6 w 12"/>
                  <a:gd name="T11" fmla="*/ 0 h 12"/>
                  <a:gd name="T12" fmla="*/ 8 w 12"/>
                  <a:gd name="T13" fmla="*/ 0 h 12"/>
                  <a:gd name="T14" fmla="*/ 12 w 12"/>
                  <a:gd name="T15" fmla="*/ 2 h 12"/>
                  <a:gd name="T16" fmla="*/ 12 w 12"/>
                  <a:gd name="T17" fmla="*/ 6 h 12"/>
                  <a:gd name="T18" fmla="*/ 10 w 12"/>
                  <a:gd name="T19" fmla="*/ 12 h 12"/>
                  <a:gd name="T20" fmla="*/ 2 w 12"/>
                  <a:gd name="T21" fmla="*/ 12 h 12"/>
                  <a:gd name="T22" fmla="*/ 2 w 12"/>
                  <a:gd name="T23" fmla="*/ 6 h 1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w 12"/>
                  <a:gd name="T37" fmla="*/ 0 h 12"/>
                  <a:gd name="T38" fmla="*/ 12 w 12"/>
                  <a:gd name="T39" fmla="*/ 12 h 12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T36" t="T37" r="T38" b="T39"/>
                <a:pathLst>
                  <a:path w="12" h="12">
                    <a:moveTo>
                      <a:pt x="2" y="6"/>
                    </a:moveTo>
                    <a:lnTo>
                      <a:pt x="2" y="6"/>
                    </a:lnTo>
                    <a:lnTo>
                      <a:pt x="0" y="2"/>
                    </a:lnTo>
                    <a:lnTo>
                      <a:pt x="2" y="0"/>
                    </a:lnTo>
                    <a:lnTo>
                      <a:pt x="6" y="0"/>
                    </a:lnTo>
                    <a:lnTo>
                      <a:pt x="8" y="0"/>
                    </a:lnTo>
                    <a:lnTo>
                      <a:pt x="12" y="2"/>
                    </a:lnTo>
                    <a:lnTo>
                      <a:pt x="12" y="6"/>
                    </a:lnTo>
                    <a:lnTo>
                      <a:pt x="10" y="12"/>
                    </a:lnTo>
                    <a:lnTo>
                      <a:pt x="2" y="12"/>
                    </a:lnTo>
                    <a:lnTo>
                      <a:pt x="2" y="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25650" name="Freeform 620"/>
            <p:cNvSpPr>
              <a:spLocks/>
            </p:cNvSpPr>
            <p:nvPr/>
          </p:nvSpPr>
          <p:spPr bwMode="auto">
            <a:xfrm>
              <a:off x="3461" y="2567"/>
              <a:ext cx="8" cy="16"/>
            </a:xfrm>
            <a:custGeom>
              <a:avLst/>
              <a:gdLst>
                <a:gd name="T0" fmla="*/ 0 w 8"/>
                <a:gd name="T1" fmla="*/ 14 h 16"/>
                <a:gd name="T2" fmla="*/ 0 w 8"/>
                <a:gd name="T3" fmla="*/ 14 h 16"/>
                <a:gd name="T4" fmla="*/ 0 w 8"/>
                <a:gd name="T5" fmla="*/ 10 h 16"/>
                <a:gd name="T6" fmla="*/ 0 w 8"/>
                <a:gd name="T7" fmla="*/ 2 h 16"/>
                <a:gd name="T8" fmla="*/ 0 w 8"/>
                <a:gd name="T9" fmla="*/ 2 h 16"/>
                <a:gd name="T10" fmla="*/ 2 w 8"/>
                <a:gd name="T11" fmla="*/ 0 h 16"/>
                <a:gd name="T12" fmla="*/ 4 w 8"/>
                <a:gd name="T13" fmla="*/ 0 h 16"/>
                <a:gd name="T14" fmla="*/ 6 w 8"/>
                <a:gd name="T15" fmla="*/ 2 h 16"/>
                <a:gd name="T16" fmla="*/ 8 w 8"/>
                <a:gd name="T17" fmla="*/ 4 h 16"/>
                <a:gd name="T18" fmla="*/ 8 w 8"/>
                <a:gd name="T19" fmla="*/ 4 h 16"/>
                <a:gd name="T20" fmla="*/ 8 w 8"/>
                <a:gd name="T21" fmla="*/ 14 h 16"/>
                <a:gd name="T22" fmla="*/ 8 w 8"/>
                <a:gd name="T23" fmla="*/ 14 h 16"/>
                <a:gd name="T24" fmla="*/ 6 w 8"/>
                <a:gd name="T25" fmla="*/ 16 h 16"/>
                <a:gd name="T26" fmla="*/ 2 w 8"/>
                <a:gd name="T27" fmla="*/ 16 h 16"/>
                <a:gd name="T28" fmla="*/ 0 w 8"/>
                <a:gd name="T29" fmla="*/ 14 h 16"/>
                <a:gd name="T30" fmla="*/ 0 w 8"/>
                <a:gd name="T31" fmla="*/ 14 h 1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8"/>
                <a:gd name="T49" fmla="*/ 0 h 16"/>
                <a:gd name="T50" fmla="*/ 8 w 8"/>
                <a:gd name="T51" fmla="*/ 16 h 1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8" h="16">
                  <a:moveTo>
                    <a:pt x="0" y="14"/>
                  </a:moveTo>
                  <a:lnTo>
                    <a:pt x="0" y="14"/>
                  </a:lnTo>
                  <a:lnTo>
                    <a:pt x="0" y="10"/>
                  </a:lnTo>
                  <a:lnTo>
                    <a:pt x="0" y="2"/>
                  </a:lnTo>
                  <a:lnTo>
                    <a:pt x="2" y="0"/>
                  </a:lnTo>
                  <a:lnTo>
                    <a:pt x="4" y="0"/>
                  </a:lnTo>
                  <a:lnTo>
                    <a:pt x="6" y="2"/>
                  </a:lnTo>
                  <a:lnTo>
                    <a:pt x="8" y="4"/>
                  </a:lnTo>
                  <a:lnTo>
                    <a:pt x="8" y="14"/>
                  </a:lnTo>
                  <a:lnTo>
                    <a:pt x="6" y="16"/>
                  </a:lnTo>
                  <a:lnTo>
                    <a:pt x="2" y="16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51" name="Freeform 621"/>
            <p:cNvSpPr>
              <a:spLocks/>
            </p:cNvSpPr>
            <p:nvPr/>
          </p:nvSpPr>
          <p:spPr bwMode="auto">
            <a:xfrm>
              <a:off x="3231" y="2439"/>
              <a:ext cx="18" cy="14"/>
            </a:xfrm>
            <a:custGeom>
              <a:avLst/>
              <a:gdLst>
                <a:gd name="T0" fmla="*/ 0 w 18"/>
                <a:gd name="T1" fmla="*/ 14 h 14"/>
                <a:gd name="T2" fmla="*/ 0 w 18"/>
                <a:gd name="T3" fmla="*/ 14 h 14"/>
                <a:gd name="T4" fmla="*/ 4 w 18"/>
                <a:gd name="T5" fmla="*/ 6 h 14"/>
                <a:gd name="T6" fmla="*/ 8 w 18"/>
                <a:gd name="T7" fmla="*/ 2 h 14"/>
                <a:gd name="T8" fmla="*/ 12 w 18"/>
                <a:gd name="T9" fmla="*/ 0 h 14"/>
                <a:gd name="T10" fmla="*/ 14 w 18"/>
                <a:gd name="T11" fmla="*/ 2 h 14"/>
                <a:gd name="T12" fmla="*/ 14 w 18"/>
                <a:gd name="T13" fmla="*/ 2 h 14"/>
                <a:gd name="T14" fmla="*/ 18 w 18"/>
                <a:gd name="T15" fmla="*/ 4 h 14"/>
                <a:gd name="T16" fmla="*/ 18 w 18"/>
                <a:gd name="T17" fmla="*/ 6 h 14"/>
                <a:gd name="T18" fmla="*/ 16 w 18"/>
                <a:gd name="T19" fmla="*/ 10 h 14"/>
                <a:gd name="T20" fmla="*/ 12 w 18"/>
                <a:gd name="T21" fmla="*/ 14 h 14"/>
                <a:gd name="T22" fmla="*/ 0 w 18"/>
                <a:gd name="T23" fmla="*/ 14 h 1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18"/>
                <a:gd name="T37" fmla="*/ 0 h 14"/>
                <a:gd name="T38" fmla="*/ 18 w 18"/>
                <a:gd name="T39" fmla="*/ 14 h 14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18" h="14">
                  <a:moveTo>
                    <a:pt x="0" y="14"/>
                  </a:moveTo>
                  <a:lnTo>
                    <a:pt x="0" y="14"/>
                  </a:lnTo>
                  <a:lnTo>
                    <a:pt x="4" y="6"/>
                  </a:lnTo>
                  <a:lnTo>
                    <a:pt x="8" y="2"/>
                  </a:lnTo>
                  <a:lnTo>
                    <a:pt x="12" y="0"/>
                  </a:lnTo>
                  <a:lnTo>
                    <a:pt x="14" y="2"/>
                  </a:lnTo>
                  <a:lnTo>
                    <a:pt x="18" y="4"/>
                  </a:lnTo>
                  <a:lnTo>
                    <a:pt x="18" y="6"/>
                  </a:lnTo>
                  <a:lnTo>
                    <a:pt x="16" y="10"/>
                  </a:lnTo>
                  <a:lnTo>
                    <a:pt x="12" y="14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52" name="Freeform 622"/>
            <p:cNvSpPr>
              <a:spLocks/>
            </p:cNvSpPr>
            <p:nvPr/>
          </p:nvSpPr>
          <p:spPr bwMode="auto">
            <a:xfrm>
              <a:off x="3285" y="2495"/>
              <a:ext cx="16" cy="12"/>
            </a:xfrm>
            <a:custGeom>
              <a:avLst/>
              <a:gdLst>
                <a:gd name="T0" fmla="*/ 0 w 16"/>
                <a:gd name="T1" fmla="*/ 8 h 12"/>
                <a:gd name="T2" fmla="*/ 0 w 16"/>
                <a:gd name="T3" fmla="*/ 8 h 12"/>
                <a:gd name="T4" fmla="*/ 2 w 16"/>
                <a:gd name="T5" fmla="*/ 2 h 12"/>
                <a:gd name="T6" fmla="*/ 4 w 16"/>
                <a:gd name="T7" fmla="*/ 0 h 12"/>
                <a:gd name="T8" fmla="*/ 6 w 16"/>
                <a:gd name="T9" fmla="*/ 0 h 12"/>
                <a:gd name="T10" fmla="*/ 10 w 16"/>
                <a:gd name="T11" fmla="*/ 2 h 12"/>
                <a:gd name="T12" fmla="*/ 10 w 16"/>
                <a:gd name="T13" fmla="*/ 2 h 12"/>
                <a:gd name="T14" fmla="*/ 14 w 16"/>
                <a:gd name="T15" fmla="*/ 6 h 12"/>
                <a:gd name="T16" fmla="*/ 16 w 16"/>
                <a:gd name="T17" fmla="*/ 10 h 12"/>
                <a:gd name="T18" fmla="*/ 16 w 16"/>
                <a:gd name="T19" fmla="*/ 12 h 12"/>
                <a:gd name="T20" fmla="*/ 6 w 16"/>
                <a:gd name="T21" fmla="*/ 12 h 12"/>
                <a:gd name="T22" fmla="*/ 0 w 16"/>
                <a:gd name="T23" fmla="*/ 8 h 12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16"/>
                <a:gd name="T37" fmla="*/ 0 h 12"/>
                <a:gd name="T38" fmla="*/ 16 w 16"/>
                <a:gd name="T39" fmla="*/ 12 h 12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16" h="12">
                  <a:moveTo>
                    <a:pt x="0" y="8"/>
                  </a:moveTo>
                  <a:lnTo>
                    <a:pt x="0" y="8"/>
                  </a:lnTo>
                  <a:lnTo>
                    <a:pt x="2" y="2"/>
                  </a:lnTo>
                  <a:lnTo>
                    <a:pt x="4" y="0"/>
                  </a:lnTo>
                  <a:lnTo>
                    <a:pt x="6" y="0"/>
                  </a:lnTo>
                  <a:lnTo>
                    <a:pt x="10" y="2"/>
                  </a:lnTo>
                  <a:lnTo>
                    <a:pt x="14" y="6"/>
                  </a:lnTo>
                  <a:lnTo>
                    <a:pt x="16" y="10"/>
                  </a:lnTo>
                  <a:lnTo>
                    <a:pt x="16" y="12"/>
                  </a:lnTo>
                  <a:lnTo>
                    <a:pt x="6" y="12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53" name="Freeform 623"/>
            <p:cNvSpPr>
              <a:spLocks/>
            </p:cNvSpPr>
            <p:nvPr/>
          </p:nvSpPr>
          <p:spPr bwMode="auto">
            <a:xfrm>
              <a:off x="3141" y="2489"/>
              <a:ext cx="16" cy="12"/>
            </a:xfrm>
            <a:custGeom>
              <a:avLst/>
              <a:gdLst>
                <a:gd name="T0" fmla="*/ 0 w 16"/>
                <a:gd name="T1" fmla="*/ 8 h 12"/>
                <a:gd name="T2" fmla="*/ 0 w 16"/>
                <a:gd name="T3" fmla="*/ 8 h 12"/>
                <a:gd name="T4" fmla="*/ 2 w 16"/>
                <a:gd name="T5" fmla="*/ 2 h 12"/>
                <a:gd name="T6" fmla="*/ 4 w 16"/>
                <a:gd name="T7" fmla="*/ 0 h 12"/>
                <a:gd name="T8" fmla="*/ 6 w 16"/>
                <a:gd name="T9" fmla="*/ 0 h 12"/>
                <a:gd name="T10" fmla="*/ 8 w 16"/>
                <a:gd name="T11" fmla="*/ 0 h 12"/>
                <a:gd name="T12" fmla="*/ 8 w 16"/>
                <a:gd name="T13" fmla="*/ 0 h 12"/>
                <a:gd name="T14" fmla="*/ 12 w 16"/>
                <a:gd name="T15" fmla="*/ 4 h 12"/>
                <a:gd name="T16" fmla="*/ 14 w 16"/>
                <a:gd name="T17" fmla="*/ 8 h 12"/>
                <a:gd name="T18" fmla="*/ 16 w 16"/>
                <a:gd name="T19" fmla="*/ 12 h 12"/>
                <a:gd name="T20" fmla="*/ 6 w 16"/>
                <a:gd name="T21" fmla="*/ 12 h 12"/>
                <a:gd name="T22" fmla="*/ 0 w 16"/>
                <a:gd name="T23" fmla="*/ 8 h 12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16"/>
                <a:gd name="T37" fmla="*/ 0 h 12"/>
                <a:gd name="T38" fmla="*/ 16 w 16"/>
                <a:gd name="T39" fmla="*/ 12 h 12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16" h="12">
                  <a:moveTo>
                    <a:pt x="0" y="8"/>
                  </a:moveTo>
                  <a:lnTo>
                    <a:pt x="0" y="8"/>
                  </a:lnTo>
                  <a:lnTo>
                    <a:pt x="2" y="2"/>
                  </a:lnTo>
                  <a:lnTo>
                    <a:pt x="4" y="0"/>
                  </a:lnTo>
                  <a:lnTo>
                    <a:pt x="6" y="0"/>
                  </a:lnTo>
                  <a:lnTo>
                    <a:pt x="8" y="0"/>
                  </a:lnTo>
                  <a:lnTo>
                    <a:pt x="12" y="4"/>
                  </a:lnTo>
                  <a:lnTo>
                    <a:pt x="14" y="8"/>
                  </a:lnTo>
                  <a:lnTo>
                    <a:pt x="16" y="12"/>
                  </a:lnTo>
                  <a:lnTo>
                    <a:pt x="6" y="12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54" name="Freeform 624"/>
            <p:cNvSpPr>
              <a:spLocks/>
            </p:cNvSpPr>
            <p:nvPr/>
          </p:nvSpPr>
          <p:spPr bwMode="auto">
            <a:xfrm>
              <a:off x="3229" y="2457"/>
              <a:ext cx="16" cy="10"/>
            </a:xfrm>
            <a:custGeom>
              <a:avLst/>
              <a:gdLst>
                <a:gd name="T0" fmla="*/ 0 w 16"/>
                <a:gd name="T1" fmla="*/ 4 h 10"/>
                <a:gd name="T2" fmla="*/ 0 w 16"/>
                <a:gd name="T3" fmla="*/ 4 h 10"/>
                <a:gd name="T4" fmla="*/ 4 w 16"/>
                <a:gd name="T5" fmla="*/ 0 h 10"/>
                <a:gd name="T6" fmla="*/ 8 w 16"/>
                <a:gd name="T7" fmla="*/ 0 h 10"/>
                <a:gd name="T8" fmla="*/ 12 w 16"/>
                <a:gd name="T9" fmla="*/ 2 h 10"/>
                <a:gd name="T10" fmla="*/ 12 w 16"/>
                <a:gd name="T11" fmla="*/ 2 h 10"/>
                <a:gd name="T12" fmla="*/ 16 w 16"/>
                <a:gd name="T13" fmla="*/ 4 h 10"/>
                <a:gd name="T14" fmla="*/ 16 w 16"/>
                <a:gd name="T15" fmla="*/ 6 h 10"/>
                <a:gd name="T16" fmla="*/ 14 w 16"/>
                <a:gd name="T17" fmla="*/ 10 h 10"/>
                <a:gd name="T18" fmla="*/ 14 w 16"/>
                <a:gd name="T19" fmla="*/ 10 h 10"/>
                <a:gd name="T20" fmla="*/ 6 w 16"/>
                <a:gd name="T21" fmla="*/ 10 h 10"/>
                <a:gd name="T22" fmla="*/ 2 w 16"/>
                <a:gd name="T23" fmla="*/ 10 h 10"/>
                <a:gd name="T24" fmla="*/ 0 w 16"/>
                <a:gd name="T25" fmla="*/ 4 h 10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16"/>
                <a:gd name="T40" fmla="*/ 0 h 10"/>
                <a:gd name="T41" fmla="*/ 16 w 16"/>
                <a:gd name="T42" fmla="*/ 10 h 10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16" h="10">
                  <a:moveTo>
                    <a:pt x="0" y="4"/>
                  </a:moveTo>
                  <a:lnTo>
                    <a:pt x="0" y="4"/>
                  </a:lnTo>
                  <a:lnTo>
                    <a:pt x="4" y="0"/>
                  </a:lnTo>
                  <a:lnTo>
                    <a:pt x="8" y="0"/>
                  </a:lnTo>
                  <a:lnTo>
                    <a:pt x="12" y="2"/>
                  </a:lnTo>
                  <a:lnTo>
                    <a:pt x="16" y="4"/>
                  </a:lnTo>
                  <a:lnTo>
                    <a:pt x="16" y="6"/>
                  </a:lnTo>
                  <a:lnTo>
                    <a:pt x="14" y="10"/>
                  </a:lnTo>
                  <a:lnTo>
                    <a:pt x="6" y="10"/>
                  </a:lnTo>
                  <a:lnTo>
                    <a:pt x="2" y="1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55" name="Freeform 625"/>
            <p:cNvSpPr>
              <a:spLocks/>
            </p:cNvSpPr>
            <p:nvPr/>
          </p:nvSpPr>
          <p:spPr bwMode="auto">
            <a:xfrm>
              <a:off x="3253" y="2475"/>
              <a:ext cx="10" cy="8"/>
            </a:xfrm>
            <a:custGeom>
              <a:avLst/>
              <a:gdLst>
                <a:gd name="T0" fmla="*/ 0 w 10"/>
                <a:gd name="T1" fmla="*/ 4 h 8"/>
                <a:gd name="T2" fmla="*/ 0 w 10"/>
                <a:gd name="T3" fmla="*/ 4 h 8"/>
                <a:gd name="T4" fmla="*/ 0 w 10"/>
                <a:gd name="T5" fmla="*/ 2 h 8"/>
                <a:gd name="T6" fmla="*/ 2 w 10"/>
                <a:gd name="T7" fmla="*/ 0 h 8"/>
                <a:gd name="T8" fmla="*/ 4 w 10"/>
                <a:gd name="T9" fmla="*/ 0 h 8"/>
                <a:gd name="T10" fmla="*/ 4 w 10"/>
                <a:gd name="T11" fmla="*/ 0 h 8"/>
                <a:gd name="T12" fmla="*/ 8 w 10"/>
                <a:gd name="T13" fmla="*/ 0 h 8"/>
                <a:gd name="T14" fmla="*/ 10 w 10"/>
                <a:gd name="T15" fmla="*/ 2 h 8"/>
                <a:gd name="T16" fmla="*/ 10 w 10"/>
                <a:gd name="T17" fmla="*/ 4 h 8"/>
                <a:gd name="T18" fmla="*/ 4 w 10"/>
                <a:gd name="T19" fmla="*/ 8 h 8"/>
                <a:gd name="T20" fmla="*/ 0 w 10"/>
                <a:gd name="T21" fmla="*/ 4 h 8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10"/>
                <a:gd name="T34" fmla="*/ 0 h 8"/>
                <a:gd name="T35" fmla="*/ 10 w 10"/>
                <a:gd name="T36" fmla="*/ 8 h 8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10" h="8">
                  <a:moveTo>
                    <a:pt x="0" y="4"/>
                  </a:moveTo>
                  <a:lnTo>
                    <a:pt x="0" y="4"/>
                  </a:lnTo>
                  <a:lnTo>
                    <a:pt x="0" y="2"/>
                  </a:lnTo>
                  <a:lnTo>
                    <a:pt x="2" y="0"/>
                  </a:lnTo>
                  <a:lnTo>
                    <a:pt x="4" y="0"/>
                  </a:lnTo>
                  <a:lnTo>
                    <a:pt x="8" y="0"/>
                  </a:lnTo>
                  <a:lnTo>
                    <a:pt x="10" y="2"/>
                  </a:lnTo>
                  <a:lnTo>
                    <a:pt x="10" y="4"/>
                  </a:lnTo>
                  <a:lnTo>
                    <a:pt x="4" y="8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56" name="Freeform 626"/>
            <p:cNvSpPr>
              <a:spLocks/>
            </p:cNvSpPr>
            <p:nvPr/>
          </p:nvSpPr>
          <p:spPr bwMode="auto">
            <a:xfrm>
              <a:off x="3253" y="2491"/>
              <a:ext cx="8" cy="12"/>
            </a:xfrm>
            <a:custGeom>
              <a:avLst/>
              <a:gdLst>
                <a:gd name="T0" fmla="*/ 0 w 8"/>
                <a:gd name="T1" fmla="*/ 4 h 12"/>
                <a:gd name="T2" fmla="*/ 0 w 8"/>
                <a:gd name="T3" fmla="*/ 4 h 12"/>
                <a:gd name="T4" fmla="*/ 0 w 8"/>
                <a:gd name="T5" fmla="*/ 2 h 12"/>
                <a:gd name="T6" fmla="*/ 2 w 8"/>
                <a:gd name="T7" fmla="*/ 0 h 12"/>
                <a:gd name="T8" fmla="*/ 4 w 8"/>
                <a:gd name="T9" fmla="*/ 2 h 12"/>
                <a:gd name="T10" fmla="*/ 4 w 8"/>
                <a:gd name="T11" fmla="*/ 2 h 12"/>
                <a:gd name="T12" fmla="*/ 6 w 8"/>
                <a:gd name="T13" fmla="*/ 4 h 12"/>
                <a:gd name="T14" fmla="*/ 8 w 8"/>
                <a:gd name="T15" fmla="*/ 6 h 12"/>
                <a:gd name="T16" fmla="*/ 6 w 8"/>
                <a:gd name="T17" fmla="*/ 10 h 12"/>
                <a:gd name="T18" fmla="*/ 6 w 8"/>
                <a:gd name="T19" fmla="*/ 10 h 12"/>
                <a:gd name="T20" fmla="*/ 4 w 8"/>
                <a:gd name="T21" fmla="*/ 12 h 12"/>
                <a:gd name="T22" fmla="*/ 4 w 8"/>
                <a:gd name="T23" fmla="*/ 12 h 12"/>
                <a:gd name="T24" fmla="*/ 2 w 8"/>
                <a:gd name="T25" fmla="*/ 12 h 12"/>
                <a:gd name="T26" fmla="*/ 2 w 8"/>
                <a:gd name="T27" fmla="*/ 12 h 12"/>
                <a:gd name="T28" fmla="*/ 0 w 8"/>
                <a:gd name="T29" fmla="*/ 10 h 12"/>
                <a:gd name="T30" fmla="*/ 0 w 8"/>
                <a:gd name="T31" fmla="*/ 4 h 12"/>
                <a:gd name="T32" fmla="*/ 0 w 8"/>
                <a:gd name="T33" fmla="*/ 4 h 1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8"/>
                <a:gd name="T52" fmla="*/ 0 h 12"/>
                <a:gd name="T53" fmla="*/ 8 w 8"/>
                <a:gd name="T54" fmla="*/ 12 h 12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8" h="12">
                  <a:moveTo>
                    <a:pt x="0" y="4"/>
                  </a:moveTo>
                  <a:lnTo>
                    <a:pt x="0" y="4"/>
                  </a:lnTo>
                  <a:lnTo>
                    <a:pt x="0" y="2"/>
                  </a:lnTo>
                  <a:lnTo>
                    <a:pt x="2" y="0"/>
                  </a:lnTo>
                  <a:lnTo>
                    <a:pt x="4" y="2"/>
                  </a:lnTo>
                  <a:lnTo>
                    <a:pt x="6" y="4"/>
                  </a:lnTo>
                  <a:lnTo>
                    <a:pt x="8" y="6"/>
                  </a:lnTo>
                  <a:lnTo>
                    <a:pt x="6" y="10"/>
                  </a:lnTo>
                  <a:lnTo>
                    <a:pt x="4" y="12"/>
                  </a:lnTo>
                  <a:lnTo>
                    <a:pt x="2" y="12"/>
                  </a:lnTo>
                  <a:lnTo>
                    <a:pt x="0" y="1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57" name="Freeform 627"/>
            <p:cNvSpPr>
              <a:spLocks/>
            </p:cNvSpPr>
            <p:nvPr/>
          </p:nvSpPr>
          <p:spPr bwMode="auto">
            <a:xfrm>
              <a:off x="3235" y="2471"/>
              <a:ext cx="10" cy="12"/>
            </a:xfrm>
            <a:custGeom>
              <a:avLst/>
              <a:gdLst>
                <a:gd name="T0" fmla="*/ 0 w 10"/>
                <a:gd name="T1" fmla="*/ 6 h 12"/>
                <a:gd name="T2" fmla="*/ 0 w 10"/>
                <a:gd name="T3" fmla="*/ 6 h 12"/>
                <a:gd name="T4" fmla="*/ 0 w 10"/>
                <a:gd name="T5" fmla="*/ 2 h 12"/>
                <a:gd name="T6" fmla="*/ 2 w 10"/>
                <a:gd name="T7" fmla="*/ 0 h 12"/>
                <a:gd name="T8" fmla="*/ 4 w 10"/>
                <a:gd name="T9" fmla="*/ 0 h 12"/>
                <a:gd name="T10" fmla="*/ 4 w 10"/>
                <a:gd name="T11" fmla="*/ 0 h 12"/>
                <a:gd name="T12" fmla="*/ 8 w 10"/>
                <a:gd name="T13" fmla="*/ 4 h 12"/>
                <a:gd name="T14" fmla="*/ 10 w 10"/>
                <a:gd name="T15" fmla="*/ 6 h 12"/>
                <a:gd name="T16" fmla="*/ 10 w 10"/>
                <a:gd name="T17" fmla="*/ 6 h 12"/>
                <a:gd name="T18" fmla="*/ 8 w 10"/>
                <a:gd name="T19" fmla="*/ 10 h 12"/>
                <a:gd name="T20" fmla="*/ 6 w 10"/>
                <a:gd name="T21" fmla="*/ 12 h 12"/>
                <a:gd name="T22" fmla="*/ 6 w 10"/>
                <a:gd name="T23" fmla="*/ 12 h 12"/>
                <a:gd name="T24" fmla="*/ 4 w 10"/>
                <a:gd name="T25" fmla="*/ 10 h 12"/>
                <a:gd name="T26" fmla="*/ 0 w 10"/>
                <a:gd name="T27" fmla="*/ 6 h 12"/>
                <a:gd name="T28" fmla="*/ 0 w 10"/>
                <a:gd name="T29" fmla="*/ 6 h 12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0"/>
                <a:gd name="T46" fmla="*/ 0 h 12"/>
                <a:gd name="T47" fmla="*/ 10 w 10"/>
                <a:gd name="T48" fmla="*/ 12 h 12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0" h="12">
                  <a:moveTo>
                    <a:pt x="0" y="6"/>
                  </a:moveTo>
                  <a:lnTo>
                    <a:pt x="0" y="6"/>
                  </a:lnTo>
                  <a:lnTo>
                    <a:pt x="0" y="2"/>
                  </a:lnTo>
                  <a:lnTo>
                    <a:pt x="2" y="0"/>
                  </a:lnTo>
                  <a:lnTo>
                    <a:pt x="4" y="0"/>
                  </a:lnTo>
                  <a:lnTo>
                    <a:pt x="8" y="4"/>
                  </a:lnTo>
                  <a:lnTo>
                    <a:pt x="10" y="6"/>
                  </a:lnTo>
                  <a:lnTo>
                    <a:pt x="8" y="10"/>
                  </a:lnTo>
                  <a:lnTo>
                    <a:pt x="6" y="12"/>
                  </a:lnTo>
                  <a:lnTo>
                    <a:pt x="4" y="10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58" name="Freeform 628"/>
            <p:cNvSpPr>
              <a:spLocks/>
            </p:cNvSpPr>
            <p:nvPr/>
          </p:nvSpPr>
          <p:spPr bwMode="auto">
            <a:xfrm>
              <a:off x="3055" y="2487"/>
              <a:ext cx="8" cy="12"/>
            </a:xfrm>
            <a:custGeom>
              <a:avLst/>
              <a:gdLst>
                <a:gd name="T0" fmla="*/ 0 w 8"/>
                <a:gd name="T1" fmla="*/ 6 h 12"/>
                <a:gd name="T2" fmla="*/ 0 w 8"/>
                <a:gd name="T3" fmla="*/ 6 h 12"/>
                <a:gd name="T4" fmla="*/ 0 w 8"/>
                <a:gd name="T5" fmla="*/ 2 h 12"/>
                <a:gd name="T6" fmla="*/ 2 w 8"/>
                <a:gd name="T7" fmla="*/ 0 h 12"/>
                <a:gd name="T8" fmla="*/ 4 w 8"/>
                <a:gd name="T9" fmla="*/ 0 h 12"/>
                <a:gd name="T10" fmla="*/ 4 w 8"/>
                <a:gd name="T11" fmla="*/ 0 h 12"/>
                <a:gd name="T12" fmla="*/ 8 w 8"/>
                <a:gd name="T13" fmla="*/ 4 h 12"/>
                <a:gd name="T14" fmla="*/ 8 w 8"/>
                <a:gd name="T15" fmla="*/ 6 h 12"/>
                <a:gd name="T16" fmla="*/ 8 w 8"/>
                <a:gd name="T17" fmla="*/ 6 h 12"/>
                <a:gd name="T18" fmla="*/ 8 w 8"/>
                <a:gd name="T19" fmla="*/ 10 h 12"/>
                <a:gd name="T20" fmla="*/ 6 w 8"/>
                <a:gd name="T21" fmla="*/ 12 h 12"/>
                <a:gd name="T22" fmla="*/ 6 w 8"/>
                <a:gd name="T23" fmla="*/ 12 h 12"/>
                <a:gd name="T24" fmla="*/ 2 w 8"/>
                <a:gd name="T25" fmla="*/ 10 h 12"/>
                <a:gd name="T26" fmla="*/ 0 w 8"/>
                <a:gd name="T27" fmla="*/ 6 h 12"/>
                <a:gd name="T28" fmla="*/ 0 w 8"/>
                <a:gd name="T29" fmla="*/ 6 h 12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8"/>
                <a:gd name="T46" fmla="*/ 0 h 12"/>
                <a:gd name="T47" fmla="*/ 8 w 8"/>
                <a:gd name="T48" fmla="*/ 12 h 12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8" h="12">
                  <a:moveTo>
                    <a:pt x="0" y="6"/>
                  </a:moveTo>
                  <a:lnTo>
                    <a:pt x="0" y="6"/>
                  </a:lnTo>
                  <a:lnTo>
                    <a:pt x="0" y="2"/>
                  </a:lnTo>
                  <a:lnTo>
                    <a:pt x="2" y="0"/>
                  </a:lnTo>
                  <a:lnTo>
                    <a:pt x="4" y="0"/>
                  </a:lnTo>
                  <a:lnTo>
                    <a:pt x="8" y="4"/>
                  </a:lnTo>
                  <a:lnTo>
                    <a:pt x="8" y="6"/>
                  </a:lnTo>
                  <a:lnTo>
                    <a:pt x="8" y="10"/>
                  </a:lnTo>
                  <a:lnTo>
                    <a:pt x="6" y="12"/>
                  </a:lnTo>
                  <a:lnTo>
                    <a:pt x="2" y="10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59" name="Freeform 629"/>
            <p:cNvSpPr>
              <a:spLocks/>
            </p:cNvSpPr>
            <p:nvPr/>
          </p:nvSpPr>
          <p:spPr bwMode="auto">
            <a:xfrm>
              <a:off x="3205" y="2445"/>
              <a:ext cx="10" cy="12"/>
            </a:xfrm>
            <a:custGeom>
              <a:avLst/>
              <a:gdLst>
                <a:gd name="T0" fmla="*/ 0 w 10"/>
                <a:gd name="T1" fmla="*/ 8 h 12"/>
                <a:gd name="T2" fmla="*/ 0 w 10"/>
                <a:gd name="T3" fmla="*/ 8 h 12"/>
                <a:gd name="T4" fmla="*/ 2 w 10"/>
                <a:gd name="T5" fmla="*/ 4 h 12"/>
                <a:gd name="T6" fmla="*/ 2 w 10"/>
                <a:gd name="T7" fmla="*/ 0 h 12"/>
                <a:gd name="T8" fmla="*/ 6 w 10"/>
                <a:gd name="T9" fmla="*/ 2 h 12"/>
                <a:gd name="T10" fmla="*/ 6 w 10"/>
                <a:gd name="T11" fmla="*/ 2 h 12"/>
                <a:gd name="T12" fmla="*/ 8 w 10"/>
                <a:gd name="T13" fmla="*/ 4 h 12"/>
                <a:gd name="T14" fmla="*/ 10 w 10"/>
                <a:gd name="T15" fmla="*/ 8 h 12"/>
                <a:gd name="T16" fmla="*/ 10 w 10"/>
                <a:gd name="T17" fmla="*/ 8 h 12"/>
                <a:gd name="T18" fmla="*/ 8 w 10"/>
                <a:gd name="T19" fmla="*/ 10 h 12"/>
                <a:gd name="T20" fmla="*/ 8 w 10"/>
                <a:gd name="T21" fmla="*/ 12 h 12"/>
                <a:gd name="T22" fmla="*/ 8 w 10"/>
                <a:gd name="T23" fmla="*/ 12 h 12"/>
                <a:gd name="T24" fmla="*/ 4 w 10"/>
                <a:gd name="T25" fmla="*/ 10 h 12"/>
                <a:gd name="T26" fmla="*/ 0 w 10"/>
                <a:gd name="T27" fmla="*/ 8 h 12"/>
                <a:gd name="T28" fmla="*/ 0 w 10"/>
                <a:gd name="T29" fmla="*/ 8 h 12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0"/>
                <a:gd name="T46" fmla="*/ 0 h 12"/>
                <a:gd name="T47" fmla="*/ 10 w 10"/>
                <a:gd name="T48" fmla="*/ 12 h 12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0" h="12">
                  <a:moveTo>
                    <a:pt x="0" y="8"/>
                  </a:moveTo>
                  <a:lnTo>
                    <a:pt x="0" y="8"/>
                  </a:lnTo>
                  <a:lnTo>
                    <a:pt x="2" y="4"/>
                  </a:lnTo>
                  <a:lnTo>
                    <a:pt x="2" y="0"/>
                  </a:lnTo>
                  <a:lnTo>
                    <a:pt x="6" y="2"/>
                  </a:lnTo>
                  <a:lnTo>
                    <a:pt x="8" y="4"/>
                  </a:lnTo>
                  <a:lnTo>
                    <a:pt x="10" y="8"/>
                  </a:lnTo>
                  <a:lnTo>
                    <a:pt x="8" y="10"/>
                  </a:lnTo>
                  <a:lnTo>
                    <a:pt x="8" y="12"/>
                  </a:lnTo>
                  <a:lnTo>
                    <a:pt x="4" y="10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60" name="Freeform 630"/>
            <p:cNvSpPr>
              <a:spLocks/>
            </p:cNvSpPr>
            <p:nvPr/>
          </p:nvSpPr>
          <p:spPr bwMode="auto">
            <a:xfrm>
              <a:off x="3191" y="2441"/>
              <a:ext cx="10" cy="10"/>
            </a:xfrm>
            <a:custGeom>
              <a:avLst/>
              <a:gdLst>
                <a:gd name="T0" fmla="*/ 0 w 10"/>
                <a:gd name="T1" fmla="*/ 6 h 10"/>
                <a:gd name="T2" fmla="*/ 0 w 10"/>
                <a:gd name="T3" fmla="*/ 6 h 10"/>
                <a:gd name="T4" fmla="*/ 0 w 10"/>
                <a:gd name="T5" fmla="*/ 2 h 10"/>
                <a:gd name="T6" fmla="*/ 2 w 10"/>
                <a:gd name="T7" fmla="*/ 0 h 10"/>
                <a:gd name="T8" fmla="*/ 4 w 10"/>
                <a:gd name="T9" fmla="*/ 0 h 10"/>
                <a:gd name="T10" fmla="*/ 4 w 10"/>
                <a:gd name="T11" fmla="*/ 0 h 10"/>
                <a:gd name="T12" fmla="*/ 8 w 10"/>
                <a:gd name="T13" fmla="*/ 4 h 10"/>
                <a:gd name="T14" fmla="*/ 10 w 10"/>
                <a:gd name="T15" fmla="*/ 6 h 10"/>
                <a:gd name="T16" fmla="*/ 10 w 10"/>
                <a:gd name="T17" fmla="*/ 6 h 10"/>
                <a:gd name="T18" fmla="*/ 8 w 10"/>
                <a:gd name="T19" fmla="*/ 8 h 10"/>
                <a:gd name="T20" fmla="*/ 6 w 10"/>
                <a:gd name="T21" fmla="*/ 10 h 10"/>
                <a:gd name="T22" fmla="*/ 6 w 10"/>
                <a:gd name="T23" fmla="*/ 10 h 10"/>
                <a:gd name="T24" fmla="*/ 4 w 10"/>
                <a:gd name="T25" fmla="*/ 10 h 10"/>
                <a:gd name="T26" fmla="*/ 0 w 10"/>
                <a:gd name="T27" fmla="*/ 6 h 10"/>
                <a:gd name="T28" fmla="*/ 0 w 10"/>
                <a:gd name="T29" fmla="*/ 6 h 10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10"/>
                <a:gd name="T46" fmla="*/ 0 h 10"/>
                <a:gd name="T47" fmla="*/ 10 w 10"/>
                <a:gd name="T48" fmla="*/ 10 h 10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10" h="10">
                  <a:moveTo>
                    <a:pt x="0" y="6"/>
                  </a:moveTo>
                  <a:lnTo>
                    <a:pt x="0" y="6"/>
                  </a:lnTo>
                  <a:lnTo>
                    <a:pt x="0" y="2"/>
                  </a:lnTo>
                  <a:lnTo>
                    <a:pt x="2" y="0"/>
                  </a:lnTo>
                  <a:lnTo>
                    <a:pt x="4" y="0"/>
                  </a:lnTo>
                  <a:lnTo>
                    <a:pt x="8" y="4"/>
                  </a:lnTo>
                  <a:lnTo>
                    <a:pt x="10" y="6"/>
                  </a:lnTo>
                  <a:lnTo>
                    <a:pt x="8" y="8"/>
                  </a:lnTo>
                  <a:lnTo>
                    <a:pt x="6" y="10"/>
                  </a:lnTo>
                  <a:lnTo>
                    <a:pt x="4" y="10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61" name="Freeform 631"/>
            <p:cNvSpPr>
              <a:spLocks/>
            </p:cNvSpPr>
            <p:nvPr/>
          </p:nvSpPr>
          <p:spPr bwMode="auto">
            <a:xfrm>
              <a:off x="3189" y="2461"/>
              <a:ext cx="18" cy="12"/>
            </a:xfrm>
            <a:custGeom>
              <a:avLst/>
              <a:gdLst>
                <a:gd name="T0" fmla="*/ 2 w 18"/>
                <a:gd name="T1" fmla="*/ 8 h 12"/>
                <a:gd name="T2" fmla="*/ 2 w 18"/>
                <a:gd name="T3" fmla="*/ 8 h 12"/>
                <a:gd name="T4" fmla="*/ 0 w 18"/>
                <a:gd name="T5" fmla="*/ 2 h 12"/>
                <a:gd name="T6" fmla="*/ 2 w 18"/>
                <a:gd name="T7" fmla="*/ 0 h 12"/>
                <a:gd name="T8" fmla="*/ 6 w 18"/>
                <a:gd name="T9" fmla="*/ 0 h 12"/>
                <a:gd name="T10" fmla="*/ 6 w 18"/>
                <a:gd name="T11" fmla="*/ 0 h 12"/>
                <a:gd name="T12" fmla="*/ 18 w 18"/>
                <a:gd name="T13" fmla="*/ 6 h 12"/>
                <a:gd name="T14" fmla="*/ 18 w 18"/>
                <a:gd name="T15" fmla="*/ 6 h 12"/>
                <a:gd name="T16" fmla="*/ 16 w 18"/>
                <a:gd name="T17" fmla="*/ 10 h 12"/>
                <a:gd name="T18" fmla="*/ 14 w 18"/>
                <a:gd name="T19" fmla="*/ 12 h 12"/>
                <a:gd name="T20" fmla="*/ 14 w 18"/>
                <a:gd name="T21" fmla="*/ 12 h 12"/>
                <a:gd name="T22" fmla="*/ 14 w 18"/>
                <a:gd name="T23" fmla="*/ 12 h 12"/>
                <a:gd name="T24" fmla="*/ 6 w 18"/>
                <a:gd name="T25" fmla="*/ 12 h 12"/>
                <a:gd name="T26" fmla="*/ 4 w 18"/>
                <a:gd name="T27" fmla="*/ 10 h 12"/>
                <a:gd name="T28" fmla="*/ 2 w 18"/>
                <a:gd name="T29" fmla="*/ 8 h 12"/>
                <a:gd name="T30" fmla="*/ 2 w 18"/>
                <a:gd name="T31" fmla="*/ 8 h 12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18"/>
                <a:gd name="T49" fmla="*/ 0 h 12"/>
                <a:gd name="T50" fmla="*/ 18 w 18"/>
                <a:gd name="T51" fmla="*/ 12 h 12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18" h="12">
                  <a:moveTo>
                    <a:pt x="2" y="8"/>
                  </a:moveTo>
                  <a:lnTo>
                    <a:pt x="2" y="8"/>
                  </a:lnTo>
                  <a:lnTo>
                    <a:pt x="0" y="2"/>
                  </a:lnTo>
                  <a:lnTo>
                    <a:pt x="2" y="0"/>
                  </a:lnTo>
                  <a:lnTo>
                    <a:pt x="6" y="0"/>
                  </a:lnTo>
                  <a:lnTo>
                    <a:pt x="18" y="6"/>
                  </a:lnTo>
                  <a:lnTo>
                    <a:pt x="16" y="10"/>
                  </a:lnTo>
                  <a:lnTo>
                    <a:pt x="14" y="12"/>
                  </a:lnTo>
                  <a:lnTo>
                    <a:pt x="6" y="12"/>
                  </a:lnTo>
                  <a:lnTo>
                    <a:pt x="4" y="10"/>
                  </a:lnTo>
                  <a:lnTo>
                    <a:pt x="2" y="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62" name="Freeform 632"/>
            <p:cNvSpPr>
              <a:spLocks/>
            </p:cNvSpPr>
            <p:nvPr/>
          </p:nvSpPr>
          <p:spPr bwMode="auto">
            <a:xfrm>
              <a:off x="3207" y="2465"/>
              <a:ext cx="12" cy="14"/>
            </a:xfrm>
            <a:custGeom>
              <a:avLst/>
              <a:gdLst>
                <a:gd name="T0" fmla="*/ 0 w 12"/>
                <a:gd name="T1" fmla="*/ 8 h 14"/>
                <a:gd name="T2" fmla="*/ 0 w 12"/>
                <a:gd name="T3" fmla="*/ 8 h 14"/>
                <a:gd name="T4" fmla="*/ 0 w 12"/>
                <a:gd name="T5" fmla="*/ 4 h 14"/>
                <a:gd name="T6" fmla="*/ 2 w 12"/>
                <a:gd name="T7" fmla="*/ 2 h 14"/>
                <a:gd name="T8" fmla="*/ 4 w 12"/>
                <a:gd name="T9" fmla="*/ 0 h 14"/>
                <a:gd name="T10" fmla="*/ 4 w 12"/>
                <a:gd name="T11" fmla="*/ 0 h 14"/>
                <a:gd name="T12" fmla="*/ 8 w 12"/>
                <a:gd name="T13" fmla="*/ 2 h 14"/>
                <a:gd name="T14" fmla="*/ 10 w 12"/>
                <a:gd name="T15" fmla="*/ 4 h 14"/>
                <a:gd name="T16" fmla="*/ 12 w 12"/>
                <a:gd name="T17" fmla="*/ 6 h 14"/>
                <a:gd name="T18" fmla="*/ 10 w 12"/>
                <a:gd name="T19" fmla="*/ 14 h 14"/>
                <a:gd name="T20" fmla="*/ 2 w 12"/>
                <a:gd name="T21" fmla="*/ 14 h 14"/>
                <a:gd name="T22" fmla="*/ 0 w 12"/>
                <a:gd name="T23" fmla="*/ 8 h 1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12"/>
                <a:gd name="T37" fmla="*/ 0 h 14"/>
                <a:gd name="T38" fmla="*/ 12 w 12"/>
                <a:gd name="T39" fmla="*/ 14 h 14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12" h="14">
                  <a:moveTo>
                    <a:pt x="0" y="8"/>
                  </a:moveTo>
                  <a:lnTo>
                    <a:pt x="0" y="8"/>
                  </a:lnTo>
                  <a:lnTo>
                    <a:pt x="0" y="4"/>
                  </a:lnTo>
                  <a:lnTo>
                    <a:pt x="2" y="2"/>
                  </a:lnTo>
                  <a:lnTo>
                    <a:pt x="4" y="0"/>
                  </a:lnTo>
                  <a:lnTo>
                    <a:pt x="8" y="2"/>
                  </a:lnTo>
                  <a:lnTo>
                    <a:pt x="10" y="4"/>
                  </a:lnTo>
                  <a:lnTo>
                    <a:pt x="12" y="6"/>
                  </a:lnTo>
                  <a:lnTo>
                    <a:pt x="10" y="14"/>
                  </a:lnTo>
                  <a:lnTo>
                    <a:pt x="2" y="14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63" name="Freeform 633"/>
            <p:cNvSpPr>
              <a:spLocks/>
            </p:cNvSpPr>
            <p:nvPr/>
          </p:nvSpPr>
          <p:spPr bwMode="auto">
            <a:xfrm>
              <a:off x="3221" y="2467"/>
              <a:ext cx="8" cy="16"/>
            </a:xfrm>
            <a:custGeom>
              <a:avLst/>
              <a:gdLst>
                <a:gd name="T0" fmla="*/ 0 w 8"/>
                <a:gd name="T1" fmla="*/ 14 h 16"/>
                <a:gd name="T2" fmla="*/ 0 w 8"/>
                <a:gd name="T3" fmla="*/ 14 h 16"/>
                <a:gd name="T4" fmla="*/ 0 w 8"/>
                <a:gd name="T5" fmla="*/ 8 h 16"/>
                <a:gd name="T6" fmla="*/ 0 w 8"/>
                <a:gd name="T7" fmla="*/ 2 h 16"/>
                <a:gd name="T8" fmla="*/ 0 w 8"/>
                <a:gd name="T9" fmla="*/ 2 h 16"/>
                <a:gd name="T10" fmla="*/ 2 w 8"/>
                <a:gd name="T11" fmla="*/ 0 h 16"/>
                <a:gd name="T12" fmla="*/ 4 w 8"/>
                <a:gd name="T13" fmla="*/ 0 h 16"/>
                <a:gd name="T14" fmla="*/ 6 w 8"/>
                <a:gd name="T15" fmla="*/ 2 h 16"/>
                <a:gd name="T16" fmla="*/ 8 w 8"/>
                <a:gd name="T17" fmla="*/ 2 h 16"/>
                <a:gd name="T18" fmla="*/ 8 w 8"/>
                <a:gd name="T19" fmla="*/ 2 h 16"/>
                <a:gd name="T20" fmla="*/ 8 w 8"/>
                <a:gd name="T21" fmla="*/ 14 h 16"/>
                <a:gd name="T22" fmla="*/ 8 w 8"/>
                <a:gd name="T23" fmla="*/ 14 h 16"/>
                <a:gd name="T24" fmla="*/ 6 w 8"/>
                <a:gd name="T25" fmla="*/ 16 h 16"/>
                <a:gd name="T26" fmla="*/ 2 w 8"/>
                <a:gd name="T27" fmla="*/ 16 h 16"/>
                <a:gd name="T28" fmla="*/ 0 w 8"/>
                <a:gd name="T29" fmla="*/ 14 h 16"/>
                <a:gd name="T30" fmla="*/ 0 w 8"/>
                <a:gd name="T31" fmla="*/ 14 h 1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8"/>
                <a:gd name="T49" fmla="*/ 0 h 16"/>
                <a:gd name="T50" fmla="*/ 8 w 8"/>
                <a:gd name="T51" fmla="*/ 16 h 1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8" h="16">
                  <a:moveTo>
                    <a:pt x="0" y="14"/>
                  </a:moveTo>
                  <a:lnTo>
                    <a:pt x="0" y="14"/>
                  </a:lnTo>
                  <a:lnTo>
                    <a:pt x="0" y="8"/>
                  </a:lnTo>
                  <a:lnTo>
                    <a:pt x="0" y="2"/>
                  </a:lnTo>
                  <a:lnTo>
                    <a:pt x="2" y="0"/>
                  </a:lnTo>
                  <a:lnTo>
                    <a:pt x="4" y="0"/>
                  </a:lnTo>
                  <a:lnTo>
                    <a:pt x="6" y="2"/>
                  </a:lnTo>
                  <a:lnTo>
                    <a:pt x="8" y="2"/>
                  </a:lnTo>
                  <a:lnTo>
                    <a:pt x="8" y="14"/>
                  </a:lnTo>
                  <a:lnTo>
                    <a:pt x="6" y="16"/>
                  </a:lnTo>
                  <a:lnTo>
                    <a:pt x="2" y="16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64" name="Freeform 634"/>
            <p:cNvSpPr>
              <a:spLocks/>
            </p:cNvSpPr>
            <p:nvPr/>
          </p:nvSpPr>
          <p:spPr bwMode="auto">
            <a:xfrm>
              <a:off x="3269" y="2461"/>
              <a:ext cx="18" cy="12"/>
            </a:xfrm>
            <a:custGeom>
              <a:avLst/>
              <a:gdLst>
                <a:gd name="T0" fmla="*/ 0 w 18"/>
                <a:gd name="T1" fmla="*/ 12 h 12"/>
                <a:gd name="T2" fmla="*/ 0 w 18"/>
                <a:gd name="T3" fmla="*/ 12 h 12"/>
                <a:gd name="T4" fmla="*/ 4 w 18"/>
                <a:gd name="T5" fmla="*/ 4 h 12"/>
                <a:gd name="T6" fmla="*/ 8 w 18"/>
                <a:gd name="T7" fmla="*/ 0 h 12"/>
                <a:gd name="T8" fmla="*/ 12 w 18"/>
                <a:gd name="T9" fmla="*/ 0 h 12"/>
                <a:gd name="T10" fmla="*/ 14 w 18"/>
                <a:gd name="T11" fmla="*/ 0 h 12"/>
                <a:gd name="T12" fmla="*/ 14 w 18"/>
                <a:gd name="T13" fmla="*/ 0 h 12"/>
                <a:gd name="T14" fmla="*/ 18 w 18"/>
                <a:gd name="T15" fmla="*/ 2 h 12"/>
                <a:gd name="T16" fmla="*/ 18 w 18"/>
                <a:gd name="T17" fmla="*/ 4 h 12"/>
                <a:gd name="T18" fmla="*/ 16 w 18"/>
                <a:gd name="T19" fmla="*/ 8 h 12"/>
                <a:gd name="T20" fmla="*/ 12 w 18"/>
                <a:gd name="T21" fmla="*/ 12 h 12"/>
                <a:gd name="T22" fmla="*/ 0 w 18"/>
                <a:gd name="T23" fmla="*/ 12 h 12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18"/>
                <a:gd name="T37" fmla="*/ 0 h 12"/>
                <a:gd name="T38" fmla="*/ 18 w 18"/>
                <a:gd name="T39" fmla="*/ 12 h 12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18" h="12">
                  <a:moveTo>
                    <a:pt x="0" y="12"/>
                  </a:moveTo>
                  <a:lnTo>
                    <a:pt x="0" y="12"/>
                  </a:lnTo>
                  <a:lnTo>
                    <a:pt x="4" y="4"/>
                  </a:lnTo>
                  <a:lnTo>
                    <a:pt x="8" y="0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8" y="2"/>
                  </a:lnTo>
                  <a:lnTo>
                    <a:pt x="18" y="4"/>
                  </a:lnTo>
                  <a:lnTo>
                    <a:pt x="16" y="8"/>
                  </a:lnTo>
                  <a:lnTo>
                    <a:pt x="12" y="12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65" name="Freeform 635"/>
            <p:cNvSpPr>
              <a:spLocks/>
            </p:cNvSpPr>
            <p:nvPr/>
          </p:nvSpPr>
          <p:spPr bwMode="auto">
            <a:xfrm>
              <a:off x="3217" y="2489"/>
              <a:ext cx="16" cy="14"/>
            </a:xfrm>
            <a:custGeom>
              <a:avLst/>
              <a:gdLst>
                <a:gd name="T0" fmla="*/ 0 w 16"/>
                <a:gd name="T1" fmla="*/ 8 h 14"/>
                <a:gd name="T2" fmla="*/ 0 w 16"/>
                <a:gd name="T3" fmla="*/ 8 h 14"/>
                <a:gd name="T4" fmla="*/ 2 w 16"/>
                <a:gd name="T5" fmla="*/ 2 h 14"/>
                <a:gd name="T6" fmla="*/ 6 w 16"/>
                <a:gd name="T7" fmla="*/ 0 h 14"/>
                <a:gd name="T8" fmla="*/ 8 w 16"/>
                <a:gd name="T9" fmla="*/ 0 h 14"/>
                <a:gd name="T10" fmla="*/ 10 w 16"/>
                <a:gd name="T11" fmla="*/ 2 h 14"/>
                <a:gd name="T12" fmla="*/ 10 w 16"/>
                <a:gd name="T13" fmla="*/ 2 h 14"/>
                <a:gd name="T14" fmla="*/ 14 w 16"/>
                <a:gd name="T15" fmla="*/ 6 h 14"/>
                <a:gd name="T16" fmla="*/ 16 w 16"/>
                <a:gd name="T17" fmla="*/ 10 h 14"/>
                <a:gd name="T18" fmla="*/ 16 w 16"/>
                <a:gd name="T19" fmla="*/ 14 h 14"/>
                <a:gd name="T20" fmla="*/ 6 w 16"/>
                <a:gd name="T21" fmla="*/ 14 h 14"/>
                <a:gd name="T22" fmla="*/ 0 w 16"/>
                <a:gd name="T23" fmla="*/ 8 h 1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16"/>
                <a:gd name="T37" fmla="*/ 0 h 14"/>
                <a:gd name="T38" fmla="*/ 16 w 16"/>
                <a:gd name="T39" fmla="*/ 14 h 14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16" h="14">
                  <a:moveTo>
                    <a:pt x="0" y="8"/>
                  </a:moveTo>
                  <a:lnTo>
                    <a:pt x="0" y="8"/>
                  </a:lnTo>
                  <a:lnTo>
                    <a:pt x="2" y="2"/>
                  </a:lnTo>
                  <a:lnTo>
                    <a:pt x="6" y="0"/>
                  </a:lnTo>
                  <a:lnTo>
                    <a:pt x="8" y="0"/>
                  </a:lnTo>
                  <a:lnTo>
                    <a:pt x="10" y="2"/>
                  </a:lnTo>
                  <a:lnTo>
                    <a:pt x="14" y="6"/>
                  </a:lnTo>
                  <a:lnTo>
                    <a:pt x="16" y="10"/>
                  </a:lnTo>
                  <a:lnTo>
                    <a:pt x="16" y="14"/>
                  </a:lnTo>
                  <a:lnTo>
                    <a:pt x="6" y="14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66" name="Freeform 636"/>
            <p:cNvSpPr>
              <a:spLocks/>
            </p:cNvSpPr>
            <p:nvPr/>
          </p:nvSpPr>
          <p:spPr bwMode="auto">
            <a:xfrm>
              <a:off x="3267" y="2477"/>
              <a:ext cx="16" cy="12"/>
            </a:xfrm>
            <a:custGeom>
              <a:avLst/>
              <a:gdLst>
                <a:gd name="T0" fmla="*/ 0 w 16"/>
                <a:gd name="T1" fmla="*/ 4 h 12"/>
                <a:gd name="T2" fmla="*/ 0 w 16"/>
                <a:gd name="T3" fmla="*/ 4 h 12"/>
                <a:gd name="T4" fmla="*/ 6 w 16"/>
                <a:gd name="T5" fmla="*/ 0 h 12"/>
                <a:gd name="T6" fmla="*/ 8 w 16"/>
                <a:gd name="T7" fmla="*/ 0 h 12"/>
                <a:gd name="T8" fmla="*/ 12 w 16"/>
                <a:gd name="T9" fmla="*/ 2 h 12"/>
                <a:gd name="T10" fmla="*/ 12 w 16"/>
                <a:gd name="T11" fmla="*/ 2 h 12"/>
                <a:gd name="T12" fmla="*/ 16 w 16"/>
                <a:gd name="T13" fmla="*/ 6 h 12"/>
                <a:gd name="T14" fmla="*/ 16 w 16"/>
                <a:gd name="T15" fmla="*/ 8 h 12"/>
                <a:gd name="T16" fmla="*/ 14 w 16"/>
                <a:gd name="T17" fmla="*/ 10 h 12"/>
                <a:gd name="T18" fmla="*/ 14 w 16"/>
                <a:gd name="T19" fmla="*/ 10 h 12"/>
                <a:gd name="T20" fmla="*/ 8 w 16"/>
                <a:gd name="T21" fmla="*/ 12 h 12"/>
                <a:gd name="T22" fmla="*/ 2 w 16"/>
                <a:gd name="T23" fmla="*/ 12 h 12"/>
                <a:gd name="T24" fmla="*/ 0 w 16"/>
                <a:gd name="T25" fmla="*/ 4 h 12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16"/>
                <a:gd name="T40" fmla="*/ 0 h 12"/>
                <a:gd name="T41" fmla="*/ 16 w 16"/>
                <a:gd name="T42" fmla="*/ 12 h 12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16" h="12">
                  <a:moveTo>
                    <a:pt x="0" y="4"/>
                  </a:moveTo>
                  <a:lnTo>
                    <a:pt x="0" y="4"/>
                  </a:lnTo>
                  <a:lnTo>
                    <a:pt x="6" y="0"/>
                  </a:lnTo>
                  <a:lnTo>
                    <a:pt x="8" y="0"/>
                  </a:lnTo>
                  <a:lnTo>
                    <a:pt x="12" y="2"/>
                  </a:lnTo>
                  <a:lnTo>
                    <a:pt x="16" y="6"/>
                  </a:lnTo>
                  <a:lnTo>
                    <a:pt x="16" y="8"/>
                  </a:lnTo>
                  <a:lnTo>
                    <a:pt x="14" y="10"/>
                  </a:lnTo>
                  <a:lnTo>
                    <a:pt x="8" y="12"/>
                  </a:lnTo>
                  <a:lnTo>
                    <a:pt x="2" y="12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67" name="Freeform 637"/>
            <p:cNvSpPr>
              <a:spLocks/>
            </p:cNvSpPr>
            <p:nvPr/>
          </p:nvSpPr>
          <p:spPr bwMode="auto">
            <a:xfrm>
              <a:off x="3297" y="2485"/>
              <a:ext cx="10" cy="8"/>
            </a:xfrm>
            <a:custGeom>
              <a:avLst/>
              <a:gdLst>
                <a:gd name="T0" fmla="*/ 0 w 10"/>
                <a:gd name="T1" fmla="*/ 4 h 8"/>
                <a:gd name="T2" fmla="*/ 0 w 10"/>
                <a:gd name="T3" fmla="*/ 4 h 8"/>
                <a:gd name="T4" fmla="*/ 0 w 10"/>
                <a:gd name="T5" fmla="*/ 2 h 8"/>
                <a:gd name="T6" fmla="*/ 2 w 10"/>
                <a:gd name="T7" fmla="*/ 0 h 8"/>
                <a:gd name="T8" fmla="*/ 4 w 10"/>
                <a:gd name="T9" fmla="*/ 0 h 8"/>
                <a:gd name="T10" fmla="*/ 4 w 10"/>
                <a:gd name="T11" fmla="*/ 0 h 8"/>
                <a:gd name="T12" fmla="*/ 8 w 10"/>
                <a:gd name="T13" fmla="*/ 0 h 8"/>
                <a:gd name="T14" fmla="*/ 10 w 10"/>
                <a:gd name="T15" fmla="*/ 2 h 8"/>
                <a:gd name="T16" fmla="*/ 8 w 10"/>
                <a:gd name="T17" fmla="*/ 4 h 8"/>
                <a:gd name="T18" fmla="*/ 4 w 10"/>
                <a:gd name="T19" fmla="*/ 8 h 8"/>
                <a:gd name="T20" fmla="*/ 0 w 10"/>
                <a:gd name="T21" fmla="*/ 4 h 8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10"/>
                <a:gd name="T34" fmla="*/ 0 h 8"/>
                <a:gd name="T35" fmla="*/ 10 w 10"/>
                <a:gd name="T36" fmla="*/ 8 h 8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10" h="8">
                  <a:moveTo>
                    <a:pt x="0" y="4"/>
                  </a:moveTo>
                  <a:lnTo>
                    <a:pt x="0" y="4"/>
                  </a:lnTo>
                  <a:lnTo>
                    <a:pt x="0" y="2"/>
                  </a:lnTo>
                  <a:lnTo>
                    <a:pt x="2" y="0"/>
                  </a:lnTo>
                  <a:lnTo>
                    <a:pt x="4" y="0"/>
                  </a:lnTo>
                  <a:lnTo>
                    <a:pt x="8" y="0"/>
                  </a:lnTo>
                  <a:lnTo>
                    <a:pt x="10" y="2"/>
                  </a:lnTo>
                  <a:lnTo>
                    <a:pt x="8" y="4"/>
                  </a:lnTo>
                  <a:lnTo>
                    <a:pt x="4" y="8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68" name="Freeform 638"/>
            <p:cNvSpPr>
              <a:spLocks/>
            </p:cNvSpPr>
            <p:nvPr/>
          </p:nvSpPr>
          <p:spPr bwMode="auto">
            <a:xfrm>
              <a:off x="3285" y="2475"/>
              <a:ext cx="10" cy="12"/>
            </a:xfrm>
            <a:custGeom>
              <a:avLst/>
              <a:gdLst>
                <a:gd name="T0" fmla="*/ 0 w 10"/>
                <a:gd name="T1" fmla="*/ 4 h 12"/>
                <a:gd name="T2" fmla="*/ 0 w 10"/>
                <a:gd name="T3" fmla="*/ 4 h 12"/>
                <a:gd name="T4" fmla="*/ 2 w 10"/>
                <a:gd name="T5" fmla="*/ 2 h 12"/>
                <a:gd name="T6" fmla="*/ 4 w 10"/>
                <a:gd name="T7" fmla="*/ 0 h 12"/>
                <a:gd name="T8" fmla="*/ 6 w 10"/>
                <a:gd name="T9" fmla="*/ 2 h 12"/>
                <a:gd name="T10" fmla="*/ 6 w 10"/>
                <a:gd name="T11" fmla="*/ 2 h 12"/>
                <a:gd name="T12" fmla="*/ 8 w 10"/>
                <a:gd name="T13" fmla="*/ 4 h 12"/>
                <a:gd name="T14" fmla="*/ 10 w 10"/>
                <a:gd name="T15" fmla="*/ 6 h 12"/>
                <a:gd name="T16" fmla="*/ 8 w 10"/>
                <a:gd name="T17" fmla="*/ 10 h 12"/>
                <a:gd name="T18" fmla="*/ 8 w 10"/>
                <a:gd name="T19" fmla="*/ 10 h 12"/>
                <a:gd name="T20" fmla="*/ 6 w 10"/>
                <a:gd name="T21" fmla="*/ 12 h 12"/>
                <a:gd name="T22" fmla="*/ 4 w 10"/>
                <a:gd name="T23" fmla="*/ 12 h 12"/>
                <a:gd name="T24" fmla="*/ 4 w 10"/>
                <a:gd name="T25" fmla="*/ 12 h 12"/>
                <a:gd name="T26" fmla="*/ 4 w 10"/>
                <a:gd name="T27" fmla="*/ 12 h 12"/>
                <a:gd name="T28" fmla="*/ 0 w 10"/>
                <a:gd name="T29" fmla="*/ 10 h 12"/>
                <a:gd name="T30" fmla="*/ 0 w 10"/>
                <a:gd name="T31" fmla="*/ 4 h 12"/>
                <a:gd name="T32" fmla="*/ 0 w 10"/>
                <a:gd name="T33" fmla="*/ 4 h 1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10"/>
                <a:gd name="T52" fmla="*/ 0 h 12"/>
                <a:gd name="T53" fmla="*/ 10 w 10"/>
                <a:gd name="T54" fmla="*/ 12 h 12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10" h="12">
                  <a:moveTo>
                    <a:pt x="0" y="4"/>
                  </a:moveTo>
                  <a:lnTo>
                    <a:pt x="0" y="4"/>
                  </a:lnTo>
                  <a:lnTo>
                    <a:pt x="2" y="2"/>
                  </a:lnTo>
                  <a:lnTo>
                    <a:pt x="4" y="0"/>
                  </a:lnTo>
                  <a:lnTo>
                    <a:pt x="6" y="2"/>
                  </a:lnTo>
                  <a:lnTo>
                    <a:pt x="8" y="4"/>
                  </a:lnTo>
                  <a:lnTo>
                    <a:pt x="10" y="6"/>
                  </a:lnTo>
                  <a:lnTo>
                    <a:pt x="8" y="10"/>
                  </a:lnTo>
                  <a:lnTo>
                    <a:pt x="6" y="12"/>
                  </a:lnTo>
                  <a:lnTo>
                    <a:pt x="4" y="12"/>
                  </a:lnTo>
                  <a:lnTo>
                    <a:pt x="0" y="1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69" name="Freeform 639"/>
            <p:cNvSpPr>
              <a:spLocks/>
            </p:cNvSpPr>
            <p:nvPr/>
          </p:nvSpPr>
          <p:spPr bwMode="auto">
            <a:xfrm>
              <a:off x="3273" y="2491"/>
              <a:ext cx="8" cy="12"/>
            </a:xfrm>
            <a:custGeom>
              <a:avLst/>
              <a:gdLst>
                <a:gd name="T0" fmla="*/ 0 w 8"/>
                <a:gd name="T1" fmla="*/ 8 h 12"/>
                <a:gd name="T2" fmla="*/ 0 w 8"/>
                <a:gd name="T3" fmla="*/ 8 h 12"/>
                <a:gd name="T4" fmla="*/ 0 w 8"/>
                <a:gd name="T5" fmla="*/ 2 h 12"/>
                <a:gd name="T6" fmla="*/ 2 w 8"/>
                <a:gd name="T7" fmla="*/ 0 h 12"/>
                <a:gd name="T8" fmla="*/ 4 w 8"/>
                <a:gd name="T9" fmla="*/ 0 h 12"/>
                <a:gd name="T10" fmla="*/ 4 w 8"/>
                <a:gd name="T11" fmla="*/ 0 h 12"/>
                <a:gd name="T12" fmla="*/ 8 w 8"/>
                <a:gd name="T13" fmla="*/ 4 h 12"/>
                <a:gd name="T14" fmla="*/ 8 w 8"/>
                <a:gd name="T15" fmla="*/ 8 h 12"/>
                <a:gd name="T16" fmla="*/ 8 w 8"/>
                <a:gd name="T17" fmla="*/ 8 h 12"/>
                <a:gd name="T18" fmla="*/ 8 w 8"/>
                <a:gd name="T19" fmla="*/ 10 h 12"/>
                <a:gd name="T20" fmla="*/ 6 w 8"/>
                <a:gd name="T21" fmla="*/ 12 h 12"/>
                <a:gd name="T22" fmla="*/ 6 w 8"/>
                <a:gd name="T23" fmla="*/ 12 h 12"/>
                <a:gd name="T24" fmla="*/ 2 w 8"/>
                <a:gd name="T25" fmla="*/ 10 h 12"/>
                <a:gd name="T26" fmla="*/ 0 w 8"/>
                <a:gd name="T27" fmla="*/ 8 h 12"/>
                <a:gd name="T28" fmla="*/ 0 w 8"/>
                <a:gd name="T29" fmla="*/ 8 h 12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8"/>
                <a:gd name="T46" fmla="*/ 0 h 12"/>
                <a:gd name="T47" fmla="*/ 8 w 8"/>
                <a:gd name="T48" fmla="*/ 12 h 12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8" h="12">
                  <a:moveTo>
                    <a:pt x="0" y="8"/>
                  </a:moveTo>
                  <a:lnTo>
                    <a:pt x="0" y="8"/>
                  </a:lnTo>
                  <a:lnTo>
                    <a:pt x="0" y="2"/>
                  </a:lnTo>
                  <a:lnTo>
                    <a:pt x="2" y="0"/>
                  </a:lnTo>
                  <a:lnTo>
                    <a:pt x="4" y="0"/>
                  </a:lnTo>
                  <a:lnTo>
                    <a:pt x="8" y="4"/>
                  </a:lnTo>
                  <a:lnTo>
                    <a:pt x="8" y="8"/>
                  </a:lnTo>
                  <a:lnTo>
                    <a:pt x="8" y="10"/>
                  </a:lnTo>
                  <a:lnTo>
                    <a:pt x="6" y="12"/>
                  </a:lnTo>
                  <a:lnTo>
                    <a:pt x="2" y="10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70" name="Freeform 640"/>
            <p:cNvSpPr>
              <a:spLocks/>
            </p:cNvSpPr>
            <p:nvPr/>
          </p:nvSpPr>
          <p:spPr bwMode="auto">
            <a:xfrm>
              <a:off x="3229" y="2481"/>
              <a:ext cx="16" cy="14"/>
            </a:xfrm>
            <a:custGeom>
              <a:avLst/>
              <a:gdLst>
                <a:gd name="T0" fmla="*/ 0 w 16"/>
                <a:gd name="T1" fmla="*/ 8 h 14"/>
                <a:gd name="T2" fmla="*/ 0 w 16"/>
                <a:gd name="T3" fmla="*/ 8 h 14"/>
                <a:gd name="T4" fmla="*/ 0 w 16"/>
                <a:gd name="T5" fmla="*/ 2 h 14"/>
                <a:gd name="T6" fmla="*/ 0 w 16"/>
                <a:gd name="T7" fmla="*/ 0 h 14"/>
                <a:gd name="T8" fmla="*/ 4 w 16"/>
                <a:gd name="T9" fmla="*/ 0 h 14"/>
                <a:gd name="T10" fmla="*/ 4 w 16"/>
                <a:gd name="T11" fmla="*/ 0 h 14"/>
                <a:gd name="T12" fmla="*/ 16 w 16"/>
                <a:gd name="T13" fmla="*/ 8 h 14"/>
                <a:gd name="T14" fmla="*/ 16 w 16"/>
                <a:gd name="T15" fmla="*/ 8 h 14"/>
                <a:gd name="T16" fmla="*/ 14 w 16"/>
                <a:gd name="T17" fmla="*/ 10 h 14"/>
                <a:gd name="T18" fmla="*/ 14 w 16"/>
                <a:gd name="T19" fmla="*/ 12 h 14"/>
                <a:gd name="T20" fmla="*/ 12 w 16"/>
                <a:gd name="T21" fmla="*/ 14 h 14"/>
                <a:gd name="T22" fmla="*/ 12 w 16"/>
                <a:gd name="T23" fmla="*/ 14 h 14"/>
                <a:gd name="T24" fmla="*/ 4 w 16"/>
                <a:gd name="T25" fmla="*/ 12 h 14"/>
                <a:gd name="T26" fmla="*/ 2 w 16"/>
                <a:gd name="T27" fmla="*/ 10 h 14"/>
                <a:gd name="T28" fmla="*/ 0 w 16"/>
                <a:gd name="T29" fmla="*/ 8 h 14"/>
                <a:gd name="T30" fmla="*/ 0 w 16"/>
                <a:gd name="T31" fmla="*/ 8 h 14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16"/>
                <a:gd name="T49" fmla="*/ 0 h 14"/>
                <a:gd name="T50" fmla="*/ 16 w 16"/>
                <a:gd name="T51" fmla="*/ 14 h 14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16" h="14">
                  <a:moveTo>
                    <a:pt x="0" y="8"/>
                  </a:moveTo>
                  <a:lnTo>
                    <a:pt x="0" y="8"/>
                  </a:lnTo>
                  <a:lnTo>
                    <a:pt x="0" y="2"/>
                  </a:lnTo>
                  <a:lnTo>
                    <a:pt x="0" y="0"/>
                  </a:lnTo>
                  <a:lnTo>
                    <a:pt x="4" y="0"/>
                  </a:lnTo>
                  <a:lnTo>
                    <a:pt x="16" y="8"/>
                  </a:lnTo>
                  <a:lnTo>
                    <a:pt x="14" y="10"/>
                  </a:lnTo>
                  <a:lnTo>
                    <a:pt x="14" y="12"/>
                  </a:lnTo>
                  <a:lnTo>
                    <a:pt x="12" y="14"/>
                  </a:lnTo>
                  <a:lnTo>
                    <a:pt x="4" y="12"/>
                  </a:lnTo>
                  <a:lnTo>
                    <a:pt x="2" y="10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71" name="Freeform 641"/>
            <p:cNvSpPr>
              <a:spLocks/>
            </p:cNvSpPr>
            <p:nvPr/>
          </p:nvSpPr>
          <p:spPr bwMode="auto">
            <a:xfrm>
              <a:off x="3197" y="2517"/>
              <a:ext cx="12" cy="14"/>
            </a:xfrm>
            <a:custGeom>
              <a:avLst/>
              <a:gdLst>
                <a:gd name="T0" fmla="*/ 0 w 12"/>
                <a:gd name="T1" fmla="*/ 8 h 14"/>
                <a:gd name="T2" fmla="*/ 0 w 12"/>
                <a:gd name="T3" fmla="*/ 8 h 14"/>
                <a:gd name="T4" fmla="*/ 0 w 12"/>
                <a:gd name="T5" fmla="*/ 4 h 14"/>
                <a:gd name="T6" fmla="*/ 2 w 12"/>
                <a:gd name="T7" fmla="*/ 2 h 14"/>
                <a:gd name="T8" fmla="*/ 4 w 12"/>
                <a:gd name="T9" fmla="*/ 0 h 14"/>
                <a:gd name="T10" fmla="*/ 4 w 12"/>
                <a:gd name="T11" fmla="*/ 0 h 14"/>
                <a:gd name="T12" fmla="*/ 8 w 12"/>
                <a:gd name="T13" fmla="*/ 2 h 14"/>
                <a:gd name="T14" fmla="*/ 10 w 12"/>
                <a:gd name="T15" fmla="*/ 4 h 14"/>
                <a:gd name="T16" fmla="*/ 12 w 12"/>
                <a:gd name="T17" fmla="*/ 6 h 14"/>
                <a:gd name="T18" fmla="*/ 10 w 12"/>
                <a:gd name="T19" fmla="*/ 14 h 14"/>
                <a:gd name="T20" fmla="*/ 2 w 12"/>
                <a:gd name="T21" fmla="*/ 14 h 14"/>
                <a:gd name="T22" fmla="*/ 0 w 12"/>
                <a:gd name="T23" fmla="*/ 8 h 1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12"/>
                <a:gd name="T37" fmla="*/ 0 h 14"/>
                <a:gd name="T38" fmla="*/ 12 w 12"/>
                <a:gd name="T39" fmla="*/ 14 h 14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12" h="14">
                  <a:moveTo>
                    <a:pt x="0" y="8"/>
                  </a:moveTo>
                  <a:lnTo>
                    <a:pt x="0" y="8"/>
                  </a:lnTo>
                  <a:lnTo>
                    <a:pt x="0" y="4"/>
                  </a:lnTo>
                  <a:lnTo>
                    <a:pt x="2" y="2"/>
                  </a:lnTo>
                  <a:lnTo>
                    <a:pt x="4" y="0"/>
                  </a:lnTo>
                  <a:lnTo>
                    <a:pt x="8" y="2"/>
                  </a:lnTo>
                  <a:lnTo>
                    <a:pt x="10" y="4"/>
                  </a:lnTo>
                  <a:lnTo>
                    <a:pt x="12" y="6"/>
                  </a:lnTo>
                  <a:lnTo>
                    <a:pt x="10" y="14"/>
                  </a:lnTo>
                  <a:lnTo>
                    <a:pt x="2" y="14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72" name="Freeform 642"/>
            <p:cNvSpPr>
              <a:spLocks/>
            </p:cNvSpPr>
            <p:nvPr/>
          </p:nvSpPr>
          <p:spPr bwMode="auto">
            <a:xfrm>
              <a:off x="3221" y="2557"/>
              <a:ext cx="18" cy="14"/>
            </a:xfrm>
            <a:custGeom>
              <a:avLst/>
              <a:gdLst>
                <a:gd name="T0" fmla="*/ 0 w 18"/>
                <a:gd name="T1" fmla="*/ 8 h 14"/>
                <a:gd name="T2" fmla="*/ 0 w 18"/>
                <a:gd name="T3" fmla="*/ 8 h 14"/>
                <a:gd name="T4" fmla="*/ 4 w 18"/>
                <a:gd name="T5" fmla="*/ 2 h 14"/>
                <a:gd name="T6" fmla="*/ 6 w 18"/>
                <a:gd name="T7" fmla="*/ 0 h 14"/>
                <a:gd name="T8" fmla="*/ 8 w 18"/>
                <a:gd name="T9" fmla="*/ 0 h 14"/>
                <a:gd name="T10" fmla="*/ 10 w 18"/>
                <a:gd name="T11" fmla="*/ 2 h 14"/>
                <a:gd name="T12" fmla="*/ 10 w 18"/>
                <a:gd name="T13" fmla="*/ 2 h 14"/>
                <a:gd name="T14" fmla="*/ 14 w 18"/>
                <a:gd name="T15" fmla="*/ 6 h 14"/>
                <a:gd name="T16" fmla="*/ 16 w 18"/>
                <a:gd name="T17" fmla="*/ 10 h 14"/>
                <a:gd name="T18" fmla="*/ 18 w 18"/>
                <a:gd name="T19" fmla="*/ 14 h 14"/>
                <a:gd name="T20" fmla="*/ 6 w 18"/>
                <a:gd name="T21" fmla="*/ 14 h 14"/>
                <a:gd name="T22" fmla="*/ 0 w 18"/>
                <a:gd name="T23" fmla="*/ 8 h 1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18"/>
                <a:gd name="T37" fmla="*/ 0 h 14"/>
                <a:gd name="T38" fmla="*/ 18 w 18"/>
                <a:gd name="T39" fmla="*/ 14 h 14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18" h="14">
                  <a:moveTo>
                    <a:pt x="0" y="8"/>
                  </a:moveTo>
                  <a:lnTo>
                    <a:pt x="0" y="8"/>
                  </a:lnTo>
                  <a:lnTo>
                    <a:pt x="4" y="2"/>
                  </a:lnTo>
                  <a:lnTo>
                    <a:pt x="6" y="0"/>
                  </a:lnTo>
                  <a:lnTo>
                    <a:pt x="8" y="0"/>
                  </a:lnTo>
                  <a:lnTo>
                    <a:pt x="10" y="2"/>
                  </a:lnTo>
                  <a:lnTo>
                    <a:pt x="14" y="6"/>
                  </a:lnTo>
                  <a:lnTo>
                    <a:pt x="16" y="10"/>
                  </a:lnTo>
                  <a:lnTo>
                    <a:pt x="18" y="14"/>
                  </a:lnTo>
                  <a:lnTo>
                    <a:pt x="6" y="14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73" name="Freeform 643"/>
            <p:cNvSpPr>
              <a:spLocks/>
            </p:cNvSpPr>
            <p:nvPr/>
          </p:nvSpPr>
          <p:spPr bwMode="auto">
            <a:xfrm>
              <a:off x="3243" y="2565"/>
              <a:ext cx="16" cy="10"/>
            </a:xfrm>
            <a:custGeom>
              <a:avLst/>
              <a:gdLst>
                <a:gd name="T0" fmla="*/ 0 w 16"/>
                <a:gd name="T1" fmla="*/ 4 h 10"/>
                <a:gd name="T2" fmla="*/ 0 w 16"/>
                <a:gd name="T3" fmla="*/ 4 h 10"/>
                <a:gd name="T4" fmla="*/ 4 w 16"/>
                <a:gd name="T5" fmla="*/ 0 h 10"/>
                <a:gd name="T6" fmla="*/ 6 w 16"/>
                <a:gd name="T7" fmla="*/ 0 h 10"/>
                <a:gd name="T8" fmla="*/ 12 w 16"/>
                <a:gd name="T9" fmla="*/ 2 h 10"/>
                <a:gd name="T10" fmla="*/ 12 w 16"/>
                <a:gd name="T11" fmla="*/ 2 h 10"/>
                <a:gd name="T12" fmla="*/ 14 w 16"/>
                <a:gd name="T13" fmla="*/ 4 h 10"/>
                <a:gd name="T14" fmla="*/ 16 w 16"/>
                <a:gd name="T15" fmla="*/ 6 h 10"/>
                <a:gd name="T16" fmla="*/ 12 w 16"/>
                <a:gd name="T17" fmla="*/ 10 h 10"/>
                <a:gd name="T18" fmla="*/ 12 w 16"/>
                <a:gd name="T19" fmla="*/ 10 h 10"/>
                <a:gd name="T20" fmla="*/ 6 w 16"/>
                <a:gd name="T21" fmla="*/ 10 h 10"/>
                <a:gd name="T22" fmla="*/ 0 w 16"/>
                <a:gd name="T23" fmla="*/ 10 h 10"/>
                <a:gd name="T24" fmla="*/ 0 w 16"/>
                <a:gd name="T25" fmla="*/ 4 h 10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16"/>
                <a:gd name="T40" fmla="*/ 0 h 10"/>
                <a:gd name="T41" fmla="*/ 16 w 16"/>
                <a:gd name="T42" fmla="*/ 10 h 10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16" h="10">
                  <a:moveTo>
                    <a:pt x="0" y="4"/>
                  </a:moveTo>
                  <a:lnTo>
                    <a:pt x="0" y="4"/>
                  </a:lnTo>
                  <a:lnTo>
                    <a:pt x="4" y="0"/>
                  </a:lnTo>
                  <a:lnTo>
                    <a:pt x="6" y="0"/>
                  </a:lnTo>
                  <a:lnTo>
                    <a:pt x="12" y="2"/>
                  </a:lnTo>
                  <a:lnTo>
                    <a:pt x="14" y="4"/>
                  </a:lnTo>
                  <a:lnTo>
                    <a:pt x="16" y="6"/>
                  </a:lnTo>
                  <a:lnTo>
                    <a:pt x="12" y="10"/>
                  </a:lnTo>
                  <a:lnTo>
                    <a:pt x="6" y="10"/>
                  </a:lnTo>
                  <a:lnTo>
                    <a:pt x="0" y="1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74" name="Freeform 644"/>
            <p:cNvSpPr>
              <a:spLocks/>
            </p:cNvSpPr>
            <p:nvPr/>
          </p:nvSpPr>
          <p:spPr bwMode="auto">
            <a:xfrm>
              <a:off x="3221" y="2573"/>
              <a:ext cx="12" cy="12"/>
            </a:xfrm>
            <a:custGeom>
              <a:avLst/>
              <a:gdLst>
                <a:gd name="T0" fmla="*/ 0 w 12"/>
                <a:gd name="T1" fmla="*/ 8 h 12"/>
                <a:gd name="T2" fmla="*/ 0 w 12"/>
                <a:gd name="T3" fmla="*/ 8 h 12"/>
                <a:gd name="T4" fmla="*/ 0 w 12"/>
                <a:gd name="T5" fmla="*/ 4 h 12"/>
                <a:gd name="T6" fmla="*/ 0 w 12"/>
                <a:gd name="T7" fmla="*/ 2 h 12"/>
                <a:gd name="T8" fmla="*/ 4 w 12"/>
                <a:gd name="T9" fmla="*/ 0 h 12"/>
                <a:gd name="T10" fmla="*/ 4 w 12"/>
                <a:gd name="T11" fmla="*/ 0 h 12"/>
                <a:gd name="T12" fmla="*/ 8 w 12"/>
                <a:gd name="T13" fmla="*/ 2 h 12"/>
                <a:gd name="T14" fmla="*/ 10 w 12"/>
                <a:gd name="T15" fmla="*/ 4 h 12"/>
                <a:gd name="T16" fmla="*/ 12 w 12"/>
                <a:gd name="T17" fmla="*/ 6 h 12"/>
                <a:gd name="T18" fmla="*/ 10 w 12"/>
                <a:gd name="T19" fmla="*/ 12 h 12"/>
                <a:gd name="T20" fmla="*/ 0 w 12"/>
                <a:gd name="T21" fmla="*/ 12 h 12"/>
                <a:gd name="T22" fmla="*/ 0 w 12"/>
                <a:gd name="T23" fmla="*/ 8 h 12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12"/>
                <a:gd name="T37" fmla="*/ 0 h 12"/>
                <a:gd name="T38" fmla="*/ 12 w 12"/>
                <a:gd name="T39" fmla="*/ 12 h 12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12" h="12">
                  <a:moveTo>
                    <a:pt x="0" y="8"/>
                  </a:moveTo>
                  <a:lnTo>
                    <a:pt x="0" y="8"/>
                  </a:lnTo>
                  <a:lnTo>
                    <a:pt x="0" y="4"/>
                  </a:lnTo>
                  <a:lnTo>
                    <a:pt x="0" y="2"/>
                  </a:lnTo>
                  <a:lnTo>
                    <a:pt x="4" y="0"/>
                  </a:lnTo>
                  <a:lnTo>
                    <a:pt x="8" y="2"/>
                  </a:lnTo>
                  <a:lnTo>
                    <a:pt x="10" y="4"/>
                  </a:lnTo>
                  <a:lnTo>
                    <a:pt x="12" y="6"/>
                  </a:lnTo>
                  <a:lnTo>
                    <a:pt x="10" y="12"/>
                  </a:lnTo>
                  <a:lnTo>
                    <a:pt x="0" y="12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75" name="Freeform 645"/>
            <p:cNvSpPr>
              <a:spLocks/>
            </p:cNvSpPr>
            <p:nvPr/>
          </p:nvSpPr>
          <p:spPr bwMode="auto">
            <a:xfrm>
              <a:off x="3233" y="2575"/>
              <a:ext cx="10" cy="16"/>
            </a:xfrm>
            <a:custGeom>
              <a:avLst/>
              <a:gdLst>
                <a:gd name="T0" fmla="*/ 0 w 10"/>
                <a:gd name="T1" fmla="*/ 12 h 16"/>
                <a:gd name="T2" fmla="*/ 0 w 10"/>
                <a:gd name="T3" fmla="*/ 12 h 16"/>
                <a:gd name="T4" fmla="*/ 2 w 10"/>
                <a:gd name="T5" fmla="*/ 8 h 16"/>
                <a:gd name="T6" fmla="*/ 2 w 10"/>
                <a:gd name="T7" fmla="*/ 2 h 16"/>
                <a:gd name="T8" fmla="*/ 2 w 10"/>
                <a:gd name="T9" fmla="*/ 2 h 16"/>
                <a:gd name="T10" fmla="*/ 4 w 10"/>
                <a:gd name="T11" fmla="*/ 0 h 16"/>
                <a:gd name="T12" fmla="*/ 6 w 10"/>
                <a:gd name="T13" fmla="*/ 0 h 16"/>
                <a:gd name="T14" fmla="*/ 8 w 10"/>
                <a:gd name="T15" fmla="*/ 0 h 16"/>
                <a:gd name="T16" fmla="*/ 10 w 10"/>
                <a:gd name="T17" fmla="*/ 2 h 16"/>
                <a:gd name="T18" fmla="*/ 10 w 10"/>
                <a:gd name="T19" fmla="*/ 2 h 16"/>
                <a:gd name="T20" fmla="*/ 10 w 10"/>
                <a:gd name="T21" fmla="*/ 12 h 16"/>
                <a:gd name="T22" fmla="*/ 10 w 10"/>
                <a:gd name="T23" fmla="*/ 12 h 16"/>
                <a:gd name="T24" fmla="*/ 6 w 10"/>
                <a:gd name="T25" fmla="*/ 16 h 16"/>
                <a:gd name="T26" fmla="*/ 4 w 10"/>
                <a:gd name="T27" fmla="*/ 16 h 16"/>
                <a:gd name="T28" fmla="*/ 0 w 10"/>
                <a:gd name="T29" fmla="*/ 12 h 16"/>
                <a:gd name="T30" fmla="*/ 0 w 10"/>
                <a:gd name="T31" fmla="*/ 12 h 1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10"/>
                <a:gd name="T49" fmla="*/ 0 h 16"/>
                <a:gd name="T50" fmla="*/ 10 w 10"/>
                <a:gd name="T51" fmla="*/ 16 h 1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10" h="16">
                  <a:moveTo>
                    <a:pt x="0" y="12"/>
                  </a:moveTo>
                  <a:lnTo>
                    <a:pt x="0" y="12"/>
                  </a:lnTo>
                  <a:lnTo>
                    <a:pt x="2" y="8"/>
                  </a:lnTo>
                  <a:lnTo>
                    <a:pt x="2" y="2"/>
                  </a:lnTo>
                  <a:lnTo>
                    <a:pt x="4" y="0"/>
                  </a:lnTo>
                  <a:lnTo>
                    <a:pt x="6" y="0"/>
                  </a:lnTo>
                  <a:lnTo>
                    <a:pt x="8" y="0"/>
                  </a:lnTo>
                  <a:lnTo>
                    <a:pt x="10" y="2"/>
                  </a:lnTo>
                  <a:lnTo>
                    <a:pt x="10" y="12"/>
                  </a:lnTo>
                  <a:lnTo>
                    <a:pt x="6" y="16"/>
                  </a:lnTo>
                  <a:lnTo>
                    <a:pt x="4" y="16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76" name="Freeform 646"/>
            <p:cNvSpPr>
              <a:spLocks/>
            </p:cNvSpPr>
            <p:nvPr/>
          </p:nvSpPr>
          <p:spPr bwMode="auto">
            <a:xfrm>
              <a:off x="3209" y="2563"/>
              <a:ext cx="12" cy="12"/>
            </a:xfrm>
            <a:custGeom>
              <a:avLst/>
              <a:gdLst>
                <a:gd name="T0" fmla="*/ 0 w 12"/>
                <a:gd name="T1" fmla="*/ 8 h 12"/>
                <a:gd name="T2" fmla="*/ 0 w 12"/>
                <a:gd name="T3" fmla="*/ 8 h 12"/>
                <a:gd name="T4" fmla="*/ 0 w 12"/>
                <a:gd name="T5" fmla="*/ 4 h 12"/>
                <a:gd name="T6" fmla="*/ 2 w 12"/>
                <a:gd name="T7" fmla="*/ 2 h 12"/>
                <a:gd name="T8" fmla="*/ 4 w 12"/>
                <a:gd name="T9" fmla="*/ 0 h 12"/>
                <a:gd name="T10" fmla="*/ 4 w 12"/>
                <a:gd name="T11" fmla="*/ 0 h 12"/>
                <a:gd name="T12" fmla="*/ 8 w 12"/>
                <a:gd name="T13" fmla="*/ 0 h 12"/>
                <a:gd name="T14" fmla="*/ 10 w 12"/>
                <a:gd name="T15" fmla="*/ 4 h 12"/>
                <a:gd name="T16" fmla="*/ 12 w 12"/>
                <a:gd name="T17" fmla="*/ 6 h 12"/>
                <a:gd name="T18" fmla="*/ 10 w 12"/>
                <a:gd name="T19" fmla="*/ 12 h 12"/>
                <a:gd name="T20" fmla="*/ 2 w 12"/>
                <a:gd name="T21" fmla="*/ 12 h 12"/>
                <a:gd name="T22" fmla="*/ 0 w 12"/>
                <a:gd name="T23" fmla="*/ 8 h 12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12"/>
                <a:gd name="T37" fmla="*/ 0 h 12"/>
                <a:gd name="T38" fmla="*/ 12 w 12"/>
                <a:gd name="T39" fmla="*/ 12 h 12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12" h="12">
                  <a:moveTo>
                    <a:pt x="0" y="8"/>
                  </a:moveTo>
                  <a:lnTo>
                    <a:pt x="0" y="8"/>
                  </a:lnTo>
                  <a:lnTo>
                    <a:pt x="0" y="4"/>
                  </a:lnTo>
                  <a:lnTo>
                    <a:pt x="2" y="2"/>
                  </a:lnTo>
                  <a:lnTo>
                    <a:pt x="4" y="0"/>
                  </a:lnTo>
                  <a:lnTo>
                    <a:pt x="8" y="0"/>
                  </a:lnTo>
                  <a:lnTo>
                    <a:pt x="10" y="4"/>
                  </a:lnTo>
                  <a:lnTo>
                    <a:pt x="12" y="6"/>
                  </a:lnTo>
                  <a:lnTo>
                    <a:pt x="10" y="12"/>
                  </a:lnTo>
                  <a:lnTo>
                    <a:pt x="2" y="12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77" name="Freeform 647"/>
            <p:cNvSpPr>
              <a:spLocks/>
            </p:cNvSpPr>
            <p:nvPr/>
          </p:nvSpPr>
          <p:spPr bwMode="auto">
            <a:xfrm>
              <a:off x="3253" y="2511"/>
              <a:ext cx="8" cy="16"/>
            </a:xfrm>
            <a:custGeom>
              <a:avLst/>
              <a:gdLst>
                <a:gd name="T0" fmla="*/ 0 w 8"/>
                <a:gd name="T1" fmla="*/ 14 h 16"/>
                <a:gd name="T2" fmla="*/ 0 w 8"/>
                <a:gd name="T3" fmla="*/ 14 h 16"/>
                <a:gd name="T4" fmla="*/ 0 w 8"/>
                <a:gd name="T5" fmla="*/ 10 h 16"/>
                <a:gd name="T6" fmla="*/ 0 w 8"/>
                <a:gd name="T7" fmla="*/ 2 h 16"/>
                <a:gd name="T8" fmla="*/ 0 w 8"/>
                <a:gd name="T9" fmla="*/ 2 h 16"/>
                <a:gd name="T10" fmla="*/ 2 w 8"/>
                <a:gd name="T11" fmla="*/ 0 h 16"/>
                <a:gd name="T12" fmla="*/ 4 w 8"/>
                <a:gd name="T13" fmla="*/ 0 h 16"/>
                <a:gd name="T14" fmla="*/ 6 w 8"/>
                <a:gd name="T15" fmla="*/ 2 h 16"/>
                <a:gd name="T16" fmla="*/ 8 w 8"/>
                <a:gd name="T17" fmla="*/ 4 h 16"/>
                <a:gd name="T18" fmla="*/ 8 w 8"/>
                <a:gd name="T19" fmla="*/ 4 h 16"/>
                <a:gd name="T20" fmla="*/ 8 w 8"/>
                <a:gd name="T21" fmla="*/ 14 h 16"/>
                <a:gd name="T22" fmla="*/ 8 w 8"/>
                <a:gd name="T23" fmla="*/ 14 h 16"/>
                <a:gd name="T24" fmla="*/ 6 w 8"/>
                <a:gd name="T25" fmla="*/ 16 h 16"/>
                <a:gd name="T26" fmla="*/ 2 w 8"/>
                <a:gd name="T27" fmla="*/ 16 h 16"/>
                <a:gd name="T28" fmla="*/ 0 w 8"/>
                <a:gd name="T29" fmla="*/ 14 h 16"/>
                <a:gd name="T30" fmla="*/ 0 w 8"/>
                <a:gd name="T31" fmla="*/ 14 h 1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8"/>
                <a:gd name="T49" fmla="*/ 0 h 16"/>
                <a:gd name="T50" fmla="*/ 8 w 8"/>
                <a:gd name="T51" fmla="*/ 16 h 1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8" h="16">
                  <a:moveTo>
                    <a:pt x="0" y="14"/>
                  </a:moveTo>
                  <a:lnTo>
                    <a:pt x="0" y="14"/>
                  </a:lnTo>
                  <a:lnTo>
                    <a:pt x="0" y="10"/>
                  </a:lnTo>
                  <a:lnTo>
                    <a:pt x="0" y="2"/>
                  </a:lnTo>
                  <a:lnTo>
                    <a:pt x="2" y="0"/>
                  </a:lnTo>
                  <a:lnTo>
                    <a:pt x="4" y="0"/>
                  </a:lnTo>
                  <a:lnTo>
                    <a:pt x="6" y="2"/>
                  </a:lnTo>
                  <a:lnTo>
                    <a:pt x="8" y="4"/>
                  </a:lnTo>
                  <a:lnTo>
                    <a:pt x="8" y="14"/>
                  </a:lnTo>
                  <a:lnTo>
                    <a:pt x="6" y="16"/>
                  </a:lnTo>
                  <a:lnTo>
                    <a:pt x="2" y="16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78" name="Freeform 648"/>
            <p:cNvSpPr>
              <a:spLocks/>
            </p:cNvSpPr>
            <p:nvPr/>
          </p:nvSpPr>
          <p:spPr bwMode="auto">
            <a:xfrm>
              <a:off x="3669" y="2689"/>
              <a:ext cx="118" cy="36"/>
            </a:xfrm>
            <a:custGeom>
              <a:avLst/>
              <a:gdLst>
                <a:gd name="T0" fmla="*/ 0 w 118"/>
                <a:gd name="T1" fmla="*/ 12 h 36"/>
                <a:gd name="T2" fmla="*/ 0 w 118"/>
                <a:gd name="T3" fmla="*/ 12 h 36"/>
                <a:gd name="T4" fmla="*/ 4 w 118"/>
                <a:gd name="T5" fmla="*/ 18 h 36"/>
                <a:gd name="T6" fmla="*/ 16 w 118"/>
                <a:gd name="T7" fmla="*/ 26 h 36"/>
                <a:gd name="T8" fmla="*/ 24 w 118"/>
                <a:gd name="T9" fmla="*/ 30 h 36"/>
                <a:gd name="T10" fmla="*/ 34 w 118"/>
                <a:gd name="T11" fmla="*/ 34 h 36"/>
                <a:gd name="T12" fmla="*/ 44 w 118"/>
                <a:gd name="T13" fmla="*/ 36 h 36"/>
                <a:gd name="T14" fmla="*/ 54 w 118"/>
                <a:gd name="T15" fmla="*/ 34 h 36"/>
                <a:gd name="T16" fmla="*/ 54 w 118"/>
                <a:gd name="T17" fmla="*/ 34 h 36"/>
                <a:gd name="T18" fmla="*/ 74 w 118"/>
                <a:gd name="T19" fmla="*/ 28 h 36"/>
                <a:gd name="T20" fmla="*/ 94 w 118"/>
                <a:gd name="T21" fmla="*/ 20 h 36"/>
                <a:gd name="T22" fmla="*/ 108 w 118"/>
                <a:gd name="T23" fmla="*/ 10 h 36"/>
                <a:gd name="T24" fmla="*/ 114 w 118"/>
                <a:gd name="T25" fmla="*/ 6 h 36"/>
                <a:gd name="T26" fmla="*/ 118 w 118"/>
                <a:gd name="T27" fmla="*/ 0 h 36"/>
                <a:gd name="T28" fmla="*/ 118 w 118"/>
                <a:gd name="T29" fmla="*/ 0 h 36"/>
                <a:gd name="T30" fmla="*/ 102 w 118"/>
                <a:gd name="T31" fmla="*/ 8 h 36"/>
                <a:gd name="T32" fmla="*/ 88 w 118"/>
                <a:gd name="T33" fmla="*/ 12 h 36"/>
                <a:gd name="T34" fmla="*/ 82 w 118"/>
                <a:gd name="T35" fmla="*/ 14 h 36"/>
                <a:gd name="T36" fmla="*/ 78 w 118"/>
                <a:gd name="T37" fmla="*/ 12 h 36"/>
                <a:gd name="T38" fmla="*/ 78 w 118"/>
                <a:gd name="T39" fmla="*/ 12 h 36"/>
                <a:gd name="T40" fmla="*/ 74 w 118"/>
                <a:gd name="T41" fmla="*/ 14 h 36"/>
                <a:gd name="T42" fmla="*/ 60 w 118"/>
                <a:gd name="T43" fmla="*/ 18 h 36"/>
                <a:gd name="T44" fmla="*/ 50 w 118"/>
                <a:gd name="T45" fmla="*/ 20 h 36"/>
                <a:gd name="T46" fmla="*/ 36 w 118"/>
                <a:gd name="T47" fmla="*/ 20 h 36"/>
                <a:gd name="T48" fmla="*/ 20 w 118"/>
                <a:gd name="T49" fmla="*/ 18 h 36"/>
                <a:gd name="T50" fmla="*/ 0 w 118"/>
                <a:gd name="T51" fmla="*/ 12 h 36"/>
                <a:gd name="T52" fmla="*/ 0 w 118"/>
                <a:gd name="T53" fmla="*/ 12 h 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118"/>
                <a:gd name="T82" fmla="*/ 0 h 36"/>
                <a:gd name="T83" fmla="*/ 118 w 118"/>
                <a:gd name="T84" fmla="*/ 36 h 36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118" h="36">
                  <a:moveTo>
                    <a:pt x="0" y="12"/>
                  </a:moveTo>
                  <a:lnTo>
                    <a:pt x="0" y="12"/>
                  </a:lnTo>
                  <a:lnTo>
                    <a:pt x="4" y="18"/>
                  </a:lnTo>
                  <a:lnTo>
                    <a:pt x="16" y="26"/>
                  </a:lnTo>
                  <a:lnTo>
                    <a:pt x="24" y="30"/>
                  </a:lnTo>
                  <a:lnTo>
                    <a:pt x="34" y="34"/>
                  </a:lnTo>
                  <a:lnTo>
                    <a:pt x="44" y="36"/>
                  </a:lnTo>
                  <a:lnTo>
                    <a:pt x="54" y="34"/>
                  </a:lnTo>
                  <a:lnTo>
                    <a:pt x="74" y="28"/>
                  </a:lnTo>
                  <a:lnTo>
                    <a:pt x="94" y="20"/>
                  </a:lnTo>
                  <a:lnTo>
                    <a:pt x="108" y="10"/>
                  </a:lnTo>
                  <a:lnTo>
                    <a:pt x="114" y="6"/>
                  </a:lnTo>
                  <a:lnTo>
                    <a:pt x="118" y="0"/>
                  </a:lnTo>
                  <a:lnTo>
                    <a:pt x="102" y="8"/>
                  </a:lnTo>
                  <a:lnTo>
                    <a:pt x="88" y="12"/>
                  </a:lnTo>
                  <a:lnTo>
                    <a:pt x="82" y="14"/>
                  </a:lnTo>
                  <a:lnTo>
                    <a:pt x="78" y="12"/>
                  </a:lnTo>
                  <a:lnTo>
                    <a:pt x="74" y="14"/>
                  </a:lnTo>
                  <a:lnTo>
                    <a:pt x="60" y="18"/>
                  </a:lnTo>
                  <a:lnTo>
                    <a:pt x="50" y="20"/>
                  </a:lnTo>
                  <a:lnTo>
                    <a:pt x="36" y="20"/>
                  </a:lnTo>
                  <a:lnTo>
                    <a:pt x="20" y="18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E8BA36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25608" name="Group 652"/>
          <p:cNvGrpSpPr>
            <a:grpSpLocks noChangeAspect="1"/>
          </p:cNvGrpSpPr>
          <p:nvPr/>
        </p:nvGrpSpPr>
        <p:grpSpPr bwMode="auto">
          <a:xfrm>
            <a:off x="4402138" y="3178175"/>
            <a:ext cx="1820862" cy="1793875"/>
            <a:chOff x="2773" y="2002"/>
            <a:chExt cx="1147" cy="1130"/>
          </a:xfrm>
        </p:grpSpPr>
        <p:sp>
          <p:nvSpPr>
            <p:cNvPr id="25610" name="AutoShape 651"/>
            <p:cNvSpPr>
              <a:spLocks noChangeAspect="1" noChangeArrowheads="1" noTextEdit="1"/>
            </p:cNvSpPr>
            <p:nvPr/>
          </p:nvSpPr>
          <p:spPr bwMode="auto">
            <a:xfrm>
              <a:off x="2773" y="2002"/>
              <a:ext cx="1147" cy="11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1" name="Freeform 654"/>
            <p:cNvSpPr>
              <a:spLocks/>
            </p:cNvSpPr>
            <p:nvPr/>
          </p:nvSpPr>
          <p:spPr bwMode="auto">
            <a:xfrm>
              <a:off x="3274" y="2338"/>
              <a:ext cx="432" cy="436"/>
            </a:xfrm>
            <a:custGeom>
              <a:avLst/>
              <a:gdLst>
                <a:gd name="T0" fmla="*/ 0 w 864"/>
                <a:gd name="T1" fmla="*/ 8 h 872"/>
                <a:gd name="T2" fmla="*/ 70 w 864"/>
                <a:gd name="T3" fmla="*/ 384 h 872"/>
                <a:gd name="T4" fmla="*/ 364 w 864"/>
                <a:gd name="T5" fmla="*/ 436 h 872"/>
                <a:gd name="T6" fmla="*/ 432 w 864"/>
                <a:gd name="T7" fmla="*/ 0 h 872"/>
                <a:gd name="T8" fmla="*/ 0 w 864"/>
                <a:gd name="T9" fmla="*/ 8 h 87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864"/>
                <a:gd name="T16" fmla="*/ 0 h 872"/>
                <a:gd name="T17" fmla="*/ 864 w 864"/>
                <a:gd name="T18" fmla="*/ 872 h 87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864" h="872">
                  <a:moveTo>
                    <a:pt x="0" y="16"/>
                  </a:moveTo>
                  <a:lnTo>
                    <a:pt x="140" y="767"/>
                  </a:lnTo>
                  <a:lnTo>
                    <a:pt x="727" y="872"/>
                  </a:lnTo>
                  <a:lnTo>
                    <a:pt x="864" y="0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2" name="Freeform 655"/>
            <p:cNvSpPr>
              <a:spLocks/>
            </p:cNvSpPr>
            <p:nvPr/>
          </p:nvSpPr>
          <p:spPr bwMode="auto">
            <a:xfrm>
              <a:off x="3292" y="2354"/>
              <a:ext cx="396" cy="433"/>
            </a:xfrm>
            <a:custGeom>
              <a:avLst/>
              <a:gdLst>
                <a:gd name="T0" fmla="*/ 332 w 791"/>
                <a:gd name="T1" fmla="*/ 404 h 867"/>
                <a:gd name="T2" fmla="*/ 302 w 791"/>
                <a:gd name="T3" fmla="*/ 418 h 867"/>
                <a:gd name="T4" fmla="*/ 273 w 791"/>
                <a:gd name="T5" fmla="*/ 427 h 867"/>
                <a:gd name="T6" fmla="*/ 246 w 791"/>
                <a:gd name="T7" fmla="*/ 432 h 867"/>
                <a:gd name="T8" fmla="*/ 221 w 791"/>
                <a:gd name="T9" fmla="*/ 433 h 867"/>
                <a:gd name="T10" fmla="*/ 197 w 791"/>
                <a:gd name="T11" fmla="*/ 432 h 867"/>
                <a:gd name="T12" fmla="*/ 175 w 791"/>
                <a:gd name="T13" fmla="*/ 427 h 867"/>
                <a:gd name="T14" fmla="*/ 155 w 791"/>
                <a:gd name="T15" fmla="*/ 420 h 867"/>
                <a:gd name="T16" fmla="*/ 137 w 791"/>
                <a:gd name="T17" fmla="*/ 412 h 867"/>
                <a:gd name="T18" fmla="*/ 120 w 791"/>
                <a:gd name="T19" fmla="*/ 403 h 867"/>
                <a:gd name="T20" fmla="*/ 106 w 791"/>
                <a:gd name="T21" fmla="*/ 393 h 867"/>
                <a:gd name="T22" fmla="*/ 94 w 791"/>
                <a:gd name="T23" fmla="*/ 383 h 867"/>
                <a:gd name="T24" fmla="*/ 84 w 791"/>
                <a:gd name="T25" fmla="*/ 374 h 867"/>
                <a:gd name="T26" fmla="*/ 76 w 791"/>
                <a:gd name="T27" fmla="*/ 366 h 867"/>
                <a:gd name="T28" fmla="*/ 70 w 791"/>
                <a:gd name="T29" fmla="*/ 359 h 867"/>
                <a:gd name="T30" fmla="*/ 66 w 791"/>
                <a:gd name="T31" fmla="*/ 355 h 867"/>
                <a:gd name="T32" fmla="*/ 65 w 791"/>
                <a:gd name="T33" fmla="*/ 353 h 867"/>
                <a:gd name="T34" fmla="*/ 0 w 791"/>
                <a:gd name="T35" fmla="*/ 8 h 867"/>
                <a:gd name="T36" fmla="*/ 396 w 791"/>
                <a:gd name="T37" fmla="*/ 0 h 867"/>
                <a:gd name="T38" fmla="*/ 332 w 791"/>
                <a:gd name="T39" fmla="*/ 404 h 867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791"/>
                <a:gd name="T61" fmla="*/ 0 h 867"/>
                <a:gd name="T62" fmla="*/ 791 w 791"/>
                <a:gd name="T63" fmla="*/ 867 h 867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791" h="867">
                  <a:moveTo>
                    <a:pt x="663" y="808"/>
                  </a:moveTo>
                  <a:lnTo>
                    <a:pt x="603" y="836"/>
                  </a:lnTo>
                  <a:lnTo>
                    <a:pt x="546" y="855"/>
                  </a:lnTo>
                  <a:lnTo>
                    <a:pt x="491" y="865"/>
                  </a:lnTo>
                  <a:lnTo>
                    <a:pt x="441" y="867"/>
                  </a:lnTo>
                  <a:lnTo>
                    <a:pt x="394" y="864"/>
                  </a:lnTo>
                  <a:lnTo>
                    <a:pt x="350" y="855"/>
                  </a:lnTo>
                  <a:lnTo>
                    <a:pt x="310" y="841"/>
                  </a:lnTo>
                  <a:lnTo>
                    <a:pt x="273" y="825"/>
                  </a:lnTo>
                  <a:lnTo>
                    <a:pt x="240" y="806"/>
                  </a:lnTo>
                  <a:lnTo>
                    <a:pt x="212" y="787"/>
                  </a:lnTo>
                  <a:lnTo>
                    <a:pt x="187" y="767"/>
                  </a:lnTo>
                  <a:lnTo>
                    <a:pt x="167" y="749"/>
                  </a:lnTo>
                  <a:lnTo>
                    <a:pt x="151" y="732"/>
                  </a:lnTo>
                  <a:lnTo>
                    <a:pt x="139" y="719"/>
                  </a:lnTo>
                  <a:lnTo>
                    <a:pt x="132" y="711"/>
                  </a:lnTo>
                  <a:lnTo>
                    <a:pt x="130" y="707"/>
                  </a:lnTo>
                  <a:lnTo>
                    <a:pt x="0" y="17"/>
                  </a:lnTo>
                  <a:lnTo>
                    <a:pt x="791" y="0"/>
                  </a:lnTo>
                  <a:lnTo>
                    <a:pt x="663" y="80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3" name="Freeform 656"/>
            <p:cNvSpPr>
              <a:spLocks/>
            </p:cNvSpPr>
            <p:nvPr/>
          </p:nvSpPr>
          <p:spPr bwMode="auto">
            <a:xfrm>
              <a:off x="2779" y="2559"/>
              <a:ext cx="690" cy="492"/>
            </a:xfrm>
            <a:custGeom>
              <a:avLst/>
              <a:gdLst>
                <a:gd name="T0" fmla="*/ 638 w 1379"/>
                <a:gd name="T1" fmla="*/ 95 h 986"/>
                <a:gd name="T2" fmla="*/ 610 w 1379"/>
                <a:gd name="T3" fmla="*/ 73 h 986"/>
                <a:gd name="T4" fmla="*/ 580 w 1379"/>
                <a:gd name="T5" fmla="*/ 58 h 986"/>
                <a:gd name="T6" fmla="*/ 549 w 1379"/>
                <a:gd name="T7" fmla="*/ 51 h 986"/>
                <a:gd name="T8" fmla="*/ 529 w 1379"/>
                <a:gd name="T9" fmla="*/ 50 h 986"/>
                <a:gd name="T10" fmla="*/ 514 w 1379"/>
                <a:gd name="T11" fmla="*/ 52 h 986"/>
                <a:gd name="T12" fmla="*/ 471 w 1379"/>
                <a:gd name="T13" fmla="*/ 21 h 986"/>
                <a:gd name="T14" fmla="*/ 420 w 1379"/>
                <a:gd name="T15" fmla="*/ 2 h 986"/>
                <a:gd name="T16" fmla="*/ 371 w 1379"/>
                <a:gd name="T17" fmla="*/ 3 h 986"/>
                <a:gd name="T18" fmla="*/ 328 w 1379"/>
                <a:gd name="T19" fmla="*/ 17 h 986"/>
                <a:gd name="T20" fmla="*/ 305 w 1379"/>
                <a:gd name="T21" fmla="*/ 33 h 986"/>
                <a:gd name="T22" fmla="*/ 285 w 1379"/>
                <a:gd name="T23" fmla="*/ 38 h 986"/>
                <a:gd name="T24" fmla="*/ 248 w 1379"/>
                <a:gd name="T25" fmla="*/ 40 h 986"/>
                <a:gd name="T26" fmla="*/ 200 w 1379"/>
                <a:gd name="T27" fmla="*/ 51 h 986"/>
                <a:gd name="T28" fmla="*/ 149 w 1379"/>
                <a:gd name="T29" fmla="*/ 76 h 986"/>
                <a:gd name="T30" fmla="*/ 132 w 1379"/>
                <a:gd name="T31" fmla="*/ 90 h 986"/>
                <a:gd name="T32" fmla="*/ 118 w 1379"/>
                <a:gd name="T33" fmla="*/ 118 h 986"/>
                <a:gd name="T34" fmla="*/ 83 w 1379"/>
                <a:gd name="T35" fmla="*/ 140 h 986"/>
                <a:gd name="T36" fmla="*/ 40 w 1379"/>
                <a:gd name="T37" fmla="*/ 176 h 986"/>
                <a:gd name="T38" fmla="*/ 7 w 1379"/>
                <a:gd name="T39" fmla="*/ 223 h 986"/>
                <a:gd name="T40" fmla="*/ 1 w 1379"/>
                <a:gd name="T41" fmla="*/ 267 h 986"/>
                <a:gd name="T42" fmla="*/ 7 w 1379"/>
                <a:gd name="T43" fmla="*/ 280 h 986"/>
                <a:gd name="T44" fmla="*/ 21 w 1379"/>
                <a:gd name="T45" fmla="*/ 290 h 986"/>
                <a:gd name="T46" fmla="*/ 41 w 1379"/>
                <a:gd name="T47" fmla="*/ 297 h 986"/>
                <a:gd name="T48" fmla="*/ 75 w 1379"/>
                <a:gd name="T49" fmla="*/ 298 h 986"/>
                <a:gd name="T50" fmla="*/ 125 w 1379"/>
                <a:gd name="T51" fmla="*/ 289 h 986"/>
                <a:gd name="T52" fmla="*/ 175 w 1379"/>
                <a:gd name="T53" fmla="*/ 272 h 986"/>
                <a:gd name="T54" fmla="*/ 179 w 1379"/>
                <a:gd name="T55" fmla="*/ 273 h 986"/>
                <a:gd name="T56" fmla="*/ 189 w 1379"/>
                <a:gd name="T57" fmla="*/ 279 h 986"/>
                <a:gd name="T58" fmla="*/ 201 w 1379"/>
                <a:gd name="T59" fmla="*/ 281 h 986"/>
                <a:gd name="T60" fmla="*/ 230 w 1379"/>
                <a:gd name="T61" fmla="*/ 283 h 986"/>
                <a:gd name="T62" fmla="*/ 272 w 1379"/>
                <a:gd name="T63" fmla="*/ 275 h 986"/>
                <a:gd name="T64" fmla="*/ 322 w 1379"/>
                <a:gd name="T65" fmla="*/ 250 h 986"/>
                <a:gd name="T66" fmla="*/ 350 w 1379"/>
                <a:gd name="T67" fmla="*/ 264 h 986"/>
                <a:gd name="T68" fmla="*/ 379 w 1379"/>
                <a:gd name="T69" fmla="*/ 270 h 986"/>
                <a:gd name="T70" fmla="*/ 407 w 1379"/>
                <a:gd name="T71" fmla="*/ 270 h 986"/>
                <a:gd name="T72" fmla="*/ 430 w 1379"/>
                <a:gd name="T73" fmla="*/ 267 h 986"/>
                <a:gd name="T74" fmla="*/ 467 w 1379"/>
                <a:gd name="T75" fmla="*/ 307 h 986"/>
                <a:gd name="T76" fmla="*/ 504 w 1379"/>
                <a:gd name="T77" fmla="*/ 323 h 986"/>
                <a:gd name="T78" fmla="*/ 515 w 1379"/>
                <a:gd name="T79" fmla="*/ 427 h 986"/>
                <a:gd name="T80" fmla="*/ 546 w 1379"/>
                <a:gd name="T81" fmla="*/ 482 h 986"/>
                <a:gd name="T82" fmla="*/ 565 w 1379"/>
                <a:gd name="T83" fmla="*/ 492 h 986"/>
                <a:gd name="T84" fmla="*/ 588 w 1379"/>
                <a:gd name="T85" fmla="*/ 490 h 986"/>
                <a:gd name="T86" fmla="*/ 665 w 1379"/>
                <a:gd name="T87" fmla="*/ 403 h 986"/>
                <a:gd name="T88" fmla="*/ 671 w 1379"/>
                <a:gd name="T89" fmla="*/ 295 h 986"/>
                <a:gd name="T90" fmla="*/ 681 w 1379"/>
                <a:gd name="T91" fmla="*/ 288 h 986"/>
                <a:gd name="T92" fmla="*/ 690 w 1379"/>
                <a:gd name="T93" fmla="*/ 217 h 986"/>
                <a:gd name="T94" fmla="*/ 667 w 1379"/>
                <a:gd name="T95" fmla="*/ 134 h 98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w 1379"/>
                <a:gd name="T145" fmla="*/ 0 h 986"/>
                <a:gd name="T146" fmla="*/ 1379 w 1379"/>
                <a:gd name="T147" fmla="*/ 986 h 986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T144" t="T145" r="T146" b="T147"/>
              <a:pathLst>
                <a:path w="1379" h="986">
                  <a:moveTo>
                    <a:pt x="1310" y="232"/>
                  </a:moveTo>
                  <a:lnTo>
                    <a:pt x="1299" y="218"/>
                  </a:lnTo>
                  <a:lnTo>
                    <a:pt x="1287" y="204"/>
                  </a:lnTo>
                  <a:lnTo>
                    <a:pt x="1275" y="191"/>
                  </a:lnTo>
                  <a:lnTo>
                    <a:pt x="1262" y="179"/>
                  </a:lnTo>
                  <a:lnTo>
                    <a:pt x="1249" y="167"/>
                  </a:lnTo>
                  <a:lnTo>
                    <a:pt x="1235" y="157"/>
                  </a:lnTo>
                  <a:lnTo>
                    <a:pt x="1220" y="147"/>
                  </a:lnTo>
                  <a:lnTo>
                    <a:pt x="1205" y="138"/>
                  </a:lnTo>
                  <a:lnTo>
                    <a:pt x="1190" y="130"/>
                  </a:lnTo>
                  <a:lnTo>
                    <a:pt x="1175" y="122"/>
                  </a:lnTo>
                  <a:lnTo>
                    <a:pt x="1160" y="117"/>
                  </a:lnTo>
                  <a:lnTo>
                    <a:pt x="1144" y="111"/>
                  </a:lnTo>
                  <a:lnTo>
                    <a:pt x="1128" y="107"/>
                  </a:lnTo>
                  <a:lnTo>
                    <a:pt x="1113" y="104"/>
                  </a:lnTo>
                  <a:lnTo>
                    <a:pt x="1097" y="102"/>
                  </a:lnTo>
                  <a:lnTo>
                    <a:pt x="1082" y="100"/>
                  </a:lnTo>
                  <a:lnTo>
                    <a:pt x="1074" y="100"/>
                  </a:lnTo>
                  <a:lnTo>
                    <a:pt x="1066" y="100"/>
                  </a:lnTo>
                  <a:lnTo>
                    <a:pt x="1058" y="100"/>
                  </a:lnTo>
                  <a:lnTo>
                    <a:pt x="1050" y="102"/>
                  </a:lnTo>
                  <a:lnTo>
                    <a:pt x="1043" y="103"/>
                  </a:lnTo>
                  <a:lnTo>
                    <a:pt x="1035" y="104"/>
                  </a:lnTo>
                  <a:lnTo>
                    <a:pt x="1027" y="105"/>
                  </a:lnTo>
                  <a:lnTo>
                    <a:pt x="1020" y="107"/>
                  </a:lnTo>
                  <a:lnTo>
                    <a:pt x="995" y="82"/>
                  </a:lnTo>
                  <a:lnTo>
                    <a:pt x="968" y="60"/>
                  </a:lnTo>
                  <a:lnTo>
                    <a:pt x="942" y="42"/>
                  </a:lnTo>
                  <a:lnTo>
                    <a:pt x="916" y="28"/>
                  </a:lnTo>
                  <a:lnTo>
                    <a:pt x="890" y="16"/>
                  </a:lnTo>
                  <a:lnTo>
                    <a:pt x="864" y="8"/>
                  </a:lnTo>
                  <a:lnTo>
                    <a:pt x="839" y="4"/>
                  </a:lnTo>
                  <a:lnTo>
                    <a:pt x="814" y="0"/>
                  </a:lnTo>
                  <a:lnTo>
                    <a:pt x="790" y="0"/>
                  </a:lnTo>
                  <a:lnTo>
                    <a:pt x="765" y="1"/>
                  </a:lnTo>
                  <a:lnTo>
                    <a:pt x="741" y="6"/>
                  </a:lnTo>
                  <a:lnTo>
                    <a:pt x="718" y="11"/>
                  </a:lnTo>
                  <a:lnTo>
                    <a:pt x="696" y="18"/>
                  </a:lnTo>
                  <a:lnTo>
                    <a:pt x="674" y="26"/>
                  </a:lnTo>
                  <a:lnTo>
                    <a:pt x="655" y="35"/>
                  </a:lnTo>
                  <a:lnTo>
                    <a:pt x="635" y="44"/>
                  </a:lnTo>
                  <a:lnTo>
                    <a:pt x="626" y="50"/>
                  </a:lnTo>
                  <a:lnTo>
                    <a:pt x="618" y="58"/>
                  </a:lnTo>
                  <a:lnTo>
                    <a:pt x="610" y="67"/>
                  </a:lnTo>
                  <a:lnTo>
                    <a:pt x="602" y="79"/>
                  </a:lnTo>
                  <a:lnTo>
                    <a:pt x="594" y="77"/>
                  </a:lnTo>
                  <a:lnTo>
                    <a:pt x="582" y="77"/>
                  </a:lnTo>
                  <a:lnTo>
                    <a:pt x="570" y="76"/>
                  </a:lnTo>
                  <a:lnTo>
                    <a:pt x="553" y="76"/>
                  </a:lnTo>
                  <a:lnTo>
                    <a:pt x="536" y="77"/>
                  </a:lnTo>
                  <a:lnTo>
                    <a:pt x="517" y="79"/>
                  </a:lnTo>
                  <a:lnTo>
                    <a:pt x="496" y="81"/>
                  </a:lnTo>
                  <a:lnTo>
                    <a:pt x="473" y="84"/>
                  </a:lnTo>
                  <a:lnTo>
                    <a:pt x="449" y="89"/>
                  </a:lnTo>
                  <a:lnTo>
                    <a:pt x="424" y="95"/>
                  </a:lnTo>
                  <a:lnTo>
                    <a:pt x="399" y="103"/>
                  </a:lnTo>
                  <a:lnTo>
                    <a:pt x="374" y="112"/>
                  </a:lnTo>
                  <a:lnTo>
                    <a:pt x="348" y="123"/>
                  </a:lnTo>
                  <a:lnTo>
                    <a:pt x="322" y="136"/>
                  </a:lnTo>
                  <a:lnTo>
                    <a:pt x="297" y="152"/>
                  </a:lnTo>
                  <a:lnTo>
                    <a:pt x="271" y="171"/>
                  </a:lnTo>
                  <a:lnTo>
                    <a:pt x="268" y="173"/>
                  </a:lnTo>
                  <a:lnTo>
                    <a:pt x="267" y="176"/>
                  </a:lnTo>
                  <a:lnTo>
                    <a:pt x="264" y="181"/>
                  </a:lnTo>
                  <a:lnTo>
                    <a:pt x="261" y="191"/>
                  </a:lnTo>
                  <a:lnTo>
                    <a:pt x="254" y="209"/>
                  </a:lnTo>
                  <a:lnTo>
                    <a:pt x="247" y="232"/>
                  </a:lnTo>
                  <a:lnTo>
                    <a:pt x="236" y="237"/>
                  </a:lnTo>
                  <a:lnTo>
                    <a:pt x="222" y="246"/>
                  </a:lnTo>
                  <a:lnTo>
                    <a:pt x="205" y="256"/>
                  </a:lnTo>
                  <a:lnTo>
                    <a:pt x="185" y="267"/>
                  </a:lnTo>
                  <a:lnTo>
                    <a:pt x="165" y="281"/>
                  </a:lnTo>
                  <a:lnTo>
                    <a:pt x="143" y="297"/>
                  </a:lnTo>
                  <a:lnTo>
                    <a:pt x="122" y="313"/>
                  </a:lnTo>
                  <a:lnTo>
                    <a:pt x="100" y="332"/>
                  </a:lnTo>
                  <a:lnTo>
                    <a:pt x="79" y="353"/>
                  </a:lnTo>
                  <a:lnTo>
                    <a:pt x="59" y="373"/>
                  </a:lnTo>
                  <a:lnTo>
                    <a:pt x="42" y="396"/>
                  </a:lnTo>
                  <a:lnTo>
                    <a:pt x="26" y="421"/>
                  </a:lnTo>
                  <a:lnTo>
                    <a:pt x="13" y="446"/>
                  </a:lnTo>
                  <a:lnTo>
                    <a:pt x="5" y="471"/>
                  </a:lnTo>
                  <a:lnTo>
                    <a:pt x="0" y="499"/>
                  </a:lnTo>
                  <a:lnTo>
                    <a:pt x="0" y="526"/>
                  </a:lnTo>
                  <a:lnTo>
                    <a:pt x="1" y="535"/>
                  </a:lnTo>
                  <a:lnTo>
                    <a:pt x="3" y="541"/>
                  </a:lnTo>
                  <a:lnTo>
                    <a:pt x="5" y="548"/>
                  </a:lnTo>
                  <a:lnTo>
                    <a:pt x="10" y="555"/>
                  </a:lnTo>
                  <a:lnTo>
                    <a:pt x="14" y="562"/>
                  </a:lnTo>
                  <a:lnTo>
                    <a:pt x="20" y="568"/>
                  </a:lnTo>
                  <a:lnTo>
                    <a:pt x="27" y="574"/>
                  </a:lnTo>
                  <a:lnTo>
                    <a:pt x="34" y="578"/>
                  </a:lnTo>
                  <a:lnTo>
                    <a:pt x="41" y="582"/>
                  </a:lnTo>
                  <a:lnTo>
                    <a:pt x="49" y="586"/>
                  </a:lnTo>
                  <a:lnTo>
                    <a:pt x="58" y="590"/>
                  </a:lnTo>
                  <a:lnTo>
                    <a:pt x="70" y="593"/>
                  </a:lnTo>
                  <a:lnTo>
                    <a:pt x="82" y="596"/>
                  </a:lnTo>
                  <a:lnTo>
                    <a:pt x="96" y="598"/>
                  </a:lnTo>
                  <a:lnTo>
                    <a:pt x="112" y="599"/>
                  </a:lnTo>
                  <a:lnTo>
                    <a:pt x="131" y="599"/>
                  </a:lnTo>
                  <a:lnTo>
                    <a:pt x="150" y="598"/>
                  </a:lnTo>
                  <a:lnTo>
                    <a:pt x="172" y="596"/>
                  </a:lnTo>
                  <a:lnTo>
                    <a:pt x="195" y="592"/>
                  </a:lnTo>
                  <a:lnTo>
                    <a:pt x="222" y="586"/>
                  </a:lnTo>
                  <a:lnTo>
                    <a:pt x="249" y="579"/>
                  </a:lnTo>
                  <a:lnTo>
                    <a:pt x="281" y="570"/>
                  </a:lnTo>
                  <a:lnTo>
                    <a:pt x="313" y="560"/>
                  </a:lnTo>
                  <a:lnTo>
                    <a:pt x="348" y="546"/>
                  </a:lnTo>
                  <a:lnTo>
                    <a:pt x="350" y="546"/>
                  </a:lnTo>
                  <a:lnTo>
                    <a:pt x="350" y="545"/>
                  </a:lnTo>
                  <a:lnTo>
                    <a:pt x="351" y="545"/>
                  </a:lnTo>
                  <a:lnTo>
                    <a:pt x="357" y="548"/>
                  </a:lnTo>
                  <a:lnTo>
                    <a:pt x="362" y="552"/>
                  </a:lnTo>
                  <a:lnTo>
                    <a:pt x="368" y="555"/>
                  </a:lnTo>
                  <a:lnTo>
                    <a:pt x="374" y="558"/>
                  </a:lnTo>
                  <a:lnTo>
                    <a:pt x="377" y="559"/>
                  </a:lnTo>
                  <a:lnTo>
                    <a:pt x="380" y="560"/>
                  </a:lnTo>
                  <a:lnTo>
                    <a:pt x="384" y="561"/>
                  </a:lnTo>
                  <a:lnTo>
                    <a:pt x="392" y="562"/>
                  </a:lnTo>
                  <a:lnTo>
                    <a:pt x="401" y="564"/>
                  </a:lnTo>
                  <a:lnTo>
                    <a:pt x="413" y="566"/>
                  </a:lnTo>
                  <a:lnTo>
                    <a:pt x="427" y="567"/>
                  </a:lnTo>
                  <a:lnTo>
                    <a:pt x="442" y="567"/>
                  </a:lnTo>
                  <a:lnTo>
                    <a:pt x="459" y="567"/>
                  </a:lnTo>
                  <a:lnTo>
                    <a:pt x="479" y="566"/>
                  </a:lnTo>
                  <a:lnTo>
                    <a:pt x="498" y="562"/>
                  </a:lnTo>
                  <a:lnTo>
                    <a:pt x="520" y="558"/>
                  </a:lnTo>
                  <a:lnTo>
                    <a:pt x="543" y="552"/>
                  </a:lnTo>
                  <a:lnTo>
                    <a:pt x="567" y="543"/>
                  </a:lnTo>
                  <a:lnTo>
                    <a:pt x="593" y="532"/>
                  </a:lnTo>
                  <a:lnTo>
                    <a:pt x="618" y="518"/>
                  </a:lnTo>
                  <a:lnTo>
                    <a:pt x="644" y="502"/>
                  </a:lnTo>
                  <a:lnTo>
                    <a:pt x="657" y="510"/>
                  </a:lnTo>
                  <a:lnTo>
                    <a:pt x="671" y="518"/>
                  </a:lnTo>
                  <a:lnTo>
                    <a:pt x="685" y="524"/>
                  </a:lnTo>
                  <a:lnTo>
                    <a:pt x="699" y="530"/>
                  </a:lnTo>
                  <a:lnTo>
                    <a:pt x="714" y="533"/>
                  </a:lnTo>
                  <a:lnTo>
                    <a:pt x="727" y="537"/>
                  </a:lnTo>
                  <a:lnTo>
                    <a:pt x="742" y="539"/>
                  </a:lnTo>
                  <a:lnTo>
                    <a:pt x="757" y="541"/>
                  </a:lnTo>
                  <a:lnTo>
                    <a:pt x="771" y="541"/>
                  </a:lnTo>
                  <a:lnTo>
                    <a:pt x="785" y="543"/>
                  </a:lnTo>
                  <a:lnTo>
                    <a:pt x="799" y="541"/>
                  </a:lnTo>
                  <a:lnTo>
                    <a:pt x="813" y="541"/>
                  </a:lnTo>
                  <a:lnTo>
                    <a:pt x="825" y="540"/>
                  </a:lnTo>
                  <a:lnTo>
                    <a:pt x="838" y="539"/>
                  </a:lnTo>
                  <a:lnTo>
                    <a:pt x="849" y="537"/>
                  </a:lnTo>
                  <a:lnTo>
                    <a:pt x="860" y="536"/>
                  </a:lnTo>
                  <a:lnTo>
                    <a:pt x="875" y="561"/>
                  </a:lnTo>
                  <a:lnTo>
                    <a:pt x="892" y="583"/>
                  </a:lnTo>
                  <a:lnTo>
                    <a:pt x="912" y="601"/>
                  </a:lnTo>
                  <a:lnTo>
                    <a:pt x="933" y="615"/>
                  </a:lnTo>
                  <a:lnTo>
                    <a:pt x="954" y="628"/>
                  </a:lnTo>
                  <a:lnTo>
                    <a:pt x="974" y="636"/>
                  </a:lnTo>
                  <a:lnTo>
                    <a:pt x="992" y="643"/>
                  </a:lnTo>
                  <a:lnTo>
                    <a:pt x="1007" y="647"/>
                  </a:lnTo>
                  <a:lnTo>
                    <a:pt x="1008" y="708"/>
                  </a:lnTo>
                  <a:lnTo>
                    <a:pt x="1013" y="764"/>
                  </a:lnTo>
                  <a:lnTo>
                    <a:pt x="1020" y="812"/>
                  </a:lnTo>
                  <a:lnTo>
                    <a:pt x="1029" y="855"/>
                  </a:lnTo>
                  <a:lnTo>
                    <a:pt x="1042" y="893"/>
                  </a:lnTo>
                  <a:lnTo>
                    <a:pt x="1056" y="922"/>
                  </a:lnTo>
                  <a:lnTo>
                    <a:pt x="1072" y="948"/>
                  </a:lnTo>
                  <a:lnTo>
                    <a:pt x="1091" y="966"/>
                  </a:lnTo>
                  <a:lnTo>
                    <a:pt x="1100" y="972"/>
                  </a:lnTo>
                  <a:lnTo>
                    <a:pt x="1110" y="978"/>
                  </a:lnTo>
                  <a:lnTo>
                    <a:pt x="1120" y="981"/>
                  </a:lnTo>
                  <a:lnTo>
                    <a:pt x="1130" y="985"/>
                  </a:lnTo>
                  <a:lnTo>
                    <a:pt x="1142" y="986"/>
                  </a:lnTo>
                  <a:lnTo>
                    <a:pt x="1152" y="986"/>
                  </a:lnTo>
                  <a:lnTo>
                    <a:pt x="1164" y="985"/>
                  </a:lnTo>
                  <a:lnTo>
                    <a:pt x="1175" y="982"/>
                  </a:lnTo>
                  <a:lnTo>
                    <a:pt x="1234" y="956"/>
                  </a:lnTo>
                  <a:lnTo>
                    <a:pt x="1278" y="916"/>
                  </a:lnTo>
                  <a:lnTo>
                    <a:pt x="1309" y="865"/>
                  </a:lnTo>
                  <a:lnTo>
                    <a:pt x="1330" y="807"/>
                  </a:lnTo>
                  <a:lnTo>
                    <a:pt x="1341" y="747"/>
                  </a:lnTo>
                  <a:lnTo>
                    <a:pt x="1346" y="689"/>
                  </a:lnTo>
                  <a:lnTo>
                    <a:pt x="1345" y="636"/>
                  </a:lnTo>
                  <a:lnTo>
                    <a:pt x="1342" y="591"/>
                  </a:lnTo>
                  <a:lnTo>
                    <a:pt x="1348" y="590"/>
                  </a:lnTo>
                  <a:lnTo>
                    <a:pt x="1354" y="587"/>
                  </a:lnTo>
                  <a:lnTo>
                    <a:pt x="1358" y="583"/>
                  </a:lnTo>
                  <a:lnTo>
                    <a:pt x="1361" y="577"/>
                  </a:lnTo>
                  <a:lnTo>
                    <a:pt x="1371" y="529"/>
                  </a:lnTo>
                  <a:lnTo>
                    <a:pt x="1378" y="482"/>
                  </a:lnTo>
                  <a:lnTo>
                    <a:pt x="1379" y="435"/>
                  </a:lnTo>
                  <a:lnTo>
                    <a:pt x="1375" y="391"/>
                  </a:lnTo>
                  <a:lnTo>
                    <a:pt x="1365" y="348"/>
                  </a:lnTo>
                  <a:lnTo>
                    <a:pt x="1353" y="307"/>
                  </a:lnTo>
                  <a:lnTo>
                    <a:pt x="1333" y="269"/>
                  </a:lnTo>
                  <a:lnTo>
                    <a:pt x="1310" y="23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4" name="Freeform 657"/>
            <p:cNvSpPr>
              <a:spLocks/>
            </p:cNvSpPr>
            <p:nvPr/>
          </p:nvSpPr>
          <p:spPr bwMode="auto">
            <a:xfrm>
              <a:off x="3080" y="2578"/>
              <a:ext cx="190" cy="233"/>
            </a:xfrm>
            <a:custGeom>
              <a:avLst/>
              <a:gdLst>
                <a:gd name="T0" fmla="*/ 155 w 380"/>
                <a:gd name="T1" fmla="*/ 72 h 467"/>
                <a:gd name="T2" fmla="*/ 142 w 380"/>
                <a:gd name="T3" fmla="*/ 90 h 467"/>
                <a:gd name="T4" fmla="*/ 133 w 380"/>
                <a:gd name="T5" fmla="*/ 110 h 467"/>
                <a:gd name="T6" fmla="*/ 126 w 380"/>
                <a:gd name="T7" fmla="*/ 130 h 467"/>
                <a:gd name="T8" fmla="*/ 121 w 380"/>
                <a:gd name="T9" fmla="*/ 151 h 467"/>
                <a:gd name="T10" fmla="*/ 118 w 380"/>
                <a:gd name="T11" fmla="*/ 173 h 467"/>
                <a:gd name="T12" fmla="*/ 118 w 380"/>
                <a:gd name="T13" fmla="*/ 193 h 467"/>
                <a:gd name="T14" fmla="*/ 119 w 380"/>
                <a:gd name="T15" fmla="*/ 213 h 467"/>
                <a:gd name="T16" fmla="*/ 122 w 380"/>
                <a:gd name="T17" fmla="*/ 231 h 467"/>
                <a:gd name="T18" fmla="*/ 117 w 380"/>
                <a:gd name="T19" fmla="*/ 231 h 467"/>
                <a:gd name="T20" fmla="*/ 110 w 380"/>
                <a:gd name="T21" fmla="*/ 232 h 467"/>
                <a:gd name="T22" fmla="*/ 103 w 380"/>
                <a:gd name="T23" fmla="*/ 233 h 467"/>
                <a:gd name="T24" fmla="*/ 96 w 380"/>
                <a:gd name="T25" fmla="*/ 233 h 467"/>
                <a:gd name="T26" fmla="*/ 89 w 380"/>
                <a:gd name="T27" fmla="*/ 233 h 467"/>
                <a:gd name="T28" fmla="*/ 81 w 380"/>
                <a:gd name="T29" fmla="*/ 232 h 467"/>
                <a:gd name="T30" fmla="*/ 73 w 380"/>
                <a:gd name="T31" fmla="*/ 232 h 467"/>
                <a:gd name="T32" fmla="*/ 66 w 380"/>
                <a:gd name="T33" fmla="*/ 231 h 467"/>
                <a:gd name="T34" fmla="*/ 58 w 380"/>
                <a:gd name="T35" fmla="*/ 229 h 467"/>
                <a:gd name="T36" fmla="*/ 50 w 380"/>
                <a:gd name="T37" fmla="*/ 227 h 467"/>
                <a:gd name="T38" fmla="*/ 44 w 380"/>
                <a:gd name="T39" fmla="*/ 223 h 467"/>
                <a:gd name="T40" fmla="*/ 37 w 380"/>
                <a:gd name="T41" fmla="*/ 220 h 467"/>
                <a:gd name="T42" fmla="*/ 30 w 380"/>
                <a:gd name="T43" fmla="*/ 215 h 467"/>
                <a:gd name="T44" fmla="*/ 24 w 380"/>
                <a:gd name="T45" fmla="*/ 210 h 467"/>
                <a:gd name="T46" fmla="*/ 19 w 380"/>
                <a:gd name="T47" fmla="*/ 204 h 467"/>
                <a:gd name="T48" fmla="*/ 14 w 380"/>
                <a:gd name="T49" fmla="*/ 197 h 467"/>
                <a:gd name="T50" fmla="*/ 9 w 380"/>
                <a:gd name="T51" fmla="*/ 184 h 467"/>
                <a:gd name="T52" fmla="*/ 5 w 380"/>
                <a:gd name="T53" fmla="*/ 169 h 467"/>
                <a:gd name="T54" fmla="*/ 1 w 380"/>
                <a:gd name="T55" fmla="*/ 150 h 467"/>
                <a:gd name="T56" fmla="*/ 0 w 380"/>
                <a:gd name="T57" fmla="*/ 130 h 467"/>
                <a:gd name="T58" fmla="*/ 0 w 380"/>
                <a:gd name="T59" fmla="*/ 109 h 467"/>
                <a:gd name="T60" fmla="*/ 1 w 380"/>
                <a:gd name="T61" fmla="*/ 88 h 467"/>
                <a:gd name="T62" fmla="*/ 4 w 380"/>
                <a:gd name="T63" fmla="*/ 68 h 467"/>
                <a:gd name="T64" fmla="*/ 8 w 380"/>
                <a:gd name="T65" fmla="*/ 49 h 467"/>
                <a:gd name="T66" fmla="*/ 12 w 380"/>
                <a:gd name="T67" fmla="*/ 36 h 467"/>
                <a:gd name="T68" fmla="*/ 18 w 380"/>
                <a:gd name="T69" fmla="*/ 27 h 467"/>
                <a:gd name="T70" fmla="*/ 22 w 380"/>
                <a:gd name="T71" fmla="*/ 22 h 467"/>
                <a:gd name="T72" fmla="*/ 24 w 380"/>
                <a:gd name="T73" fmla="*/ 19 h 467"/>
                <a:gd name="T74" fmla="*/ 33 w 380"/>
                <a:gd name="T75" fmla="*/ 15 h 467"/>
                <a:gd name="T76" fmla="*/ 42 w 380"/>
                <a:gd name="T77" fmla="*/ 11 h 467"/>
                <a:gd name="T78" fmla="*/ 51 w 380"/>
                <a:gd name="T79" fmla="*/ 8 h 467"/>
                <a:gd name="T80" fmla="*/ 60 w 380"/>
                <a:gd name="T81" fmla="*/ 5 h 467"/>
                <a:gd name="T82" fmla="*/ 70 w 380"/>
                <a:gd name="T83" fmla="*/ 3 h 467"/>
                <a:gd name="T84" fmla="*/ 81 w 380"/>
                <a:gd name="T85" fmla="*/ 1 h 467"/>
                <a:gd name="T86" fmla="*/ 91 w 380"/>
                <a:gd name="T87" fmla="*/ 0 h 467"/>
                <a:gd name="T88" fmla="*/ 101 w 380"/>
                <a:gd name="T89" fmla="*/ 0 h 467"/>
                <a:gd name="T90" fmla="*/ 112 w 380"/>
                <a:gd name="T91" fmla="*/ 0 h 467"/>
                <a:gd name="T92" fmla="*/ 123 w 380"/>
                <a:gd name="T93" fmla="*/ 3 h 467"/>
                <a:gd name="T94" fmla="*/ 134 w 380"/>
                <a:gd name="T95" fmla="*/ 6 h 467"/>
                <a:gd name="T96" fmla="*/ 145 w 380"/>
                <a:gd name="T97" fmla="*/ 10 h 467"/>
                <a:gd name="T98" fmla="*/ 157 w 380"/>
                <a:gd name="T99" fmla="*/ 16 h 467"/>
                <a:gd name="T100" fmla="*/ 168 w 380"/>
                <a:gd name="T101" fmla="*/ 23 h 467"/>
                <a:gd name="T102" fmla="*/ 179 w 380"/>
                <a:gd name="T103" fmla="*/ 32 h 467"/>
                <a:gd name="T104" fmla="*/ 190 w 380"/>
                <a:gd name="T105" fmla="*/ 42 h 467"/>
                <a:gd name="T106" fmla="*/ 185 w 380"/>
                <a:gd name="T107" fmla="*/ 45 h 467"/>
                <a:gd name="T108" fmla="*/ 180 w 380"/>
                <a:gd name="T109" fmla="*/ 48 h 467"/>
                <a:gd name="T110" fmla="*/ 176 w 380"/>
                <a:gd name="T111" fmla="*/ 51 h 467"/>
                <a:gd name="T112" fmla="*/ 171 w 380"/>
                <a:gd name="T113" fmla="*/ 55 h 467"/>
                <a:gd name="T114" fmla="*/ 167 w 380"/>
                <a:gd name="T115" fmla="*/ 59 h 467"/>
                <a:gd name="T116" fmla="*/ 163 w 380"/>
                <a:gd name="T117" fmla="*/ 63 h 467"/>
                <a:gd name="T118" fmla="*/ 159 w 380"/>
                <a:gd name="T119" fmla="*/ 67 h 467"/>
                <a:gd name="T120" fmla="*/ 155 w 380"/>
                <a:gd name="T121" fmla="*/ 72 h 467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380"/>
                <a:gd name="T184" fmla="*/ 0 h 467"/>
                <a:gd name="T185" fmla="*/ 380 w 380"/>
                <a:gd name="T186" fmla="*/ 467 h 467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380" h="467">
                  <a:moveTo>
                    <a:pt x="309" y="145"/>
                  </a:moveTo>
                  <a:lnTo>
                    <a:pt x="284" y="181"/>
                  </a:lnTo>
                  <a:lnTo>
                    <a:pt x="266" y="220"/>
                  </a:lnTo>
                  <a:lnTo>
                    <a:pt x="252" y="260"/>
                  </a:lnTo>
                  <a:lnTo>
                    <a:pt x="243" y="303"/>
                  </a:lnTo>
                  <a:lnTo>
                    <a:pt x="237" y="346"/>
                  </a:lnTo>
                  <a:lnTo>
                    <a:pt x="236" y="387"/>
                  </a:lnTo>
                  <a:lnTo>
                    <a:pt x="239" y="426"/>
                  </a:lnTo>
                  <a:lnTo>
                    <a:pt x="245" y="462"/>
                  </a:lnTo>
                  <a:lnTo>
                    <a:pt x="234" y="463"/>
                  </a:lnTo>
                  <a:lnTo>
                    <a:pt x="220" y="465"/>
                  </a:lnTo>
                  <a:lnTo>
                    <a:pt x="206" y="467"/>
                  </a:lnTo>
                  <a:lnTo>
                    <a:pt x="192" y="467"/>
                  </a:lnTo>
                  <a:lnTo>
                    <a:pt x="177" y="467"/>
                  </a:lnTo>
                  <a:lnTo>
                    <a:pt x="162" y="465"/>
                  </a:lnTo>
                  <a:lnTo>
                    <a:pt x="146" y="464"/>
                  </a:lnTo>
                  <a:lnTo>
                    <a:pt x="131" y="462"/>
                  </a:lnTo>
                  <a:lnTo>
                    <a:pt x="116" y="459"/>
                  </a:lnTo>
                  <a:lnTo>
                    <a:pt x="101" y="454"/>
                  </a:lnTo>
                  <a:lnTo>
                    <a:pt x="87" y="447"/>
                  </a:lnTo>
                  <a:lnTo>
                    <a:pt x="74" y="440"/>
                  </a:lnTo>
                  <a:lnTo>
                    <a:pt x="61" y="431"/>
                  </a:lnTo>
                  <a:lnTo>
                    <a:pt x="48" y="421"/>
                  </a:lnTo>
                  <a:lnTo>
                    <a:pt x="38" y="408"/>
                  </a:lnTo>
                  <a:lnTo>
                    <a:pt x="29" y="394"/>
                  </a:lnTo>
                  <a:lnTo>
                    <a:pt x="17" y="369"/>
                  </a:lnTo>
                  <a:lnTo>
                    <a:pt x="9" y="338"/>
                  </a:lnTo>
                  <a:lnTo>
                    <a:pt x="3" y="301"/>
                  </a:lnTo>
                  <a:lnTo>
                    <a:pt x="0" y="260"/>
                  </a:lnTo>
                  <a:lnTo>
                    <a:pt x="0" y="218"/>
                  </a:lnTo>
                  <a:lnTo>
                    <a:pt x="2" y="176"/>
                  </a:lnTo>
                  <a:lnTo>
                    <a:pt x="8" y="136"/>
                  </a:lnTo>
                  <a:lnTo>
                    <a:pt x="16" y="99"/>
                  </a:lnTo>
                  <a:lnTo>
                    <a:pt x="25" y="72"/>
                  </a:lnTo>
                  <a:lnTo>
                    <a:pt x="35" y="54"/>
                  </a:lnTo>
                  <a:lnTo>
                    <a:pt x="43" y="44"/>
                  </a:lnTo>
                  <a:lnTo>
                    <a:pt x="49" y="39"/>
                  </a:lnTo>
                  <a:lnTo>
                    <a:pt x="66" y="31"/>
                  </a:lnTo>
                  <a:lnTo>
                    <a:pt x="84" y="23"/>
                  </a:lnTo>
                  <a:lnTo>
                    <a:pt x="102" y="16"/>
                  </a:lnTo>
                  <a:lnTo>
                    <a:pt x="121" y="11"/>
                  </a:lnTo>
                  <a:lnTo>
                    <a:pt x="140" y="6"/>
                  </a:lnTo>
                  <a:lnTo>
                    <a:pt x="161" y="3"/>
                  </a:lnTo>
                  <a:lnTo>
                    <a:pt x="182" y="0"/>
                  </a:lnTo>
                  <a:lnTo>
                    <a:pt x="203" y="0"/>
                  </a:lnTo>
                  <a:lnTo>
                    <a:pt x="225" y="1"/>
                  </a:lnTo>
                  <a:lnTo>
                    <a:pt x="246" y="6"/>
                  </a:lnTo>
                  <a:lnTo>
                    <a:pt x="268" y="12"/>
                  </a:lnTo>
                  <a:lnTo>
                    <a:pt x="290" y="21"/>
                  </a:lnTo>
                  <a:lnTo>
                    <a:pt x="313" y="33"/>
                  </a:lnTo>
                  <a:lnTo>
                    <a:pt x="335" y="46"/>
                  </a:lnTo>
                  <a:lnTo>
                    <a:pt x="358" y="64"/>
                  </a:lnTo>
                  <a:lnTo>
                    <a:pt x="380" y="84"/>
                  </a:lnTo>
                  <a:lnTo>
                    <a:pt x="370" y="90"/>
                  </a:lnTo>
                  <a:lnTo>
                    <a:pt x="360" y="96"/>
                  </a:lnTo>
                  <a:lnTo>
                    <a:pt x="351" y="103"/>
                  </a:lnTo>
                  <a:lnTo>
                    <a:pt x="342" y="110"/>
                  </a:lnTo>
                  <a:lnTo>
                    <a:pt x="333" y="118"/>
                  </a:lnTo>
                  <a:lnTo>
                    <a:pt x="325" y="126"/>
                  </a:lnTo>
                  <a:lnTo>
                    <a:pt x="317" y="135"/>
                  </a:lnTo>
                  <a:lnTo>
                    <a:pt x="309" y="145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5" name="Freeform 658"/>
            <p:cNvSpPr>
              <a:spLocks/>
            </p:cNvSpPr>
            <p:nvPr/>
          </p:nvSpPr>
          <p:spPr bwMode="auto">
            <a:xfrm>
              <a:off x="3274" y="2283"/>
              <a:ext cx="433" cy="123"/>
            </a:xfrm>
            <a:custGeom>
              <a:avLst/>
              <a:gdLst>
                <a:gd name="T0" fmla="*/ 240 w 866"/>
                <a:gd name="T1" fmla="*/ 122 h 244"/>
                <a:gd name="T2" fmla="*/ 282 w 866"/>
                <a:gd name="T3" fmla="*/ 120 h 244"/>
                <a:gd name="T4" fmla="*/ 320 w 866"/>
                <a:gd name="T5" fmla="*/ 115 h 244"/>
                <a:gd name="T6" fmla="*/ 354 w 866"/>
                <a:gd name="T7" fmla="*/ 108 h 244"/>
                <a:gd name="T8" fmla="*/ 384 w 866"/>
                <a:gd name="T9" fmla="*/ 99 h 244"/>
                <a:gd name="T10" fmla="*/ 407 w 866"/>
                <a:gd name="T11" fmla="*/ 88 h 244"/>
                <a:gd name="T12" fmla="*/ 423 w 866"/>
                <a:gd name="T13" fmla="*/ 77 h 244"/>
                <a:gd name="T14" fmla="*/ 432 w 866"/>
                <a:gd name="T15" fmla="*/ 65 h 244"/>
                <a:gd name="T16" fmla="*/ 432 w 866"/>
                <a:gd name="T17" fmla="*/ 51 h 244"/>
                <a:gd name="T18" fmla="*/ 423 w 866"/>
                <a:gd name="T19" fmla="*/ 40 h 244"/>
                <a:gd name="T20" fmla="*/ 407 w 866"/>
                <a:gd name="T21" fmla="*/ 30 h 244"/>
                <a:gd name="T22" fmla="*/ 384 w 866"/>
                <a:gd name="T23" fmla="*/ 20 h 244"/>
                <a:gd name="T24" fmla="*/ 354 w 866"/>
                <a:gd name="T25" fmla="*/ 13 h 244"/>
                <a:gd name="T26" fmla="*/ 320 w 866"/>
                <a:gd name="T27" fmla="*/ 7 h 244"/>
                <a:gd name="T28" fmla="*/ 282 w 866"/>
                <a:gd name="T29" fmla="*/ 3 h 244"/>
                <a:gd name="T30" fmla="*/ 240 w 866"/>
                <a:gd name="T31" fmla="*/ 0 h 244"/>
                <a:gd name="T32" fmla="*/ 197 w 866"/>
                <a:gd name="T33" fmla="*/ 1 h 244"/>
                <a:gd name="T34" fmla="*/ 155 w 866"/>
                <a:gd name="T35" fmla="*/ 3 h 244"/>
                <a:gd name="T36" fmla="*/ 115 w 866"/>
                <a:gd name="T37" fmla="*/ 8 h 244"/>
                <a:gd name="T38" fmla="*/ 80 w 866"/>
                <a:gd name="T39" fmla="*/ 15 h 244"/>
                <a:gd name="T40" fmla="*/ 51 w 866"/>
                <a:gd name="T41" fmla="*/ 24 h 244"/>
                <a:gd name="T42" fmla="*/ 27 w 866"/>
                <a:gd name="T43" fmla="*/ 34 h 244"/>
                <a:gd name="T44" fmla="*/ 10 w 866"/>
                <a:gd name="T45" fmla="*/ 45 h 244"/>
                <a:gd name="T46" fmla="*/ 1 w 866"/>
                <a:gd name="T47" fmla="*/ 57 h 244"/>
                <a:gd name="T48" fmla="*/ 1 w 866"/>
                <a:gd name="T49" fmla="*/ 70 h 244"/>
                <a:gd name="T50" fmla="*/ 10 w 866"/>
                <a:gd name="T51" fmla="*/ 81 h 244"/>
                <a:gd name="T52" fmla="*/ 27 w 866"/>
                <a:gd name="T53" fmla="*/ 92 h 244"/>
                <a:gd name="T54" fmla="*/ 51 w 866"/>
                <a:gd name="T55" fmla="*/ 101 h 244"/>
                <a:gd name="T56" fmla="*/ 80 w 866"/>
                <a:gd name="T57" fmla="*/ 110 h 244"/>
                <a:gd name="T58" fmla="*/ 115 w 866"/>
                <a:gd name="T59" fmla="*/ 116 h 244"/>
                <a:gd name="T60" fmla="*/ 155 w 866"/>
                <a:gd name="T61" fmla="*/ 120 h 244"/>
                <a:gd name="T62" fmla="*/ 197 w 866"/>
                <a:gd name="T63" fmla="*/ 122 h 244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866"/>
                <a:gd name="T97" fmla="*/ 0 h 244"/>
                <a:gd name="T98" fmla="*/ 866 w 866"/>
                <a:gd name="T99" fmla="*/ 244 h 244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866" h="244">
                  <a:moveTo>
                    <a:pt x="436" y="244"/>
                  </a:moveTo>
                  <a:lnTo>
                    <a:pt x="480" y="243"/>
                  </a:lnTo>
                  <a:lnTo>
                    <a:pt x="523" y="242"/>
                  </a:lnTo>
                  <a:lnTo>
                    <a:pt x="563" y="238"/>
                  </a:lnTo>
                  <a:lnTo>
                    <a:pt x="602" y="234"/>
                  </a:lnTo>
                  <a:lnTo>
                    <a:pt x="640" y="228"/>
                  </a:lnTo>
                  <a:lnTo>
                    <a:pt x="676" y="221"/>
                  </a:lnTo>
                  <a:lnTo>
                    <a:pt x="708" y="214"/>
                  </a:lnTo>
                  <a:lnTo>
                    <a:pt x="739" y="205"/>
                  </a:lnTo>
                  <a:lnTo>
                    <a:pt x="767" y="196"/>
                  </a:lnTo>
                  <a:lnTo>
                    <a:pt x="792" y="185"/>
                  </a:lnTo>
                  <a:lnTo>
                    <a:pt x="814" y="175"/>
                  </a:lnTo>
                  <a:lnTo>
                    <a:pt x="831" y="163"/>
                  </a:lnTo>
                  <a:lnTo>
                    <a:pt x="846" y="152"/>
                  </a:lnTo>
                  <a:lnTo>
                    <a:pt x="857" y="140"/>
                  </a:lnTo>
                  <a:lnTo>
                    <a:pt x="864" y="128"/>
                  </a:lnTo>
                  <a:lnTo>
                    <a:pt x="866" y="115"/>
                  </a:lnTo>
                  <a:lnTo>
                    <a:pt x="864" y="102"/>
                  </a:lnTo>
                  <a:lnTo>
                    <a:pt x="857" y="91"/>
                  </a:lnTo>
                  <a:lnTo>
                    <a:pt x="846" y="79"/>
                  </a:lnTo>
                  <a:lnTo>
                    <a:pt x="831" y="69"/>
                  </a:lnTo>
                  <a:lnTo>
                    <a:pt x="814" y="59"/>
                  </a:lnTo>
                  <a:lnTo>
                    <a:pt x="792" y="49"/>
                  </a:lnTo>
                  <a:lnTo>
                    <a:pt x="767" y="40"/>
                  </a:lnTo>
                  <a:lnTo>
                    <a:pt x="739" y="32"/>
                  </a:lnTo>
                  <a:lnTo>
                    <a:pt x="708" y="25"/>
                  </a:lnTo>
                  <a:lnTo>
                    <a:pt x="676" y="18"/>
                  </a:lnTo>
                  <a:lnTo>
                    <a:pt x="640" y="14"/>
                  </a:lnTo>
                  <a:lnTo>
                    <a:pt x="602" y="8"/>
                  </a:lnTo>
                  <a:lnTo>
                    <a:pt x="563" y="5"/>
                  </a:lnTo>
                  <a:lnTo>
                    <a:pt x="523" y="2"/>
                  </a:lnTo>
                  <a:lnTo>
                    <a:pt x="480" y="0"/>
                  </a:lnTo>
                  <a:lnTo>
                    <a:pt x="436" y="0"/>
                  </a:lnTo>
                  <a:lnTo>
                    <a:pt x="393" y="1"/>
                  </a:lnTo>
                  <a:lnTo>
                    <a:pt x="350" y="2"/>
                  </a:lnTo>
                  <a:lnTo>
                    <a:pt x="309" y="6"/>
                  </a:lnTo>
                  <a:lnTo>
                    <a:pt x="268" y="10"/>
                  </a:lnTo>
                  <a:lnTo>
                    <a:pt x="230" y="16"/>
                  </a:lnTo>
                  <a:lnTo>
                    <a:pt x="195" y="22"/>
                  </a:lnTo>
                  <a:lnTo>
                    <a:pt x="160" y="30"/>
                  </a:lnTo>
                  <a:lnTo>
                    <a:pt x="129" y="38"/>
                  </a:lnTo>
                  <a:lnTo>
                    <a:pt x="101" y="47"/>
                  </a:lnTo>
                  <a:lnTo>
                    <a:pt x="76" y="56"/>
                  </a:lnTo>
                  <a:lnTo>
                    <a:pt x="53" y="67"/>
                  </a:lnTo>
                  <a:lnTo>
                    <a:pt x="34" y="77"/>
                  </a:lnTo>
                  <a:lnTo>
                    <a:pt x="19" y="89"/>
                  </a:lnTo>
                  <a:lnTo>
                    <a:pt x="9" y="101"/>
                  </a:lnTo>
                  <a:lnTo>
                    <a:pt x="2" y="113"/>
                  </a:lnTo>
                  <a:lnTo>
                    <a:pt x="0" y="125"/>
                  </a:lnTo>
                  <a:lnTo>
                    <a:pt x="2" y="138"/>
                  </a:lnTo>
                  <a:lnTo>
                    <a:pt x="9" y="150"/>
                  </a:lnTo>
                  <a:lnTo>
                    <a:pt x="19" y="161"/>
                  </a:lnTo>
                  <a:lnTo>
                    <a:pt x="34" y="173"/>
                  </a:lnTo>
                  <a:lnTo>
                    <a:pt x="53" y="183"/>
                  </a:lnTo>
                  <a:lnTo>
                    <a:pt x="76" y="193"/>
                  </a:lnTo>
                  <a:lnTo>
                    <a:pt x="101" y="201"/>
                  </a:lnTo>
                  <a:lnTo>
                    <a:pt x="129" y="211"/>
                  </a:lnTo>
                  <a:lnTo>
                    <a:pt x="160" y="218"/>
                  </a:lnTo>
                  <a:lnTo>
                    <a:pt x="195" y="224"/>
                  </a:lnTo>
                  <a:lnTo>
                    <a:pt x="230" y="230"/>
                  </a:lnTo>
                  <a:lnTo>
                    <a:pt x="268" y="235"/>
                  </a:lnTo>
                  <a:lnTo>
                    <a:pt x="309" y="239"/>
                  </a:lnTo>
                  <a:lnTo>
                    <a:pt x="350" y="242"/>
                  </a:lnTo>
                  <a:lnTo>
                    <a:pt x="393" y="243"/>
                  </a:lnTo>
                  <a:lnTo>
                    <a:pt x="436" y="24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6" name="Freeform 659"/>
            <p:cNvSpPr>
              <a:spLocks/>
            </p:cNvSpPr>
            <p:nvPr/>
          </p:nvSpPr>
          <p:spPr bwMode="auto">
            <a:xfrm>
              <a:off x="3663" y="2354"/>
              <a:ext cx="210" cy="289"/>
            </a:xfrm>
            <a:custGeom>
              <a:avLst/>
              <a:gdLst>
                <a:gd name="T0" fmla="*/ 98 w 421"/>
                <a:gd name="T1" fmla="*/ 93 h 576"/>
                <a:gd name="T2" fmla="*/ 86 w 421"/>
                <a:gd name="T3" fmla="*/ 99 h 576"/>
                <a:gd name="T4" fmla="*/ 72 w 421"/>
                <a:gd name="T5" fmla="*/ 94 h 576"/>
                <a:gd name="T6" fmla="*/ 64 w 421"/>
                <a:gd name="T7" fmla="*/ 82 h 576"/>
                <a:gd name="T8" fmla="*/ 76 w 421"/>
                <a:gd name="T9" fmla="*/ 46 h 576"/>
                <a:gd name="T10" fmla="*/ 120 w 421"/>
                <a:gd name="T11" fmla="*/ 22 h 576"/>
                <a:gd name="T12" fmla="*/ 150 w 421"/>
                <a:gd name="T13" fmla="*/ 20 h 576"/>
                <a:gd name="T14" fmla="*/ 173 w 421"/>
                <a:gd name="T15" fmla="*/ 32 h 576"/>
                <a:gd name="T16" fmla="*/ 189 w 421"/>
                <a:gd name="T17" fmla="*/ 64 h 576"/>
                <a:gd name="T18" fmla="*/ 187 w 421"/>
                <a:gd name="T19" fmla="*/ 98 h 576"/>
                <a:gd name="T20" fmla="*/ 162 w 421"/>
                <a:gd name="T21" fmla="*/ 132 h 576"/>
                <a:gd name="T22" fmla="*/ 118 w 421"/>
                <a:gd name="T23" fmla="*/ 153 h 576"/>
                <a:gd name="T24" fmla="*/ 95 w 421"/>
                <a:gd name="T25" fmla="*/ 153 h 576"/>
                <a:gd name="T26" fmla="*/ 64 w 421"/>
                <a:gd name="T27" fmla="*/ 153 h 576"/>
                <a:gd name="T28" fmla="*/ 29 w 421"/>
                <a:gd name="T29" fmla="*/ 162 h 576"/>
                <a:gd name="T30" fmla="*/ 14 w 421"/>
                <a:gd name="T31" fmla="*/ 174 h 576"/>
                <a:gd name="T32" fmla="*/ 0 w 421"/>
                <a:gd name="T33" fmla="*/ 209 h 576"/>
                <a:gd name="T34" fmla="*/ 6 w 421"/>
                <a:gd name="T35" fmla="*/ 256 h 576"/>
                <a:gd name="T36" fmla="*/ 26 w 421"/>
                <a:gd name="T37" fmla="*/ 284 h 576"/>
                <a:gd name="T38" fmla="*/ 53 w 421"/>
                <a:gd name="T39" fmla="*/ 289 h 576"/>
                <a:gd name="T40" fmla="*/ 73 w 421"/>
                <a:gd name="T41" fmla="*/ 281 h 576"/>
                <a:gd name="T42" fmla="*/ 86 w 421"/>
                <a:gd name="T43" fmla="*/ 258 h 576"/>
                <a:gd name="T44" fmla="*/ 82 w 421"/>
                <a:gd name="T45" fmla="*/ 237 h 576"/>
                <a:gd name="T46" fmla="*/ 56 w 421"/>
                <a:gd name="T47" fmla="*/ 224 h 576"/>
                <a:gd name="T48" fmla="*/ 40 w 421"/>
                <a:gd name="T49" fmla="*/ 227 h 576"/>
                <a:gd name="T50" fmla="*/ 40 w 421"/>
                <a:gd name="T51" fmla="*/ 241 h 576"/>
                <a:gd name="T52" fmla="*/ 49 w 421"/>
                <a:gd name="T53" fmla="*/ 244 h 576"/>
                <a:gd name="T54" fmla="*/ 62 w 421"/>
                <a:gd name="T55" fmla="*/ 246 h 576"/>
                <a:gd name="T56" fmla="*/ 66 w 421"/>
                <a:gd name="T57" fmla="*/ 258 h 576"/>
                <a:gd name="T58" fmla="*/ 53 w 421"/>
                <a:gd name="T59" fmla="*/ 269 h 576"/>
                <a:gd name="T60" fmla="*/ 33 w 421"/>
                <a:gd name="T61" fmla="*/ 265 h 576"/>
                <a:gd name="T62" fmla="*/ 22 w 421"/>
                <a:gd name="T63" fmla="*/ 239 h 576"/>
                <a:gd name="T64" fmla="*/ 21 w 421"/>
                <a:gd name="T65" fmla="*/ 205 h 576"/>
                <a:gd name="T66" fmla="*/ 34 w 421"/>
                <a:gd name="T67" fmla="*/ 182 h 576"/>
                <a:gd name="T68" fmla="*/ 57 w 421"/>
                <a:gd name="T69" fmla="*/ 173 h 576"/>
                <a:gd name="T70" fmla="*/ 95 w 421"/>
                <a:gd name="T71" fmla="*/ 173 h 576"/>
                <a:gd name="T72" fmla="*/ 128 w 421"/>
                <a:gd name="T73" fmla="*/ 170 h 576"/>
                <a:gd name="T74" fmla="*/ 156 w 421"/>
                <a:gd name="T75" fmla="*/ 159 h 576"/>
                <a:gd name="T76" fmla="*/ 180 w 421"/>
                <a:gd name="T77" fmla="*/ 143 h 576"/>
                <a:gd name="T78" fmla="*/ 197 w 421"/>
                <a:gd name="T79" fmla="*/ 122 h 576"/>
                <a:gd name="T80" fmla="*/ 210 w 421"/>
                <a:gd name="T81" fmla="*/ 82 h 576"/>
                <a:gd name="T82" fmla="*/ 200 w 421"/>
                <a:gd name="T83" fmla="*/ 39 h 576"/>
                <a:gd name="T84" fmla="*/ 175 w 421"/>
                <a:gd name="T85" fmla="*/ 9 h 576"/>
                <a:gd name="T86" fmla="*/ 140 w 421"/>
                <a:gd name="T87" fmla="*/ 0 h 576"/>
                <a:gd name="T88" fmla="*/ 82 w 421"/>
                <a:gd name="T89" fmla="*/ 17 h 576"/>
                <a:gd name="T90" fmla="*/ 45 w 421"/>
                <a:gd name="T91" fmla="*/ 65 h 576"/>
                <a:gd name="T92" fmla="*/ 51 w 421"/>
                <a:gd name="T93" fmla="*/ 99 h 576"/>
                <a:gd name="T94" fmla="*/ 71 w 421"/>
                <a:gd name="T95" fmla="*/ 116 h 576"/>
                <a:gd name="T96" fmla="*/ 90 w 421"/>
                <a:gd name="T97" fmla="*/ 118 h 576"/>
                <a:gd name="T98" fmla="*/ 116 w 421"/>
                <a:gd name="T99" fmla="*/ 103 h 576"/>
                <a:gd name="T100" fmla="*/ 123 w 421"/>
                <a:gd name="T101" fmla="*/ 86 h 576"/>
                <a:gd name="T102" fmla="*/ 111 w 421"/>
                <a:gd name="T103" fmla="*/ 79 h 57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w 421"/>
                <a:gd name="T157" fmla="*/ 0 h 576"/>
                <a:gd name="T158" fmla="*/ 421 w 421"/>
                <a:gd name="T159" fmla="*/ 576 h 576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T156" t="T157" r="T158" b="T159"/>
              <a:pathLst>
                <a:path w="421" h="576">
                  <a:moveTo>
                    <a:pt x="210" y="168"/>
                  </a:moveTo>
                  <a:lnTo>
                    <a:pt x="206" y="173"/>
                  </a:lnTo>
                  <a:lnTo>
                    <a:pt x="202" y="179"/>
                  </a:lnTo>
                  <a:lnTo>
                    <a:pt x="197" y="185"/>
                  </a:lnTo>
                  <a:lnTo>
                    <a:pt x="191" y="190"/>
                  </a:lnTo>
                  <a:lnTo>
                    <a:pt x="184" y="194"/>
                  </a:lnTo>
                  <a:lnTo>
                    <a:pt x="179" y="196"/>
                  </a:lnTo>
                  <a:lnTo>
                    <a:pt x="172" y="198"/>
                  </a:lnTo>
                  <a:lnTo>
                    <a:pt x="164" y="196"/>
                  </a:lnTo>
                  <a:lnTo>
                    <a:pt x="157" y="194"/>
                  </a:lnTo>
                  <a:lnTo>
                    <a:pt x="151" y="192"/>
                  </a:lnTo>
                  <a:lnTo>
                    <a:pt x="145" y="187"/>
                  </a:lnTo>
                  <a:lnTo>
                    <a:pt x="140" y="182"/>
                  </a:lnTo>
                  <a:lnTo>
                    <a:pt x="135" y="176"/>
                  </a:lnTo>
                  <a:lnTo>
                    <a:pt x="132" y="170"/>
                  </a:lnTo>
                  <a:lnTo>
                    <a:pt x="129" y="163"/>
                  </a:lnTo>
                  <a:lnTo>
                    <a:pt x="128" y="156"/>
                  </a:lnTo>
                  <a:lnTo>
                    <a:pt x="129" y="131"/>
                  </a:lnTo>
                  <a:lnTo>
                    <a:pt x="137" y="109"/>
                  </a:lnTo>
                  <a:lnTo>
                    <a:pt x="152" y="91"/>
                  </a:lnTo>
                  <a:lnTo>
                    <a:pt x="171" y="74"/>
                  </a:lnTo>
                  <a:lnTo>
                    <a:pt x="193" y="62"/>
                  </a:lnTo>
                  <a:lnTo>
                    <a:pt x="217" y="51"/>
                  </a:lnTo>
                  <a:lnTo>
                    <a:pt x="241" y="44"/>
                  </a:lnTo>
                  <a:lnTo>
                    <a:pt x="264" y="40"/>
                  </a:lnTo>
                  <a:lnTo>
                    <a:pt x="275" y="39"/>
                  </a:lnTo>
                  <a:lnTo>
                    <a:pt x="287" y="39"/>
                  </a:lnTo>
                  <a:lnTo>
                    <a:pt x="300" y="40"/>
                  </a:lnTo>
                  <a:lnTo>
                    <a:pt x="312" y="43"/>
                  </a:lnTo>
                  <a:lnTo>
                    <a:pt x="324" y="48"/>
                  </a:lnTo>
                  <a:lnTo>
                    <a:pt x="335" y="55"/>
                  </a:lnTo>
                  <a:lnTo>
                    <a:pt x="346" y="64"/>
                  </a:lnTo>
                  <a:lnTo>
                    <a:pt x="355" y="77"/>
                  </a:lnTo>
                  <a:lnTo>
                    <a:pt x="365" y="93"/>
                  </a:lnTo>
                  <a:lnTo>
                    <a:pt x="372" y="110"/>
                  </a:lnTo>
                  <a:lnTo>
                    <a:pt x="378" y="127"/>
                  </a:lnTo>
                  <a:lnTo>
                    <a:pt x="380" y="145"/>
                  </a:lnTo>
                  <a:lnTo>
                    <a:pt x="381" y="162"/>
                  </a:lnTo>
                  <a:lnTo>
                    <a:pt x="379" y="178"/>
                  </a:lnTo>
                  <a:lnTo>
                    <a:pt x="375" y="195"/>
                  </a:lnTo>
                  <a:lnTo>
                    <a:pt x="368" y="211"/>
                  </a:lnTo>
                  <a:lnTo>
                    <a:pt x="356" y="231"/>
                  </a:lnTo>
                  <a:lnTo>
                    <a:pt x="341" y="248"/>
                  </a:lnTo>
                  <a:lnTo>
                    <a:pt x="324" y="264"/>
                  </a:lnTo>
                  <a:lnTo>
                    <a:pt x="304" y="278"/>
                  </a:lnTo>
                  <a:lnTo>
                    <a:pt x="282" y="290"/>
                  </a:lnTo>
                  <a:lnTo>
                    <a:pt x="259" y="298"/>
                  </a:lnTo>
                  <a:lnTo>
                    <a:pt x="236" y="304"/>
                  </a:lnTo>
                  <a:lnTo>
                    <a:pt x="211" y="306"/>
                  </a:lnTo>
                  <a:lnTo>
                    <a:pt x="205" y="306"/>
                  </a:lnTo>
                  <a:lnTo>
                    <a:pt x="198" y="305"/>
                  </a:lnTo>
                  <a:lnTo>
                    <a:pt x="191" y="305"/>
                  </a:lnTo>
                  <a:lnTo>
                    <a:pt x="183" y="305"/>
                  </a:lnTo>
                  <a:lnTo>
                    <a:pt x="166" y="305"/>
                  </a:lnTo>
                  <a:lnTo>
                    <a:pt x="148" y="305"/>
                  </a:lnTo>
                  <a:lnTo>
                    <a:pt x="129" y="305"/>
                  </a:lnTo>
                  <a:lnTo>
                    <a:pt x="112" y="307"/>
                  </a:lnTo>
                  <a:lnTo>
                    <a:pt x="94" y="310"/>
                  </a:lnTo>
                  <a:lnTo>
                    <a:pt x="76" y="315"/>
                  </a:lnTo>
                  <a:lnTo>
                    <a:pt x="59" y="323"/>
                  </a:lnTo>
                  <a:lnTo>
                    <a:pt x="43" y="333"/>
                  </a:lnTo>
                  <a:lnTo>
                    <a:pt x="42" y="333"/>
                  </a:lnTo>
                  <a:lnTo>
                    <a:pt x="29" y="347"/>
                  </a:lnTo>
                  <a:lnTo>
                    <a:pt x="19" y="362"/>
                  </a:lnTo>
                  <a:lnTo>
                    <a:pt x="11" y="378"/>
                  </a:lnTo>
                  <a:lnTo>
                    <a:pt x="5" y="397"/>
                  </a:lnTo>
                  <a:lnTo>
                    <a:pt x="1" y="416"/>
                  </a:lnTo>
                  <a:lnTo>
                    <a:pt x="0" y="438"/>
                  </a:lnTo>
                  <a:lnTo>
                    <a:pt x="3" y="461"/>
                  </a:lnTo>
                  <a:lnTo>
                    <a:pt x="6" y="485"/>
                  </a:lnTo>
                  <a:lnTo>
                    <a:pt x="12" y="510"/>
                  </a:lnTo>
                  <a:lnTo>
                    <a:pt x="19" y="529"/>
                  </a:lnTo>
                  <a:lnTo>
                    <a:pt x="28" y="545"/>
                  </a:lnTo>
                  <a:lnTo>
                    <a:pt x="39" y="558"/>
                  </a:lnTo>
                  <a:lnTo>
                    <a:pt x="52" y="567"/>
                  </a:lnTo>
                  <a:lnTo>
                    <a:pt x="68" y="573"/>
                  </a:lnTo>
                  <a:lnTo>
                    <a:pt x="85" y="576"/>
                  </a:lnTo>
                  <a:lnTo>
                    <a:pt x="107" y="576"/>
                  </a:lnTo>
                  <a:lnTo>
                    <a:pt x="108" y="576"/>
                  </a:lnTo>
                  <a:lnTo>
                    <a:pt x="122" y="574"/>
                  </a:lnTo>
                  <a:lnTo>
                    <a:pt x="135" y="568"/>
                  </a:lnTo>
                  <a:lnTo>
                    <a:pt x="146" y="560"/>
                  </a:lnTo>
                  <a:lnTo>
                    <a:pt x="156" y="550"/>
                  </a:lnTo>
                  <a:lnTo>
                    <a:pt x="164" y="540"/>
                  </a:lnTo>
                  <a:lnTo>
                    <a:pt x="170" y="527"/>
                  </a:lnTo>
                  <a:lnTo>
                    <a:pt x="173" y="514"/>
                  </a:lnTo>
                  <a:lnTo>
                    <a:pt x="174" y="500"/>
                  </a:lnTo>
                  <a:lnTo>
                    <a:pt x="173" y="490"/>
                  </a:lnTo>
                  <a:lnTo>
                    <a:pt x="170" y="481"/>
                  </a:lnTo>
                  <a:lnTo>
                    <a:pt x="164" y="472"/>
                  </a:lnTo>
                  <a:lnTo>
                    <a:pt x="155" y="464"/>
                  </a:lnTo>
                  <a:lnTo>
                    <a:pt x="144" y="457"/>
                  </a:lnTo>
                  <a:lnTo>
                    <a:pt x="130" y="451"/>
                  </a:lnTo>
                  <a:lnTo>
                    <a:pt x="113" y="447"/>
                  </a:lnTo>
                  <a:lnTo>
                    <a:pt x="94" y="447"/>
                  </a:lnTo>
                  <a:lnTo>
                    <a:pt x="87" y="449"/>
                  </a:lnTo>
                  <a:lnTo>
                    <a:pt x="80" y="453"/>
                  </a:lnTo>
                  <a:lnTo>
                    <a:pt x="75" y="460"/>
                  </a:lnTo>
                  <a:lnTo>
                    <a:pt x="74" y="467"/>
                  </a:lnTo>
                  <a:lnTo>
                    <a:pt x="76" y="475"/>
                  </a:lnTo>
                  <a:lnTo>
                    <a:pt x="81" y="481"/>
                  </a:lnTo>
                  <a:lnTo>
                    <a:pt x="88" y="485"/>
                  </a:lnTo>
                  <a:lnTo>
                    <a:pt x="95" y="487"/>
                  </a:lnTo>
                  <a:lnTo>
                    <a:pt x="99" y="487"/>
                  </a:lnTo>
                  <a:lnTo>
                    <a:pt x="106" y="487"/>
                  </a:lnTo>
                  <a:lnTo>
                    <a:pt x="112" y="488"/>
                  </a:lnTo>
                  <a:lnTo>
                    <a:pt x="119" y="489"/>
                  </a:lnTo>
                  <a:lnTo>
                    <a:pt x="125" y="490"/>
                  </a:lnTo>
                  <a:lnTo>
                    <a:pt x="130" y="494"/>
                  </a:lnTo>
                  <a:lnTo>
                    <a:pt x="134" y="497"/>
                  </a:lnTo>
                  <a:lnTo>
                    <a:pt x="135" y="503"/>
                  </a:lnTo>
                  <a:lnTo>
                    <a:pt x="133" y="514"/>
                  </a:lnTo>
                  <a:lnTo>
                    <a:pt x="127" y="525"/>
                  </a:lnTo>
                  <a:lnTo>
                    <a:pt x="117" y="534"/>
                  </a:lnTo>
                  <a:lnTo>
                    <a:pt x="104" y="537"/>
                  </a:lnTo>
                  <a:lnTo>
                    <a:pt x="106" y="537"/>
                  </a:lnTo>
                  <a:lnTo>
                    <a:pt x="94" y="537"/>
                  </a:lnTo>
                  <a:lnTo>
                    <a:pt x="82" y="536"/>
                  </a:lnTo>
                  <a:lnTo>
                    <a:pt x="73" y="534"/>
                  </a:lnTo>
                  <a:lnTo>
                    <a:pt x="66" y="529"/>
                  </a:lnTo>
                  <a:lnTo>
                    <a:pt x="59" y="521"/>
                  </a:lnTo>
                  <a:lnTo>
                    <a:pt x="53" y="511"/>
                  </a:lnTo>
                  <a:lnTo>
                    <a:pt x="49" y="496"/>
                  </a:lnTo>
                  <a:lnTo>
                    <a:pt x="44" y="477"/>
                  </a:lnTo>
                  <a:lnTo>
                    <a:pt x="41" y="458"/>
                  </a:lnTo>
                  <a:lnTo>
                    <a:pt x="39" y="441"/>
                  </a:lnTo>
                  <a:lnTo>
                    <a:pt x="41" y="424"/>
                  </a:lnTo>
                  <a:lnTo>
                    <a:pt x="43" y="409"/>
                  </a:lnTo>
                  <a:lnTo>
                    <a:pt x="46" y="396"/>
                  </a:lnTo>
                  <a:lnTo>
                    <a:pt x="52" y="383"/>
                  </a:lnTo>
                  <a:lnTo>
                    <a:pt x="59" y="373"/>
                  </a:lnTo>
                  <a:lnTo>
                    <a:pt x="68" y="363"/>
                  </a:lnTo>
                  <a:lnTo>
                    <a:pt x="67" y="365"/>
                  </a:lnTo>
                  <a:lnTo>
                    <a:pt x="82" y="355"/>
                  </a:lnTo>
                  <a:lnTo>
                    <a:pt x="98" y="348"/>
                  </a:lnTo>
                  <a:lnTo>
                    <a:pt x="115" y="345"/>
                  </a:lnTo>
                  <a:lnTo>
                    <a:pt x="134" y="343"/>
                  </a:lnTo>
                  <a:lnTo>
                    <a:pt x="152" y="343"/>
                  </a:lnTo>
                  <a:lnTo>
                    <a:pt x="172" y="343"/>
                  </a:lnTo>
                  <a:lnTo>
                    <a:pt x="191" y="344"/>
                  </a:lnTo>
                  <a:lnTo>
                    <a:pt x="212" y="344"/>
                  </a:lnTo>
                  <a:lnTo>
                    <a:pt x="227" y="343"/>
                  </a:lnTo>
                  <a:lnTo>
                    <a:pt x="242" y="340"/>
                  </a:lnTo>
                  <a:lnTo>
                    <a:pt x="257" y="338"/>
                  </a:lnTo>
                  <a:lnTo>
                    <a:pt x="272" y="333"/>
                  </a:lnTo>
                  <a:lnTo>
                    <a:pt x="286" y="329"/>
                  </a:lnTo>
                  <a:lnTo>
                    <a:pt x="300" y="324"/>
                  </a:lnTo>
                  <a:lnTo>
                    <a:pt x="312" y="317"/>
                  </a:lnTo>
                  <a:lnTo>
                    <a:pt x="325" y="310"/>
                  </a:lnTo>
                  <a:lnTo>
                    <a:pt x="338" y="302"/>
                  </a:lnTo>
                  <a:lnTo>
                    <a:pt x="349" y="294"/>
                  </a:lnTo>
                  <a:lnTo>
                    <a:pt x="360" y="285"/>
                  </a:lnTo>
                  <a:lnTo>
                    <a:pt x="370" y="276"/>
                  </a:lnTo>
                  <a:lnTo>
                    <a:pt x="379" y="264"/>
                  </a:lnTo>
                  <a:lnTo>
                    <a:pt x="387" y="254"/>
                  </a:lnTo>
                  <a:lnTo>
                    <a:pt x="395" y="243"/>
                  </a:lnTo>
                  <a:lnTo>
                    <a:pt x="402" y="230"/>
                  </a:lnTo>
                  <a:lnTo>
                    <a:pt x="411" y="208"/>
                  </a:lnTo>
                  <a:lnTo>
                    <a:pt x="417" y="186"/>
                  </a:lnTo>
                  <a:lnTo>
                    <a:pt x="421" y="164"/>
                  </a:lnTo>
                  <a:lnTo>
                    <a:pt x="421" y="142"/>
                  </a:lnTo>
                  <a:lnTo>
                    <a:pt x="417" y="119"/>
                  </a:lnTo>
                  <a:lnTo>
                    <a:pt x="410" y="97"/>
                  </a:lnTo>
                  <a:lnTo>
                    <a:pt x="401" y="77"/>
                  </a:lnTo>
                  <a:lnTo>
                    <a:pt x="388" y="55"/>
                  </a:lnTo>
                  <a:lnTo>
                    <a:pt x="378" y="40"/>
                  </a:lnTo>
                  <a:lnTo>
                    <a:pt x="365" y="28"/>
                  </a:lnTo>
                  <a:lnTo>
                    <a:pt x="351" y="18"/>
                  </a:lnTo>
                  <a:lnTo>
                    <a:pt x="337" y="10"/>
                  </a:lnTo>
                  <a:lnTo>
                    <a:pt x="319" y="4"/>
                  </a:lnTo>
                  <a:lnTo>
                    <a:pt x="301" y="1"/>
                  </a:lnTo>
                  <a:lnTo>
                    <a:pt x="280" y="0"/>
                  </a:lnTo>
                  <a:lnTo>
                    <a:pt x="259" y="1"/>
                  </a:lnTo>
                  <a:lnTo>
                    <a:pt x="226" y="8"/>
                  </a:lnTo>
                  <a:lnTo>
                    <a:pt x="194" y="18"/>
                  </a:lnTo>
                  <a:lnTo>
                    <a:pt x="164" y="33"/>
                  </a:lnTo>
                  <a:lnTo>
                    <a:pt x="136" y="51"/>
                  </a:lnTo>
                  <a:lnTo>
                    <a:pt x="114" y="73"/>
                  </a:lnTo>
                  <a:lnTo>
                    <a:pt x="98" y="99"/>
                  </a:lnTo>
                  <a:lnTo>
                    <a:pt x="90" y="129"/>
                  </a:lnTo>
                  <a:lnTo>
                    <a:pt x="89" y="161"/>
                  </a:lnTo>
                  <a:lnTo>
                    <a:pt x="91" y="173"/>
                  </a:lnTo>
                  <a:lnTo>
                    <a:pt x="96" y="186"/>
                  </a:lnTo>
                  <a:lnTo>
                    <a:pt x="103" y="198"/>
                  </a:lnTo>
                  <a:lnTo>
                    <a:pt x="111" y="208"/>
                  </a:lnTo>
                  <a:lnTo>
                    <a:pt x="120" y="217"/>
                  </a:lnTo>
                  <a:lnTo>
                    <a:pt x="130" y="225"/>
                  </a:lnTo>
                  <a:lnTo>
                    <a:pt x="142" y="231"/>
                  </a:lnTo>
                  <a:lnTo>
                    <a:pt x="155" y="234"/>
                  </a:lnTo>
                  <a:lnTo>
                    <a:pt x="161" y="236"/>
                  </a:lnTo>
                  <a:lnTo>
                    <a:pt x="171" y="236"/>
                  </a:lnTo>
                  <a:lnTo>
                    <a:pt x="181" y="236"/>
                  </a:lnTo>
                  <a:lnTo>
                    <a:pt x="194" y="232"/>
                  </a:lnTo>
                  <a:lnTo>
                    <a:pt x="206" y="226"/>
                  </a:lnTo>
                  <a:lnTo>
                    <a:pt x="219" y="218"/>
                  </a:lnTo>
                  <a:lnTo>
                    <a:pt x="232" y="205"/>
                  </a:lnTo>
                  <a:lnTo>
                    <a:pt x="244" y="187"/>
                  </a:lnTo>
                  <a:lnTo>
                    <a:pt x="247" y="180"/>
                  </a:lnTo>
                  <a:lnTo>
                    <a:pt x="247" y="172"/>
                  </a:lnTo>
                  <a:lnTo>
                    <a:pt x="243" y="167"/>
                  </a:lnTo>
                  <a:lnTo>
                    <a:pt x="237" y="161"/>
                  </a:lnTo>
                  <a:lnTo>
                    <a:pt x="231" y="158"/>
                  </a:lnTo>
                  <a:lnTo>
                    <a:pt x="222" y="158"/>
                  </a:lnTo>
                  <a:lnTo>
                    <a:pt x="216" y="162"/>
                  </a:lnTo>
                  <a:lnTo>
                    <a:pt x="210" y="16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7" name="Freeform 660"/>
            <p:cNvSpPr>
              <a:spLocks/>
            </p:cNvSpPr>
            <p:nvPr/>
          </p:nvSpPr>
          <p:spPr bwMode="auto">
            <a:xfrm>
              <a:off x="3237" y="2427"/>
              <a:ext cx="406" cy="72"/>
            </a:xfrm>
            <a:custGeom>
              <a:avLst/>
              <a:gdLst>
                <a:gd name="T0" fmla="*/ 4 w 813"/>
                <a:gd name="T1" fmla="*/ 15 h 145"/>
                <a:gd name="T2" fmla="*/ 10 w 813"/>
                <a:gd name="T3" fmla="*/ 17 h 145"/>
                <a:gd name="T4" fmla="*/ 19 w 813"/>
                <a:gd name="T5" fmla="*/ 21 h 145"/>
                <a:gd name="T6" fmla="*/ 33 w 813"/>
                <a:gd name="T7" fmla="*/ 28 h 145"/>
                <a:gd name="T8" fmla="*/ 49 w 813"/>
                <a:gd name="T9" fmla="*/ 35 h 145"/>
                <a:gd name="T10" fmla="*/ 70 w 813"/>
                <a:gd name="T11" fmla="*/ 43 h 145"/>
                <a:gd name="T12" fmla="*/ 93 w 813"/>
                <a:gd name="T13" fmla="*/ 50 h 145"/>
                <a:gd name="T14" fmla="*/ 120 w 813"/>
                <a:gd name="T15" fmla="*/ 57 h 145"/>
                <a:gd name="T16" fmla="*/ 148 w 813"/>
                <a:gd name="T17" fmla="*/ 63 h 145"/>
                <a:gd name="T18" fmla="*/ 178 w 813"/>
                <a:gd name="T19" fmla="*/ 69 h 145"/>
                <a:gd name="T20" fmla="*/ 211 w 813"/>
                <a:gd name="T21" fmla="*/ 72 h 145"/>
                <a:gd name="T22" fmla="*/ 244 w 813"/>
                <a:gd name="T23" fmla="*/ 72 h 145"/>
                <a:gd name="T24" fmla="*/ 278 w 813"/>
                <a:gd name="T25" fmla="*/ 70 h 145"/>
                <a:gd name="T26" fmla="*/ 314 w 813"/>
                <a:gd name="T27" fmla="*/ 64 h 145"/>
                <a:gd name="T28" fmla="*/ 349 w 813"/>
                <a:gd name="T29" fmla="*/ 54 h 145"/>
                <a:gd name="T30" fmla="*/ 384 w 813"/>
                <a:gd name="T31" fmla="*/ 40 h 145"/>
                <a:gd name="T32" fmla="*/ 402 w 813"/>
                <a:gd name="T33" fmla="*/ 32 h 145"/>
                <a:gd name="T34" fmla="*/ 406 w 813"/>
                <a:gd name="T35" fmla="*/ 27 h 145"/>
                <a:gd name="T36" fmla="*/ 406 w 813"/>
                <a:gd name="T37" fmla="*/ 21 h 145"/>
                <a:gd name="T38" fmla="*/ 401 w 813"/>
                <a:gd name="T39" fmla="*/ 17 h 145"/>
                <a:gd name="T40" fmla="*/ 395 w 813"/>
                <a:gd name="T41" fmla="*/ 18 h 145"/>
                <a:gd name="T42" fmla="*/ 378 w 813"/>
                <a:gd name="T43" fmla="*/ 27 h 145"/>
                <a:gd name="T44" fmla="*/ 344 w 813"/>
                <a:gd name="T45" fmla="*/ 40 h 145"/>
                <a:gd name="T46" fmla="*/ 310 w 813"/>
                <a:gd name="T47" fmla="*/ 49 h 145"/>
                <a:gd name="T48" fmla="*/ 276 w 813"/>
                <a:gd name="T49" fmla="*/ 54 h 145"/>
                <a:gd name="T50" fmla="*/ 243 w 813"/>
                <a:gd name="T51" fmla="*/ 57 h 145"/>
                <a:gd name="T52" fmla="*/ 211 w 813"/>
                <a:gd name="T53" fmla="*/ 56 h 145"/>
                <a:gd name="T54" fmla="*/ 180 w 813"/>
                <a:gd name="T55" fmla="*/ 53 h 145"/>
                <a:gd name="T56" fmla="*/ 151 w 813"/>
                <a:gd name="T57" fmla="*/ 49 h 145"/>
                <a:gd name="T58" fmla="*/ 123 w 813"/>
                <a:gd name="T59" fmla="*/ 43 h 145"/>
                <a:gd name="T60" fmla="*/ 98 w 813"/>
                <a:gd name="T61" fmla="*/ 35 h 145"/>
                <a:gd name="T62" fmla="*/ 75 w 813"/>
                <a:gd name="T63" fmla="*/ 28 h 145"/>
                <a:gd name="T64" fmla="*/ 56 w 813"/>
                <a:gd name="T65" fmla="*/ 21 h 145"/>
                <a:gd name="T66" fmla="*/ 40 w 813"/>
                <a:gd name="T67" fmla="*/ 14 h 145"/>
                <a:gd name="T68" fmla="*/ 26 w 813"/>
                <a:gd name="T69" fmla="*/ 8 h 145"/>
                <a:gd name="T70" fmla="*/ 18 w 813"/>
                <a:gd name="T71" fmla="*/ 4 h 145"/>
                <a:gd name="T72" fmla="*/ 12 w 813"/>
                <a:gd name="T73" fmla="*/ 1 h 145"/>
                <a:gd name="T74" fmla="*/ 12 w 813"/>
                <a:gd name="T75" fmla="*/ 1 h 145"/>
                <a:gd name="T76" fmla="*/ 6 w 813"/>
                <a:gd name="T77" fmla="*/ 0 h 145"/>
                <a:gd name="T78" fmla="*/ 1 w 813"/>
                <a:gd name="T79" fmla="*/ 4 h 145"/>
                <a:gd name="T80" fmla="*/ 0 w 813"/>
                <a:gd name="T81" fmla="*/ 9 h 145"/>
                <a:gd name="T82" fmla="*/ 4 w 813"/>
                <a:gd name="T83" fmla="*/ 14 h 145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813"/>
                <a:gd name="T127" fmla="*/ 0 h 145"/>
                <a:gd name="T128" fmla="*/ 813 w 813"/>
                <a:gd name="T129" fmla="*/ 145 h 145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813" h="145">
                  <a:moveTo>
                    <a:pt x="8" y="28"/>
                  </a:moveTo>
                  <a:lnTo>
                    <a:pt x="9" y="30"/>
                  </a:lnTo>
                  <a:lnTo>
                    <a:pt x="14" y="32"/>
                  </a:lnTo>
                  <a:lnTo>
                    <a:pt x="20" y="34"/>
                  </a:lnTo>
                  <a:lnTo>
                    <a:pt x="28" y="39"/>
                  </a:lnTo>
                  <a:lnTo>
                    <a:pt x="39" y="43"/>
                  </a:lnTo>
                  <a:lnTo>
                    <a:pt x="51" y="49"/>
                  </a:lnTo>
                  <a:lnTo>
                    <a:pt x="66" y="56"/>
                  </a:lnTo>
                  <a:lnTo>
                    <a:pt x="82" y="63"/>
                  </a:lnTo>
                  <a:lnTo>
                    <a:pt x="99" y="70"/>
                  </a:lnTo>
                  <a:lnTo>
                    <a:pt x="119" y="78"/>
                  </a:lnTo>
                  <a:lnTo>
                    <a:pt x="141" y="86"/>
                  </a:lnTo>
                  <a:lnTo>
                    <a:pt x="162" y="93"/>
                  </a:lnTo>
                  <a:lnTo>
                    <a:pt x="187" y="101"/>
                  </a:lnTo>
                  <a:lnTo>
                    <a:pt x="213" y="108"/>
                  </a:lnTo>
                  <a:lnTo>
                    <a:pt x="240" y="115"/>
                  </a:lnTo>
                  <a:lnTo>
                    <a:pt x="267" y="122"/>
                  </a:lnTo>
                  <a:lnTo>
                    <a:pt x="296" y="127"/>
                  </a:lnTo>
                  <a:lnTo>
                    <a:pt x="326" y="133"/>
                  </a:lnTo>
                  <a:lnTo>
                    <a:pt x="357" y="138"/>
                  </a:lnTo>
                  <a:lnTo>
                    <a:pt x="388" y="141"/>
                  </a:lnTo>
                  <a:lnTo>
                    <a:pt x="422" y="144"/>
                  </a:lnTo>
                  <a:lnTo>
                    <a:pt x="454" y="145"/>
                  </a:lnTo>
                  <a:lnTo>
                    <a:pt x="488" y="145"/>
                  </a:lnTo>
                  <a:lnTo>
                    <a:pt x="522" y="142"/>
                  </a:lnTo>
                  <a:lnTo>
                    <a:pt x="557" y="140"/>
                  </a:lnTo>
                  <a:lnTo>
                    <a:pt x="592" y="136"/>
                  </a:lnTo>
                  <a:lnTo>
                    <a:pt x="628" y="129"/>
                  </a:lnTo>
                  <a:lnTo>
                    <a:pt x="663" y="119"/>
                  </a:lnTo>
                  <a:lnTo>
                    <a:pt x="698" y="109"/>
                  </a:lnTo>
                  <a:lnTo>
                    <a:pt x="734" y="96"/>
                  </a:lnTo>
                  <a:lnTo>
                    <a:pt x="769" y="81"/>
                  </a:lnTo>
                  <a:lnTo>
                    <a:pt x="805" y="64"/>
                  </a:lnTo>
                  <a:lnTo>
                    <a:pt x="810" y="61"/>
                  </a:lnTo>
                  <a:lnTo>
                    <a:pt x="813" y="55"/>
                  </a:lnTo>
                  <a:lnTo>
                    <a:pt x="813" y="49"/>
                  </a:lnTo>
                  <a:lnTo>
                    <a:pt x="812" y="43"/>
                  </a:lnTo>
                  <a:lnTo>
                    <a:pt x="807" y="39"/>
                  </a:lnTo>
                  <a:lnTo>
                    <a:pt x="803" y="35"/>
                  </a:lnTo>
                  <a:lnTo>
                    <a:pt x="797" y="35"/>
                  </a:lnTo>
                  <a:lnTo>
                    <a:pt x="791" y="37"/>
                  </a:lnTo>
                  <a:lnTo>
                    <a:pt x="757" y="54"/>
                  </a:lnTo>
                  <a:lnTo>
                    <a:pt x="723" y="68"/>
                  </a:lnTo>
                  <a:lnTo>
                    <a:pt x="689" y="80"/>
                  </a:lnTo>
                  <a:lnTo>
                    <a:pt x="654" y="89"/>
                  </a:lnTo>
                  <a:lnTo>
                    <a:pt x="621" y="99"/>
                  </a:lnTo>
                  <a:lnTo>
                    <a:pt x="586" y="104"/>
                  </a:lnTo>
                  <a:lnTo>
                    <a:pt x="553" y="109"/>
                  </a:lnTo>
                  <a:lnTo>
                    <a:pt x="519" y="112"/>
                  </a:lnTo>
                  <a:lnTo>
                    <a:pt x="486" y="114"/>
                  </a:lnTo>
                  <a:lnTo>
                    <a:pt x="454" y="114"/>
                  </a:lnTo>
                  <a:lnTo>
                    <a:pt x="422" y="112"/>
                  </a:lnTo>
                  <a:lnTo>
                    <a:pt x="390" y="110"/>
                  </a:lnTo>
                  <a:lnTo>
                    <a:pt x="360" y="107"/>
                  </a:lnTo>
                  <a:lnTo>
                    <a:pt x="331" y="102"/>
                  </a:lnTo>
                  <a:lnTo>
                    <a:pt x="302" y="98"/>
                  </a:lnTo>
                  <a:lnTo>
                    <a:pt x="273" y="92"/>
                  </a:lnTo>
                  <a:lnTo>
                    <a:pt x="246" y="86"/>
                  </a:lnTo>
                  <a:lnTo>
                    <a:pt x="221" y="79"/>
                  </a:lnTo>
                  <a:lnTo>
                    <a:pt x="196" y="71"/>
                  </a:lnTo>
                  <a:lnTo>
                    <a:pt x="173" y="64"/>
                  </a:lnTo>
                  <a:lnTo>
                    <a:pt x="151" y="57"/>
                  </a:lnTo>
                  <a:lnTo>
                    <a:pt x="131" y="49"/>
                  </a:lnTo>
                  <a:lnTo>
                    <a:pt x="112" y="42"/>
                  </a:lnTo>
                  <a:lnTo>
                    <a:pt x="94" y="35"/>
                  </a:lnTo>
                  <a:lnTo>
                    <a:pt x="80" y="28"/>
                  </a:lnTo>
                  <a:lnTo>
                    <a:pt x="66" y="23"/>
                  </a:lnTo>
                  <a:lnTo>
                    <a:pt x="53" y="17"/>
                  </a:lnTo>
                  <a:lnTo>
                    <a:pt x="44" y="12"/>
                  </a:lnTo>
                  <a:lnTo>
                    <a:pt x="36" y="8"/>
                  </a:lnTo>
                  <a:lnTo>
                    <a:pt x="30" y="4"/>
                  </a:lnTo>
                  <a:lnTo>
                    <a:pt x="25" y="3"/>
                  </a:lnTo>
                  <a:lnTo>
                    <a:pt x="24" y="2"/>
                  </a:lnTo>
                  <a:lnTo>
                    <a:pt x="18" y="0"/>
                  </a:lnTo>
                  <a:lnTo>
                    <a:pt x="12" y="0"/>
                  </a:lnTo>
                  <a:lnTo>
                    <a:pt x="7" y="3"/>
                  </a:lnTo>
                  <a:lnTo>
                    <a:pt x="2" y="8"/>
                  </a:lnTo>
                  <a:lnTo>
                    <a:pt x="0" y="13"/>
                  </a:lnTo>
                  <a:lnTo>
                    <a:pt x="1" y="19"/>
                  </a:lnTo>
                  <a:lnTo>
                    <a:pt x="3" y="25"/>
                  </a:lnTo>
                  <a:lnTo>
                    <a:pt x="8" y="2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8" name="Freeform 661"/>
            <p:cNvSpPr>
              <a:spLocks/>
            </p:cNvSpPr>
            <p:nvPr/>
          </p:nvSpPr>
          <p:spPr bwMode="auto">
            <a:xfrm>
              <a:off x="3242" y="2485"/>
              <a:ext cx="388" cy="71"/>
            </a:xfrm>
            <a:custGeom>
              <a:avLst/>
              <a:gdLst>
                <a:gd name="T0" fmla="*/ 4 w 776"/>
                <a:gd name="T1" fmla="*/ 14 h 143"/>
                <a:gd name="T2" fmla="*/ 9 w 776"/>
                <a:gd name="T3" fmla="*/ 16 h 143"/>
                <a:gd name="T4" fmla="*/ 17 w 776"/>
                <a:gd name="T5" fmla="*/ 21 h 143"/>
                <a:gd name="T6" fmla="*/ 29 w 776"/>
                <a:gd name="T7" fmla="*/ 27 h 143"/>
                <a:gd name="T8" fmla="*/ 46 w 776"/>
                <a:gd name="T9" fmla="*/ 34 h 143"/>
                <a:gd name="T10" fmla="*/ 65 w 776"/>
                <a:gd name="T11" fmla="*/ 42 h 143"/>
                <a:gd name="T12" fmla="*/ 86 w 776"/>
                <a:gd name="T13" fmla="*/ 49 h 143"/>
                <a:gd name="T14" fmla="*/ 110 w 776"/>
                <a:gd name="T15" fmla="*/ 57 h 143"/>
                <a:gd name="T16" fmla="*/ 138 w 776"/>
                <a:gd name="T17" fmla="*/ 63 h 143"/>
                <a:gd name="T18" fmla="*/ 166 w 776"/>
                <a:gd name="T19" fmla="*/ 68 h 143"/>
                <a:gd name="T20" fmla="*/ 196 w 776"/>
                <a:gd name="T21" fmla="*/ 71 h 143"/>
                <a:gd name="T22" fmla="*/ 229 w 776"/>
                <a:gd name="T23" fmla="*/ 71 h 143"/>
                <a:gd name="T24" fmla="*/ 262 w 776"/>
                <a:gd name="T25" fmla="*/ 68 h 143"/>
                <a:gd name="T26" fmla="*/ 297 w 776"/>
                <a:gd name="T27" fmla="*/ 62 h 143"/>
                <a:gd name="T28" fmla="*/ 331 w 776"/>
                <a:gd name="T29" fmla="*/ 53 h 143"/>
                <a:gd name="T30" fmla="*/ 366 w 776"/>
                <a:gd name="T31" fmla="*/ 39 h 143"/>
                <a:gd name="T32" fmla="*/ 384 w 776"/>
                <a:gd name="T33" fmla="*/ 30 h 143"/>
                <a:gd name="T34" fmla="*/ 388 w 776"/>
                <a:gd name="T35" fmla="*/ 26 h 143"/>
                <a:gd name="T36" fmla="*/ 388 w 776"/>
                <a:gd name="T37" fmla="*/ 20 h 143"/>
                <a:gd name="T38" fmla="*/ 383 w 776"/>
                <a:gd name="T39" fmla="*/ 16 h 143"/>
                <a:gd name="T40" fmla="*/ 377 w 776"/>
                <a:gd name="T41" fmla="*/ 17 h 143"/>
                <a:gd name="T42" fmla="*/ 343 w 776"/>
                <a:gd name="T43" fmla="*/ 33 h 143"/>
                <a:gd name="T44" fmla="*/ 276 w 776"/>
                <a:gd name="T45" fmla="*/ 51 h 143"/>
                <a:gd name="T46" fmla="*/ 213 w 776"/>
                <a:gd name="T47" fmla="*/ 56 h 143"/>
                <a:gd name="T48" fmla="*/ 154 w 776"/>
                <a:gd name="T49" fmla="*/ 50 h 143"/>
                <a:gd name="T50" fmla="*/ 102 w 776"/>
                <a:gd name="T51" fmla="*/ 38 h 143"/>
                <a:gd name="T52" fmla="*/ 61 w 776"/>
                <a:gd name="T53" fmla="*/ 24 h 143"/>
                <a:gd name="T54" fmla="*/ 30 w 776"/>
                <a:gd name="T55" fmla="*/ 11 h 143"/>
                <a:gd name="T56" fmla="*/ 13 w 776"/>
                <a:gd name="T57" fmla="*/ 1 h 143"/>
                <a:gd name="T58" fmla="*/ 12 w 776"/>
                <a:gd name="T59" fmla="*/ 0 h 143"/>
                <a:gd name="T60" fmla="*/ 6 w 776"/>
                <a:gd name="T61" fmla="*/ 0 h 143"/>
                <a:gd name="T62" fmla="*/ 1 w 776"/>
                <a:gd name="T63" fmla="*/ 3 h 143"/>
                <a:gd name="T64" fmla="*/ 0 w 776"/>
                <a:gd name="T65" fmla="*/ 9 h 143"/>
                <a:gd name="T66" fmla="*/ 3 w 776"/>
                <a:gd name="T67" fmla="*/ 14 h 143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776"/>
                <a:gd name="T103" fmla="*/ 0 h 143"/>
                <a:gd name="T104" fmla="*/ 776 w 776"/>
                <a:gd name="T105" fmla="*/ 143 h 143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776" h="143">
                  <a:moveTo>
                    <a:pt x="6" y="28"/>
                  </a:moveTo>
                  <a:lnTo>
                    <a:pt x="8" y="29"/>
                  </a:lnTo>
                  <a:lnTo>
                    <a:pt x="11" y="31"/>
                  </a:lnTo>
                  <a:lnTo>
                    <a:pt x="17" y="33"/>
                  </a:lnTo>
                  <a:lnTo>
                    <a:pt x="25" y="38"/>
                  </a:lnTo>
                  <a:lnTo>
                    <a:pt x="34" y="43"/>
                  </a:lnTo>
                  <a:lnTo>
                    <a:pt x="46" y="48"/>
                  </a:lnTo>
                  <a:lnTo>
                    <a:pt x="59" y="55"/>
                  </a:lnTo>
                  <a:lnTo>
                    <a:pt x="74" y="62"/>
                  </a:lnTo>
                  <a:lnTo>
                    <a:pt x="91" y="69"/>
                  </a:lnTo>
                  <a:lnTo>
                    <a:pt x="109" y="77"/>
                  </a:lnTo>
                  <a:lnTo>
                    <a:pt x="129" y="84"/>
                  </a:lnTo>
                  <a:lnTo>
                    <a:pt x="149" y="92"/>
                  </a:lnTo>
                  <a:lnTo>
                    <a:pt x="172" y="99"/>
                  </a:lnTo>
                  <a:lnTo>
                    <a:pt x="195" y="107"/>
                  </a:lnTo>
                  <a:lnTo>
                    <a:pt x="221" y="114"/>
                  </a:lnTo>
                  <a:lnTo>
                    <a:pt x="247" y="120"/>
                  </a:lnTo>
                  <a:lnTo>
                    <a:pt x="275" y="127"/>
                  </a:lnTo>
                  <a:lnTo>
                    <a:pt x="302" y="131"/>
                  </a:lnTo>
                  <a:lnTo>
                    <a:pt x="332" y="136"/>
                  </a:lnTo>
                  <a:lnTo>
                    <a:pt x="362" y="139"/>
                  </a:lnTo>
                  <a:lnTo>
                    <a:pt x="393" y="142"/>
                  </a:lnTo>
                  <a:lnTo>
                    <a:pt x="425" y="143"/>
                  </a:lnTo>
                  <a:lnTo>
                    <a:pt x="458" y="143"/>
                  </a:lnTo>
                  <a:lnTo>
                    <a:pt x="490" y="140"/>
                  </a:lnTo>
                  <a:lnTo>
                    <a:pt x="524" y="137"/>
                  </a:lnTo>
                  <a:lnTo>
                    <a:pt x="558" y="132"/>
                  </a:lnTo>
                  <a:lnTo>
                    <a:pt x="593" y="125"/>
                  </a:lnTo>
                  <a:lnTo>
                    <a:pt x="627" y="117"/>
                  </a:lnTo>
                  <a:lnTo>
                    <a:pt x="662" y="107"/>
                  </a:lnTo>
                  <a:lnTo>
                    <a:pt x="697" y="93"/>
                  </a:lnTo>
                  <a:lnTo>
                    <a:pt x="732" y="78"/>
                  </a:lnTo>
                  <a:lnTo>
                    <a:pt x="768" y="61"/>
                  </a:lnTo>
                  <a:lnTo>
                    <a:pt x="772" y="56"/>
                  </a:lnTo>
                  <a:lnTo>
                    <a:pt x="776" y="52"/>
                  </a:lnTo>
                  <a:lnTo>
                    <a:pt x="776" y="47"/>
                  </a:lnTo>
                  <a:lnTo>
                    <a:pt x="775" y="41"/>
                  </a:lnTo>
                  <a:lnTo>
                    <a:pt x="770" y="37"/>
                  </a:lnTo>
                  <a:lnTo>
                    <a:pt x="765" y="33"/>
                  </a:lnTo>
                  <a:lnTo>
                    <a:pt x="760" y="33"/>
                  </a:lnTo>
                  <a:lnTo>
                    <a:pt x="754" y="34"/>
                  </a:lnTo>
                  <a:lnTo>
                    <a:pt x="686" y="66"/>
                  </a:lnTo>
                  <a:lnTo>
                    <a:pt x="619" y="87"/>
                  </a:lnTo>
                  <a:lnTo>
                    <a:pt x="552" y="102"/>
                  </a:lnTo>
                  <a:lnTo>
                    <a:pt x="488" y="110"/>
                  </a:lnTo>
                  <a:lnTo>
                    <a:pt x="426" y="112"/>
                  </a:lnTo>
                  <a:lnTo>
                    <a:pt x="365" y="108"/>
                  </a:lnTo>
                  <a:lnTo>
                    <a:pt x="308" y="101"/>
                  </a:lnTo>
                  <a:lnTo>
                    <a:pt x="254" y="90"/>
                  </a:lnTo>
                  <a:lnTo>
                    <a:pt x="205" y="77"/>
                  </a:lnTo>
                  <a:lnTo>
                    <a:pt x="161" y="63"/>
                  </a:lnTo>
                  <a:lnTo>
                    <a:pt x="122" y="48"/>
                  </a:lnTo>
                  <a:lnTo>
                    <a:pt x="87" y="34"/>
                  </a:lnTo>
                  <a:lnTo>
                    <a:pt x="61" y="22"/>
                  </a:lnTo>
                  <a:lnTo>
                    <a:pt x="40" y="11"/>
                  </a:lnTo>
                  <a:lnTo>
                    <a:pt x="27" y="3"/>
                  </a:lnTo>
                  <a:lnTo>
                    <a:pt x="23" y="1"/>
                  </a:lnTo>
                  <a:lnTo>
                    <a:pt x="17" y="0"/>
                  </a:lnTo>
                  <a:lnTo>
                    <a:pt x="11" y="0"/>
                  </a:lnTo>
                  <a:lnTo>
                    <a:pt x="6" y="2"/>
                  </a:lnTo>
                  <a:lnTo>
                    <a:pt x="2" y="7"/>
                  </a:lnTo>
                  <a:lnTo>
                    <a:pt x="0" y="13"/>
                  </a:lnTo>
                  <a:lnTo>
                    <a:pt x="0" y="18"/>
                  </a:lnTo>
                  <a:lnTo>
                    <a:pt x="2" y="23"/>
                  </a:lnTo>
                  <a:lnTo>
                    <a:pt x="6" y="2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9" name="Freeform 662"/>
            <p:cNvSpPr>
              <a:spLocks/>
            </p:cNvSpPr>
            <p:nvPr/>
          </p:nvSpPr>
          <p:spPr bwMode="auto">
            <a:xfrm>
              <a:off x="2797" y="2699"/>
              <a:ext cx="140" cy="140"/>
            </a:xfrm>
            <a:custGeom>
              <a:avLst/>
              <a:gdLst>
                <a:gd name="T0" fmla="*/ 9 w 280"/>
                <a:gd name="T1" fmla="*/ 133 h 281"/>
                <a:gd name="T2" fmla="*/ 5 w 280"/>
                <a:gd name="T3" fmla="*/ 130 h 281"/>
                <a:gd name="T4" fmla="*/ 3 w 280"/>
                <a:gd name="T5" fmla="*/ 128 h 281"/>
                <a:gd name="T6" fmla="*/ 1 w 280"/>
                <a:gd name="T7" fmla="*/ 125 h 281"/>
                <a:gd name="T8" fmla="*/ 0 w 280"/>
                <a:gd name="T9" fmla="*/ 121 h 281"/>
                <a:gd name="T10" fmla="*/ 0 w 280"/>
                <a:gd name="T11" fmla="*/ 111 h 281"/>
                <a:gd name="T12" fmla="*/ 2 w 280"/>
                <a:gd name="T13" fmla="*/ 101 h 281"/>
                <a:gd name="T14" fmla="*/ 5 w 280"/>
                <a:gd name="T15" fmla="*/ 92 h 281"/>
                <a:gd name="T16" fmla="*/ 9 w 280"/>
                <a:gd name="T17" fmla="*/ 82 h 281"/>
                <a:gd name="T18" fmla="*/ 14 w 280"/>
                <a:gd name="T19" fmla="*/ 73 h 281"/>
                <a:gd name="T20" fmla="*/ 21 w 280"/>
                <a:gd name="T21" fmla="*/ 64 h 281"/>
                <a:gd name="T22" fmla="*/ 28 w 280"/>
                <a:gd name="T23" fmla="*/ 56 h 281"/>
                <a:gd name="T24" fmla="*/ 36 w 280"/>
                <a:gd name="T25" fmla="*/ 48 h 281"/>
                <a:gd name="T26" fmla="*/ 44 w 280"/>
                <a:gd name="T27" fmla="*/ 40 h 281"/>
                <a:gd name="T28" fmla="*/ 52 w 280"/>
                <a:gd name="T29" fmla="*/ 33 h 281"/>
                <a:gd name="T30" fmla="*/ 61 w 280"/>
                <a:gd name="T31" fmla="*/ 26 h 281"/>
                <a:gd name="T32" fmla="*/ 70 w 280"/>
                <a:gd name="T33" fmla="*/ 19 h 281"/>
                <a:gd name="T34" fmla="*/ 78 w 280"/>
                <a:gd name="T35" fmla="*/ 14 h 281"/>
                <a:gd name="T36" fmla="*/ 86 w 280"/>
                <a:gd name="T37" fmla="*/ 8 h 281"/>
                <a:gd name="T38" fmla="*/ 94 w 280"/>
                <a:gd name="T39" fmla="*/ 4 h 281"/>
                <a:gd name="T40" fmla="*/ 101 w 280"/>
                <a:gd name="T41" fmla="*/ 0 h 281"/>
                <a:gd name="T42" fmla="*/ 99 w 280"/>
                <a:gd name="T43" fmla="*/ 14 h 281"/>
                <a:gd name="T44" fmla="*/ 99 w 280"/>
                <a:gd name="T45" fmla="*/ 29 h 281"/>
                <a:gd name="T46" fmla="*/ 100 w 280"/>
                <a:gd name="T47" fmla="*/ 44 h 281"/>
                <a:gd name="T48" fmla="*/ 103 w 280"/>
                <a:gd name="T49" fmla="*/ 60 h 281"/>
                <a:gd name="T50" fmla="*/ 108 w 280"/>
                <a:gd name="T51" fmla="*/ 75 h 281"/>
                <a:gd name="T52" fmla="*/ 116 w 280"/>
                <a:gd name="T53" fmla="*/ 91 h 281"/>
                <a:gd name="T54" fmla="*/ 126 w 280"/>
                <a:gd name="T55" fmla="*/ 105 h 281"/>
                <a:gd name="T56" fmla="*/ 140 w 280"/>
                <a:gd name="T57" fmla="*/ 119 h 281"/>
                <a:gd name="T58" fmla="*/ 124 w 280"/>
                <a:gd name="T59" fmla="*/ 125 h 281"/>
                <a:gd name="T60" fmla="*/ 109 w 280"/>
                <a:gd name="T61" fmla="*/ 129 h 281"/>
                <a:gd name="T62" fmla="*/ 96 w 280"/>
                <a:gd name="T63" fmla="*/ 133 h 281"/>
                <a:gd name="T64" fmla="*/ 83 w 280"/>
                <a:gd name="T65" fmla="*/ 136 h 281"/>
                <a:gd name="T66" fmla="*/ 72 w 280"/>
                <a:gd name="T67" fmla="*/ 138 h 281"/>
                <a:gd name="T68" fmla="*/ 62 w 280"/>
                <a:gd name="T69" fmla="*/ 139 h 281"/>
                <a:gd name="T70" fmla="*/ 52 w 280"/>
                <a:gd name="T71" fmla="*/ 140 h 281"/>
                <a:gd name="T72" fmla="*/ 44 w 280"/>
                <a:gd name="T73" fmla="*/ 140 h 281"/>
                <a:gd name="T74" fmla="*/ 37 w 280"/>
                <a:gd name="T75" fmla="*/ 140 h 281"/>
                <a:gd name="T76" fmla="*/ 30 w 280"/>
                <a:gd name="T77" fmla="*/ 140 h 281"/>
                <a:gd name="T78" fmla="*/ 25 w 280"/>
                <a:gd name="T79" fmla="*/ 139 h 281"/>
                <a:gd name="T80" fmla="*/ 20 w 280"/>
                <a:gd name="T81" fmla="*/ 137 h 281"/>
                <a:gd name="T82" fmla="*/ 17 w 280"/>
                <a:gd name="T83" fmla="*/ 136 h 281"/>
                <a:gd name="T84" fmla="*/ 13 w 280"/>
                <a:gd name="T85" fmla="*/ 135 h 281"/>
                <a:gd name="T86" fmla="*/ 10 w 280"/>
                <a:gd name="T87" fmla="*/ 134 h 281"/>
                <a:gd name="T88" fmla="*/ 9 w 280"/>
                <a:gd name="T89" fmla="*/ 133 h 281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280"/>
                <a:gd name="T136" fmla="*/ 0 h 281"/>
                <a:gd name="T137" fmla="*/ 280 w 280"/>
                <a:gd name="T138" fmla="*/ 281 h 281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280" h="281">
                  <a:moveTo>
                    <a:pt x="18" y="266"/>
                  </a:moveTo>
                  <a:lnTo>
                    <a:pt x="11" y="261"/>
                  </a:lnTo>
                  <a:lnTo>
                    <a:pt x="6" y="256"/>
                  </a:lnTo>
                  <a:lnTo>
                    <a:pt x="3" y="250"/>
                  </a:lnTo>
                  <a:lnTo>
                    <a:pt x="0" y="243"/>
                  </a:lnTo>
                  <a:lnTo>
                    <a:pt x="0" y="223"/>
                  </a:lnTo>
                  <a:lnTo>
                    <a:pt x="4" y="203"/>
                  </a:lnTo>
                  <a:lnTo>
                    <a:pt x="10" y="184"/>
                  </a:lnTo>
                  <a:lnTo>
                    <a:pt x="19" y="165"/>
                  </a:lnTo>
                  <a:lnTo>
                    <a:pt x="29" y="146"/>
                  </a:lnTo>
                  <a:lnTo>
                    <a:pt x="42" y="129"/>
                  </a:lnTo>
                  <a:lnTo>
                    <a:pt x="57" y="112"/>
                  </a:lnTo>
                  <a:lnTo>
                    <a:pt x="72" y="96"/>
                  </a:lnTo>
                  <a:lnTo>
                    <a:pt x="89" y="81"/>
                  </a:lnTo>
                  <a:lnTo>
                    <a:pt x="105" y="66"/>
                  </a:lnTo>
                  <a:lnTo>
                    <a:pt x="122" y="52"/>
                  </a:lnTo>
                  <a:lnTo>
                    <a:pt x="140" y="39"/>
                  </a:lnTo>
                  <a:lnTo>
                    <a:pt x="157" y="28"/>
                  </a:lnTo>
                  <a:lnTo>
                    <a:pt x="173" y="17"/>
                  </a:lnTo>
                  <a:lnTo>
                    <a:pt x="188" y="8"/>
                  </a:lnTo>
                  <a:lnTo>
                    <a:pt x="202" y="0"/>
                  </a:lnTo>
                  <a:lnTo>
                    <a:pt x="198" y="28"/>
                  </a:lnTo>
                  <a:lnTo>
                    <a:pt x="198" y="58"/>
                  </a:lnTo>
                  <a:lnTo>
                    <a:pt x="201" y="89"/>
                  </a:lnTo>
                  <a:lnTo>
                    <a:pt x="207" y="120"/>
                  </a:lnTo>
                  <a:lnTo>
                    <a:pt x="217" y="151"/>
                  </a:lnTo>
                  <a:lnTo>
                    <a:pt x="232" y="182"/>
                  </a:lnTo>
                  <a:lnTo>
                    <a:pt x="253" y="211"/>
                  </a:lnTo>
                  <a:lnTo>
                    <a:pt x="280" y="238"/>
                  </a:lnTo>
                  <a:lnTo>
                    <a:pt x="248" y="250"/>
                  </a:lnTo>
                  <a:lnTo>
                    <a:pt x="219" y="259"/>
                  </a:lnTo>
                  <a:lnTo>
                    <a:pt x="192" y="267"/>
                  </a:lnTo>
                  <a:lnTo>
                    <a:pt x="167" y="272"/>
                  </a:lnTo>
                  <a:lnTo>
                    <a:pt x="144" y="276"/>
                  </a:lnTo>
                  <a:lnTo>
                    <a:pt x="124" y="279"/>
                  </a:lnTo>
                  <a:lnTo>
                    <a:pt x="105" y="281"/>
                  </a:lnTo>
                  <a:lnTo>
                    <a:pt x="89" y="281"/>
                  </a:lnTo>
                  <a:lnTo>
                    <a:pt x="74" y="281"/>
                  </a:lnTo>
                  <a:lnTo>
                    <a:pt x="61" y="280"/>
                  </a:lnTo>
                  <a:lnTo>
                    <a:pt x="51" y="278"/>
                  </a:lnTo>
                  <a:lnTo>
                    <a:pt x="41" y="275"/>
                  </a:lnTo>
                  <a:lnTo>
                    <a:pt x="33" y="273"/>
                  </a:lnTo>
                  <a:lnTo>
                    <a:pt x="27" y="271"/>
                  </a:lnTo>
                  <a:lnTo>
                    <a:pt x="21" y="268"/>
                  </a:lnTo>
                  <a:lnTo>
                    <a:pt x="18" y="266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0" name="Freeform 663"/>
            <p:cNvSpPr>
              <a:spLocks/>
            </p:cNvSpPr>
            <p:nvPr/>
          </p:nvSpPr>
          <p:spPr bwMode="auto">
            <a:xfrm>
              <a:off x="2915" y="2616"/>
              <a:ext cx="172" cy="207"/>
            </a:xfrm>
            <a:custGeom>
              <a:avLst/>
              <a:gdLst>
                <a:gd name="T0" fmla="*/ 161 w 345"/>
                <a:gd name="T1" fmla="*/ 186 h 416"/>
                <a:gd name="T2" fmla="*/ 140 w 345"/>
                <a:gd name="T3" fmla="*/ 196 h 416"/>
                <a:gd name="T4" fmla="*/ 121 w 345"/>
                <a:gd name="T5" fmla="*/ 203 h 416"/>
                <a:gd name="T6" fmla="*/ 104 w 345"/>
                <a:gd name="T7" fmla="*/ 206 h 416"/>
                <a:gd name="T8" fmla="*/ 89 w 345"/>
                <a:gd name="T9" fmla="*/ 207 h 416"/>
                <a:gd name="T10" fmla="*/ 76 w 345"/>
                <a:gd name="T11" fmla="*/ 207 h 416"/>
                <a:gd name="T12" fmla="*/ 67 w 345"/>
                <a:gd name="T13" fmla="*/ 206 h 416"/>
                <a:gd name="T14" fmla="*/ 61 w 345"/>
                <a:gd name="T15" fmla="*/ 205 h 416"/>
                <a:gd name="T16" fmla="*/ 38 w 345"/>
                <a:gd name="T17" fmla="*/ 190 h 416"/>
                <a:gd name="T18" fmla="*/ 11 w 345"/>
                <a:gd name="T19" fmla="*/ 157 h 416"/>
                <a:gd name="T20" fmla="*/ 0 w 345"/>
                <a:gd name="T21" fmla="*/ 120 h 416"/>
                <a:gd name="T22" fmla="*/ 1 w 345"/>
                <a:gd name="T23" fmla="*/ 86 h 416"/>
                <a:gd name="T24" fmla="*/ 6 w 345"/>
                <a:gd name="T25" fmla="*/ 69 h 416"/>
                <a:gd name="T26" fmla="*/ 7 w 345"/>
                <a:gd name="T27" fmla="*/ 64 h 416"/>
                <a:gd name="T28" fmla="*/ 9 w 345"/>
                <a:gd name="T29" fmla="*/ 55 h 416"/>
                <a:gd name="T30" fmla="*/ 12 w 345"/>
                <a:gd name="T31" fmla="*/ 45 h 416"/>
                <a:gd name="T32" fmla="*/ 24 w 345"/>
                <a:gd name="T33" fmla="*/ 34 h 416"/>
                <a:gd name="T34" fmla="*/ 45 w 345"/>
                <a:gd name="T35" fmla="*/ 22 h 416"/>
                <a:gd name="T36" fmla="*/ 66 w 345"/>
                <a:gd name="T37" fmla="*/ 13 h 416"/>
                <a:gd name="T38" fmla="*/ 87 w 345"/>
                <a:gd name="T39" fmla="*/ 7 h 416"/>
                <a:gd name="T40" fmla="*/ 106 w 345"/>
                <a:gd name="T41" fmla="*/ 3 h 416"/>
                <a:gd name="T42" fmla="*/ 124 w 345"/>
                <a:gd name="T43" fmla="*/ 1 h 416"/>
                <a:gd name="T44" fmla="*/ 140 w 345"/>
                <a:gd name="T45" fmla="*/ 0 h 416"/>
                <a:gd name="T46" fmla="*/ 152 w 345"/>
                <a:gd name="T47" fmla="*/ 0 h 416"/>
                <a:gd name="T48" fmla="*/ 157 w 345"/>
                <a:gd name="T49" fmla="*/ 2 h 416"/>
                <a:gd name="T50" fmla="*/ 156 w 345"/>
                <a:gd name="T51" fmla="*/ 4 h 416"/>
                <a:gd name="T52" fmla="*/ 151 w 345"/>
                <a:gd name="T53" fmla="*/ 26 h 416"/>
                <a:gd name="T54" fmla="*/ 147 w 345"/>
                <a:gd name="T55" fmla="*/ 71 h 416"/>
                <a:gd name="T56" fmla="*/ 149 w 345"/>
                <a:gd name="T57" fmla="*/ 116 h 416"/>
                <a:gd name="T58" fmla="*/ 157 w 345"/>
                <a:gd name="T59" fmla="*/ 154 h 416"/>
                <a:gd name="T60" fmla="*/ 166 w 345"/>
                <a:gd name="T61" fmla="*/ 171 h 416"/>
                <a:gd name="T62" fmla="*/ 170 w 345"/>
                <a:gd name="T63" fmla="*/ 177 h 41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345"/>
                <a:gd name="T97" fmla="*/ 0 h 416"/>
                <a:gd name="T98" fmla="*/ 345 w 345"/>
                <a:gd name="T99" fmla="*/ 416 h 416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345" h="416">
                  <a:moveTo>
                    <a:pt x="345" y="362"/>
                  </a:moveTo>
                  <a:lnTo>
                    <a:pt x="323" y="374"/>
                  </a:lnTo>
                  <a:lnTo>
                    <a:pt x="302" y="385"/>
                  </a:lnTo>
                  <a:lnTo>
                    <a:pt x="281" y="394"/>
                  </a:lnTo>
                  <a:lnTo>
                    <a:pt x="262" y="401"/>
                  </a:lnTo>
                  <a:lnTo>
                    <a:pt x="243" y="407"/>
                  </a:lnTo>
                  <a:lnTo>
                    <a:pt x="226" y="410"/>
                  </a:lnTo>
                  <a:lnTo>
                    <a:pt x="209" y="414"/>
                  </a:lnTo>
                  <a:lnTo>
                    <a:pt x="194" y="415"/>
                  </a:lnTo>
                  <a:lnTo>
                    <a:pt x="179" y="416"/>
                  </a:lnTo>
                  <a:lnTo>
                    <a:pt x="166" y="416"/>
                  </a:lnTo>
                  <a:lnTo>
                    <a:pt x="153" y="415"/>
                  </a:lnTo>
                  <a:lnTo>
                    <a:pt x="143" y="415"/>
                  </a:lnTo>
                  <a:lnTo>
                    <a:pt x="135" y="414"/>
                  </a:lnTo>
                  <a:lnTo>
                    <a:pt x="128" y="412"/>
                  </a:lnTo>
                  <a:lnTo>
                    <a:pt x="122" y="411"/>
                  </a:lnTo>
                  <a:lnTo>
                    <a:pt x="119" y="410"/>
                  </a:lnTo>
                  <a:lnTo>
                    <a:pt x="76" y="381"/>
                  </a:lnTo>
                  <a:lnTo>
                    <a:pt x="44" y="350"/>
                  </a:lnTo>
                  <a:lnTo>
                    <a:pt x="22" y="315"/>
                  </a:lnTo>
                  <a:lnTo>
                    <a:pt x="8" y="279"/>
                  </a:lnTo>
                  <a:lnTo>
                    <a:pt x="1" y="242"/>
                  </a:lnTo>
                  <a:lnTo>
                    <a:pt x="0" y="206"/>
                  </a:lnTo>
                  <a:lnTo>
                    <a:pt x="3" y="173"/>
                  </a:lnTo>
                  <a:lnTo>
                    <a:pt x="8" y="143"/>
                  </a:lnTo>
                  <a:lnTo>
                    <a:pt x="12" y="138"/>
                  </a:lnTo>
                  <a:lnTo>
                    <a:pt x="14" y="134"/>
                  </a:lnTo>
                  <a:lnTo>
                    <a:pt x="14" y="128"/>
                  </a:lnTo>
                  <a:lnTo>
                    <a:pt x="13" y="122"/>
                  </a:lnTo>
                  <a:lnTo>
                    <a:pt x="18" y="110"/>
                  </a:lnTo>
                  <a:lnTo>
                    <a:pt x="21" y="98"/>
                  </a:lnTo>
                  <a:lnTo>
                    <a:pt x="24" y="90"/>
                  </a:lnTo>
                  <a:lnTo>
                    <a:pt x="28" y="83"/>
                  </a:lnTo>
                  <a:lnTo>
                    <a:pt x="49" y="68"/>
                  </a:lnTo>
                  <a:lnTo>
                    <a:pt x="69" y="56"/>
                  </a:lnTo>
                  <a:lnTo>
                    <a:pt x="90" y="44"/>
                  </a:lnTo>
                  <a:lnTo>
                    <a:pt x="111" y="35"/>
                  </a:lnTo>
                  <a:lnTo>
                    <a:pt x="133" y="27"/>
                  </a:lnTo>
                  <a:lnTo>
                    <a:pt x="153" y="20"/>
                  </a:lnTo>
                  <a:lnTo>
                    <a:pt x="174" y="14"/>
                  </a:lnTo>
                  <a:lnTo>
                    <a:pt x="194" y="9"/>
                  </a:lnTo>
                  <a:lnTo>
                    <a:pt x="213" y="6"/>
                  </a:lnTo>
                  <a:lnTo>
                    <a:pt x="232" y="4"/>
                  </a:lnTo>
                  <a:lnTo>
                    <a:pt x="249" y="3"/>
                  </a:lnTo>
                  <a:lnTo>
                    <a:pt x="265" y="1"/>
                  </a:lnTo>
                  <a:lnTo>
                    <a:pt x="280" y="0"/>
                  </a:lnTo>
                  <a:lnTo>
                    <a:pt x="294" y="0"/>
                  </a:lnTo>
                  <a:lnTo>
                    <a:pt x="305" y="1"/>
                  </a:lnTo>
                  <a:lnTo>
                    <a:pt x="316" y="1"/>
                  </a:lnTo>
                  <a:lnTo>
                    <a:pt x="315" y="4"/>
                  </a:lnTo>
                  <a:lnTo>
                    <a:pt x="314" y="7"/>
                  </a:lnTo>
                  <a:lnTo>
                    <a:pt x="312" y="9"/>
                  </a:lnTo>
                  <a:lnTo>
                    <a:pt x="311" y="13"/>
                  </a:lnTo>
                  <a:lnTo>
                    <a:pt x="302" y="53"/>
                  </a:lnTo>
                  <a:lnTo>
                    <a:pt x="296" y="97"/>
                  </a:lnTo>
                  <a:lnTo>
                    <a:pt x="294" y="143"/>
                  </a:lnTo>
                  <a:lnTo>
                    <a:pt x="295" y="189"/>
                  </a:lnTo>
                  <a:lnTo>
                    <a:pt x="299" y="233"/>
                  </a:lnTo>
                  <a:lnTo>
                    <a:pt x="305" y="273"/>
                  </a:lnTo>
                  <a:lnTo>
                    <a:pt x="315" y="309"/>
                  </a:lnTo>
                  <a:lnTo>
                    <a:pt x="327" y="338"/>
                  </a:lnTo>
                  <a:lnTo>
                    <a:pt x="332" y="343"/>
                  </a:lnTo>
                  <a:lnTo>
                    <a:pt x="337" y="349"/>
                  </a:lnTo>
                  <a:lnTo>
                    <a:pt x="340" y="356"/>
                  </a:lnTo>
                  <a:lnTo>
                    <a:pt x="345" y="362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1" name="Freeform 664"/>
            <p:cNvSpPr>
              <a:spLocks/>
            </p:cNvSpPr>
            <p:nvPr/>
          </p:nvSpPr>
          <p:spPr bwMode="auto">
            <a:xfrm>
              <a:off x="3218" y="2627"/>
              <a:ext cx="232" cy="237"/>
            </a:xfrm>
            <a:custGeom>
              <a:avLst/>
              <a:gdLst>
                <a:gd name="T0" fmla="*/ 1 w 465"/>
                <a:gd name="T1" fmla="*/ 167 h 473"/>
                <a:gd name="T2" fmla="*/ 0 w 465"/>
                <a:gd name="T3" fmla="*/ 130 h 473"/>
                <a:gd name="T4" fmla="*/ 6 w 465"/>
                <a:gd name="T5" fmla="*/ 89 h 473"/>
                <a:gd name="T6" fmla="*/ 20 w 465"/>
                <a:gd name="T7" fmla="*/ 51 h 473"/>
                <a:gd name="T8" fmla="*/ 38 w 465"/>
                <a:gd name="T9" fmla="*/ 26 h 473"/>
                <a:gd name="T10" fmla="*/ 54 w 465"/>
                <a:gd name="T11" fmla="*/ 13 h 473"/>
                <a:gd name="T12" fmla="*/ 72 w 465"/>
                <a:gd name="T13" fmla="*/ 4 h 473"/>
                <a:gd name="T14" fmla="*/ 91 w 465"/>
                <a:gd name="T15" fmla="*/ 0 h 473"/>
                <a:gd name="T16" fmla="*/ 109 w 465"/>
                <a:gd name="T17" fmla="*/ 1 h 473"/>
                <a:gd name="T18" fmla="*/ 122 w 465"/>
                <a:gd name="T19" fmla="*/ 3 h 473"/>
                <a:gd name="T20" fmla="*/ 136 w 465"/>
                <a:gd name="T21" fmla="*/ 7 h 473"/>
                <a:gd name="T22" fmla="*/ 149 w 465"/>
                <a:gd name="T23" fmla="*/ 14 h 473"/>
                <a:gd name="T24" fmla="*/ 162 w 465"/>
                <a:gd name="T25" fmla="*/ 21 h 473"/>
                <a:gd name="T26" fmla="*/ 174 w 465"/>
                <a:gd name="T27" fmla="*/ 30 h 473"/>
                <a:gd name="T28" fmla="*/ 186 w 465"/>
                <a:gd name="T29" fmla="*/ 41 h 473"/>
                <a:gd name="T30" fmla="*/ 197 w 465"/>
                <a:gd name="T31" fmla="*/ 52 h 473"/>
                <a:gd name="T32" fmla="*/ 209 w 465"/>
                <a:gd name="T33" fmla="*/ 70 h 473"/>
                <a:gd name="T34" fmla="*/ 222 w 465"/>
                <a:gd name="T35" fmla="*/ 98 h 473"/>
                <a:gd name="T36" fmla="*/ 231 w 465"/>
                <a:gd name="T37" fmla="*/ 132 h 473"/>
                <a:gd name="T38" fmla="*/ 231 w 465"/>
                <a:gd name="T39" fmla="*/ 175 h 473"/>
                <a:gd name="T40" fmla="*/ 225 w 465"/>
                <a:gd name="T41" fmla="*/ 198 h 473"/>
                <a:gd name="T42" fmla="*/ 212 w 465"/>
                <a:gd name="T43" fmla="*/ 189 h 473"/>
                <a:gd name="T44" fmla="*/ 198 w 465"/>
                <a:gd name="T45" fmla="*/ 182 h 473"/>
                <a:gd name="T46" fmla="*/ 185 w 465"/>
                <a:gd name="T47" fmla="*/ 177 h 473"/>
                <a:gd name="T48" fmla="*/ 172 w 465"/>
                <a:gd name="T49" fmla="*/ 174 h 473"/>
                <a:gd name="T50" fmla="*/ 160 w 465"/>
                <a:gd name="T51" fmla="*/ 172 h 473"/>
                <a:gd name="T52" fmla="*/ 148 w 465"/>
                <a:gd name="T53" fmla="*/ 171 h 473"/>
                <a:gd name="T54" fmla="*/ 136 w 465"/>
                <a:gd name="T55" fmla="*/ 173 h 473"/>
                <a:gd name="T56" fmla="*/ 125 w 465"/>
                <a:gd name="T57" fmla="*/ 176 h 473"/>
                <a:gd name="T58" fmla="*/ 103 w 465"/>
                <a:gd name="T59" fmla="*/ 189 h 473"/>
                <a:gd name="T60" fmla="*/ 87 w 465"/>
                <a:gd name="T61" fmla="*/ 205 h 473"/>
                <a:gd name="T62" fmla="*/ 75 w 465"/>
                <a:gd name="T63" fmla="*/ 223 h 473"/>
                <a:gd name="T64" fmla="*/ 68 w 465"/>
                <a:gd name="T65" fmla="*/ 237 h 473"/>
                <a:gd name="T66" fmla="*/ 53 w 465"/>
                <a:gd name="T67" fmla="*/ 232 h 473"/>
                <a:gd name="T68" fmla="*/ 34 w 465"/>
                <a:gd name="T69" fmla="*/ 221 h 473"/>
                <a:gd name="T70" fmla="*/ 17 w 465"/>
                <a:gd name="T71" fmla="*/ 206 h 473"/>
                <a:gd name="T72" fmla="*/ 5 w 465"/>
                <a:gd name="T73" fmla="*/ 184 h 473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465"/>
                <a:gd name="T112" fmla="*/ 0 h 473"/>
                <a:gd name="T113" fmla="*/ 465 w 465"/>
                <a:gd name="T114" fmla="*/ 473 h 473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465" h="473">
                  <a:moveTo>
                    <a:pt x="10" y="368"/>
                  </a:moveTo>
                  <a:lnTo>
                    <a:pt x="3" y="334"/>
                  </a:lnTo>
                  <a:lnTo>
                    <a:pt x="0" y="298"/>
                  </a:lnTo>
                  <a:lnTo>
                    <a:pt x="0" y="259"/>
                  </a:lnTo>
                  <a:lnTo>
                    <a:pt x="5" y="218"/>
                  </a:lnTo>
                  <a:lnTo>
                    <a:pt x="13" y="178"/>
                  </a:lnTo>
                  <a:lnTo>
                    <a:pt x="25" y="138"/>
                  </a:lnTo>
                  <a:lnTo>
                    <a:pt x="41" y="102"/>
                  </a:lnTo>
                  <a:lnTo>
                    <a:pt x="63" y="68"/>
                  </a:lnTo>
                  <a:lnTo>
                    <a:pt x="77" y="52"/>
                  </a:lnTo>
                  <a:lnTo>
                    <a:pt x="93" y="37"/>
                  </a:lnTo>
                  <a:lnTo>
                    <a:pt x="109" y="26"/>
                  </a:lnTo>
                  <a:lnTo>
                    <a:pt x="127" y="15"/>
                  </a:lnTo>
                  <a:lnTo>
                    <a:pt x="144" y="8"/>
                  </a:lnTo>
                  <a:lnTo>
                    <a:pt x="164" y="4"/>
                  </a:lnTo>
                  <a:lnTo>
                    <a:pt x="183" y="0"/>
                  </a:lnTo>
                  <a:lnTo>
                    <a:pt x="204" y="0"/>
                  </a:lnTo>
                  <a:lnTo>
                    <a:pt x="218" y="1"/>
                  </a:lnTo>
                  <a:lnTo>
                    <a:pt x="230" y="3"/>
                  </a:lnTo>
                  <a:lnTo>
                    <a:pt x="244" y="6"/>
                  </a:lnTo>
                  <a:lnTo>
                    <a:pt x="258" y="10"/>
                  </a:lnTo>
                  <a:lnTo>
                    <a:pt x="272" y="14"/>
                  </a:lnTo>
                  <a:lnTo>
                    <a:pt x="286" y="20"/>
                  </a:lnTo>
                  <a:lnTo>
                    <a:pt x="298" y="27"/>
                  </a:lnTo>
                  <a:lnTo>
                    <a:pt x="312" y="34"/>
                  </a:lnTo>
                  <a:lnTo>
                    <a:pt x="325" y="42"/>
                  </a:lnTo>
                  <a:lnTo>
                    <a:pt x="337" y="51"/>
                  </a:lnTo>
                  <a:lnTo>
                    <a:pt x="349" y="60"/>
                  </a:lnTo>
                  <a:lnTo>
                    <a:pt x="362" y="71"/>
                  </a:lnTo>
                  <a:lnTo>
                    <a:pt x="372" y="81"/>
                  </a:lnTo>
                  <a:lnTo>
                    <a:pt x="384" y="92"/>
                  </a:lnTo>
                  <a:lnTo>
                    <a:pt x="394" y="104"/>
                  </a:lnTo>
                  <a:lnTo>
                    <a:pt x="403" y="117"/>
                  </a:lnTo>
                  <a:lnTo>
                    <a:pt x="418" y="140"/>
                  </a:lnTo>
                  <a:lnTo>
                    <a:pt x="432" y="165"/>
                  </a:lnTo>
                  <a:lnTo>
                    <a:pt x="445" y="195"/>
                  </a:lnTo>
                  <a:lnTo>
                    <a:pt x="455" y="227"/>
                  </a:lnTo>
                  <a:lnTo>
                    <a:pt x="462" y="264"/>
                  </a:lnTo>
                  <a:lnTo>
                    <a:pt x="465" y="305"/>
                  </a:lnTo>
                  <a:lnTo>
                    <a:pt x="463" y="349"/>
                  </a:lnTo>
                  <a:lnTo>
                    <a:pt x="456" y="398"/>
                  </a:lnTo>
                  <a:lnTo>
                    <a:pt x="451" y="395"/>
                  </a:lnTo>
                  <a:lnTo>
                    <a:pt x="438" y="386"/>
                  </a:lnTo>
                  <a:lnTo>
                    <a:pt x="424" y="378"/>
                  </a:lnTo>
                  <a:lnTo>
                    <a:pt x="410" y="371"/>
                  </a:lnTo>
                  <a:lnTo>
                    <a:pt x="396" y="364"/>
                  </a:lnTo>
                  <a:lnTo>
                    <a:pt x="384" y="358"/>
                  </a:lnTo>
                  <a:lnTo>
                    <a:pt x="371" y="354"/>
                  </a:lnTo>
                  <a:lnTo>
                    <a:pt x="357" y="349"/>
                  </a:lnTo>
                  <a:lnTo>
                    <a:pt x="344" y="347"/>
                  </a:lnTo>
                  <a:lnTo>
                    <a:pt x="333" y="345"/>
                  </a:lnTo>
                  <a:lnTo>
                    <a:pt x="320" y="343"/>
                  </a:lnTo>
                  <a:lnTo>
                    <a:pt x="308" y="342"/>
                  </a:lnTo>
                  <a:lnTo>
                    <a:pt x="296" y="342"/>
                  </a:lnTo>
                  <a:lnTo>
                    <a:pt x="284" y="343"/>
                  </a:lnTo>
                  <a:lnTo>
                    <a:pt x="273" y="346"/>
                  </a:lnTo>
                  <a:lnTo>
                    <a:pt x="261" y="348"/>
                  </a:lnTo>
                  <a:lnTo>
                    <a:pt x="251" y="351"/>
                  </a:lnTo>
                  <a:lnTo>
                    <a:pt x="227" y="362"/>
                  </a:lnTo>
                  <a:lnTo>
                    <a:pt x="206" y="377"/>
                  </a:lnTo>
                  <a:lnTo>
                    <a:pt x="189" y="393"/>
                  </a:lnTo>
                  <a:lnTo>
                    <a:pt x="174" y="410"/>
                  </a:lnTo>
                  <a:lnTo>
                    <a:pt x="161" y="427"/>
                  </a:lnTo>
                  <a:lnTo>
                    <a:pt x="151" y="445"/>
                  </a:lnTo>
                  <a:lnTo>
                    <a:pt x="143" y="461"/>
                  </a:lnTo>
                  <a:lnTo>
                    <a:pt x="137" y="473"/>
                  </a:lnTo>
                  <a:lnTo>
                    <a:pt x="123" y="469"/>
                  </a:lnTo>
                  <a:lnTo>
                    <a:pt x="107" y="463"/>
                  </a:lnTo>
                  <a:lnTo>
                    <a:pt x="89" y="454"/>
                  </a:lnTo>
                  <a:lnTo>
                    <a:pt x="69" y="442"/>
                  </a:lnTo>
                  <a:lnTo>
                    <a:pt x="51" y="429"/>
                  </a:lnTo>
                  <a:lnTo>
                    <a:pt x="35" y="412"/>
                  </a:lnTo>
                  <a:lnTo>
                    <a:pt x="21" y="392"/>
                  </a:lnTo>
                  <a:lnTo>
                    <a:pt x="10" y="36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2" name="Freeform 665"/>
            <p:cNvSpPr>
              <a:spLocks/>
            </p:cNvSpPr>
            <p:nvPr/>
          </p:nvSpPr>
          <p:spPr bwMode="auto">
            <a:xfrm>
              <a:off x="3429" y="2834"/>
              <a:ext cx="0" cy="0"/>
            </a:xfrm>
            <a:custGeom>
              <a:avLst/>
              <a:gdLst>
                <a:gd name="T0" fmla="*/ 0 60000 65536"/>
                <a:gd name="T1" fmla="*/ 0 60000 65536"/>
                <a:gd name="T2" fmla="*/ 0 60000 65536"/>
                <a:gd name="T3" fmla="*/ 0 60000 65536"/>
                <a:gd name="T4" fmla="*/ 0 60000 65536"/>
                <a:gd name="T5" fmla="*/ 0 60000 65536"/>
                <a:gd name="T6" fmla="*/ 0 60000 65536"/>
              </a:gdLst>
              <a:ahLst/>
              <a:cxnLst>
                <a:cxn ang="T0">
                  <a:pos x="0" y="0"/>
                </a:cxn>
                <a:cxn ang="T1">
                  <a:pos x="0" y="0"/>
                </a:cxn>
                <a:cxn ang="T2">
                  <a:pos x="0" y="0"/>
                </a:cxn>
                <a:cxn ang="T3">
                  <a:pos x="0" y="0"/>
                </a:cxn>
                <a:cxn ang="T4">
                  <a:pos x="0" y="0"/>
                </a:cxn>
                <a:cxn ang="T5">
                  <a:pos x="0" y="0"/>
                </a:cxn>
                <a:cxn ang="T6">
                  <a:pos x="0" y="0"/>
                </a:cxn>
              </a:cxnLst>
              <a:rect l="0" t="0" r="0" b="0"/>
              <a:pathLst>
                <a:path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3" name="Freeform 666"/>
            <p:cNvSpPr>
              <a:spLocks/>
            </p:cNvSpPr>
            <p:nvPr/>
          </p:nvSpPr>
          <p:spPr bwMode="auto">
            <a:xfrm>
              <a:off x="3301" y="2817"/>
              <a:ext cx="131" cy="216"/>
            </a:xfrm>
            <a:custGeom>
              <a:avLst/>
              <a:gdLst>
                <a:gd name="T0" fmla="*/ 61 w 263"/>
                <a:gd name="T1" fmla="*/ 215 h 433"/>
                <a:gd name="T2" fmla="*/ 57 w 263"/>
                <a:gd name="T3" fmla="*/ 216 h 433"/>
                <a:gd name="T4" fmla="*/ 53 w 263"/>
                <a:gd name="T5" fmla="*/ 216 h 433"/>
                <a:gd name="T6" fmla="*/ 50 w 263"/>
                <a:gd name="T7" fmla="*/ 216 h 433"/>
                <a:gd name="T8" fmla="*/ 47 w 263"/>
                <a:gd name="T9" fmla="*/ 216 h 433"/>
                <a:gd name="T10" fmla="*/ 44 w 263"/>
                <a:gd name="T11" fmla="*/ 215 h 433"/>
                <a:gd name="T12" fmla="*/ 41 w 263"/>
                <a:gd name="T13" fmla="*/ 214 h 433"/>
                <a:gd name="T14" fmla="*/ 37 w 263"/>
                <a:gd name="T15" fmla="*/ 212 h 433"/>
                <a:gd name="T16" fmla="*/ 34 w 263"/>
                <a:gd name="T17" fmla="*/ 210 h 433"/>
                <a:gd name="T18" fmla="*/ 29 w 263"/>
                <a:gd name="T19" fmla="*/ 204 h 433"/>
                <a:gd name="T20" fmla="*/ 22 w 263"/>
                <a:gd name="T21" fmla="*/ 196 h 433"/>
                <a:gd name="T22" fmla="*/ 16 w 263"/>
                <a:gd name="T23" fmla="*/ 184 h 433"/>
                <a:gd name="T24" fmla="*/ 11 w 263"/>
                <a:gd name="T25" fmla="*/ 168 h 433"/>
                <a:gd name="T26" fmla="*/ 7 w 263"/>
                <a:gd name="T27" fmla="*/ 149 h 433"/>
                <a:gd name="T28" fmla="*/ 3 w 263"/>
                <a:gd name="T29" fmla="*/ 125 h 433"/>
                <a:gd name="T30" fmla="*/ 0 w 263"/>
                <a:gd name="T31" fmla="*/ 95 h 433"/>
                <a:gd name="T32" fmla="*/ 0 w 263"/>
                <a:gd name="T33" fmla="*/ 60 h 433"/>
                <a:gd name="T34" fmla="*/ 1 w 263"/>
                <a:gd name="T35" fmla="*/ 56 h 433"/>
                <a:gd name="T36" fmla="*/ 4 w 263"/>
                <a:gd name="T37" fmla="*/ 50 h 433"/>
                <a:gd name="T38" fmla="*/ 8 w 263"/>
                <a:gd name="T39" fmla="*/ 42 h 433"/>
                <a:gd name="T40" fmla="*/ 13 w 263"/>
                <a:gd name="T41" fmla="*/ 33 h 433"/>
                <a:gd name="T42" fmla="*/ 19 w 263"/>
                <a:gd name="T43" fmla="*/ 25 h 433"/>
                <a:gd name="T44" fmla="*/ 27 w 263"/>
                <a:gd name="T45" fmla="*/ 16 h 433"/>
                <a:gd name="T46" fmla="*/ 37 w 263"/>
                <a:gd name="T47" fmla="*/ 9 h 433"/>
                <a:gd name="T48" fmla="*/ 48 w 263"/>
                <a:gd name="T49" fmla="*/ 3 h 433"/>
                <a:gd name="T50" fmla="*/ 57 w 263"/>
                <a:gd name="T51" fmla="*/ 1 h 433"/>
                <a:gd name="T52" fmla="*/ 66 w 263"/>
                <a:gd name="T53" fmla="*/ 0 h 433"/>
                <a:gd name="T54" fmla="*/ 75 w 263"/>
                <a:gd name="T55" fmla="*/ 0 h 433"/>
                <a:gd name="T56" fmla="*/ 85 w 263"/>
                <a:gd name="T57" fmla="*/ 2 h 433"/>
                <a:gd name="T58" fmla="*/ 95 w 263"/>
                <a:gd name="T59" fmla="*/ 5 h 433"/>
                <a:gd name="T60" fmla="*/ 106 w 263"/>
                <a:gd name="T61" fmla="*/ 9 h 433"/>
                <a:gd name="T62" fmla="*/ 117 w 263"/>
                <a:gd name="T63" fmla="*/ 14 h 433"/>
                <a:gd name="T64" fmla="*/ 128 w 263"/>
                <a:gd name="T65" fmla="*/ 21 h 433"/>
                <a:gd name="T66" fmla="*/ 130 w 263"/>
                <a:gd name="T67" fmla="*/ 36 h 433"/>
                <a:gd name="T68" fmla="*/ 131 w 263"/>
                <a:gd name="T69" fmla="*/ 59 h 433"/>
                <a:gd name="T70" fmla="*/ 131 w 263"/>
                <a:gd name="T71" fmla="*/ 88 h 433"/>
                <a:gd name="T72" fmla="*/ 128 w 263"/>
                <a:gd name="T73" fmla="*/ 119 h 433"/>
                <a:gd name="T74" fmla="*/ 121 w 263"/>
                <a:gd name="T75" fmla="*/ 150 h 433"/>
                <a:gd name="T76" fmla="*/ 109 w 263"/>
                <a:gd name="T77" fmla="*/ 178 h 433"/>
                <a:gd name="T78" fmla="*/ 89 w 263"/>
                <a:gd name="T79" fmla="*/ 201 h 433"/>
                <a:gd name="T80" fmla="*/ 61 w 263"/>
                <a:gd name="T81" fmla="*/ 215 h 433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263"/>
                <a:gd name="T124" fmla="*/ 0 h 433"/>
                <a:gd name="T125" fmla="*/ 263 w 263"/>
                <a:gd name="T126" fmla="*/ 433 h 433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263" h="433">
                  <a:moveTo>
                    <a:pt x="122" y="431"/>
                  </a:moveTo>
                  <a:lnTo>
                    <a:pt x="114" y="432"/>
                  </a:lnTo>
                  <a:lnTo>
                    <a:pt x="107" y="433"/>
                  </a:lnTo>
                  <a:lnTo>
                    <a:pt x="100" y="433"/>
                  </a:lnTo>
                  <a:lnTo>
                    <a:pt x="94" y="432"/>
                  </a:lnTo>
                  <a:lnTo>
                    <a:pt x="88" y="431"/>
                  </a:lnTo>
                  <a:lnTo>
                    <a:pt x="82" y="428"/>
                  </a:lnTo>
                  <a:lnTo>
                    <a:pt x="75" y="425"/>
                  </a:lnTo>
                  <a:lnTo>
                    <a:pt x="69" y="420"/>
                  </a:lnTo>
                  <a:lnTo>
                    <a:pt x="58" y="409"/>
                  </a:lnTo>
                  <a:lnTo>
                    <a:pt x="45" y="392"/>
                  </a:lnTo>
                  <a:lnTo>
                    <a:pt x="33" y="369"/>
                  </a:lnTo>
                  <a:lnTo>
                    <a:pt x="23" y="337"/>
                  </a:lnTo>
                  <a:lnTo>
                    <a:pt x="14" y="298"/>
                  </a:lnTo>
                  <a:lnTo>
                    <a:pt x="7" y="250"/>
                  </a:lnTo>
                  <a:lnTo>
                    <a:pt x="1" y="190"/>
                  </a:lnTo>
                  <a:lnTo>
                    <a:pt x="0" y="120"/>
                  </a:lnTo>
                  <a:lnTo>
                    <a:pt x="2" y="112"/>
                  </a:lnTo>
                  <a:lnTo>
                    <a:pt x="8" y="100"/>
                  </a:lnTo>
                  <a:lnTo>
                    <a:pt x="16" y="84"/>
                  </a:lnTo>
                  <a:lnTo>
                    <a:pt x="27" y="67"/>
                  </a:lnTo>
                  <a:lnTo>
                    <a:pt x="39" y="50"/>
                  </a:lnTo>
                  <a:lnTo>
                    <a:pt x="55" y="32"/>
                  </a:lnTo>
                  <a:lnTo>
                    <a:pt x="74" y="19"/>
                  </a:lnTo>
                  <a:lnTo>
                    <a:pt x="97" y="7"/>
                  </a:lnTo>
                  <a:lnTo>
                    <a:pt x="114" y="2"/>
                  </a:lnTo>
                  <a:lnTo>
                    <a:pt x="132" y="0"/>
                  </a:lnTo>
                  <a:lnTo>
                    <a:pt x="151" y="1"/>
                  </a:lnTo>
                  <a:lnTo>
                    <a:pt x="170" y="4"/>
                  </a:lnTo>
                  <a:lnTo>
                    <a:pt x="191" y="10"/>
                  </a:lnTo>
                  <a:lnTo>
                    <a:pt x="212" y="19"/>
                  </a:lnTo>
                  <a:lnTo>
                    <a:pt x="234" y="29"/>
                  </a:lnTo>
                  <a:lnTo>
                    <a:pt x="257" y="43"/>
                  </a:lnTo>
                  <a:lnTo>
                    <a:pt x="260" y="73"/>
                  </a:lnTo>
                  <a:lnTo>
                    <a:pt x="263" y="119"/>
                  </a:lnTo>
                  <a:lnTo>
                    <a:pt x="263" y="176"/>
                  </a:lnTo>
                  <a:lnTo>
                    <a:pt x="257" y="238"/>
                  </a:lnTo>
                  <a:lnTo>
                    <a:pt x="243" y="301"/>
                  </a:lnTo>
                  <a:lnTo>
                    <a:pt x="218" y="357"/>
                  </a:lnTo>
                  <a:lnTo>
                    <a:pt x="179" y="403"/>
                  </a:lnTo>
                  <a:lnTo>
                    <a:pt x="122" y="43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4" name="Freeform 667"/>
            <p:cNvSpPr>
              <a:spLocks/>
            </p:cNvSpPr>
            <p:nvPr/>
          </p:nvSpPr>
          <p:spPr bwMode="auto">
            <a:xfrm>
              <a:off x="3721" y="2562"/>
              <a:ext cx="199" cy="203"/>
            </a:xfrm>
            <a:custGeom>
              <a:avLst/>
              <a:gdLst>
                <a:gd name="T0" fmla="*/ 199 w 398"/>
                <a:gd name="T1" fmla="*/ 66 h 406"/>
                <a:gd name="T2" fmla="*/ 199 w 398"/>
                <a:gd name="T3" fmla="*/ 61 h 406"/>
                <a:gd name="T4" fmla="*/ 196 w 398"/>
                <a:gd name="T5" fmla="*/ 52 h 406"/>
                <a:gd name="T6" fmla="*/ 192 w 398"/>
                <a:gd name="T7" fmla="*/ 43 h 406"/>
                <a:gd name="T8" fmla="*/ 187 w 398"/>
                <a:gd name="T9" fmla="*/ 33 h 406"/>
                <a:gd name="T10" fmla="*/ 180 w 398"/>
                <a:gd name="T11" fmla="*/ 23 h 406"/>
                <a:gd name="T12" fmla="*/ 170 w 398"/>
                <a:gd name="T13" fmla="*/ 14 h 406"/>
                <a:gd name="T14" fmla="*/ 158 w 398"/>
                <a:gd name="T15" fmla="*/ 6 h 406"/>
                <a:gd name="T16" fmla="*/ 144 w 398"/>
                <a:gd name="T17" fmla="*/ 2 h 406"/>
                <a:gd name="T18" fmla="*/ 127 w 398"/>
                <a:gd name="T19" fmla="*/ 0 h 406"/>
                <a:gd name="T20" fmla="*/ 122 w 398"/>
                <a:gd name="T21" fmla="*/ 0 h 406"/>
                <a:gd name="T22" fmla="*/ 119 w 398"/>
                <a:gd name="T23" fmla="*/ 5 h 406"/>
                <a:gd name="T24" fmla="*/ 119 w 398"/>
                <a:gd name="T25" fmla="*/ 5 h 406"/>
                <a:gd name="T26" fmla="*/ 118 w 398"/>
                <a:gd name="T27" fmla="*/ 6 h 406"/>
                <a:gd name="T28" fmla="*/ 116 w 398"/>
                <a:gd name="T29" fmla="*/ 8 h 406"/>
                <a:gd name="T30" fmla="*/ 113 w 398"/>
                <a:gd name="T31" fmla="*/ 13 h 406"/>
                <a:gd name="T32" fmla="*/ 109 w 398"/>
                <a:gd name="T33" fmla="*/ 19 h 406"/>
                <a:gd name="T34" fmla="*/ 104 w 398"/>
                <a:gd name="T35" fmla="*/ 25 h 406"/>
                <a:gd name="T36" fmla="*/ 98 w 398"/>
                <a:gd name="T37" fmla="*/ 34 h 406"/>
                <a:gd name="T38" fmla="*/ 92 w 398"/>
                <a:gd name="T39" fmla="*/ 43 h 406"/>
                <a:gd name="T40" fmla="*/ 84 w 398"/>
                <a:gd name="T41" fmla="*/ 52 h 406"/>
                <a:gd name="T42" fmla="*/ 75 w 398"/>
                <a:gd name="T43" fmla="*/ 63 h 406"/>
                <a:gd name="T44" fmla="*/ 66 w 398"/>
                <a:gd name="T45" fmla="*/ 76 h 406"/>
                <a:gd name="T46" fmla="*/ 56 w 398"/>
                <a:gd name="T47" fmla="*/ 88 h 406"/>
                <a:gd name="T48" fmla="*/ 46 w 398"/>
                <a:gd name="T49" fmla="*/ 100 h 406"/>
                <a:gd name="T50" fmla="*/ 35 w 398"/>
                <a:gd name="T51" fmla="*/ 113 h 406"/>
                <a:gd name="T52" fmla="*/ 24 w 398"/>
                <a:gd name="T53" fmla="*/ 126 h 406"/>
                <a:gd name="T54" fmla="*/ 12 w 398"/>
                <a:gd name="T55" fmla="*/ 139 h 406"/>
                <a:gd name="T56" fmla="*/ 0 w 398"/>
                <a:gd name="T57" fmla="*/ 152 h 406"/>
                <a:gd name="T58" fmla="*/ 5 w 398"/>
                <a:gd name="T59" fmla="*/ 159 h 406"/>
                <a:gd name="T60" fmla="*/ 10 w 398"/>
                <a:gd name="T61" fmla="*/ 164 h 406"/>
                <a:gd name="T62" fmla="*/ 14 w 398"/>
                <a:gd name="T63" fmla="*/ 171 h 406"/>
                <a:gd name="T64" fmla="*/ 18 w 398"/>
                <a:gd name="T65" fmla="*/ 177 h 406"/>
                <a:gd name="T66" fmla="*/ 22 w 398"/>
                <a:gd name="T67" fmla="*/ 184 h 406"/>
                <a:gd name="T68" fmla="*/ 26 w 398"/>
                <a:gd name="T69" fmla="*/ 190 h 406"/>
                <a:gd name="T70" fmla="*/ 29 w 398"/>
                <a:gd name="T71" fmla="*/ 197 h 406"/>
                <a:gd name="T72" fmla="*/ 33 w 398"/>
                <a:gd name="T73" fmla="*/ 203 h 406"/>
                <a:gd name="T74" fmla="*/ 199 w 398"/>
                <a:gd name="T75" fmla="*/ 66 h 40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398"/>
                <a:gd name="T115" fmla="*/ 0 h 406"/>
                <a:gd name="T116" fmla="*/ 398 w 398"/>
                <a:gd name="T117" fmla="*/ 406 h 40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398" h="406">
                  <a:moveTo>
                    <a:pt x="398" y="132"/>
                  </a:moveTo>
                  <a:lnTo>
                    <a:pt x="397" y="122"/>
                  </a:lnTo>
                  <a:lnTo>
                    <a:pt x="392" y="105"/>
                  </a:lnTo>
                  <a:lnTo>
                    <a:pt x="384" y="85"/>
                  </a:lnTo>
                  <a:lnTo>
                    <a:pt x="374" y="65"/>
                  </a:lnTo>
                  <a:lnTo>
                    <a:pt x="359" y="45"/>
                  </a:lnTo>
                  <a:lnTo>
                    <a:pt x="339" y="28"/>
                  </a:lnTo>
                  <a:lnTo>
                    <a:pt x="315" y="13"/>
                  </a:lnTo>
                  <a:lnTo>
                    <a:pt x="287" y="4"/>
                  </a:lnTo>
                  <a:lnTo>
                    <a:pt x="254" y="0"/>
                  </a:lnTo>
                  <a:lnTo>
                    <a:pt x="244" y="0"/>
                  </a:lnTo>
                  <a:lnTo>
                    <a:pt x="238" y="9"/>
                  </a:lnTo>
                  <a:lnTo>
                    <a:pt x="237" y="12"/>
                  </a:lnTo>
                  <a:lnTo>
                    <a:pt x="232" y="16"/>
                  </a:lnTo>
                  <a:lnTo>
                    <a:pt x="226" y="25"/>
                  </a:lnTo>
                  <a:lnTo>
                    <a:pt x="218" y="37"/>
                  </a:lnTo>
                  <a:lnTo>
                    <a:pt x="208" y="51"/>
                  </a:lnTo>
                  <a:lnTo>
                    <a:pt x="196" y="67"/>
                  </a:lnTo>
                  <a:lnTo>
                    <a:pt x="183" y="85"/>
                  </a:lnTo>
                  <a:lnTo>
                    <a:pt x="168" y="105"/>
                  </a:lnTo>
                  <a:lnTo>
                    <a:pt x="150" y="127"/>
                  </a:lnTo>
                  <a:lnTo>
                    <a:pt x="132" y="151"/>
                  </a:lnTo>
                  <a:lnTo>
                    <a:pt x="112" y="175"/>
                  </a:lnTo>
                  <a:lnTo>
                    <a:pt x="92" y="200"/>
                  </a:lnTo>
                  <a:lnTo>
                    <a:pt x="70" y="226"/>
                  </a:lnTo>
                  <a:lnTo>
                    <a:pt x="47" y="252"/>
                  </a:lnTo>
                  <a:lnTo>
                    <a:pt x="24" y="278"/>
                  </a:lnTo>
                  <a:lnTo>
                    <a:pt x="0" y="304"/>
                  </a:lnTo>
                  <a:lnTo>
                    <a:pt x="10" y="317"/>
                  </a:lnTo>
                  <a:lnTo>
                    <a:pt x="19" y="328"/>
                  </a:lnTo>
                  <a:lnTo>
                    <a:pt x="28" y="341"/>
                  </a:lnTo>
                  <a:lnTo>
                    <a:pt x="36" y="354"/>
                  </a:lnTo>
                  <a:lnTo>
                    <a:pt x="44" y="367"/>
                  </a:lnTo>
                  <a:lnTo>
                    <a:pt x="53" y="380"/>
                  </a:lnTo>
                  <a:lnTo>
                    <a:pt x="59" y="393"/>
                  </a:lnTo>
                  <a:lnTo>
                    <a:pt x="66" y="406"/>
                  </a:lnTo>
                  <a:lnTo>
                    <a:pt x="398" y="13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5" name="Freeform 668"/>
            <p:cNvSpPr>
              <a:spLocks/>
            </p:cNvSpPr>
            <p:nvPr/>
          </p:nvSpPr>
          <p:spPr bwMode="auto">
            <a:xfrm>
              <a:off x="3475" y="2714"/>
              <a:ext cx="279" cy="282"/>
            </a:xfrm>
            <a:custGeom>
              <a:avLst/>
              <a:gdLst>
                <a:gd name="T0" fmla="*/ 217 w 558"/>
                <a:gd name="T1" fmla="*/ 29 h 564"/>
                <a:gd name="T2" fmla="*/ 179 w 558"/>
                <a:gd name="T3" fmla="*/ 66 h 564"/>
                <a:gd name="T4" fmla="*/ 145 w 558"/>
                <a:gd name="T5" fmla="*/ 99 h 564"/>
                <a:gd name="T6" fmla="*/ 116 w 558"/>
                <a:gd name="T7" fmla="*/ 128 h 564"/>
                <a:gd name="T8" fmla="*/ 91 w 558"/>
                <a:gd name="T9" fmla="*/ 152 h 564"/>
                <a:gd name="T10" fmla="*/ 70 w 558"/>
                <a:gd name="T11" fmla="*/ 174 h 564"/>
                <a:gd name="T12" fmla="*/ 53 w 558"/>
                <a:gd name="T13" fmla="*/ 192 h 564"/>
                <a:gd name="T14" fmla="*/ 38 w 558"/>
                <a:gd name="T15" fmla="*/ 207 h 564"/>
                <a:gd name="T16" fmla="*/ 27 w 558"/>
                <a:gd name="T17" fmla="*/ 220 h 564"/>
                <a:gd name="T18" fmla="*/ 18 w 558"/>
                <a:gd name="T19" fmla="*/ 230 h 564"/>
                <a:gd name="T20" fmla="*/ 11 w 558"/>
                <a:gd name="T21" fmla="*/ 238 h 564"/>
                <a:gd name="T22" fmla="*/ 6 w 558"/>
                <a:gd name="T23" fmla="*/ 244 h 564"/>
                <a:gd name="T24" fmla="*/ 3 w 558"/>
                <a:gd name="T25" fmla="*/ 249 h 564"/>
                <a:gd name="T26" fmla="*/ 1 w 558"/>
                <a:gd name="T27" fmla="*/ 252 h 564"/>
                <a:gd name="T28" fmla="*/ 1 w 558"/>
                <a:gd name="T29" fmla="*/ 255 h 564"/>
                <a:gd name="T30" fmla="*/ 0 w 558"/>
                <a:gd name="T31" fmla="*/ 257 h 564"/>
                <a:gd name="T32" fmla="*/ 0 w 558"/>
                <a:gd name="T33" fmla="*/ 259 h 564"/>
                <a:gd name="T34" fmla="*/ 1 w 558"/>
                <a:gd name="T35" fmla="*/ 263 h 564"/>
                <a:gd name="T36" fmla="*/ 2 w 558"/>
                <a:gd name="T37" fmla="*/ 267 h 564"/>
                <a:gd name="T38" fmla="*/ 5 w 558"/>
                <a:gd name="T39" fmla="*/ 270 h 564"/>
                <a:gd name="T40" fmla="*/ 9 w 558"/>
                <a:gd name="T41" fmla="*/ 274 h 564"/>
                <a:gd name="T42" fmla="*/ 15 w 558"/>
                <a:gd name="T43" fmla="*/ 276 h 564"/>
                <a:gd name="T44" fmla="*/ 20 w 558"/>
                <a:gd name="T45" fmla="*/ 278 h 564"/>
                <a:gd name="T46" fmla="*/ 27 w 558"/>
                <a:gd name="T47" fmla="*/ 281 h 564"/>
                <a:gd name="T48" fmla="*/ 35 w 558"/>
                <a:gd name="T49" fmla="*/ 282 h 564"/>
                <a:gd name="T50" fmla="*/ 40 w 558"/>
                <a:gd name="T51" fmla="*/ 282 h 564"/>
                <a:gd name="T52" fmla="*/ 47 w 558"/>
                <a:gd name="T53" fmla="*/ 282 h 564"/>
                <a:gd name="T54" fmla="*/ 57 w 558"/>
                <a:gd name="T55" fmla="*/ 282 h 564"/>
                <a:gd name="T56" fmla="*/ 69 w 558"/>
                <a:gd name="T57" fmla="*/ 281 h 564"/>
                <a:gd name="T58" fmla="*/ 81 w 558"/>
                <a:gd name="T59" fmla="*/ 279 h 564"/>
                <a:gd name="T60" fmla="*/ 96 w 558"/>
                <a:gd name="T61" fmla="*/ 275 h 564"/>
                <a:gd name="T62" fmla="*/ 113 w 558"/>
                <a:gd name="T63" fmla="*/ 269 h 564"/>
                <a:gd name="T64" fmla="*/ 130 w 558"/>
                <a:gd name="T65" fmla="*/ 261 h 564"/>
                <a:gd name="T66" fmla="*/ 147 w 558"/>
                <a:gd name="T67" fmla="*/ 249 h 564"/>
                <a:gd name="T68" fmla="*/ 165 w 558"/>
                <a:gd name="T69" fmla="*/ 235 h 564"/>
                <a:gd name="T70" fmla="*/ 183 w 558"/>
                <a:gd name="T71" fmla="*/ 217 h 564"/>
                <a:gd name="T72" fmla="*/ 202 w 558"/>
                <a:gd name="T73" fmla="*/ 195 h 564"/>
                <a:gd name="T74" fmla="*/ 219 w 558"/>
                <a:gd name="T75" fmla="*/ 170 h 564"/>
                <a:gd name="T76" fmla="*/ 236 w 558"/>
                <a:gd name="T77" fmla="*/ 139 h 564"/>
                <a:gd name="T78" fmla="*/ 251 w 558"/>
                <a:gd name="T79" fmla="*/ 103 h 564"/>
                <a:gd name="T80" fmla="*/ 266 w 558"/>
                <a:gd name="T81" fmla="*/ 62 h 564"/>
                <a:gd name="T82" fmla="*/ 279 w 558"/>
                <a:gd name="T83" fmla="*/ 51 h 564"/>
                <a:gd name="T84" fmla="*/ 276 w 558"/>
                <a:gd name="T85" fmla="*/ 44 h 564"/>
                <a:gd name="T86" fmla="*/ 273 w 558"/>
                <a:gd name="T87" fmla="*/ 38 h 564"/>
                <a:gd name="T88" fmla="*/ 268 w 558"/>
                <a:gd name="T89" fmla="*/ 31 h 564"/>
                <a:gd name="T90" fmla="*/ 264 w 558"/>
                <a:gd name="T91" fmla="*/ 25 h 564"/>
                <a:gd name="T92" fmla="*/ 260 w 558"/>
                <a:gd name="T93" fmla="*/ 18 h 564"/>
                <a:gd name="T94" fmla="*/ 255 w 558"/>
                <a:gd name="T95" fmla="*/ 12 h 564"/>
                <a:gd name="T96" fmla="*/ 251 w 558"/>
                <a:gd name="T97" fmla="*/ 6 h 564"/>
                <a:gd name="T98" fmla="*/ 246 w 558"/>
                <a:gd name="T99" fmla="*/ 0 h 564"/>
                <a:gd name="T100" fmla="*/ 242 w 558"/>
                <a:gd name="T101" fmla="*/ 3 h 564"/>
                <a:gd name="T102" fmla="*/ 239 w 558"/>
                <a:gd name="T103" fmla="*/ 7 h 564"/>
                <a:gd name="T104" fmla="*/ 235 w 558"/>
                <a:gd name="T105" fmla="*/ 11 h 564"/>
                <a:gd name="T106" fmla="*/ 232 w 558"/>
                <a:gd name="T107" fmla="*/ 14 h 564"/>
                <a:gd name="T108" fmla="*/ 228 w 558"/>
                <a:gd name="T109" fmla="*/ 18 h 564"/>
                <a:gd name="T110" fmla="*/ 225 w 558"/>
                <a:gd name="T111" fmla="*/ 22 h 564"/>
                <a:gd name="T112" fmla="*/ 221 w 558"/>
                <a:gd name="T113" fmla="*/ 25 h 564"/>
                <a:gd name="T114" fmla="*/ 217 w 558"/>
                <a:gd name="T115" fmla="*/ 29 h 564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w 558"/>
                <a:gd name="T175" fmla="*/ 0 h 564"/>
                <a:gd name="T176" fmla="*/ 558 w 558"/>
                <a:gd name="T177" fmla="*/ 564 h 564"/>
              </a:gdLst>
              <a:ahLst/>
              <a:cxnLst>
                <a:cxn ang="T116">
                  <a:pos x="T0" y="T1"/>
                </a:cxn>
                <a:cxn ang="T117">
                  <a:pos x="T2" y="T3"/>
                </a:cxn>
                <a:cxn ang="T118">
                  <a:pos x="T4" y="T5"/>
                </a:cxn>
                <a:cxn ang="T119">
                  <a:pos x="T6" y="T7"/>
                </a:cxn>
                <a:cxn ang="T120">
                  <a:pos x="T8" y="T9"/>
                </a:cxn>
                <a:cxn ang="T121">
                  <a:pos x="T10" y="T11"/>
                </a:cxn>
                <a:cxn ang="T122">
                  <a:pos x="T12" y="T13"/>
                </a:cxn>
                <a:cxn ang="T123">
                  <a:pos x="T14" y="T15"/>
                </a:cxn>
                <a:cxn ang="T124">
                  <a:pos x="T16" y="T17"/>
                </a:cxn>
                <a:cxn ang="T125">
                  <a:pos x="T18" y="T19"/>
                </a:cxn>
                <a:cxn ang="T126">
                  <a:pos x="T20" y="T21"/>
                </a:cxn>
                <a:cxn ang="T127">
                  <a:pos x="T22" y="T23"/>
                </a:cxn>
                <a:cxn ang="T128">
                  <a:pos x="T24" y="T25"/>
                </a:cxn>
                <a:cxn ang="T129">
                  <a:pos x="T26" y="T27"/>
                </a:cxn>
                <a:cxn ang="T130">
                  <a:pos x="T28" y="T29"/>
                </a:cxn>
                <a:cxn ang="T131">
                  <a:pos x="T30" y="T31"/>
                </a:cxn>
                <a:cxn ang="T132">
                  <a:pos x="T32" y="T33"/>
                </a:cxn>
                <a:cxn ang="T133">
                  <a:pos x="T34" y="T35"/>
                </a:cxn>
                <a:cxn ang="T134">
                  <a:pos x="T36" y="T37"/>
                </a:cxn>
                <a:cxn ang="T135">
                  <a:pos x="T38" y="T39"/>
                </a:cxn>
                <a:cxn ang="T136">
                  <a:pos x="T40" y="T41"/>
                </a:cxn>
                <a:cxn ang="T137">
                  <a:pos x="T42" y="T43"/>
                </a:cxn>
                <a:cxn ang="T138">
                  <a:pos x="T44" y="T45"/>
                </a:cxn>
                <a:cxn ang="T139">
                  <a:pos x="T46" y="T47"/>
                </a:cxn>
                <a:cxn ang="T140">
                  <a:pos x="T48" y="T49"/>
                </a:cxn>
                <a:cxn ang="T141">
                  <a:pos x="T50" y="T51"/>
                </a:cxn>
                <a:cxn ang="T142">
                  <a:pos x="T52" y="T53"/>
                </a:cxn>
                <a:cxn ang="T143">
                  <a:pos x="T54" y="T55"/>
                </a:cxn>
                <a:cxn ang="T144">
                  <a:pos x="T56" y="T57"/>
                </a:cxn>
                <a:cxn ang="T145">
                  <a:pos x="T58" y="T59"/>
                </a:cxn>
                <a:cxn ang="T146">
                  <a:pos x="T60" y="T61"/>
                </a:cxn>
                <a:cxn ang="T147">
                  <a:pos x="T62" y="T63"/>
                </a:cxn>
                <a:cxn ang="T148">
                  <a:pos x="T64" y="T65"/>
                </a:cxn>
                <a:cxn ang="T149">
                  <a:pos x="T66" y="T67"/>
                </a:cxn>
                <a:cxn ang="T150">
                  <a:pos x="T68" y="T69"/>
                </a:cxn>
                <a:cxn ang="T151">
                  <a:pos x="T70" y="T71"/>
                </a:cxn>
                <a:cxn ang="T152">
                  <a:pos x="T72" y="T73"/>
                </a:cxn>
                <a:cxn ang="T153">
                  <a:pos x="T74" y="T75"/>
                </a:cxn>
                <a:cxn ang="T154">
                  <a:pos x="T76" y="T77"/>
                </a:cxn>
                <a:cxn ang="T155">
                  <a:pos x="T78" y="T79"/>
                </a:cxn>
                <a:cxn ang="T156">
                  <a:pos x="T80" y="T81"/>
                </a:cxn>
                <a:cxn ang="T157">
                  <a:pos x="T82" y="T83"/>
                </a:cxn>
                <a:cxn ang="T158">
                  <a:pos x="T84" y="T85"/>
                </a:cxn>
                <a:cxn ang="T159">
                  <a:pos x="T86" y="T87"/>
                </a:cxn>
                <a:cxn ang="T160">
                  <a:pos x="T88" y="T89"/>
                </a:cxn>
                <a:cxn ang="T161">
                  <a:pos x="T90" y="T91"/>
                </a:cxn>
                <a:cxn ang="T162">
                  <a:pos x="T92" y="T93"/>
                </a:cxn>
                <a:cxn ang="T163">
                  <a:pos x="T94" y="T95"/>
                </a:cxn>
                <a:cxn ang="T164">
                  <a:pos x="T96" y="T97"/>
                </a:cxn>
                <a:cxn ang="T165">
                  <a:pos x="T98" y="T99"/>
                </a:cxn>
                <a:cxn ang="T166">
                  <a:pos x="T100" y="T101"/>
                </a:cxn>
                <a:cxn ang="T167">
                  <a:pos x="T102" y="T103"/>
                </a:cxn>
                <a:cxn ang="T168">
                  <a:pos x="T104" y="T105"/>
                </a:cxn>
                <a:cxn ang="T169">
                  <a:pos x="T106" y="T107"/>
                </a:cxn>
                <a:cxn ang="T170">
                  <a:pos x="T108" y="T109"/>
                </a:cxn>
                <a:cxn ang="T171">
                  <a:pos x="T110" y="T111"/>
                </a:cxn>
                <a:cxn ang="T172">
                  <a:pos x="T112" y="T113"/>
                </a:cxn>
                <a:cxn ang="T173">
                  <a:pos x="T114" y="T115"/>
                </a:cxn>
              </a:cxnLst>
              <a:rect l="T174" t="T175" r="T176" b="T177"/>
              <a:pathLst>
                <a:path w="558" h="564">
                  <a:moveTo>
                    <a:pt x="435" y="58"/>
                  </a:moveTo>
                  <a:lnTo>
                    <a:pt x="358" y="132"/>
                  </a:lnTo>
                  <a:lnTo>
                    <a:pt x="291" y="198"/>
                  </a:lnTo>
                  <a:lnTo>
                    <a:pt x="232" y="256"/>
                  </a:lnTo>
                  <a:lnTo>
                    <a:pt x="183" y="305"/>
                  </a:lnTo>
                  <a:lnTo>
                    <a:pt x="140" y="348"/>
                  </a:lnTo>
                  <a:lnTo>
                    <a:pt x="106" y="385"/>
                  </a:lnTo>
                  <a:lnTo>
                    <a:pt x="77" y="414"/>
                  </a:lnTo>
                  <a:lnTo>
                    <a:pt x="54" y="440"/>
                  </a:lnTo>
                  <a:lnTo>
                    <a:pt x="36" y="461"/>
                  </a:lnTo>
                  <a:lnTo>
                    <a:pt x="23" y="477"/>
                  </a:lnTo>
                  <a:lnTo>
                    <a:pt x="12" y="488"/>
                  </a:lnTo>
                  <a:lnTo>
                    <a:pt x="7" y="499"/>
                  </a:lnTo>
                  <a:lnTo>
                    <a:pt x="2" y="505"/>
                  </a:lnTo>
                  <a:lnTo>
                    <a:pt x="1" y="510"/>
                  </a:lnTo>
                  <a:lnTo>
                    <a:pt x="0" y="513"/>
                  </a:lnTo>
                  <a:lnTo>
                    <a:pt x="0" y="517"/>
                  </a:lnTo>
                  <a:lnTo>
                    <a:pt x="1" y="525"/>
                  </a:lnTo>
                  <a:lnTo>
                    <a:pt x="4" y="533"/>
                  </a:lnTo>
                  <a:lnTo>
                    <a:pt x="11" y="540"/>
                  </a:lnTo>
                  <a:lnTo>
                    <a:pt x="19" y="547"/>
                  </a:lnTo>
                  <a:lnTo>
                    <a:pt x="30" y="551"/>
                  </a:lnTo>
                  <a:lnTo>
                    <a:pt x="41" y="556"/>
                  </a:lnTo>
                  <a:lnTo>
                    <a:pt x="55" y="561"/>
                  </a:lnTo>
                  <a:lnTo>
                    <a:pt x="71" y="563"/>
                  </a:lnTo>
                  <a:lnTo>
                    <a:pt x="80" y="564"/>
                  </a:lnTo>
                  <a:lnTo>
                    <a:pt x="94" y="564"/>
                  </a:lnTo>
                  <a:lnTo>
                    <a:pt x="114" y="564"/>
                  </a:lnTo>
                  <a:lnTo>
                    <a:pt x="137" y="562"/>
                  </a:lnTo>
                  <a:lnTo>
                    <a:pt x="163" y="557"/>
                  </a:lnTo>
                  <a:lnTo>
                    <a:pt x="193" y="550"/>
                  </a:lnTo>
                  <a:lnTo>
                    <a:pt x="226" y="538"/>
                  </a:lnTo>
                  <a:lnTo>
                    <a:pt x="260" y="522"/>
                  </a:lnTo>
                  <a:lnTo>
                    <a:pt x="295" y="499"/>
                  </a:lnTo>
                  <a:lnTo>
                    <a:pt x="331" y="470"/>
                  </a:lnTo>
                  <a:lnTo>
                    <a:pt x="367" y="435"/>
                  </a:lnTo>
                  <a:lnTo>
                    <a:pt x="404" y="391"/>
                  </a:lnTo>
                  <a:lnTo>
                    <a:pt x="439" y="340"/>
                  </a:lnTo>
                  <a:lnTo>
                    <a:pt x="472" y="277"/>
                  </a:lnTo>
                  <a:lnTo>
                    <a:pt x="503" y="206"/>
                  </a:lnTo>
                  <a:lnTo>
                    <a:pt x="532" y="124"/>
                  </a:lnTo>
                  <a:lnTo>
                    <a:pt x="558" y="102"/>
                  </a:lnTo>
                  <a:lnTo>
                    <a:pt x="551" y="89"/>
                  </a:lnTo>
                  <a:lnTo>
                    <a:pt x="545" y="76"/>
                  </a:lnTo>
                  <a:lnTo>
                    <a:pt x="536" y="63"/>
                  </a:lnTo>
                  <a:lnTo>
                    <a:pt x="528" y="50"/>
                  </a:lnTo>
                  <a:lnTo>
                    <a:pt x="520" y="37"/>
                  </a:lnTo>
                  <a:lnTo>
                    <a:pt x="511" y="24"/>
                  </a:lnTo>
                  <a:lnTo>
                    <a:pt x="502" y="13"/>
                  </a:lnTo>
                  <a:lnTo>
                    <a:pt x="492" y="0"/>
                  </a:lnTo>
                  <a:lnTo>
                    <a:pt x="485" y="7"/>
                  </a:lnTo>
                  <a:lnTo>
                    <a:pt x="478" y="15"/>
                  </a:lnTo>
                  <a:lnTo>
                    <a:pt x="471" y="22"/>
                  </a:lnTo>
                  <a:lnTo>
                    <a:pt x="464" y="29"/>
                  </a:lnTo>
                  <a:lnTo>
                    <a:pt x="457" y="37"/>
                  </a:lnTo>
                  <a:lnTo>
                    <a:pt x="450" y="44"/>
                  </a:lnTo>
                  <a:lnTo>
                    <a:pt x="442" y="51"/>
                  </a:lnTo>
                  <a:lnTo>
                    <a:pt x="435" y="5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6" name="Freeform 669"/>
            <p:cNvSpPr>
              <a:spLocks/>
            </p:cNvSpPr>
            <p:nvPr/>
          </p:nvSpPr>
          <p:spPr bwMode="auto">
            <a:xfrm>
              <a:off x="3733" y="2581"/>
              <a:ext cx="166" cy="166"/>
            </a:xfrm>
            <a:custGeom>
              <a:avLst/>
              <a:gdLst>
                <a:gd name="T0" fmla="*/ 166 w 333"/>
                <a:gd name="T1" fmla="*/ 40 h 334"/>
                <a:gd name="T2" fmla="*/ 164 w 333"/>
                <a:gd name="T3" fmla="*/ 35 h 334"/>
                <a:gd name="T4" fmla="*/ 162 w 333"/>
                <a:gd name="T5" fmla="*/ 29 h 334"/>
                <a:gd name="T6" fmla="*/ 158 w 333"/>
                <a:gd name="T7" fmla="*/ 23 h 334"/>
                <a:gd name="T8" fmla="*/ 153 w 333"/>
                <a:gd name="T9" fmla="*/ 16 h 334"/>
                <a:gd name="T10" fmla="*/ 147 w 333"/>
                <a:gd name="T11" fmla="*/ 11 h 334"/>
                <a:gd name="T12" fmla="*/ 140 w 333"/>
                <a:gd name="T13" fmla="*/ 6 h 334"/>
                <a:gd name="T14" fmla="*/ 130 w 333"/>
                <a:gd name="T15" fmla="*/ 2 h 334"/>
                <a:gd name="T16" fmla="*/ 119 w 333"/>
                <a:gd name="T17" fmla="*/ 0 h 334"/>
                <a:gd name="T18" fmla="*/ 117 w 333"/>
                <a:gd name="T19" fmla="*/ 4 h 334"/>
                <a:gd name="T20" fmla="*/ 113 w 333"/>
                <a:gd name="T21" fmla="*/ 9 h 334"/>
                <a:gd name="T22" fmla="*/ 108 w 333"/>
                <a:gd name="T23" fmla="*/ 15 h 334"/>
                <a:gd name="T24" fmla="*/ 103 w 333"/>
                <a:gd name="T25" fmla="*/ 22 h 334"/>
                <a:gd name="T26" fmla="*/ 98 w 333"/>
                <a:gd name="T27" fmla="*/ 30 h 334"/>
                <a:gd name="T28" fmla="*/ 91 w 333"/>
                <a:gd name="T29" fmla="*/ 38 h 334"/>
                <a:gd name="T30" fmla="*/ 84 w 333"/>
                <a:gd name="T31" fmla="*/ 48 h 334"/>
                <a:gd name="T32" fmla="*/ 76 w 333"/>
                <a:gd name="T33" fmla="*/ 57 h 334"/>
                <a:gd name="T34" fmla="*/ 68 w 333"/>
                <a:gd name="T35" fmla="*/ 68 h 334"/>
                <a:gd name="T36" fmla="*/ 59 w 333"/>
                <a:gd name="T37" fmla="*/ 79 h 334"/>
                <a:gd name="T38" fmla="*/ 50 w 333"/>
                <a:gd name="T39" fmla="*/ 89 h 334"/>
                <a:gd name="T40" fmla="*/ 41 w 333"/>
                <a:gd name="T41" fmla="*/ 101 h 334"/>
                <a:gd name="T42" fmla="*/ 31 w 333"/>
                <a:gd name="T43" fmla="*/ 112 h 334"/>
                <a:gd name="T44" fmla="*/ 21 w 333"/>
                <a:gd name="T45" fmla="*/ 124 h 334"/>
                <a:gd name="T46" fmla="*/ 11 w 333"/>
                <a:gd name="T47" fmla="*/ 136 h 334"/>
                <a:gd name="T48" fmla="*/ 0 w 333"/>
                <a:gd name="T49" fmla="*/ 147 h 334"/>
                <a:gd name="T50" fmla="*/ 2 w 333"/>
                <a:gd name="T51" fmla="*/ 152 h 334"/>
                <a:gd name="T52" fmla="*/ 6 w 333"/>
                <a:gd name="T53" fmla="*/ 156 h 334"/>
                <a:gd name="T54" fmla="*/ 9 w 333"/>
                <a:gd name="T55" fmla="*/ 162 h 334"/>
                <a:gd name="T56" fmla="*/ 12 w 333"/>
                <a:gd name="T57" fmla="*/ 166 h 334"/>
                <a:gd name="T58" fmla="*/ 166 w 333"/>
                <a:gd name="T59" fmla="*/ 40 h 334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w 333"/>
                <a:gd name="T91" fmla="*/ 0 h 334"/>
                <a:gd name="T92" fmla="*/ 333 w 333"/>
                <a:gd name="T93" fmla="*/ 334 h 334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T90" t="T91" r="T92" b="T93"/>
              <a:pathLst>
                <a:path w="333" h="334">
                  <a:moveTo>
                    <a:pt x="333" y="81"/>
                  </a:moveTo>
                  <a:lnTo>
                    <a:pt x="329" y="70"/>
                  </a:lnTo>
                  <a:lnTo>
                    <a:pt x="324" y="59"/>
                  </a:lnTo>
                  <a:lnTo>
                    <a:pt x="316" y="46"/>
                  </a:lnTo>
                  <a:lnTo>
                    <a:pt x="307" y="33"/>
                  </a:lnTo>
                  <a:lnTo>
                    <a:pt x="295" y="22"/>
                  </a:lnTo>
                  <a:lnTo>
                    <a:pt x="280" y="12"/>
                  </a:lnTo>
                  <a:lnTo>
                    <a:pt x="261" y="5"/>
                  </a:lnTo>
                  <a:lnTo>
                    <a:pt x="239" y="0"/>
                  </a:lnTo>
                  <a:lnTo>
                    <a:pt x="234" y="8"/>
                  </a:lnTo>
                  <a:lnTo>
                    <a:pt x="227" y="18"/>
                  </a:lnTo>
                  <a:lnTo>
                    <a:pt x="217" y="30"/>
                  </a:lnTo>
                  <a:lnTo>
                    <a:pt x="207" y="44"/>
                  </a:lnTo>
                  <a:lnTo>
                    <a:pt x="196" y="60"/>
                  </a:lnTo>
                  <a:lnTo>
                    <a:pt x="183" y="77"/>
                  </a:lnTo>
                  <a:lnTo>
                    <a:pt x="169" y="96"/>
                  </a:lnTo>
                  <a:lnTo>
                    <a:pt x="153" y="115"/>
                  </a:lnTo>
                  <a:lnTo>
                    <a:pt x="137" y="136"/>
                  </a:lnTo>
                  <a:lnTo>
                    <a:pt x="119" y="158"/>
                  </a:lnTo>
                  <a:lnTo>
                    <a:pt x="101" y="180"/>
                  </a:lnTo>
                  <a:lnTo>
                    <a:pt x="83" y="203"/>
                  </a:lnTo>
                  <a:lnTo>
                    <a:pt x="62" y="226"/>
                  </a:lnTo>
                  <a:lnTo>
                    <a:pt x="42" y="250"/>
                  </a:lnTo>
                  <a:lnTo>
                    <a:pt x="22" y="273"/>
                  </a:lnTo>
                  <a:lnTo>
                    <a:pt x="0" y="296"/>
                  </a:lnTo>
                  <a:lnTo>
                    <a:pt x="5" y="305"/>
                  </a:lnTo>
                  <a:lnTo>
                    <a:pt x="12" y="314"/>
                  </a:lnTo>
                  <a:lnTo>
                    <a:pt x="19" y="325"/>
                  </a:lnTo>
                  <a:lnTo>
                    <a:pt x="25" y="334"/>
                  </a:lnTo>
                  <a:lnTo>
                    <a:pt x="333" y="81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7" name="Freeform 670"/>
            <p:cNvSpPr>
              <a:spLocks/>
            </p:cNvSpPr>
            <p:nvPr/>
          </p:nvSpPr>
          <p:spPr bwMode="auto">
            <a:xfrm>
              <a:off x="3494" y="2728"/>
              <a:ext cx="252" cy="250"/>
            </a:xfrm>
            <a:custGeom>
              <a:avLst/>
              <a:gdLst>
                <a:gd name="T0" fmla="*/ 212 w 502"/>
                <a:gd name="T1" fmla="*/ 27 h 498"/>
                <a:gd name="T2" fmla="*/ 182 w 502"/>
                <a:gd name="T3" fmla="*/ 56 h 498"/>
                <a:gd name="T4" fmla="*/ 155 w 502"/>
                <a:gd name="T5" fmla="*/ 83 h 498"/>
                <a:gd name="T6" fmla="*/ 131 w 502"/>
                <a:gd name="T7" fmla="*/ 106 h 498"/>
                <a:gd name="T8" fmla="*/ 109 w 502"/>
                <a:gd name="T9" fmla="*/ 128 h 498"/>
                <a:gd name="T10" fmla="*/ 90 w 502"/>
                <a:gd name="T11" fmla="*/ 147 h 498"/>
                <a:gd name="T12" fmla="*/ 73 w 502"/>
                <a:gd name="T13" fmla="*/ 164 h 498"/>
                <a:gd name="T14" fmla="*/ 58 w 502"/>
                <a:gd name="T15" fmla="*/ 179 h 498"/>
                <a:gd name="T16" fmla="*/ 46 w 502"/>
                <a:gd name="T17" fmla="*/ 192 h 498"/>
                <a:gd name="T18" fmla="*/ 35 w 502"/>
                <a:gd name="T19" fmla="*/ 203 h 498"/>
                <a:gd name="T20" fmla="*/ 26 w 502"/>
                <a:gd name="T21" fmla="*/ 213 h 498"/>
                <a:gd name="T22" fmla="*/ 19 w 502"/>
                <a:gd name="T23" fmla="*/ 221 h 498"/>
                <a:gd name="T24" fmla="*/ 13 w 502"/>
                <a:gd name="T25" fmla="*/ 228 h 498"/>
                <a:gd name="T26" fmla="*/ 8 w 502"/>
                <a:gd name="T27" fmla="*/ 233 h 498"/>
                <a:gd name="T28" fmla="*/ 5 w 502"/>
                <a:gd name="T29" fmla="*/ 237 h 498"/>
                <a:gd name="T30" fmla="*/ 2 w 502"/>
                <a:gd name="T31" fmla="*/ 241 h 498"/>
                <a:gd name="T32" fmla="*/ 0 w 502"/>
                <a:gd name="T33" fmla="*/ 243 h 498"/>
                <a:gd name="T34" fmla="*/ 3 w 502"/>
                <a:gd name="T35" fmla="*/ 245 h 498"/>
                <a:gd name="T36" fmla="*/ 7 w 502"/>
                <a:gd name="T37" fmla="*/ 246 h 498"/>
                <a:gd name="T38" fmla="*/ 12 w 502"/>
                <a:gd name="T39" fmla="*/ 248 h 498"/>
                <a:gd name="T40" fmla="*/ 19 w 502"/>
                <a:gd name="T41" fmla="*/ 249 h 498"/>
                <a:gd name="T42" fmla="*/ 26 w 502"/>
                <a:gd name="T43" fmla="*/ 249 h 498"/>
                <a:gd name="T44" fmla="*/ 34 w 502"/>
                <a:gd name="T45" fmla="*/ 250 h 498"/>
                <a:gd name="T46" fmla="*/ 43 w 502"/>
                <a:gd name="T47" fmla="*/ 249 h 498"/>
                <a:gd name="T48" fmla="*/ 53 w 502"/>
                <a:gd name="T49" fmla="*/ 248 h 498"/>
                <a:gd name="T50" fmla="*/ 61 w 502"/>
                <a:gd name="T51" fmla="*/ 246 h 498"/>
                <a:gd name="T52" fmla="*/ 69 w 502"/>
                <a:gd name="T53" fmla="*/ 244 h 498"/>
                <a:gd name="T54" fmla="*/ 79 w 502"/>
                <a:gd name="T55" fmla="*/ 241 h 498"/>
                <a:gd name="T56" fmla="*/ 89 w 502"/>
                <a:gd name="T57" fmla="*/ 236 h 498"/>
                <a:gd name="T58" fmla="*/ 100 w 502"/>
                <a:gd name="T59" fmla="*/ 230 h 498"/>
                <a:gd name="T60" fmla="*/ 111 w 502"/>
                <a:gd name="T61" fmla="*/ 223 h 498"/>
                <a:gd name="T62" fmla="*/ 123 w 502"/>
                <a:gd name="T63" fmla="*/ 215 h 498"/>
                <a:gd name="T64" fmla="*/ 136 w 502"/>
                <a:gd name="T65" fmla="*/ 204 h 498"/>
                <a:gd name="T66" fmla="*/ 149 w 502"/>
                <a:gd name="T67" fmla="*/ 192 h 498"/>
                <a:gd name="T68" fmla="*/ 161 w 502"/>
                <a:gd name="T69" fmla="*/ 178 h 498"/>
                <a:gd name="T70" fmla="*/ 174 w 502"/>
                <a:gd name="T71" fmla="*/ 161 h 498"/>
                <a:gd name="T72" fmla="*/ 186 w 502"/>
                <a:gd name="T73" fmla="*/ 142 h 498"/>
                <a:gd name="T74" fmla="*/ 198 w 502"/>
                <a:gd name="T75" fmla="*/ 121 h 498"/>
                <a:gd name="T76" fmla="*/ 209 w 502"/>
                <a:gd name="T77" fmla="*/ 96 h 498"/>
                <a:gd name="T78" fmla="*/ 220 w 502"/>
                <a:gd name="T79" fmla="*/ 69 h 498"/>
                <a:gd name="T80" fmla="*/ 230 w 502"/>
                <a:gd name="T81" fmla="*/ 39 h 498"/>
                <a:gd name="T82" fmla="*/ 231 w 502"/>
                <a:gd name="T83" fmla="*/ 36 h 498"/>
                <a:gd name="T84" fmla="*/ 252 w 502"/>
                <a:gd name="T85" fmla="*/ 19 h 498"/>
                <a:gd name="T86" fmla="*/ 249 w 502"/>
                <a:gd name="T87" fmla="*/ 15 h 498"/>
                <a:gd name="T88" fmla="*/ 245 w 502"/>
                <a:gd name="T89" fmla="*/ 9 h 498"/>
                <a:gd name="T90" fmla="*/ 242 w 502"/>
                <a:gd name="T91" fmla="*/ 5 h 498"/>
                <a:gd name="T92" fmla="*/ 239 w 502"/>
                <a:gd name="T93" fmla="*/ 0 h 498"/>
                <a:gd name="T94" fmla="*/ 236 w 502"/>
                <a:gd name="T95" fmla="*/ 4 h 498"/>
                <a:gd name="T96" fmla="*/ 232 w 502"/>
                <a:gd name="T97" fmla="*/ 7 h 498"/>
                <a:gd name="T98" fmla="*/ 229 w 502"/>
                <a:gd name="T99" fmla="*/ 11 h 498"/>
                <a:gd name="T100" fmla="*/ 226 w 502"/>
                <a:gd name="T101" fmla="*/ 14 h 498"/>
                <a:gd name="T102" fmla="*/ 222 w 502"/>
                <a:gd name="T103" fmla="*/ 17 h 498"/>
                <a:gd name="T104" fmla="*/ 219 w 502"/>
                <a:gd name="T105" fmla="*/ 21 h 498"/>
                <a:gd name="T106" fmla="*/ 216 w 502"/>
                <a:gd name="T107" fmla="*/ 24 h 498"/>
                <a:gd name="T108" fmla="*/ 212 w 502"/>
                <a:gd name="T109" fmla="*/ 27 h 498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w 502"/>
                <a:gd name="T166" fmla="*/ 0 h 498"/>
                <a:gd name="T167" fmla="*/ 502 w 502"/>
                <a:gd name="T168" fmla="*/ 498 h 498"/>
              </a:gdLst>
              <a:ahLst/>
              <a:cxnLst>
                <a:cxn ang="T110">
                  <a:pos x="T0" y="T1"/>
                </a:cxn>
                <a:cxn ang="T111">
                  <a:pos x="T2" y="T3"/>
                </a:cxn>
                <a:cxn ang="T112">
                  <a:pos x="T4" y="T5"/>
                </a:cxn>
                <a:cxn ang="T113">
                  <a:pos x="T6" y="T7"/>
                </a:cxn>
                <a:cxn ang="T114">
                  <a:pos x="T8" y="T9"/>
                </a:cxn>
                <a:cxn ang="T115">
                  <a:pos x="T10" y="T11"/>
                </a:cxn>
                <a:cxn ang="T116">
                  <a:pos x="T12" y="T13"/>
                </a:cxn>
                <a:cxn ang="T117">
                  <a:pos x="T14" y="T15"/>
                </a:cxn>
                <a:cxn ang="T118">
                  <a:pos x="T16" y="T17"/>
                </a:cxn>
                <a:cxn ang="T119">
                  <a:pos x="T18" y="T19"/>
                </a:cxn>
                <a:cxn ang="T120">
                  <a:pos x="T20" y="T21"/>
                </a:cxn>
                <a:cxn ang="T121">
                  <a:pos x="T22" y="T23"/>
                </a:cxn>
                <a:cxn ang="T122">
                  <a:pos x="T24" y="T25"/>
                </a:cxn>
                <a:cxn ang="T123">
                  <a:pos x="T26" y="T27"/>
                </a:cxn>
                <a:cxn ang="T124">
                  <a:pos x="T28" y="T29"/>
                </a:cxn>
                <a:cxn ang="T125">
                  <a:pos x="T30" y="T31"/>
                </a:cxn>
                <a:cxn ang="T126">
                  <a:pos x="T32" y="T33"/>
                </a:cxn>
                <a:cxn ang="T127">
                  <a:pos x="T34" y="T35"/>
                </a:cxn>
                <a:cxn ang="T128">
                  <a:pos x="T36" y="T37"/>
                </a:cxn>
                <a:cxn ang="T129">
                  <a:pos x="T38" y="T39"/>
                </a:cxn>
                <a:cxn ang="T130">
                  <a:pos x="T40" y="T41"/>
                </a:cxn>
                <a:cxn ang="T131">
                  <a:pos x="T42" y="T43"/>
                </a:cxn>
                <a:cxn ang="T132">
                  <a:pos x="T44" y="T45"/>
                </a:cxn>
                <a:cxn ang="T133">
                  <a:pos x="T46" y="T47"/>
                </a:cxn>
                <a:cxn ang="T134">
                  <a:pos x="T48" y="T49"/>
                </a:cxn>
                <a:cxn ang="T135">
                  <a:pos x="T50" y="T51"/>
                </a:cxn>
                <a:cxn ang="T136">
                  <a:pos x="T52" y="T53"/>
                </a:cxn>
                <a:cxn ang="T137">
                  <a:pos x="T54" y="T55"/>
                </a:cxn>
                <a:cxn ang="T138">
                  <a:pos x="T56" y="T57"/>
                </a:cxn>
                <a:cxn ang="T139">
                  <a:pos x="T58" y="T59"/>
                </a:cxn>
                <a:cxn ang="T140">
                  <a:pos x="T60" y="T61"/>
                </a:cxn>
                <a:cxn ang="T141">
                  <a:pos x="T62" y="T63"/>
                </a:cxn>
                <a:cxn ang="T142">
                  <a:pos x="T64" y="T65"/>
                </a:cxn>
                <a:cxn ang="T143">
                  <a:pos x="T66" y="T67"/>
                </a:cxn>
                <a:cxn ang="T144">
                  <a:pos x="T68" y="T69"/>
                </a:cxn>
                <a:cxn ang="T145">
                  <a:pos x="T70" y="T71"/>
                </a:cxn>
                <a:cxn ang="T146">
                  <a:pos x="T72" y="T73"/>
                </a:cxn>
                <a:cxn ang="T147">
                  <a:pos x="T74" y="T75"/>
                </a:cxn>
                <a:cxn ang="T148">
                  <a:pos x="T76" y="T77"/>
                </a:cxn>
                <a:cxn ang="T149">
                  <a:pos x="T78" y="T79"/>
                </a:cxn>
                <a:cxn ang="T150">
                  <a:pos x="T80" y="T81"/>
                </a:cxn>
                <a:cxn ang="T151">
                  <a:pos x="T82" y="T83"/>
                </a:cxn>
                <a:cxn ang="T152">
                  <a:pos x="T84" y="T85"/>
                </a:cxn>
                <a:cxn ang="T153">
                  <a:pos x="T86" y="T87"/>
                </a:cxn>
                <a:cxn ang="T154">
                  <a:pos x="T88" y="T89"/>
                </a:cxn>
                <a:cxn ang="T155">
                  <a:pos x="T90" y="T91"/>
                </a:cxn>
                <a:cxn ang="T156">
                  <a:pos x="T92" y="T93"/>
                </a:cxn>
                <a:cxn ang="T157">
                  <a:pos x="T94" y="T95"/>
                </a:cxn>
                <a:cxn ang="T158">
                  <a:pos x="T96" y="T97"/>
                </a:cxn>
                <a:cxn ang="T159">
                  <a:pos x="T98" y="T99"/>
                </a:cxn>
                <a:cxn ang="T160">
                  <a:pos x="T100" y="T101"/>
                </a:cxn>
                <a:cxn ang="T161">
                  <a:pos x="T102" y="T103"/>
                </a:cxn>
                <a:cxn ang="T162">
                  <a:pos x="T104" y="T105"/>
                </a:cxn>
                <a:cxn ang="T163">
                  <a:pos x="T106" y="T107"/>
                </a:cxn>
                <a:cxn ang="T164">
                  <a:pos x="T108" y="T109"/>
                </a:cxn>
              </a:cxnLst>
              <a:rect l="T165" t="T166" r="T167" b="T168"/>
              <a:pathLst>
                <a:path w="502" h="498">
                  <a:moveTo>
                    <a:pt x="423" y="54"/>
                  </a:moveTo>
                  <a:lnTo>
                    <a:pt x="363" y="112"/>
                  </a:lnTo>
                  <a:lnTo>
                    <a:pt x="309" y="165"/>
                  </a:lnTo>
                  <a:lnTo>
                    <a:pt x="260" y="212"/>
                  </a:lnTo>
                  <a:lnTo>
                    <a:pt x="218" y="254"/>
                  </a:lnTo>
                  <a:lnTo>
                    <a:pt x="180" y="292"/>
                  </a:lnTo>
                  <a:lnTo>
                    <a:pt x="145" y="327"/>
                  </a:lnTo>
                  <a:lnTo>
                    <a:pt x="116" y="357"/>
                  </a:lnTo>
                  <a:lnTo>
                    <a:pt x="91" y="382"/>
                  </a:lnTo>
                  <a:lnTo>
                    <a:pt x="70" y="405"/>
                  </a:lnTo>
                  <a:lnTo>
                    <a:pt x="52" y="424"/>
                  </a:lnTo>
                  <a:lnTo>
                    <a:pt x="37" y="440"/>
                  </a:lnTo>
                  <a:lnTo>
                    <a:pt x="25" y="454"/>
                  </a:lnTo>
                  <a:lnTo>
                    <a:pt x="16" y="465"/>
                  </a:lnTo>
                  <a:lnTo>
                    <a:pt x="9" y="473"/>
                  </a:lnTo>
                  <a:lnTo>
                    <a:pt x="3" y="480"/>
                  </a:lnTo>
                  <a:lnTo>
                    <a:pt x="0" y="485"/>
                  </a:lnTo>
                  <a:lnTo>
                    <a:pt x="6" y="488"/>
                  </a:lnTo>
                  <a:lnTo>
                    <a:pt x="14" y="490"/>
                  </a:lnTo>
                  <a:lnTo>
                    <a:pt x="24" y="494"/>
                  </a:lnTo>
                  <a:lnTo>
                    <a:pt x="37" y="496"/>
                  </a:lnTo>
                  <a:lnTo>
                    <a:pt x="52" y="497"/>
                  </a:lnTo>
                  <a:lnTo>
                    <a:pt x="68" y="498"/>
                  </a:lnTo>
                  <a:lnTo>
                    <a:pt x="86" y="497"/>
                  </a:lnTo>
                  <a:lnTo>
                    <a:pt x="106" y="494"/>
                  </a:lnTo>
                  <a:lnTo>
                    <a:pt x="121" y="490"/>
                  </a:lnTo>
                  <a:lnTo>
                    <a:pt x="137" y="486"/>
                  </a:lnTo>
                  <a:lnTo>
                    <a:pt x="157" y="480"/>
                  </a:lnTo>
                  <a:lnTo>
                    <a:pt x="177" y="471"/>
                  </a:lnTo>
                  <a:lnTo>
                    <a:pt x="199" y="459"/>
                  </a:lnTo>
                  <a:lnTo>
                    <a:pt x="222" y="445"/>
                  </a:lnTo>
                  <a:lnTo>
                    <a:pt x="246" y="428"/>
                  </a:lnTo>
                  <a:lnTo>
                    <a:pt x="271" y="407"/>
                  </a:lnTo>
                  <a:lnTo>
                    <a:pt x="296" y="383"/>
                  </a:lnTo>
                  <a:lnTo>
                    <a:pt x="321" y="355"/>
                  </a:lnTo>
                  <a:lnTo>
                    <a:pt x="347" y="321"/>
                  </a:lnTo>
                  <a:lnTo>
                    <a:pt x="371" y="283"/>
                  </a:lnTo>
                  <a:lnTo>
                    <a:pt x="394" y="241"/>
                  </a:lnTo>
                  <a:lnTo>
                    <a:pt x="417" y="192"/>
                  </a:lnTo>
                  <a:lnTo>
                    <a:pt x="439" y="138"/>
                  </a:lnTo>
                  <a:lnTo>
                    <a:pt x="458" y="78"/>
                  </a:lnTo>
                  <a:lnTo>
                    <a:pt x="461" y="72"/>
                  </a:lnTo>
                  <a:lnTo>
                    <a:pt x="502" y="38"/>
                  </a:lnTo>
                  <a:lnTo>
                    <a:pt x="496" y="29"/>
                  </a:lnTo>
                  <a:lnTo>
                    <a:pt x="489" y="18"/>
                  </a:lnTo>
                  <a:lnTo>
                    <a:pt x="482" y="9"/>
                  </a:lnTo>
                  <a:lnTo>
                    <a:pt x="477" y="0"/>
                  </a:lnTo>
                  <a:lnTo>
                    <a:pt x="470" y="7"/>
                  </a:lnTo>
                  <a:lnTo>
                    <a:pt x="463" y="14"/>
                  </a:lnTo>
                  <a:lnTo>
                    <a:pt x="456" y="21"/>
                  </a:lnTo>
                  <a:lnTo>
                    <a:pt x="450" y="28"/>
                  </a:lnTo>
                  <a:lnTo>
                    <a:pt x="443" y="34"/>
                  </a:lnTo>
                  <a:lnTo>
                    <a:pt x="436" y="41"/>
                  </a:lnTo>
                  <a:lnTo>
                    <a:pt x="430" y="47"/>
                  </a:lnTo>
                  <a:lnTo>
                    <a:pt x="423" y="5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8" name="Freeform 671"/>
            <p:cNvSpPr>
              <a:spLocks/>
            </p:cNvSpPr>
            <p:nvPr/>
          </p:nvSpPr>
          <p:spPr bwMode="auto">
            <a:xfrm>
              <a:off x="3066" y="2848"/>
              <a:ext cx="166" cy="119"/>
            </a:xfrm>
            <a:custGeom>
              <a:avLst/>
              <a:gdLst>
                <a:gd name="T0" fmla="*/ 65 w 333"/>
                <a:gd name="T1" fmla="*/ 119 h 240"/>
                <a:gd name="T2" fmla="*/ 166 w 333"/>
                <a:gd name="T3" fmla="*/ 77 h 240"/>
                <a:gd name="T4" fmla="*/ 84 w 333"/>
                <a:gd name="T5" fmla="*/ 0 h 240"/>
                <a:gd name="T6" fmla="*/ 0 w 333"/>
                <a:gd name="T7" fmla="*/ 36 h 240"/>
                <a:gd name="T8" fmla="*/ 65 w 333"/>
                <a:gd name="T9" fmla="*/ 119 h 24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333"/>
                <a:gd name="T16" fmla="*/ 0 h 240"/>
                <a:gd name="T17" fmla="*/ 333 w 333"/>
                <a:gd name="T18" fmla="*/ 240 h 24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333" h="240">
                  <a:moveTo>
                    <a:pt x="131" y="240"/>
                  </a:moveTo>
                  <a:lnTo>
                    <a:pt x="333" y="155"/>
                  </a:lnTo>
                  <a:lnTo>
                    <a:pt x="169" y="0"/>
                  </a:lnTo>
                  <a:lnTo>
                    <a:pt x="0" y="72"/>
                  </a:lnTo>
                  <a:lnTo>
                    <a:pt x="131" y="24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9" name="Freeform 672"/>
            <p:cNvSpPr>
              <a:spLocks/>
            </p:cNvSpPr>
            <p:nvPr/>
          </p:nvSpPr>
          <p:spPr bwMode="auto">
            <a:xfrm>
              <a:off x="3052" y="2899"/>
              <a:ext cx="184" cy="114"/>
            </a:xfrm>
            <a:custGeom>
              <a:avLst/>
              <a:gdLst>
                <a:gd name="T0" fmla="*/ 74 w 367"/>
                <a:gd name="T1" fmla="*/ 93 h 228"/>
                <a:gd name="T2" fmla="*/ 1 w 367"/>
                <a:gd name="T3" fmla="*/ 0 h 228"/>
                <a:gd name="T4" fmla="*/ 0 w 367"/>
                <a:gd name="T5" fmla="*/ 21 h 228"/>
                <a:gd name="T6" fmla="*/ 71 w 367"/>
                <a:gd name="T7" fmla="*/ 114 h 228"/>
                <a:gd name="T8" fmla="*/ 184 w 367"/>
                <a:gd name="T9" fmla="*/ 64 h 228"/>
                <a:gd name="T10" fmla="*/ 184 w 367"/>
                <a:gd name="T11" fmla="*/ 47 h 228"/>
                <a:gd name="T12" fmla="*/ 74 w 367"/>
                <a:gd name="T13" fmla="*/ 93 h 22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w 367"/>
                <a:gd name="T22" fmla="*/ 0 h 228"/>
                <a:gd name="T23" fmla="*/ 367 w 367"/>
                <a:gd name="T24" fmla="*/ 228 h 228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367" h="228">
                  <a:moveTo>
                    <a:pt x="147" y="186"/>
                  </a:moveTo>
                  <a:lnTo>
                    <a:pt x="1" y="0"/>
                  </a:lnTo>
                  <a:lnTo>
                    <a:pt x="0" y="42"/>
                  </a:lnTo>
                  <a:lnTo>
                    <a:pt x="142" y="228"/>
                  </a:lnTo>
                  <a:lnTo>
                    <a:pt x="367" y="128"/>
                  </a:lnTo>
                  <a:lnTo>
                    <a:pt x="367" y="94"/>
                  </a:lnTo>
                  <a:lnTo>
                    <a:pt x="147" y="186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30" name="Freeform 673"/>
            <p:cNvSpPr>
              <a:spLocks/>
            </p:cNvSpPr>
            <p:nvPr/>
          </p:nvSpPr>
          <p:spPr bwMode="auto">
            <a:xfrm>
              <a:off x="3169" y="2602"/>
              <a:ext cx="57" cy="98"/>
            </a:xfrm>
            <a:custGeom>
              <a:avLst/>
              <a:gdLst>
                <a:gd name="T0" fmla="*/ 49 w 115"/>
                <a:gd name="T1" fmla="*/ 0 h 194"/>
                <a:gd name="T2" fmla="*/ 46 w 115"/>
                <a:gd name="T3" fmla="*/ 1 h 194"/>
                <a:gd name="T4" fmla="*/ 40 w 115"/>
                <a:gd name="T5" fmla="*/ 4 h 194"/>
                <a:gd name="T6" fmla="*/ 31 w 115"/>
                <a:gd name="T7" fmla="*/ 9 h 194"/>
                <a:gd name="T8" fmla="*/ 23 w 115"/>
                <a:gd name="T9" fmla="*/ 17 h 194"/>
                <a:gd name="T10" fmla="*/ 14 w 115"/>
                <a:gd name="T11" fmla="*/ 29 h 194"/>
                <a:gd name="T12" fmla="*/ 6 w 115"/>
                <a:gd name="T13" fmla="*/ 44 h 194"/>
                <a:gd name="T14" fmla="*/ 1 w 115"/>
                <a:gd name="T15" fmla="*/ 65 h 194"/>
                <a:gd name="T16" fmla="*/ 0 w 115"/>
                <a:gd name="T17" fmla="*/ 90 h 194"/>
                <a:gd name="T18" fmla="*/ 0 w 115"/>
                <a:gd name="T19" fmla="*/ 90 h 194"/>
                <a:gd name="T20" fmla="*/ 0 w 115"/>
                <a:gd name="T21" fmla="*/ 93 h 194"/>
                <a:gd name="T22" fmla="*/ 2 w 115"/>
                <a:gd name="T23" fmla="*/ 96 h 194"/>
                <a:gd name="T24" fmla="*/ 4 w 115"/>
                <a:gd name="T25" fmla="*/ 97 h 194"/>
                <a:gd name="T26" fmla="*/ 7 w 115"/>
                <a:gd name="T27" fmla="*/ 98 h 194"/>
                <a:gd name="T28" fmla="*/ 10 w 115"/>
                <a:gd name="T29" fmla="*/ 97 h 194"/>
                <a:gd name="T30" fmla="*/ 12 w 115"/>
                <a:gd name="T31" fmla="*/ 96 h 194"/>
                <a:gd name="T32" fmla="*/ 14 w 115"/>
                <a:gd name="T33" fmla="*/ 93 h 194"/>
                <a:gd name="T34" fmla="*/ 14 w 115"/>
                <a:gd name="T35" fmla="*/ 90 h 194"/>
                <a:gd name="T36" fmla="*/ 14 w 115"/>
                <a:gd name="T37" fmla="*/ 90 h 194"/>
                <a:gd name="T38" fmla="*/ 15 w 115"/>
                <a:gd name="T39" fmla="*/ 69 h 194"/>
                <a:gd name="T40" fmla="*/ 19 w 115"/>
                <a:gd name="T41" fmla="*/ 52 h 194"/>
                <a:gd name="T42" fmla="*/ 25 w 115"/>
                <a:gd name="T43" fmla="*/ 38 h 194"/>
                <a:gd name="T44" fmla="*/ 32 w 115"/>
                <a:gd name="T45" fmla="*/ 28 h 194"/>
                <a:gd name="T46" fmla="*/ 40 w 115"/>
                <a:gd name="T47" fmla="*/ 21 h 194"/>
                <a:gd name="T48" fmla="*/ 46 w 115"/>
                <a:gd name="T49" fmla="*/ 17 h 194"/>
                <a:gd name="T50" fmla="*/ 50 w 115"/>
                <a:gd name="T51" fmla="*/ 15 h 194"/>
                <a:gd name="T52" fmla="*/ 53 w 115"/>
                <a:gd name="T53" fmla="*/ 14 h 194"/>
                <a:gd name="T54" fmla="*/ 52 w 115"/>
                <a:gd name="T55" fmla="*/ 14 h 194"/>
                <a:gd name="T56" fmla="*/ 55 w 115"/>
                <a:gd name="T57" fmla="*/ 13 h 194"/>
                <a:gd name="T58" fmla="*/ 57 w 115"/>
                <a:gd name="T59" fmla="*/ 11 h 194"/>
                <a:gd name="T60" fmla="*/ 57 w 115"/>
                <a:gd name="T61" fmla="*/ 8 h 194"/>
                <a:gd name="T62" fmla="*/ 57 w 115"/>
                <a:gd name="T63" fmla="*/ 5 h 194"/>
                <a:gd name="T64" fmla="*/ 56 w 115"/>
                <a:gd name="T65" fmla="*/ 2 h 194"/>
                <a:gd name="T66" fmla="*/ 54 w 115"/>
                <a:gd name="T67" fmla="*/ 1 h 194"/>
                <a:gd name="T68" fmla="*/ 52 w 115"/>
                <a:gd name="T69" fmla="*/ 0 h 194"/>
                <a:gd name="T70" fmla="*/ 49 w 115"/>
                <a:gd name="T71" fmla="*/ 0 h 194"/>
                <a:gd name="T72" fmla="*/ 49 w 115"/>
                <a:gd name="T73" fmla="*/ 0 h 194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115"/>
                <a:gd name="T112" fmla="*/ 0 h 194"/>
                <a:gd name="T113" fmla="*/ 115 w 115"/>
                <a:gd name="T114" fmla="*/ 194 h 194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115" h="194">
                  <a:moveTo>
                    <a:pt x="98" y="0"/>
                  </a:moveTo>
                  <a:lnTo>
                    <a:pt x="92" y="2"/>
                  </a:lnTo>
                  <a:lnTo>
                    <a:pt x="80" y="8"/>
                  </a:lnTo>
                  <a:lnTo>
                    <a:pt x="63" y="18"/>
                  </a:lnTo>
                  <a:lnTo>
                    <a:pt x="46" y="34"/>
                  </a:lnTo>
                  <a:lnTo>
                    <a:pt x="28" y="57"/>
                  </a:lnTo>
                  <a:lnTo>
                    <a:pt x="13" y="88"/>
                  </a:lnTo>
                  <a:lnTo>
                    <a:pt x="2" y="129"/>
                  </a:lnTo>
                  <a:lnTo>
                    <a:pt x="0" y="179"/>
                  </a:lnTo>
                  <a:lnTo>
                    <a:pt x="1" y="185"/>
                  </a:lnTo>
                  <a:lnTo>
                    <a:pt x="5" y="190"/>
                  </a:lnTo>
                  <a:lnTo>
                    <a:pt x="9" y="193"/>
                  </a:lnTo>
                  <a:lnTo>
                    <a:pt x="15" y="194"/>
                  </a:lnTo>
                  <a:lnTo>
                    <a:pt x="21" y="193"/>
                  </a:lnTo>
                  <a:lnTo>
                    <a:pt x="25" y="190"/>
                  </a:lnTo>
                  <a:lnTo>
                    <a:pt x="28" y="185"/>
                  </a:lnTo>
                  <a:lnTo>
                    <a:pt x="29" y="179"/>
                  </a:lnTo>
                  <a:lnTo>
                    <a:pt x="31" y="136"/>
                  </a:lnTo>
                  <a:lnTo>
                    <a:pt x="39" y="102"/>
                  </a:lnTo>
                  <a:lnTo>
                    <a:pt x="51" y="76"/>
                  </a:lnTo>
                  <a:lnTo>
                    <a:pt x="65" y="56"/>
                  </a:lnTo>
                  <a:lnTo>
                    <a:pt x="80" y="42"/>
                  </a:lnTo>
                  <a:lnTo>
                    <a:pt x="92" y="33"/>
                  </a:lnTo>
                  <a:lnTo>
                    <a:pt x="101" y="29"/>
                  </a:lnTo>
                  <a:lnTo>
                    <a:pt x="106" y="27"/>
                  </a:lnTo>
                  <a:lnTo>
                    <a:pt x="105" y="27"/>
                  </a:lnTo>
                  <a:lnTo>
                    <a:pt x="111" y="25"/>
                  </a:lnTo>
                  <a:lnTo>
                    <a:pt x="114" y="21"/>
                  </a:lnTo>
                  <a:lnTo>
                    <a:pt x="115" y="16"/>
                  </a:lnTo>
                  <a:lnTo>
                    <a:pt x="115" y="10"/>
                  </a:lnTo>
                  <a:lnTo>
                    <a:pt x="113" y="4"/>
                  </a:lnTo>
                  <a:lnTo>
                    <a:pt x="108" y="1"/>
                  </a:lnTo>
                  <a:lnTo>
                    <a:pt x="104" y="0"/>
                  </a:lnTo>
                  <a:lnTo>
                    <a:pt x="98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31" name="Rectangle 674"/>
            <p:cNvSpPr>
              <a:spLocks noChangeArrowheads="1"/>
            </p:cNvSpPr>
            <p:nvPr/>
          </p:nvSpPr>
          <p:spPr bwMode="auto">
            <a:xfrm>
              <a:off x="3247" y="2160"/>
              <a:ext cx="1" cy="1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latin typeface="Calibri" pitchFamily="34" charset="0"/>
              </a:endParaRPr>
            </a:p>
          </p:txBody>
        </p:sp>
        <p:sp>
          <p:nvSpPr>
            <p:cNvPr id="25632" name="Freeform 675"/>
            <p:cNvSpPr>
              <a:spLocks/>
            </p:cNvSpPr>
            <p:nvPr/>
          </p:nvSpPr>
          <p:spPr bwMode="auto">
            <a:xfrm>
              <a:off x="3099" y="2010"/>
              <a:ext cx="271" cy="475"/>
            </a:xfrm>
            <a:custGeom>
              <a:avLst/>
              <a:gdLst>
                <a:gd name="T0" fmla="*/ 114 w 540"/>
                <a:gd name="T1" fmla="*/ 3 h 950"/>
                <a:gd name="T2" fmla="*/ 84 w 540"/>
                <a:gd name="T3" fmla="*/ 14 h 950"/>
                <a:gd name="T4" fmla="*/ 57 w 540"/>
                <a:gd name="T5" fmla="*/ 30 h 950"/>
                <a:gd name="T6" fmla="*/ 32 w 540"/>
                <a:gd name="T7" fmla="*/ 53 h 950"/>
                <a:gd name="T8" fmla="*/ 7 w 540"/>
                <a:gd name="T9" fmla="*/ 104 h 950"/>
                <a:gd name="T10" fmla="*/ 3 w 540"/>
                <a:gd name="T11" fmla="*/ 189 h 950"/>
                <a:gd name="T12" fmla="*/ 24 w 540"/>
                <a:gd name="T13" fmla="*/ 236 h 950"/>
                <a:gd name="T14" fmla="*/ 45 w 540"/>
                <a:gd name="T15" fmla="*/ 265 h 950"/>
                <a:gd name="T16" fmla="*/ 82 w 540"/>
                <a:gd name="T17" fmla="*/ 323 h 950"/>
                <a:gd name="T18" fmla="*/ 64 w 540"/>
                <a:gd name="T19" fmla="*/ 423 h 950"/>
                <a:gd name="T20" fmla="*/ 41 w 540"/>
                <a:gd name="T21" fmla="*/ 471 h 950"/>
                <a:gd name="T22" fmla="*/ 55 w 540"/>
                <a:gd name="T23" fmla="*/ 474 h 950"/>
                <a:gd name="T24" fmla="*/ 106 w 540"/>
                <a:gd name="T25" fmla="*/ 364 h 950"/>
                <a:gd name="T26" fmla="*/ 79 w 540"/>
                <a:gd name="T27" fmla="*/ 277 h 950"/>
                <a:gd name="T28" fmla="*/ 50 w 540"/>
                <a:gd name="T29" fmla="*/ 239 h 950"/>
                <a:gd name="T30" fmla="*/ 32 w 540"/>
                <a:gd name="T31" fmla="*/ 210 h 950"/>
                <a:gd name="T32" fmla="*/ 20 w 540"/>
                <a:gd name="T33" fmla="*/ 147 h 950"/>
                <a:gd name="T34" fmla="*/ 37 w 540"/>
                <a:gd name="T35" fmla="*/ 83 h 950"/>
                <a:gd name="T36" fmla="*/ 58 w 540"/>
                <a:gd name="T37" fmla="*/ 56 h 950"/>
                <a:gd name="T38" fmla="*/ 80 w 540"/>
                <a:gd name="T39" fmla="*/ 38 h 950"/>
                <a:gd name="T40" fmla="*/ 105 w 540"/>
                <a:gd name="T41" fmla="*/ 27 h 950"/>
                <a:gd name="T42" fmla="*/ 131 w 540"/>
                <a:gd name="T43" fmla="*/ 21 h 950"/>
                <a:gd name="T44" fmla="*/ 173 w 540"/>
                <a:gd name="T45" fmla="*/ 25 h 950"/>
                <a:gd name="T46" fmla="*/ 215 w 540"/>
                <a:gd name="T47" fmla="*/ 49 h 950"/>
                <a:gd name="T48" fmla="*/ 248 w 540"/>
                <a:gd name="T49" fmla="*/ 99 h 950"/>
                <a:gd name="T50" fmla="*/ 241 w 540"/>
                <a:gd name="T51" fmla="*/ 157 h 950"/>
                <a:gd name="T52" fmla="*/ 209 w 540"/>
                <a:gd name="T53" fmla="*/ 193 h 950"/>
                <a:gd name="T54" fmla="*/ 164 w 540"/>
                <a:gd name="T55" fmla="*/ 206 h 950"/>
                <a:gd name="T56" fmla="*/ 132 w 540"/>
                <a:gd name="T57" fmla="*/ 202 h 950"/>
                <a:gd name="T58" fmla="*/ 105 w 540"/>
                <a:gd name="T59" fmla="*/ 184 h 950"/>
                <a:gd name="T60" fmla="*/ 96 w 540"/>
                <a:gd name="T61" fmla="*/ 150 h 950"/>
                <a:gd name="T62" fmla="*/ 110 w 540"/>
                <a:gd name="T63" fmla="*/ 111 h 950"/>
                <a:gd name="T64" fmla="*/ 135 w 540"/>
                <a:gd name="T65" fmla="*/ 96 h 950"/>
                <a:gd name="T66" fmla="*/ 169 w 540"/>
                <a:gd name="T67" fmla="*/ 106 h 950"/>
                <a:gd name="T68" fmla="*/ 189 w 540"/>
                <a:gd name="T69" fmla="*/ 130 h 950"/>
                <a:gd name="T70" fmla="*/ 179 w 540"/>
                <a:gd name="T71" fmla="*/ 146 h 950"/>
                <a:gd name="T72" fmla="*/ 156 w 540"/>
                <a:gd name="T73" fmla="*/ 151 h 950"/>
                <a:gd name="T74" fmla="*/ 138 w 540"/>
                <a:gd name="T75" fmla="*/ 155 h 950"/>
                <a:gd name="T76" fmla="*/ 142 w 540"/>
                <a:gd name="T77" fmla="*/ 168 h 950"/>
                <a:gd name="T78" fmla="*/ 184 w 540"/>
                <a:gd name="T79" fmla="*/ 166 h 950"/>
                <a:gd name="T80" fmla="*/ 205 w 540"/>
                <a:gd name="T81" fmla="*/ 147 h 950"/>
                <a:gd name="T82" fmla="*/ 209 w 540"/>
                <a:gd name="T83" fmla="*/ 123 h 950"/>
                <a:gd name="T84" fmla="*/ 195 w 540"/>
                <a:gd name="T85" fmla="*/ 100 h 950"/>
                <a:gd name="T86" fmla="*/ 148 w 540"/>
                <a:gd name="T87" fmla="*/ 77 h 950"/>
                <a:gd name="T88" fmla="*/ 109 w 540"/>
                <a:gd name="T89" fmla="*/ 84 h 950"/>
                <a:gd name="T90" fmla="*/ 81 w 540"/>
                <a:gd name="T91" fmla="*/ 123 h 950"/>
                <a:gd name="T92" fmla="*/ 79 w 540"/>
                <a:gd name="T93" fmla="*/ 175 h 950"/>
                <a:gd name="T94" fmla="*/ 100 w 540"/>
                <a:gd name="T95" fmla="*/ 208 h 950"/>
                <a:gd name="T96" fmla="*/ 139 w 540"/>
                <a:gd name="T97" fmla="*/ 225 h 950"/>
                <a:gd name="T98" fmla="*/ 172 w 540"/>
                <a:gd name="T99" fmla="*/ 226 h 950"/>
                <a:gd name="T100" fmla="*/ 201 w 540"/>
                <a:gd name="T101" fmla="*/ 218 h 950"/>
                <a:gd name="T102" fmla="*/ 226 w 540"/>
                <a:gd name="T103" fmla="*/ 206 h 950"/>
                <a:gd name="T104" fmla="*/ 245 w 540"/>
                <a:gd name="T105" fmla="*/ 189 h 950"/>
                <a:gd name="T106" fmla="*/ 271 w 540"/>
                <a:gd name="T107" fmla="*/ 129 h 950"/>
                <a:gd name="T108" fmla="*/ 252 w 540"/>
                <a:gd name="T109" fmla="*/ 60 h 950"/>
                <a:gd name="T110" fmla="*/ 223 w 540"/>
                <a:gd name="T111" fmla="*/ 29 h 950"/>
                <a:gd name="T112" fmla="*/ 199 w 540"/>
                <a:gd name="T113" fmla="*/ 14 h 950"/>
                <a:gd name="T114" fmla="*/ 173 w 540"/>
                <a:gd name="T115" fmla="*/ 4 h 950"/>
                <a:gd name="T116" fmla="*/ 145 w 540"/>
                <a:gd name="T117" fmla="*/ 0 h 950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w 540"/>
                <a:gd name="T178" fmla="*/ 0 h 950"/>
                <a:gd name="T179" fmla="*/ 540 w 540"/>
                <a:gd name="T180" fmla="*/ 950 h 950"/>
              </a:gdLst>
              <a:ahLst/>
              <a:cxnLst>
                <a:cxn ang="T118">
                  <a:pos x="T0" y="T1"/>
                </a:cxn>
                <a:cxn ang="T119">
                  <a:pos x="T2" y="T3"/>
                </a:cxn>
                <a:cxn ang="T120">
                  <a:pos x="T4" y="T5"/>
                </a:cxn>
                <a:cxn ang="T121">
                  <a:pos x="T6" y="T7"/>
                </a:cxn>
                <a:cxn ang="T122">
                  <a:pos x="T8" y="T9"/>
                </a:cxn>
                <a:cxn ang="T123">
                  <a:pos x="T10" y="T11"/>
                </a:cxn>
                <a:cxn ang="T124">
                  <a:pos x="T12" y="T13"/>
                </a:cxn>
                <a:cxn ang="T125">
                  <a:pos x="T14" y="T15"/>
                </a:cxn>
                <a:cxn ang="T126">
                  <a:pos x="T16" y="T17"/>
                </a:cxn>
                <a:cxn ang="T127">
                  <a:pos x="T18" y="T19"/>
                </a:cxn>
                <a:cxn ang="T128">
                  <a:pos x="T20" y="T21"/>
                </a:cxn>
                <a:cxn ang="T129">
                  <a:pos x="T22" y="T23"/>
                </a:cxn>
                <a:cxn ang="T130">
                  <a:pos x="T24" y="T25"/>
                </a:cxn>
                <a:cxn ang="T131">
                  <a:pos x="T26" y="T27"/>
                </a:cxn>
                <a:cxn ang="T132">
                  <a:pos x="T28" y="T29"/>
                </a:cxn>
                <a:cxn ang="T133">
                  <a:pos x="T30" y="T31"/>
                </a:cxn>
                <a:cxn ang="T134">
                  <a:pos x="T32" y="T33"/>
                </a:cxn>
                <a:cxn ang="T135">
                  <a:pos x="T34" y="T35"/>
                </a:cxn>
                <a:cxn ang="T136">
                  <a:pos x="T36" y="T37"/>
                </a:cxn>
                <a:cxn ang="T137">
                  <a:pos x="T38" y="T39"/>
                </a:cxn>
                <a:cxn ang="T138">
                  <a:pos x="T40" y="T41"/>
                </a:cxn>
                <a:cxn ang="T139">
                  <a:pos x="T42" y="T43"/>
                </a:cxn>
                <a:cxn ang="T140">
                  <a:pos x="T44" y="T45"/>
                </a:cxn>
                <a:cxn ang="T141">
                  <a:pos x="T46" y="T47"/>
                </a:cxn>
                <a:cxn ang="T142">
                  <a:pos x="T48" y="T49"/>
                </a:cxn>
                <a:cxn ang="T143">
                  <a:pos x="T50" y="T51"/>
                </a:cxn>
                <a:cxn ang="T144">
                  <a:pos x="T52" y="T53"/>
                </a:cxn>
                <a:cxn ang="T145">
                  <a:pos x="T54" y="T55"/>
                </a:cxn>
                <a:cxn ang="T146">
                  <a:pos x="T56" y="T57"/>
                </a:cxn>
                <a:cxn ang="T147">
                  <a:pos x="T58" y="T59"/>
                </a:cxn>
                <a:cxn ang="T148">
                  <a:pos x="T60" y="T61"/>
                </a:cxn>
                <a:cxn ang="T149">
                  <a:pos x="T62" y="T63"/>
                </a:cxn>
                <a:cxn ang="T150">
                  <a:pos x="T64" y="T65"/>
                </a:cxn>
                <a:cxn ang="T151">
                  <a:pos x="T66" y="T67"/>
                </a:cxn>
                <a:cxn ang="T152">
                  <a:pos x="T68" y="T69"/>
                </a:cxn>
                <a:cxn ang="T153">
                  <a:pos x="T70" y="T71"/>
                </a:cxn>
                <a:cxn ang="T154">
                  <a:pos x="T72" y="T73"/>
                </a:cxn>
                <a:cxn ang="T155">
                  <a:pos x="T74" y="T75"/>
                </a:cxn>
                <a:cxn ang="T156">
                  <a:pos x="T76" y="T77"/>
                </a:cxn>
                <a:cxn ang="T157">
                  <a:pos x="T78" y="T79"/>
                </a:cxn>
                <a:cxn ang="T158">
                  <a:pos x="T80" y="T81"/>
                </a:cxn>
                <a:cxn ang="T159">
                  <a:pos x="T82" y="T83"/>
                </a:cxn>
                <a:cxn ang="T160">
                  <a:pos x="T84" y="T85"/>
                </a:cxn>
                <a:cxn ang="T161">
                  <a:pos x="T86" y="T87"/>
                </a:cxn>
                <a:cxn ang="T162">
                  <a:pos x="T88" y="T89"/>
                </a:cxn>
                <a:cxn ang="T163">
                  <a:pos x="T90" y="T91"/>
                </a:cxn>
                <a:cxn ang="T164">
                  <a:pos x="T92" y="T93"/>
                </a:cxn>
                <a:cxn ang="T165">
                  <a:pos x="T94" y="T95"/>
                </a:cxn>
                <a:cxn ang="T166">
                  <a:pos x="T96" y="T97"/>
                </a:cxn>
                <a:cxn ang="T167">
                  <a:pos x="T98" y="T99"/>
                </a:cxn>
                <a:cxn ang="T168">
                  <a:pos x="T100" y="T101"/>
                </a:cxn>
                <a:cxn ang="T169">
                  <a:pos x="T102" y="T103"/>
                </a:cxn>
                <a:cxn ang="T170">
                  <a:pos x="T104" y="T105"/>
                </a:cxn>
                <a:cxn ang="T171">
                  <a:pos x="T106" y="T107"/>
                </a:cxn>
                <a:cxn ang="T172">
                  <a:pos x="T108" y="T109"/>
                </a:cxn>
                <a:cxn ang="T173">
                  <a:pos x="T110" y="T111"/>
                </a:cxn>
                <a:cxn ang="T174">
                  <a:pos x="T112" y="T113"/>
                </a:cxn>
                <a:cxn ang="T175">
                  <a:pos x="T114" y="T115"/>
                </a:cxn>
                <a:cxn ang="T176">
                  <a:pos x="T116" y="T117"/>
                </a:cxn>
              </a:cxnLst>
              <a:rect l="T177" t="T178" r="T179" b="T180"/>
              <a:pathLst>
                <a:path w="540" h="950">
                  <a:moveTo>
                    <a:pt x="274" y="0"/>
                  </a:moveTo>
                  <a:lnTo>
                    <a:pt x="258" y="1"/>
                  </a:lnTo>
                  <a:lnTo>
                    <a:pt x="243" y="4"/>
                  </a:lnTo>
                  <a:lnTo>
                    <a:pt x="228" y="6"/>
                  </a:lnTo>
                  <a:lnTo>
                    <a:pt x="212" y="10"/>
                  </a:lnTo>
                  <a:lnTo>
                    <a:pt x="197" y="15"/>
                  </a:lnTo>
                  <a:lnTo>
                    <a:pt x="183" y="20"/>
                  </a:lnTo>
                  <a:lnTo>
                    <a:pt x="168" y="27"/>
                  </a:lnTo>
                  <a:lnTo>
                    <a:pt x="154" y="34"/>
                  </a:lnTo>
                  <a:lnTo>
                    <a:pt x="140" y="42"/>
                  </a:lnTo>
                  <a:lnTo>
                    <a:pt x="127" y="51"/>
                  </a:lnTo>
                  <a:lnTo>
                    <a:pt x="113" y="60"/>
                  </a:lnTo>
                  <a:lnTo>
                    <a:pt x="100" y="70"/>
                  </a:lnTo>
                  <a:lnTo>
                    <a:pt x="87" y="82"/>
                  </a:lnTo>
                  <a:lnTo>
                    <a:pt x="76" y="93"/>
                  </a:lnTo>
                  <a:lnTo>
                    <a:pt x="64" y="106"/>
                  </a:lnTo>
                  <a:lnTo>
                    <a:pt x="53" y="120"/>
                  </a:lnTo>
                  <a:lnTo>
                    <a:pt x="39" y="142"/>
                  </a:lnTo>
                  <a:lnTo>
                    <a:pt x="25" y="172"/>
                  </a:lnTo>
                  <a:lnTo>
                    <a:pt x="14" y="207"/>
                  </a:lnTo>
                  <a:lnTo>
                    <a:pt x="5" y="248"/>
                  </a:lnTo>
                  <a:lnTo>
                    <a:pt x="0" y="290"/>
                  </a:lnTo>
                  <a:lnTo>
                    <a:pt x="0" y="334"/>
                  </a:lnTo>
                  <a:lnTo>
                    <a:pt x="6" y="378"/>
                  </a:lnTo>
                  <a:lnTo>
                    <a:pt x="20" y="420"/>
                  </a:lnTo>
                  <a:lnTo>
                    <a:pt x="28" y="439"/>
                  </a:lnTo>
                  <a:lnTo>
                    <a:pt x="37" y="455"/>
                  </a:lnTo>
                  <a:lnTo>
                    <a:pt x="47" y="471"/>
                  </a:lnTo>
                  <a:lnTo>
                    <a:pt x="56" y="486"/>
                  </a:lnTo>
                  <a:lnTo>
                    <a:pt x="67" y="501"/>
                  </a:lnTo>
                  <a:lnTo>
                    <a:pt x="77" y="515"/>
                  </a:lnTo>
                  <a:lnTo>
                    <a:pt x="89" y="529"/>
                  </a:lnTo>
                  <a:lnTo>
                    <a:pt x="99" y="542"/>
                  </a:lnTo>
                  <a:lnTo>
                    <a:pt x="125" y="576"/>
                  </a:lnTo>
                  <a:lnTo>
                    <a:pt x="147" y="609"/>
                  </a:lnTo>
                  <a:lnTo>
                    <a:pt x="163" y="645"/>
                  </a:lnTo>
                  <a:lnTo>
                    <a:pt x="173" y="684"/>
                  </a:lnTo>
                  <a:lnTo>
                    <a:pt x="170" y="730"/>
                  </a:lnTo>
                  <a:lnTo>
                    <a:pt x="157" y="783"/>
                  </a:lnTo>
                  <a:lnTo>
                    <a:pt x="128" y="845"/>
                  </a:lnTo>
                  <a:lnTo>
                    <a:pt x="82" y="920"/>
                  </a:lnTo>
                  <a:lnTo>
                    <a:pt x="79" y="927"/>
                  </a:lnTo>
                  <a:lnTo>
                    <a:pt x="79" y="934"/>
                  </a:lnTo>
                  <a:lnTo>
                    <a:pt x="82" y="942"/>
                  </a:lnTo>
                  <a:lnTo>
                    <a:pt x="87" y="948"/>
                  </a:lnTo>
                  <a:lnTo>
                    <a:pt x="94" y="950"/>
                  </a:lnTo>
                  <a:lnTo>
                    <a:pt x="102" y="950"/>
                  </a:lnTo>
                  <a:lnTo>
                    <a:pt x="109" y="948"/>
                  </a:lnTo>
                  <a:lnTo>
                    <a:pt x="115" y="942"/>
                  </a:lnTo>
                  <a:lnTo>
                    <a:pt x="166" y="859"/>
                  </a:lnTo>
                  <a:lnTo>
                    <a:pt x="197" y="788"/>
                  </a:lnTo>
                  <a:lnTo>
                    <a:pt x="211" y="728"/>
                  </a:lnTo>
                  <a:lnTo>
                    <a:pt x="212" y="676"/>
                  </a:lnTo>
                  <a:lnTo>
                    <a:pt x="201" y="630"/>
                  </a:lnTo>
                  <a:lnTo>
                    <a:pt x="183" y="590"/>
                  </a:lnTo>
                  <a:lnTo>
                    <a:pt x="158" y="553"/>
                  </a:lnTo>
                  <a:lnTo>
                    <a:pt x="130" y="517"/>
                  </a:lnTo>
                  <a:lnTo>
                    <a:pt x="120" y="504"/>
                  </a:lnTo>
                  <a:lnTo>
                    <a:pt x="111" y="492"/>
                  </a:lnTo>
                  <a:lnTo>
                    <a:pt x="100" y="478"/>
                  </a:lnTo>
                  <a:lnTo>
                    <a:pt x="91" y="464"/>
                  </a:lnTo>
                  <a:lnTo>
                    <a:pt x="82" y="450"/>
                  </a:lnTo>
                  <a:lnTo>
                    <a:pt x="73" y="435"/>
                  </a:lnTo>
                  <a:lnTo>
                    <a:pt x="64" y="420"/>
                  </a:lnTo>
                  <a:lnTo>
                    <a:pt x="56" y="404"/>
                  </a:lnTo>
                  <a:lnTo>
                    <a:pt x="45" y="370"/>
                  </a:lnTo>
                  <a:lnTo>
                    <a:pt x="40" y="332"/>
                  </a:lnTo>
                  <a:lnTo>
                    <a:pt x="40" y="294"/>
                  </a:lnTo>
                  <a:lnTo>
                    <a:pt x="44" y="257"/>
                  </a:lnTo>
                  <a:lnTo>
                    <a:pt x="52" y="221"/>
                  </a:lnTo>
                  <a:lnTo>
                    <a:pt x="62" y="190"/>
                  </a:lnTo>
                  <a:lnTo>
                    <a:pt x="73" y="165"/>
                  </a:lnTo>
                  <a:lnTo>
                    <a:pt x="85" y="145"/>
                  </a:lnTo>
                  <a:lnTo>
                    <a:pt x="94" y="134"/>
                  </a:lnTo>
                  <a:lnTo>
                    <a:pt x="105" y="122"/>
                  </a:lnTo>
                  <a:lnTo>
                    <a:pt x="115" y="112"/>
                  </a:lnTo>
                  <a:lnTo>
                    <a:pt x="125" y="101"/>
                  </a:lnTo>
                  <a:lnTo>
                    <a:pt x="137" y="92"/>
                  </a:lnTo>
                  <a:lnTo>
                    <a:pt x="149" y="84"/>
                  </a:lnTo>
                  <a:lnTo>
                    <a:pt x="160" y="76"/>
                  </a:lnTo>
                  <a:lnTo>
                    <a:pt x="172" y="69"/>
                  </a:lnTo>
                  <a:lnTo>
                    <a:pt x="184" y="62"/>
                  </a:lnTo>
                  <a:lnTo>
                    <a:pt x="197" y="58"/>
                  </a:lnTo>
                  <a:lnTo>
                    <a:pt x="210" y="53"/>
                  </a:lnTo>
                  <a:lnTo>
                    <a:pt x="222" y="48"/>
                  </a:lnTo>
                  <a:lnTo>
                    <a:pt x="235" y="45"/>
                  </a:lnTo>
                  <a:lnTo>
                    <a:pt x="249" y="43"/>
                  </a:lnTo>
                  <a:lnTo>
                    <a:pt x="261" y="42"/>
                  </a:lnTo>
                  <a:lnTo>
                    <a:pt x="275" y="40"/>
                  </a:lnTo>
                  <a:lnTo>
                    <a:pt x="299" y="40"/>
                  </a:lnTo>
                  <a:lnTo>
                    <a:pt x="322" y="44"/>
                  </a:lnTo>
                  <a:lnTo>
                    <a:pt x="345" y="50"/>
                  </a:lnTo>
                  <a:lnTo>
                    <a:pt x="368" y="59"/>
                  </a:lnTo>
                  <a:lnTo>
                    <a:pt x="389" y="69"/>
                  </a:lnTo>
                  <a:lnTo>
                    <a:pt x="410" y="82"/>
                  </a:lnTo>
                  <a:lnTo>
                    <a:pt x="428" y="98"/>
                  </a:lnTo>
                  <a:lnTo>
                    <a:pt x="446" y="115"/>
                  </a:lnTo>
                  <a:lnTo>
                    <a:pt x="469" y="143"/>
                  </a:lnTo>
                  <a:lnTo>
                    <a:pt x="485" y="171"/>
                  </a:lnTo>
                  <a:lnTo>
                    <a:pt x="495" y="198"/>
                  </a:lnTo>
                  <a:lnTo>
                    <a:pt x="501" y="226"/>
                  </a:lnTo>
                  <a:lnTo>
                    <a:pt x="500" y="255"/>
                  </a:lnTo>
                  <a:lnTo>
                    <a:pt x="493" y="283"/>
                  </a:lnTo>
                  <a:lnTo>
                    <a:pt x="481" y="314"/>
                  </a:lnTo>
                  <a:lnTo>
                    <a:pt x="463" y="346"/>
                  </a:lnTo>
                  <a:lnTo>
                    <a:pt x="451" y="360"/>
                  </a:lnTo>
                  <a:lnTo>
                    <a:pt x="435" y="374"/>
                  </a:lnTo>
                  <a:lnTo>
                    <a:pt x="417" y="386"/>
                  </a:lnTo>
                  <a:lnTo>
                    <a:pt x="396" y="396"/>
                  </a:lnTo>
                  <a:lnTo>
                    <a:pt x="373" y="403"/>
                  </a:lnTo>
                  <a:lnTo>
                    <a:pt x="350" y="409"/>
                  </a:lnTo>
                  <a:lnTo>
                    <a:pt x="326" y="412"/>
                  </a:lnTo>
                  <a:lnTo>
                    <a:pt x="302" y="412"/>
                  </a:lnTo>
                  <a:lnTo>
                    <a:pt x="290" y="411"/>
                  </a:lnTo>
                  <a:lnTo>
                    <a:pt x="277" y="409"/>
                  </a:lnTo>
                  <a:lnTo>
                    <a:pt x="264" y="404"/>
                  </a:lnTo>
                  <a:lnTo>
                    <a:pt x="249" y="398"/>
                  </a:lnTo>
                  <a:lnTo>
                    <a:pt x="235" y="392"/>
                  </a:lnTo>
                  <a:lnTo>
                    <a:pt x="221" y="381"/>
                  </a:lnTo>
                  <a:lnTo>
                    <a:pt x="210" y="367"/>
                  </a:lnTo>
                  <a:lnTo>
                    <a:pt x="199" y="351"/>
                  </a:lnTo>
                  <a:lnTo>
                    <a:pt x="195" y="337"/>
                  </a:lnTo>
                  <a:lnTo>
                    <a:pt x="192" y="320"/>
                  </a:lnTo>
                  <a:lnTo>
                    <a:pt x="192" y="299"/>
                  </a:lnTo>
                  <a:lnTo>
                    <a:pt x="195" y="279"/>
                  </a:lnTo>
                  <a:lnTo>
                    <a:pt x="200" y="258"/>
                  </a:lnTo>
                  <a:lnTo>
                    <a:pt x="207" y="238"/>
                  </a:lnTo>
                  <a:lnTo>
                    <a:pt x="219" y="221"/>
                  </a:lnTo>
                  <a:lnTo>
                    <a:pt x="231" y="206"/>
                  </a:lnTo>
                  <a:lnTo>
                    <a:pt x="243" y="198"/>
                  </a:lnTo>
                  <a:lnTo>
                    <a:pt x="256" y="194"/>
                  </a:lnTo>
                  <a:lnTo>
                    <a:pt x="269" y="191"/>
                  </a:lnTo>
                  <a:lnTo>
                    <a:pt x="284" y="192"/>
                  </a:lnTo>
                  <a:lnTo>
                    <a:pt x="301" y="196"/>
                  </a:lnTo>
                  <a:lnTo>
                    <a:pt x="318" y="203"/>
                  </a:lnTo>
                  <a:lnTo>
                    <a:pt x="336" y="212"/>
                  </a:lnTo>
                  <a:lnTo>
                    <a:pt x="356" y="223"/>
                  </a:lnTo>
                  <a:lnTo>
                    <a:pt x="367" y="234"/>
                  </a:lnTo>
                  <a:lnTo>
                    <a:pt x="374" y="245"/>
                  </a:lnTo>
                  <a:lnTo>
                    <a:pt x="377" y="259"/>
                  </a:lnTo>
                  <a:lnTo>
                    <a:pt x="374" y="272"/>
                  </a:lnTo>
                  <a:lnTo>
                    <a:pt x="371" y="280"/>
                  </a:lnTo>
                  <a:lnTo>
                    <a:pt x="365" y="286"/>
                  </a:lnTo>
                  <a:lnTo>
                    <a:pt x="357" y="291"/>
                  </a:lnTo>
                  <a:lnTo>
                    <a:pt x="348" y="296"/>
                  </a:lnTo>
                  <a:lnTo>
                    <a:pt x="337" y="298"/>
                  </a:lnTo>
                  <a:lnTo>
                    <a:pt x="325" y="301"/>
                  </a:lnTo>
                  <a:lnTo>
                    <a:pt x="310" y="301"/>
                  </a:lnTo>
                  <a:lnTo>
                    <a:pt x="295" y="299"/>
                  </a:lnTo>
                  <a:lnTo>
                    <a:pt x="287" y="301"/>
                  </a:lnTo>
                  <a:lnTo>
                    <a:pt x="281" y="304"/>
                  </a:lnTo>
                  <a:lnTo>
                    <a:pt x="275" y="310"/>
                  </a:lnTo>
                  <a:lnTo>
                    <a:pt x="273" y="317"/>
                  </a:lnTo>
                  <a:lnTo>
                    <a:pt x="274" y="325"/>
                  </a:lnTo>
                  <a:lnTo>
                    <a:pt x="277" y="332"/>
                  </a:lnTo>
                  <a:lnTo>
                    <a:pt x="283" y="336"/>
                  </a:lnTo>
                  <a:lnTo>
                    <a:pt x="290" y="339"/>
                  </a:lnTo>
                  <a:lnTo>
                    <a:pt x="321" y="340"/>
                  </a:lnTo>
                  <a:lnTo>
                    <a:pt x="348" y="336"/>
                  </a:lnTo>
                  <a:lnTo>
                    <a:pt x="367" y="331"/>
                  </a:lnTo>
                  <a:lnTo>
                    <a:pt x="383" y="321"/>
                  </a:lnTo>
                  <a:lnTo>
                    <a:pt x="395" y="312"/>
                  </a:lnTo>
                  <a:lnTo>
                    <a:pt x="404" y="302"/>
                  </a:lnTo>
                  <a:lnTo>
                    <a:pt x="409" y="293"/>
                  </a:lnTo>
                  <a:lnTo>
                    <a:pt x="412" y="286"/>
                  </a:lnTo>
                  <a:lnTo>
                    <a:pt x="416" y="273"/>
                  </a:lnTo>
                  <a:lnTo>
                    <a:pt x="417" y="259"/>
                  </a:lnTo>
                  <a:lnTo>
                    <a:pt x="416" y="246"/>
                  </a:lnTo>
                  <a:lnTo>
                    <a:pt x="412" y="234"/>
                  </a:lnTo>
                  <a:lnTo>
                    <a:pt x="406" y="221"/>
                  </a:lnTo>
                  <a:lnTo>
                    <a:pt x="398" y="210"/>
                  </a:lnTo>
                  <a:lnTo>
                    <a:pt x="389" y="199"/>
                  </a:lnTo>
                  <a:lnTo>
                    <a:pt x="379" y="190"/>
                  </a:lnTo>
                  <a:lnTo>
                    <a:pt x="348" y="172"/>
                  </a:lnTo>
                  <a:lnTo>
                    <a:pt x="319" y="159"/>
                  </a:lnTo>
                  <a:lnTo>
                    <a:pt x="294" y="153"/>
                  </a:lnTo>
                  <a:lnTo>
                    <a:pt x="271" y="151"/>
                  </a:lnTo>
                  <a:lnTo>
                    <a:pt x="251" y="153"/>
                  </a:lnTo>
                  <a:lnTo>
                    <a:pt x="233" y="159"/>
                  </a:lnTo>
                  <a:lnTo>
                    <a:pt x="218" y="167"/>
                  </a:lnTo>
                  <a:lnTo>
                    <a:pt x="205" y="176"/>
                  </a:lnTo>
                  <a:lnTo>
                    <a:pt x="187" y="196"/>
                  </a:lnTo>
                  <a:lnTo>
                    <a:pt x="173" y="220"/>
                  </a:lnTo>
                  <a:lnTo>
                    <a:pt x="162" y="246"/>
                  </a:lnTo>
                  <a:lnTo>
                    <a:pt x="157" y="273"/>
                  </a:lnTo>
                  <a:lnTo>
                    <a:pt x="153" y="301"/>
                  </a:lnTo>
                  <a:lnTo>
                    <a:pt x="153" y="326"/>
                  </a:lnTo>
                  <a:lnTo>
                    <a:pt x="157" y="349"/>
                  </a:lnTo>
                  <a:lnTo>
                    <a:pt x="163" y="369"/>
                  </a:lnTo>
                  <a:lnTo>
                    <a:pt x="174" y="386"/>
                  </a:lnTo>
                  <a:lnTo>
                    <a:pt x="187" y="402"/>
                  </a:lnTo>
                  <a:lnTo>
                    <a:pt x="200" y="416"/>
                  </a:lnTo>
                  <a:lnTo>
                    <a:pt x="216" y="427"/>
                  </a:lnTo>
                  <a:lnTo>
                    <a:pt x="235" y="436"/>
                  </a:lnTo>
                  <a:lnTo>
                    <a:pt x="254" y="445"/>
                  </a:lnTo>
                  <a:lnTo>
                    <a:pt x="276" y="449"/>
                  </a:lnTo>
                  <a:lnTo>
                    <a:pt x="299" y="453"/>
                  </a:lnTo>
                  <a:lnTo>
                    <a:pt x="314" y="453"/>
                  </a:lnTo>
                  <a:lnTo>
                    <a:pt x="329" y="453"/>
                  </a:lnTo>
                  <a:lnTo>
                    <a:pt x="343" y="451"/>
                  </a:lnTo>
                  <a:lnTo>
                    <a:pt x="358" y="449"/>
                  </a:lnTo>
                  <a:lnTo>
                    <a:pt x="373" y="446"/>
                  </a:lnTo>
                  <a:lnTo>
                    <a:pt x="387" y="441"/>
                  </a:lnTo>
                  <a:lnTo>
                    <a:pt x="401" y="436"/>
                  </a:lnTo>
                  <a:lnTo>
                    <a:pt x="415" y="432"/>
                  </a:lnTo>
                  <a:lnTo>
                    <a:pt x="427" y="425"/>
                  </a:lnTo>
                  <a:lnTo>
                    <a:pt x="440" y="419"/>
                  </a:lnTo>
                  <a:lnTo>
                    <a:pt x="451" y="411"/>
                  </a:lnTo>
                  <a:lnTo>
                    <a:pt x="462" y="404"/>
                  </a:lnTo>
                  <a:lnTo>
                    <a:pt x="472" y="395"/>
                  </a:lnTo>
                  <a:lnTo>
                    <a:pt x="481" y="387"/>
                  </a:lnTo>
                  <a:lnTo>
                    <a:pt x="489" y="377"/>
                  </a:lnTo>
                  <a:lnTo>
                    <a:pt x="496" y="367"/>
                  </a:lnTo>
                  <a:lnTo>
                    <a:pt x="517" y="329"/>
                  </a:lnTo>
                  <a:lnTo>
                    <a:pt x="532" y="294"/>
                  </a:lnTo>
                  <a:lnTo>
                    <a:pt x="540" y="258"/>
                  </a:lnTo>
                  <a:lnTo>
                    <a:pt x="540" y="223"/>
                  </a:lnTo>
                  <a:lnTo>
                    <a:pt x="534" y="189"/>
                  </a:lnTo>
                  <a:lnTo>
                    <a:pt x="522" y="154"/>
                  </a:lnTo>
                  <a:lnTo>
                    <a:pt x="502" y="121"/>
                  </a:lnTo>
                  <a:lnTo>
                    <a:pt x="476" y="88"/>
                  </a:lnTo>
                  <a:lnTo>
                    <a:pt x="465" y="77"/>
                  </a:lnTo>
                  <a:lnTo>
                    <a:pt x="455" y="67"/>
                  </a:lnTo>
                  <a:lnTo>
                    <a:pt x="444" y="58"/>
                  </a:lnTo>
                  <a:lnTo>
                    <a:pt x="433" y="50"/>
                  </a:lnTo>
                  <a:lnTo>
                    <a:pt x="421" y="42"/>
                  </a:lnTo>
                  <a:lnTo>
                    <a:pt x="409" y="34"/>
                  </a:lnTo>
                  <a:lnTo>
                    <a:pt x="396" y="28"/>
                  </a:lnTo>
                  <a:lnTo>
                    <a:pt x="383" y="21"/>
                  </a:lnTo>
                  <a:lnTo>
                    <a:pt x="371" y="16"/>
                  </a:lnTo>
                  <a:lnTo>
                    <a:pt x="358" y="12"/>
                  </a:lnTo>
                  <a:lnTo>
                    <a:pt x="344" y="8"/>
                  </a:lnTo>
                  <a:lnTo>
                    <a:pt x="330" y="5"/>
                  </a:lnTo>
                  <a:lnTo>
                    <a:pt x="317" y="2"/>
                  </a:lnTo>
                  <a:lnTo>
                    <a:pt x="303" y="1"/>
                  </a:lnTo>
                  <a:lnTo>
                    <a:pt x="288" y="0"/>
                  </a:lnTo>
                  <a:lnTo>
                    <a:pt x="274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33" name="Freeform 676"/>
            <p:cNvSpPr>
              <a:spLocks/>
            </p:cNvSpPr>
            <p:nvPr/>
          </p:nvSpPr>
          <p:spPr bwMode="auto">
            <a:xfrm>
              <a:off x="3463" y="2005"/>
              <a:ext cx="262" cy="279"/>
            </a:xfrm>
            <a:custGeom>
              <a:avLst/>
              <a:gdLst>
                <a:gd name="T0" fmla="*/ 214 w 524"/>
                <a:gd name="T1" fmla="*/ 222 h 558"/>
                <a:gd name="T2" fmla="*/ 255 w 524"/>
                <a:gd name="T3" fmla="*/ 171 h 558"/>
                <a:gd name="T4" fmla="*/ 258 w 524"/>
                <a:gd name="T5" fmla="*/ 103 h 558"/>
                <a:gd name="T6" fmla="*/ 227 w 524"/>
                <a:gd name="T7" fmla="*/ 50 h 558"/>
                <a:gd name="T8" fmla="*/ 187 w 524"/>
                <a:gd name="T9" fmla="*/ 18 h 558"/>
                <a:gd name="T10" fmla="*/ 140 w 524"/>
                <a:gd name="T11" fmla="*/ 1 h 558"/>
                <a:gd name="T12" fmla="*/ 93 w 524"/>
                <a:gd name="T13" fmla="*/ 1 h 558"/>
                <a:gd name="T14" fmla="*/ 57 w 524"/>
                <a:gd name="T15" fmla="*/ 13 h 558"/>
                <a:gd name="T16" fmla="*/ 30 w 524"/>
                <a:gd name="T17" fmla="*/ 35 h 558"/>
                <a:gd name="T18" fmla="*/ 10 w 524"/>
                <a:gd name="T19" fmla="*/ 70 h 558"/>
                <a:gd name="T20" fmla="*/ 19 w 524"/>
                <a:gd name="T21" fmla="*/ 139 h 558"/>
                <a:gd name="T22" fmla="*/ 58 w 524"/>
                <a:gd name="T23" fmla="*/ 187 h 558"/>
                <a:gd name="T24" fmla="*/ 98 w 524"/>
                <a:gd name="T25" fmla="*/ 201 h 558"/>
                <a:gd name="T26" fmla="*/ 139 w 524"/>
                <a:gd name="T27" fmla="*/ 196 h 558"/>
                <a:gd name="T28" fmla="*/ 183 w 524"/>
                <a:gd name="T29" fmla="*/ 167 h 558"/>
                <a:gd name="T30" fmla="*/ 197 w 524"/>
                <a:gd name="T31" fmla="*/ 106 h 558"/>
                <a:gd name="T32" fmla="*/ 160 w 524"/>
                <a:gd name="T33" fmla="*/ 62 h 558"/>
                <a:gd name="T34" fmla="*/ 111 w 524"/>
                <a:gd name="T35" fmla="*/ 51 h 558"/>
                <a:gd name="T36" fmla="*/ 78 w 524"/>
                <a:gd name="T37" fmla="*/ 65 h 558"/>
                <a:gd name="T38" fmla="*/ 65 w 524"/>
                <a:gd name="T39" fmla="*/ 90 h 558"/>
                <a:gd name="T40" fmla="*/ 77 w 524"/>
                <a:gd name="T41" fmla="*/ 134 h 558"/>
                <a:gd name="T42" fmla="*/ 97 w 524"/>
                <a:gd name="T43" fmla="*/ 150 h 558"/>
                <a:gd name="T44" fmla="*/ 125 w 524"/>
                <a:gd name="T45" fmla="*/ 145 h 558"/>
                <a:gd name="T46" fmla="*/ 148 w 524"/>
                <a:gd name="T47" fmla="*/ 122 h 558"/>
                <a:gd name="T48" fmla="*/ 145 w 524"/>
                <a:gd name="T49" fmla="*/ 107 h 558"/>
                <a:gd name="T50" fmla="*/ 130 w 524"/>
                <a:gd name="T51" fmla="*/ 113 h 558"/>
                <a:gd name="T52" fmla="*/ 122 w 524"/>
                <a:gd name="T53" fmla="*/ 123 h 558"/>
                <a:gd name="T54" fmla="*/ 106 w 524"/>
                <a:gd name="T55" fmla="*/ 131 h 558"/>
                <a:gd name="T56" fmla="*/ 85 w 524"/>
                <a:gd name="T57" fmla="*/ 101 h 558"/>
                <a:gd name="T58" fmla="*/ 95 w 524"/>
                <a:gd name="T59" fmla="*/ 77 h 558"/>
                <a:gd name="T60" fmla="*/ 119 w 524"/>
                <a:gd name="T61" fmla="*/ 72 h 558"/>
                <a:gd name="T62" fmla="*/ 157 w 524"/>
                <a:gd name="T63" fmla="*/ 84 h 558"/>
                <a:gd name="T64" fmla="*/ 179 w 524"/>
                <a:gd name="T65" fmla="*/ 123 h 558"/>
                <a:gd name="T66" fmla="*/ 157 w 524"/>
                <a:gd name="T67" fmla="*/ 163 h 558"/>
                <a:gd name="T68" fmla="*/ 126 w 524"/>
                <a:gd name="T69" fmla="*/ 179 h 558"/>
                <a:gd name="T70" fmla="*/ 93 w 524"/>
                <a:gd name="T71" fmla="*/ 181 h 558"/>
                <a:gd name="T72" fmla="*/ 64 w 524"/>
                <a:gd name="T73" fmla="*/ 167 h 558"/>
                <a:gd name="T74" fmla="*/ 33 w 524"/>
                <a:gd name="T75" fmla="*/ 120 h 558"/>
                <a:gd name="T76" fmla="*/ 33 w 524"/>
                <a:gd name="T77" fmla="*/ 65 h 558"/>
                <a:gd name="T78" fmla="*/ 73 w 524"/>
                <a:gd name="T79" fmla="*/ 28 h 558"/>
                <a:gd name="T80" fmla="*/ 127 w 524"/>
                <a:gd name="T81" fmla="*/ 20 h 558"/>
                <a:gd name="T82" fmla="*/ 170 w 524"/>
                <a:gd name="T83" fmla="*/ 31 h 558"/>
                <a:gd name="T84" fmla="*/ 206 w 524"/>
                <a:gd name="T85" fmla="*/ 57 h 558"/>
                <a:gd name="T86" fmla="*/ 234 w 524"/>
                <a:gd name="T87" fmla="*/ 97 h 558"/>
                <a:gd name="T88" fmla="*/ 240 w 524"/>
                <a:gd name="T89" fmla="*/ 153 h 558"/>
                <a:gd name="T90" fmla="*/ 212 w 524"/>
                <a:gd name="T91" fmla="*/ 199 h 558"/>
                <a:gd name="T92" fmla="*/ 163 w 524"/>
                <a:gd name="T93" fmla="*/ 219 h 558"/>
                <a:gd name="T94" fmla="*/ 145 w 524"/>
                <a:gd name="T95" fmla="*/ 221 h 558"/>
                <a:gd name="T96" fmla="*/ 117 w 524"/>
                <a:gd name="T97" fmla="*/ 224 h 558"/>
                <a:gd name="T98" fmla="*/ 72 w 524"/>
                <a:gd name="T99" fmla="*/ 232 h 558"/>
                <a:gd name="T100" fmla="*/ 31 w 524"/>
                <a:gd name="T101" fmla="*/ 249 h 558"/>
                <a:gd name="T102" fmla="*/ 3 w 524"/>
                <a:gd name="T103" fmla="*/ 275 h 558"/>
                <a:gd name="T104" fmla="*/ 6 w 524"/>
                <a:gd name="T105" fmla="*/ 279 h 558"/>
                <a:gd name="T106" fmla="*/ 23 w 524"/>
                <a:gd name="T107" fmla="*/ 279 h 558"/>
                <a:gd name="T108" fmla="*/ 49 w 524"/>
                <a:gd name="T109" fmla="*/ 262 h 558"/>
                <a:gd name="T110" fmla="*/ 83 w 524"/>
                <a:gd name="T111" fmla="*/ 250 h 558"/>
                <a:gd name="T112" fmla="*/ 122 w 524"/>
                <a:gd name="T113" fmla="*/ 244 h 558"/>
                <a:gd name="T114" fmla="*/ 148 w 524"/>
                <a:gd name="T115" fmla="*/ 241 h 558"/>
                <a:gd name="T116" fmla="*/ 164 w 524"/>
                <a:gd name="T117" fmla="*/ 239 h 558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w 524"/>
                <a:gd name="T178" fmla="*/ 0 h 558"/>
                <a:gd name="T179" fmla="*/ 524 w 524"/>
                <a:gd name="T180" fmla="*/ 558 h 558"/>
              </a:gdLst>
              <a:ahLst/>
              <a:cxnLst>
                <a:cxn ang="T118">
                  <a:pos x="T0" y="T1"/>
                </a:cxn>
                <a:cxn ang="T119">
                  <a:pos x="T2" y="T3"/>
                </a:cxn>
                <a:cxn ang="T120">
                  <a:pos x="T4" y="T5"/>
                </a:cxn>
                <a:cxn ang="T121">
                  <a:pos x="T6" y="T7"/>
                </a:cxn>
                <a:cxn ang="T122">
                  <a:pos x="T8" y="T9"/>
                </a:cxn>
                <a:cxn ang="T123">
                  <a:pos x="T10" y="T11"/>
                </a:cxn>
                <a:cxn ang="T124">
                  <a:pos x="T12" y="T13"/>
                </a:cxn>
                <a:cxn ang="T125">
                  <a:pos x="T14" y="T15"/>
                </a:cxn>
                <a:cxn ang="T126">
                  <a:pos x="T16" y="T17"/>
                </a:cxn>
                <a:cxn ang="T127">
                  <a:pos x="T18" y="T19"/>
                </a:cxn>
                <a:cxn ang="T128">
                  <a:pos x="T20" y="T21"/>
                </a:cxn>
                <a:cxn ang="T129">
                  <a:pos x="T22" y="T23"/>
                </a:cxn>
                <a:cxn ang="T130">
                  <a:pos x="T24" y="T25"/>
                </a:cxn>
                <a:cxn ang="T131">
                  <a:pos x="T26" y="T27"/>
                </a:cxn>
                <a:cxn ang="T132">
                  <a:pos x="T28" y="T29"/>
                </a:cxn>
                <a:cxn ang="T133">
                  <a:pos x="T30" y="T31"/>
                </a:cxn>
                <a:cxn ang="T134">
                  <a:pos x="T32" y="T33"/>
                </a:cxn>
                <a:cxn ang="T135">
                  <a:pos x="T34" y="T35"/>
                </a:cxn>
                <a:cxn ang="T136">
                  <a:pos x="T36" y="T37"/>
                </a:cxn>
                <a:cxn ang="T137">
                  <a:pos x="T38" y="T39"/>
                </a:cxn>
                <a:cxn ang="T138">
                  <a:pos x="T40" y="T41"/>
                </a:cxn>
                <a:cxn ang="T139">
                  <a:pos x="T42" y="T43"/>
                </a:cxn>
                <a:cxn ang="T140">
                  <a:pos x="T44" y="T45"/>
                </a:cxn>
                <a:cxn ang="T141">
                  <a:pos x="T46" y="T47"/>
                </a:cxn>
                <a:cxn ang="T142">
                  <a:pos x="T48" y="T49"/>
                </a:cxn>
                <a:cxn ang="T143">
                  <a:pos x="T50" y="T51"/>
                </a:cxn>
                <a:cxn ang="T144">
                  <a:pos x="T52" y="T53"/>
                </a:cxn>
                <a:cxn ang="T145">
                  <a:pos x="T54" y="T55"/>
                </a:cxn>
                <a:cxn ang="T146">
                  <a:pos x="T56" y="T57"/>
                </a:cxn>
                <a:cxn ang="T147">
                  <a:pos x="T58" y="T59"/>
                </a:cxn>
                <a:cxn ang="T148">
                  <a:pos x="T60" y="T61"/>
                </a:cxn>
                <a:cxn ang="T149">
                  <a:pos x="T62" y="T63"/>
                </a:cxn>
                <a:cxn ang="T150">
                  <a:pos x="T64" y="T65"/>
                </a:cxn>
                <a:cxn ang="T151">
                  <a:pos x="T66" y="T67"/>
                </a:cxn>
                <a:cxn ang="T152">
                  <a:pos x="T68" y="T69"/>
                </a:cxn>
                <a:cxn ang="T153">
                  <a:pos x="T70" y="T71"/>
                </a:cxn>
                <a:cxn ang="T154">
                  <a:pos x="T72" y="T73"/>
                </a:cxn>
                <a:cxn ang="T155">
                  <a:pos x="T74" y="T75"/>
                </a:cxn>
                <a:cxn ang="T156">
                  <a:pos x="T76" y="T77"/>
                </a:cxn>
                <a:cxn ang="T157">
                  <a:pos x="T78" y="T79"/>
                </a:cxn>
                <a:cxn ang="T158">
                  <a:pos x="T80" y="T81"/>
                </a:cxn>
                <a:cxn ang="T159">
                  <a:pos x="T82" y="T83"/>
                </a:cxn>
                <a:cxn ang="T160">
                  <a:pos x="T84" y="T85"/>
                </a:cxn>
                <a:cxn ang="T161">
                  <a:pos x="T86" y="T87"/>
                </a:cxn>
                <a:cxn ang="T162">
                  <a:pos x="T88" y="T89"/>
                </a:cxn>
                <a:cxn ang="T163">
                  <a:pos x="T90" y="T91"/>
                </a:cxn>
                <a:cxn ang="T164">
                  <a:pos x="T92" y="T93"/>
                </a:cxn>
                <a:cxn ang="T165">
                  <a:pos x="T94" y="T95"/>
                </a:cxn>
                <a:cxn ang="T166">
                  <a:pos x="T96" y="T97"/>
                </a:cxn>
                <a:cxn ang="T167">
                  <a:pos x="T98" y="T99"/>
                </a:cxn>
                <a:cxn ang="T168">
                  <a:pos x="T100" y="T101"/>
                </a:cxn>
                <a:cxn ang="T169">
                  <a:pos x="T102" y="T103"/>
                </a:cxn>
                <a:cxn ang="T170">
                  <a:pos x="T104" y="T105"/>
                </a:cxn>
                <a:cxn ang="T171">
                  <a:pos x="T106" y="T107"/>
                </a:cxn>
                <a:cxn ang="T172">
                  <a:pos x="T108" y="T109"/>
                </a:cxn>
                <a:cxn ang="T173">
                  <a:pos x="T110" y="T111"/>
                </a:cxn>
                <a:cxn ang="T174">
                  <a:pos x="T112" y="T113"/>
                </a:cxn>
                <a:cxn ang="T175">
                  <a:pos x="T114" y="T115"/>
                </a:cxn>
                <a:cxn ang="T176">
                  <a:pos x="T116" y="T117"/>
                </a:cxn>
              </a:cxnLst>
              <a:rect l="T177" t="T178" r="T179" b="T180"/>
              <a:pathLst>
                <a:path w="524" h="558">
                  <a:moveTo>
                    <a:pt x="329" y="479"/>
                  </a:moveTo>
                  <a:lnTo>
                    <a:pt x="357" y="475"/>
                  </a:lnTo>
                  <a:lnTo>
                    <a:pt x="382" y="468"/>
                  </a:lnTo>
                  <a:lnTo>
                    <a:pt x="406" y="458"/>
                  </a:lnTo>
                  <a:lnTo>
                    <a:pt x="429" y="445"/>
                  </a:lnTo>
                  <a:lnTo>
                    <a:pt x="450" y="429"/>
                  </a:lnTo>
                  <a:lnTo>
                    <a:pt x="468" y="411"/>
                  </a:lnTo>
                  <a:lnTo>
                    <a:pt x="486" y="390"/>
                  </a:lnTo>
                  <a:lnTo>
                    <a:pt x="500" y="367"/>
                  </a:lnTo>
                  <a:lnTo>
                    <a:pt x="511" y="342"/>
                  </a:lnTo>
                  <a:lnTo>
                    <a:pt x="519" y="315"/>
                  </a:lnTo>
                  <a:lnTo>
                    <a:pt x="524" y="288"/>
                  </a:lnTo>
                  <a:lnTo>
                    <a:pt x="524" y="260"/>
                  </a:lnTo>
                  <a:lnTo>
                    <a:pt x="521" y="232"/>
                  </a:lnTo>
                  <a:lnTo>
                    <a:pt x="516" y="206"/>
                  </a:lnTo>
                  <a:lnTo>
                    <a:pt x="505" y="179"/>
                  </a:lnTo>
                  <a:lnTo>
                    <a:pt x="493" y="154"/>
                  </a:lnTo>
                  <a:lnTo>
                    <a:pt x="481" y="136"/>
                  </a:lnTo>
                  <a:lnTo>
                    <a:pt x="467" y="117"/>
                  </a:lnTo>
                  <a:lnTo>
                    <a:pt x="455" y="101"/>
                  </a:lnTo>
                  <a:lnTo>
                    <a:pt x="440" y="86"/>
                  </a:lnTo>
                  <a:lnTo>
                    <a:pt x="425" y="71"/>
                  </a:lnTo>
                  <a:lnTo>
                    <a:pt x="409" y="58"/>
                  </a:lnTo>
                  <a:lnTo>
                    <a:pt x="391" y="47"/>
                  </a:lnTo>
                  <a:lnTo>
                    <a:pt x="374" y="37"/>
                  </a:lnTo>
                  <a:lnTo>
                    <a:pt x="356" y="27"/>
                  </a:lnTo>
                  <a:lnTo>
                    <a:pt x="337" y="19"/>
                  </a:lnTo>
                  <a:lnTo>
                    <a:pt x="319" y="12"/>
                  </a:lnTo>
                  <a:lnTo>
                    <a:pt x="299" y="7"/>
                  </a:lnTo>
                  <a:lnTo>
                    <a:pt x="280" y="3"/>
                  </a:lnTo>
                  <a:lnTo>
                    <a:pt x="259" y="1"/>
                  </a:lnTo>
                  <a:lnTo>
                    <a:pt x="238" y="0"/>
                  </a:lnTo>
                  <a:lnTo>
                    <a:pt x="217" y="0"/>
                  </a:lnTo>
                  <a:lnTo>
                    <a:pt x="201" y="1"/>
                  </a:lnTo>
                  <a:lnTo>
                    <a:pt x="186" y="3"/>
                  </a:lnTo>
                  <a:lnTo>
                    <a:pt x="171" y="7"/>
                  </a:lnTo>
                  <a:lnTo>
                    <a:pt x="156" y="10"/>
                  </a:lnTo>
                  <a:lnTo>
                    <a:pt x="143" y="15"/>
                  </a:lnTo>
                  <a:lnTo>
                    <a:pt x="129" y="20"/>
                  </a:lnTo>
                  <a:lnTo>
                    <a:pt x="115" y="27"/>
                  </a:lnTo>
                  <a:lnTo>
                    <a:pt x="103" y="34"/>
                  </a:lnTo>
                  <a:lnTo>
                    <a:pt x="91" y="41"/>
                  </a:lnTo>
                  <a:lnTo>
                    <a:pt x="79" y="50"/>
                  </a:lnTo>
                  <a:lnTo>
                    <a:pt x="69" y="60"/>
                  </a:lnTo>
                  <a:lnTo>
                    <a:pt x="60" y="69"/>
                  </a:lnTo>
                  <a:lnTo>
                    <a:pt x="50" y="79"/>
                  </a:lnTo>
                  <a:lnTo>
                    <a:pt x="42" y="91"/>
                  </a:lnTo>
                  <a:lnTo>
                    <a:pt x="35" y="102"/>
                  </a:lnTo>
                  <a:lnTo>
                    <a:pt x="30" y="114"/>
                  </a:lnTo>
                  <a:lnTo>
                    <a:pt x="21" y="139"/>
                  </a:lnTo>
                  <a:lnTo>
                    <a:pt x="16" y="166"/>
                  </a:lnTo>
                  <a:lnTo>
                    <a:pt x="15" y="193"/>
                  </a:lnTo>
                  <a:lnTo>
                    <a:pt x="18" y="221"/>
                  </a:lnTo>
                  <a:lnTo>
                    <a:pt x="26" y="250"/>
                  </a:lnTo>
                  <a:lnTo>
                    <a:pt x="39" y="278"/>
                  </a:lnTo>
                  <a:lnTo>
                    <a:pt x="55" y="307"/>
                  </a:lnTo>
                  <a:lnTo>
                    <a:pt x="76" y="337"/>
                  </a:lnTo>
                  <a:lnTo>
                    <a:pt x="88" y="352"/>
                  </a:lnTo>
                  <a:lnTo>
                    <a:pt x="102" y="365"/>
                  </a:lnTo>
                  <a:lnTo>
                    <a:pt x="116" y="375"/>
                  </a:lnTo>
                  <a:lnTo>
                    <a:pt x="131" y="384"/>
                  </a:lnTo>
                  <a:lnTo>
                    <a:pt x="147" y="391"/>
                  </a:lnTo>
                  <a:lnTo>
                    <a:pt x="163" y="396"/>
                  </a:lnTo>
                  <a:lnTo>
                    <a:pt x="179" y="400"/>
                  </a:lnTo>
                  <a:lnTo>
                    <a:pt x="196" y="403"/>
                  </a:lnTo>
                  <a:lnTo>
                    <a:pt x="213" y="403"/>
                  </a:lnTo>
                  <a:lnTo>
                    <a:pt x="229" y="403"/>
                  </a:lnTo>
                  <a:lnTo>
                    <a:pt x="246" y="400"/>
                  </a:lnTo>
                  <a:lnTo>
                    <a:pt x="262" y="397"/>
                  </a:lnTo>
                  <a:lnTo>
                    <a:pt x="278" y="392"/>
                  </a:lnTo>
                  <a:lnTo>
                    <a:pt x="293" y="387"/>
                  </a:lnTo>
                  <a:lnTo>
                    <a:pt x="308" y="380"/>
                  </a:lnTo>
                  <a:lnTo>
                    <a:pt x="322" y="372"/>
                  </a:lnTo>
                  <a:lnTo>
                    <a:pt x="346" y="353"/>
                  </a:lnTo>
                  <a:lnTo>
                    <a:pt x="367" y="334"/>
                  </a:lnTo>
                  <a:lnTo>
                    <a:pt x="382" y="311"/>
                  </a:lnTo>
                  <a:lnTo>
                    <a:pt x="392" y="288"/>
                  </a:lnTo>
                  <a:lnTo>
                    <a:pt x="398" y="262"/>
                  </a:lnTo>
                  <a:lnTo>
                    <a:pt x="398" y="237"/>
                  </a:lnTo>
                  <a:lnTo>
                    <a:pt x="394" y="212"/>
                  </a:lnTo>
                  <a:lnTo>
                    <a:pt x="383" y="185"/>
                  </a:lnTo>
                  <a:lnTo>
                    <a:pt x="372" y="167"/>
                  </a:lnTo>
                  <a:lnTo>
                    <a:pt x="357" y="149"/>
                  </a:lnTo>
                  <a:lnTo>
                    <a:pt x="341" y="136"/>
                  </a:lnTo>
                  <a:lnTo>
                    <a:pt x="321" y="125"/>
                  </a:lnTo>
                  <a:lnTo>
                    <a:pt x="301" y="116"/>
                  </a:lnTo>
                  <a:lnTo>
                    <a:pt x="281" y="109"/>
                  </a:lnTo>
                  <a:lnTo>
                    <a:pt x="260" y="106"/>
                  </a:lnTo>
                  <a:lnTo>
                    <a:pt x="240" y="103"/>
                  </a:lnTo>
                  <a:lnTo>
                    <a:pt x="223" y="103"/>
                  </a:lnTo>
                  <a:lnTo>
                    <a:pt x="208" y="106"/>
                  </a:lnTo>
                  <a:lnTo>
                    <a:pt x="193" y="109"/>
                  </a:lnTo>
                  <a:lnTo>
                    <a:pt x="179" y="115"/>
                  </a:lnTo>
                  <a:lnTo>
                    <a:pt x="167" y="122"/>
                  </a:lnTo>
                  <a:lnTo>
                    <a:pt x="156" y="130"/>
                  </a:lnTo>
                  <a:lnTo>
                    <a:pt x="147" y="139"/>
                  </a:lnTo>
                  <a:lnTo>
                    <a:pt x="140" y="149"/>
                  </a:lnTo>
                  <a:lnTo>
                    <a:pt x="136" y="159"/>
                  </a:lnTo>
                  <a:lnTo>
                    <a:pt x="132" y="169"/>
                  </a:lnTo>
                  <a:lnTo>
                    <a:pt x="130" y="181"/>
                  </a:lnTo>
                  <a:lnTo>
                    <a:pt x="130" y="194"/>
                  </a:lnTo>
                  <a:lnTo>
                    <a:pt x="131" y="210"/>
                  </a:lnTo>
                  <a:lnTo>
                    <a:pt x="136" y="228"/>
                  </a:lnTo>
                  <a:lnTo>
                    <a:pt x="143" y="246"/>
                  </a:lnTo>
                  <a:lnTo>
                    <a:pt x="154" y="267"/>
                  </a:lnTo>
                  <a:lnTo>
                    <a:pt x="161" y="276"/>
                  </a:lnTo>
                  <a:lnTo>
                    <a:pt x="169" y="285"/>
                  </a:lnTo>
                  <a:lnTo>
                    <a:pt x="177" y="291"/>
                  </a:lnTo>
                  <a:lnTo>
                    <a:pt x="185" y="297"/>
                  </a:lnTo>
                  <a:lnTo>
                    <a:pt x="194" y="300"/>
                  </a:lnTo>
                  <a:lnTo>
                    <a:pt x="205" y="303"/>
                  </a:lnTo>
                  <a:lnTo>
                    <a:pt x="215" y="303"/>
                  </a:lnTo>
                  <a:lnTo>
                    <a:pt x="225" y="301"/>
                  </a:lnTo>
                  <a:lnTo>
                    <a:pt x="238" y="298"/>
                  </a:lnTo>
                  <a:lnTo>
                    <a:pt x="251" y="291"/>
                  </a:lnTo>
                  <a:lnTo>
                    <a:pt x="263" y="284"/>
                  </a:lnTo>
                  <a:lnTo>
                    <a:pt x="274" y="275"/>
                  </a:lnTo>
                  <a:lnTo>
                    <a:pt x="283" y="265"/>
                  </a:lnTo>
                  <a:lnTo>
                    <a:pt x="290" y="254"/>
                  </a:lnTo>
                  <a:lnTo>
                    <a:pt x="296" y="244"/>
                  </a:lnTo>
                  <a:lnTo>
                    <a:pt x="299" y="233"/>
                  </a:lnTo>
                  <a:lnTo>
                    <a:pt x="299" y="225"/>
                  </a:lnTo>
                  <a:lnTo>
                    <a:pt x="296" y="219"/>
                  </a:lnTo>
                  <a:lnTo>
                    <a:pt x="290" y="214"/>
                  </a:lnTo>
                  <a:lnTo>
                    <a:pt x="283" y="210"/>
                  </a:lnTo>
                  <a:lnTo>
                    <a:pt x="275" y="210"/>
                  </a:lnTo>
                  <a:lnTo>
                    <a:pt x="268" y="213"/>
                  </a:lnTo>
                  <a:lnTo>
                    <a:pt x="262" y="219"/>
                  </a:lnTo>
                  <a:lnTo>
                    <a:pt x="259" y="227"/>
                  </a:lnTo>
                  <a:lnTo>
                    <a:pt x="258" y="231"/>
                  </a:lnTo>
                  <a:lnTo>
                    <a:pt x="254" y="236"/>
                  </a:lnTo>
                  <a:lnTo>
                    <a:pt x="251" y="242"/>
                  </a:lnTo>
                  <a:lnTo>
                    <a:pt x="245" y="246"/>
                  </a:lnTo>
                  <a:lnTo>
                    <a:pt x="239" y="252"/>
                  </a:lnTo>
                  <a:lnTo>
                    <a:pt x="232" y="256"/>
                  </a:lnTo>
                  <a:lnTo>
                    <a:pt x="225" y="260"/>
                  </a:lnTo>
                  <a:lnTo>
                    <a:pt x="217" y="262"/>
                  </a:lnTo>
                  <a:lnTo>
                    <a:pt x="212" y="262"/>
                  </a:lnTo>
                  <a:lnTo>
                    <a:pt x="205" y="261"/>
                  </a:lnTo>
                  <a:lnTo>
                    <a:pt x="197" y="256"/>
                  </a:lnTo>
                  <a:lnTo>
                    <a:pt x="189" y="246"/>
                  </a:lnTo>
                  <a:lnTo>
                    <a:pt x="177" y="223"/>
                  </a:lnTo>
                  <a:lnTo>
                    <a:pt x="170" y="202"/>
                  </a:lnTo>
                  <a:lnTo>
                    <a:pt x="169" y="184"/>
                  </a:lnTo>
                  <a:lnTo>
                    <a:pt x="174" y="169"/>
                  </a:lnTo>
                  <a:lnTo>
                    <a:pt x="178" y="163"/>
                  </a:lnTo>
                  <a:lnTo>
                    <a:pt x="183" y="159"/>
                  </a:lnTo>
                  <a:lnTo>
                    <a:pt x="190" y="154"/>
                  </a:lnTo>
                  <a:lnTo>
                    <a:pt x="198" y="149"/>
                  </a:lnTo>
                  <a:lnTo>
                    <a:pt x="207" y="147"/>
                  </a:lnTo>
                  <a:lnTo>
                    <a:pt x="217" y="145"/>
                  </a:lnTo>
                  <a:lnTo>
                    <a:pt x="228" y="144"/>
                  </a:lnTo>
                  <a:lnTo>
                    <a:pt x="239" y="144"/>
                  </a:lnTo>
                  <a:lnTo>
                    <a:pt x="254" y="145"/>
                  </a:lnTo>
                  <a:lnTo>
                    <a:pt x="270" y="148"/>
                  </a:lnTo>
                  <a:lnTo>
                    <a:pt x="287" y="153"/>
                  </a:lnTo>
                  <a:lnTo>
                    <a:pt x="301" y="160"/>
                  </a:lnTo>
                  <a:lnTo>
                    <a:pt x="315" y="168"/>
                  </a:lnTo>
                  <a:lnTo>
                    <a:pt x="328" y="178"/>
                  </a:lnTo>
                  <a:lnTo>
                    <a:pt x="340" y="190"/>
                  </a:lnTo>
                  <a:lnTo>
                    <a:pt x="348" y="204"/>
                  </a:lnTo>
                  <a:lnTo>
                    <a:pt x="356" y="225"/>
                  </a:lnTo>
                  <a:lnTo>
                    <a:pt x="359" y="246"/>
                  </a:lnTo>
                  <a:lnTo>
                    <a:pt x="357" y="265"/>
                  </a:lnTo>
                  <a:lnTo>
                    <a:pt x="351" y="283"/>
                  </a:lnTo>
                  <a:lnTo>
                    <a:pt x="342" y="299"/>
                  </a:lnTo>
                  <a:lnTo>
                    <a:pt x="330" y="314"/>
                  </a:lnTo>
                  <a:lnTo>
                    <a:pt x="315" y="327"/>
                  </a:lnTo>
                  <a:lnTo>
                    <a:pt x="300" y="338"/>
                  </a:lnTo>
                  <a:lnTo>
                    <a:pt x="289" y="345"/>
                  </a:lnTo>
                  <a:lnTo>
                    <a:pt x="277" y="351"/>
                  </a:lnTo>
                  <a:lnTo>
                    <a:pt x="266" y="356"/>
                  </a:lnTo>
                  <a:lnTo>
                    <a:pt x="253" y="359"/>
                  </a:lnTo>
                  <a:lnTo>
                    <a:pt x="240" y="361"/>
                  </a:lnTo>
                  <a:lnTo>
                    <a:pt x="227" y="364"/>
                  </a:lnTo>
                  <a:lnTo>
                    <a:pt x="214" y="364"/>
                  </a:lnTo>
                  <a:lnTo>
                    <a:pt x="201" y="364"/>
                  </a:lnTo>
                  <a:lnTo>
                    <a:pt x="187" y="362"/>
                  </a:lnTo>
                  <a:lnTo>
                    <a:pt x="175" y="359"/>
                  </a:lnTo>
                  <a:lnTo>
                    <a:pt x="162" y="354"/>
                  </a:lnTo>
                  <a:lnTo>
                    <a:pt x="151" y="350"/>
                  </a:lnTo>
                  <a:lnTo>
                    <a:pt x="139" y="343"/>
                  </a:lnTo>
                  <a:lnTo>
                    <a:pt x="128" y="334"/>
                  </a:lnTo>
                  <a:lnTo>
                    <a:pt x="117" y="324"/>
                  </a:lnTo>
                  <a:lnTo>
                    <a:pt x="108" y="313"/>
                  </a:lnTo>
                  <a:lnTo>
                    <a:pt x="91" y="289"/>
                  </a:lnTo>
                  <a:lnTo>
                    <a:pt x="76" y="263"/>
                  </a:lnTo>
                  <a:lnTo>
                    <a:pt x="65" y="240"/>
                  </a:lnTo>
                  <a:lnTo>
                    <a:pt x="59" y="216"/>
                  </a:lnTo>
                  <a:lnTo>
                    <a:pt x="55" y="193"/>
                  </a:lnTo>
                  <a:lnTo>
                    <a:pt x="55" y="171"/>
                  </a:lnTo>
                  <a:lnTo>
                    <a:pt x="59" y="149"/>
                  </a:lnTo>
                  <a:lnTo>
                    <a:pt x="65" y="130"/>
                  </a:lnTo>
                  <a:lnTo>
                    <a:pt x="76" y="111"/>
                  </a:lnTo>
                  <a:lnTo>
                    <a:pt x="90" y="94"/>
                  </a:lnTo>
                  <a:lnTo>
                    <a:pt x="107" y="79"/>
                  </a:lnTo>
                  <a:lnTo>
                    <a:pt x="125" y="67"/>
                  </a:lnTo>
                  <a:lnTo>
                    <a:pt x="146" y="56"/>
                  </a:lnTo>
                  <a:lnTo>
                    <a:pt x="169" y="48"/>
                  </a:lnTo>
                  <a:lnTo>
                    <a:pt x="194" y="42"/>
                  </a:lnTo>
                  <a:lnTo>
                    <a:pt x="220" y="39"/>
                  </a:lnTo>
                  <a:lnTo>
                    <a:pt x="237" y="39"/>
                  </a:lnTo>
                  <a:lnTo>
                    <a:pt x="255" y="40"/>
                  </a:lnTo>
                  <a:lnTo>
                    <a:pt x="273" y="42"/>
                  </a:lnTo>
                  <a:lnTo>
                    <a:pt x="290" y="46"/>
                  </a:lnTo>
                  <a:lnTo>
                    <a:pt x="307" y="50"/>
                  </a:lnTo>
                  <a:lnTo>
                    <a:pt x="323" y="56"/>
                  </a:lnTo>
                  <a:lnTo>
                    <a:pt x="340" y="63"/>
                  </a:lnTo>
                  <a:lnTo>
                    <a:pt x="354" y="71"/>
                  </a:lnTo>
                  <a:lnTo>
                    <a:pt x="371" y="80"/>
                  </a:lnTo>
                  <a:lnTo>
                    <a:pt x="384" y="91"/>
                  </a:lnTo>
                  <a:lnTo>
                    <a:pt x="398" y="102"/>
                  </a:lnTo>
                  <a:lnTo>
                    <a:pt x="412" y="115"/>
                  </a:lnTo>
                  <a:lnTo>
                    <a:pt x="425" y="129"/>
                  </a:lnTo>
                  <a:lnTo>
                    <a:pt x="436" y="143"/>
                  </a:lnTo>
                  <a:lnTo>
                    <a:pt x="448" y="159"/>
                  </a:lnTo>
                  <a:lnTo>
                    <a:pt x="458" y="175"/>
                  </a:lnTo>
                  <a:lnTo>
                    <a:pt x="468" y="195"/>
                  </a:lnTo>
                  <a:lnTo>
                    <a:pt x="477" y="217"/>
                  </a:lnTo>
                  <a:lnTo>
                    <a:pt x="481" y="239"/>
                  </a:lnTo>
                  <a:lnTo>
                    <a:pt x="483" y="261"/>
                  </a:lnTo>
                  <a:lnTo>
                    <a:pt x="483" y="284"/>
                  </a:lnTo>
                  <a:lnTo>
                    <a:pt x="480" y="306"/>
                  </a:lnTo>
                  <a:lnTo>
                    <a:pt x="473" y="328"/>
                  </a:lnTo>
                  <a:lnTo>
                    <a:pt x="464" y="349"/>
                  </a:lnTo>
                  <a:lnTo>
                    <a:pt x="452" y="367"/>
                  </a:lnTo>
                  <a:lnTo>
                    <a:pt x="439" y="384"/>
                  </a:lnTo>
                  <a:lnTo>
                    <a:pt x="424" y="399"/>
                  </a:lnTo>
                  <a:lnTo>
                    <a:pt x="407" y="412"/>
                  </a:lnTo>
                  <a:lnTo>
                    <a:pt x="388" y="422"/>
                  </a:lnTo>
                  <a:lnTo>
                    <a:pt x="368" y="430"/>
                  </a:lnTo>
                  <a:lnTo>
                    <a:pt x="348" y="436"/>
                  </a:lnTo>
                  <a:lnTo>
                    <a:pt x="326" y="438"/>
                  </a:lnTo>
                  <a:lnTo>
                    <a:pt x="319" y="440"/>
                  </a:lnTo>
                  <a:lnTo>
                    <a:pt x="312" y="440"/>
                  </a:lnTo>
                  <a:lnTo>
                    <a:pt x="305" y="441"/>
                  </a:lnTo>
                  <a:lnTo>
                    <a:pt x="298" y="442"/>
                  </a:lnTo>
                  <a:lnTo>
                    <a:pt x="291" y="443"/>
                  </a:lnTo>
                  <a:lnTo>
                    <a:pt x="284" y="443"/>
                  </a:lnTo>
                  <a:lnTo>
                    <a:pt x="278" y="444"/>
                  </a:lnTo>
                  <a:lnTo>
                    <a:pt x="272" y="445"/>
                  </a:lnTo>
                  <a:lnTo>
                    <a:pt x="253" y="448"/>
                  </a:lnTo>
                  <a:lnTo>
                    <a:pt x="235" y="449"/>
                  </a:lnTo>
                  <a:lnTo>
                    <a:pt x="216" y="451"/>
                  </a:lnTo>
                  <a:lnTo>
                    <a:pt x="198" y="455"/>
                  </a:lnTo>
                  <a:lnTo>
                    <a:pt x="181" y="457"/>
                  </a:lnTo>
                  <a:lnTo>
                    <a:pt x="162" y="460"/>
                  </a:lnTo>
                  <a:lnTo>
                    <a:pt x="145" y="465"/>
                  </a:lnTo>
                  <a:lnTo>
                    <a:pt x="128" y="469"/>
                  </a:lnTo>
                  <a:lnTo>
                    <a:pt x="110" y="475"/>
                  </a:lnTo>
                  <a:lnTo>
                    <a:pt x="94" y="482"/>
                  </a:lnTo>
                  <a:lnTo>
                    <a:pt x="78" y="490"/>
                  </a:lnTo>
                  <a:lnTo>
                    <a:pt x="62" y="498"/>
                  </a:lnTo>
                  <a:lnTo>
                    <a:pt x="48" y="509"/>
                  </a:lnTo>
                  <a:lnTo>
                    <a:pt x="33" y="520"/>
                  </a:lnTo>
                  <a:lnTo>
                    <a:pt x="21" y="533"/>
                  </a:lnTo>
                  <a:lnTo>
                    <a:pt x="8" y="548"/>
                  </a:lnTo>
                  <a:lnTo>
                    <a:pt x="6" y="550"/>
                  </a:lnTo>
                  <a:lnTo>
                    <a:pt x="4" y="552"/>
                  </a:lnTo>
                  <a:lnTo>
                    <a:pt x="2" y="556"/>
                  </a:lnTo>
                  <a:lnTo>
                    <a:pt x="0" y="558"/>
                  </a:lnTo>
                  <a:lnTo>
                    <a:pt x="7" y="558"/>
                  </a:lnTo>
                  <a:lnTo>
                    <a:pt x="12" y="558"/>
                  </a:lnTo>
                  <a:lnTo>
                    <a:pt x="19" y="558"/>
                  </a:lnTo>
                  <a:lnTo>
                    <a:pt x="26" y="558"/>
                  </a:lnTo>
                  <a:lnTo>
                    <a:pt x="32" y="558"/>
                  </a:lnTo>
                  <a:lnTo>
                    <a:pt x="39" y="558"/>
                  </a:lnTo>
                  <a:lnTo>
                    <a:pt x="46" y="557"/>
                  </a:lnTo>
                  <a:lnTo>
                    <a:pt x="53" y="557"/>
                  </a:lnTo>
                  <a:lnTo>
                    <a:pt x="63" y="548"/>
                  </a:lnTo>
                  <a:lnTo>
                    <a:pt x="75" y="539"/>
                  </a:lnTo>
                  <a:lnTo>
                    <a:pt x="86" y="531"/>
                  </a:lnTo>
                  <a:lnTo>
                    <a:pt x="99" y="524"/>
                  </a:lnTo>
                  <a:lnTo>
                    <a:pt x="111" y="518"/>
                  </a:lnTo>
                  <a:lnTo>
                    <a:pt x="124" y="513"/>
                  </a:lnTo>
                  <a:lnTo>
                    <a:pt x="138" y="507"/>
                  </a:lnTo>
                  <a:lnTo>
                    <a:pt x="153" y="504"/>
                  </a:lnTo>
                  <a:lnTo>
                    <a:pt x="167" y="501"/>
                  </a:lnTo>
                  <a:lnTo>
                    <a:pt x="182" y="497"/>
                  </a:lnTo>
                  <a:lnTo>
                    <a:pt x="197" y="495"/>
                  </a:lnTo>
                  <a:lnTo>
                    <a:pt x="212" y="493"/>
                  </a:lnTo>
                  <a:lnTo>
                    <a:pt x="228" y="490"/>
                  </a:lnTo>
                  <a:lnTo>
                    <a:pt x="244" y="488"/>
                  </a:lnTo>
                  <a:lnTo>
                    <a:pt x="260" y="487"/>
                  </a:lnTo>
                  <a:lnTo>
                    <a:pt x="276" y="484"/>
                  </a:lnTo>
                  <a:lnTo>
                    <a:pt x="283" y="483"/>
                  </a:lnTo>
                  <a:lnTo>
                    <a:pt x="289" y="483"/>
                  </a:lnTo>
                  <a:lnTo>
                    <a:pt x="296" y="482"/>
                  </a:lnTo>
                  <a:lnTo>
                    <a:pt x="303" y="481"/>
                  </a:lnTo>
                  <a:lnTo>
                    <a:pt x="310" y="481"/>
                  </a:lnTo>
                  <a:lnTo>
                    <a:pt x="316" y="480"/>
                  </a:lnTo>
                  <a:lnTo>
                    <a:pt x="322" y="480"/>
                  </a:lnTo>
                  <a:lnTo>
                    <a:pt x="329" y="47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34" name="Freeform 677"/>
            <p:cNvSpPr>
              <a:spLocks/>
            </p:cNvSpPr>
            <p:nvPr/>
          </p:nvSpPr>
          <p:spPr bwMode="auto">
            <a:xfrm>
              <a:off x="3450" y="2283"/>
              <a:ext cx="40" cy="97"/>
            </a:xfrm>
            <a:custGeom>
              <a:avLst/>
              <a:gdLst>
                <a:gd name="T0" fmla="*/ 14 w 81"/>
                <a:gd name="T1" fmla="*/ 92 h 192"/>
                <a:gd name="T2" fmla="*/ 17 w 81"/>
                <a:gd name="T3" fmla="*/ 95 h 192"/>
                <a:gd name="T4" fmla="*/ 20 w 81"/>
                <a:gd name="T5" fmla="*/ 96 h 192"/>
                <a:gd name="T6" fmla="*/ 24 w 81"/>
                <a:gd name="T7" fmla="*/ 97 h 192"/>
                <a:gd name="T8" fmla="*/ 27 w 81"/>
                <a:gd name="T9" fmla="*/ 96 h 192"/>
                <a:gd name="T10" fmla="*/ 30 w 81"/>
                <a:gd name="T11" fmla="*/ 93 h 192"/>
                <a:gd name="T12" fmla="*/ 32 w 81"/>
                <a:gd name="T13" fmla="*/ 89 h 192"/>
                <a:gd name="T14" fmla="*/ 32 w 81"/>
                <a:gd name="T15" fmla="*/ 85 h 192"/>
                <a:gd name="T16" fmla="*/ 31 w 81"/>
                <a:gd name="T17" fmla="*/ 82 h 192"/>
                <a:gd name="T18" fmla="*/ 31 w 81"/>
                <a:gd name="T19" fmla="*/ 82 h 192"/>
                <a:gd name="T20" fmla="*/ 25 w 81"/>
                <a:gd name="T21" fmla="*/ 70 h 192"/>
                <a:gd name="T22" fmla="*/ 21 w 81"/>
                <a:gd name="T23" fmla="*/ 58 h 192"/>
                <a:gd name="T24" fmla="*/ 20 w 81"/>
                <a:gd name="T25" fmla="*/ 47 h 192"/>
                <a:gd name="T26" fmla="*/ 20 w 81"/>
                <a:gd name="T27" fmla="*/ 38 h 192"/>
                <a:gd name="T28" fmla="*/ 22 w 81"/>
                <a:gd name="T29" fmla="*/ 29 h 192"/>
                <a:gd name="T30" fmla="*/ 25 w 81"/>
                <a:gd name="T31" fmla="*/ 21 h 192"/>
                <a:gd name="T32" fmla="*/ 29 w 81"/>
                <a:gd name="T33" fmla="*/ 14 h 192"/>
                <a:gd name="T34" fmla="*/ 33 w 81"/>
                <a:gd name="T35" fmla="*/ 8 h 192"/>
                <a:gd name="T36" fmla="*/ 35 w 81"/>
                <a:gd name="T37" fmla="*/ 6 h 192"/>
                <a:gd name="T38" fmla="*/ 37 w 81"/>
                <a:gd name="T39" fmla="*/ 4 h 192"/>
                <a:gd name="T40" fmla="*/ 38 w 81"/>
                <a:gd name="T41" fmla="*/ 3 h 192"/>
                <a:gd name="T42" fmla="*/ 40 w 81"/>
                <a:gd name="T43" fmla="*/ 0 h 192"/>
                <a:gd name="T44" fmla="*/ 37 w 81"/>
                <a:gd name="T45" fmla="*/ 0 h 192"/>
                <a:gd name="T46" fmla="*/ 33 w 81"/>
                <a:gd name="T47" fmla="*/ 1 h 192"/>
                <a:gd name="T48" fmla="*/ 30 w 81"/>
                <a:gd name="T49" fmla="*/ 1 h 192"/>
                <a:gd name="T50" fmla="*/ 27 w 81"/>
                <a:gd name="T51" fmla="*/ 1 h 192"/>
                <a:gd name="T52" fmla="*/ 23 w 81"/>
                <a:gd name="T53" fmla="*/ 1 h 192"/>
                <a:gd name="T54" fmla="*/ 20 w 81"/>
                <a:gd name="T55" fmla="*/ 1 h 192"/>
                <a:gd name="T56" fmla="*/ 17 w 81"/>
                <a:gd name="T57" fmla="*/ 1 h 192"/>
                <a:gd name="T58" fmla="*/ 14 w 81"/>
                <a:gd name="T59" fmla="*/ 1 h 192"/>
                <a:gd name="T60" fmla="*/ 9 w 81"/>
                <a:gd name="T61" fmla="*/ 8 h 192"/>
                <a:gd name="T62" fmla="*/ 5 w 81"/>
                <a:gd name="T63" fmla="*/ 17 h 192"/>
                <a:gd name="T64" fmla="*/ 2 w 81"/>
                <a:gd name="T65" fmla="*/ 27 h 192"/>
                <a:gd name="T66" fmla="*/ 0 w 81"/>
                <a:gd name="T67" fmla="*/ 37 h 192"/>
                <a:gd name="T68" fmla="*/ 0 w 81"/>
                <a:gd name="T69" fmla="*/ 50 h 192"/>
                <a:gd name="T70" fmla="*/ 2 w 81"/>
                <a:gd name="T71" fmla="*/ 63 h 192"/>
                <a:gd name="T72" fmla="*/ 6 w 81"/>
                <a:gd name="T73" fmla="*/ 77 h 192"/>
                <a:gd name="T74" fmla="*/ 14 w 81"/>
                <a:gd name="T75" fmla="*/ 92 h 192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81"/>
                <a:gd name="T115" fmla="*/ 0 h 192"/>
                <a:gd name="T116" fmla="*/ 81 w 81"/>
                <a:gd name="T117" fmla="*/ 192 h 192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81" h="192">
                  <a:moveTo>
                    <a:pt x="28" y="182"/>
                  </a:moveTo>
                  <a:lnTo>
                    <a:pt x="34" y="188"/>
                  </a:lnTo>
                  <a:lnTo>
                    <a:pt x="40" y="191"/>
                  </a:lnTo>
                  <a:lnTo>
                    <a:pt x="49" y="192"/>
                  </a:lnTo>
                  <a:lnTo>
                    <a:pt x="55" y="190"/>
                  </a:lnTo>
                  <a:lnTo>
                    <a:pt x="61" y="184"/>
                  </a:lnTo>
                  <a:lnTo>
                    <a:pt x="65" y="177"/>
                  </a:lnTo>
                  <a:lnTo>
                    <a:pt x="65" y="169"/>
                  </a:lnTo>
                  <a:lnTo>
                    <a:pt x="62" y="162"/>
                  </a:lnTo>
                  <a:lnTo>
                    <a:pt x="51" y="138"/>
                  </a:lnTo>
                  <a:lnTo>
                    <a:pt x="43" y="115"/>
                  </a:lnTo>
                  <a:lnTo>
                    <a:pt x="40" y="93"/>
                  </a:lnTo>
                  <a:lnTo>
                    <a:pt x="40" y="75"/>
                  </a:lnTo>
                  <a:lnTo>
                    <a:pt x="45" y="58"/>
                  </a:lnTo>
                  <a:lnTo>
                    <a:pt x="51" y="41"/>
                  </a:lnTo>
                  <a:lnTo>
                    <a:pt x="58" y="28"/>
                  </a:lnTo>
                  <a:lnTo>
                    <a:pt x="67" y="16"/>
                  </a:lnTo>
                  <a:lnTo>
                    <a:pt x="70" y="11"/>
                  </a:lnTo>
                  <a:lnTo>
                    <a:pt x="74" y="8"/>
                  </a:lnTo>
                  <a:lnTo>
                    <a:pt x="77" y="5"/>
                  </a:lnTo>
                  <a:lnTo>
                    <a:pt x="81" y="0"/>
                  </a:lnTo>
                  <a:lnTo>
                    <a:pt x="74" y="0"/>
                  </a:lnTo>
                  <a:lnTo>
                    <a:pt x="67" y="1"/>
                  </a:lnTo>
                  <a:lnTo>
                    <a:pt x="60" y="1"/>
                  </a:lnTo>
                  <a:lnTo>
                    <a:pt x="54" y="1"/>
                  </a:lnTo>
                  <a:lnTo>
                    <a:pt x="47" y="1"/>
                  </a:lnTo>
                  <a:lnTo>
                    <a:pt x="40" y="1"/>
                  </a:lnTo>
                  <a:lnTo>
                    <a:pt x="35" y="1"/>
                  </a:lnTo>
                  <a:lnTo>
                    <a:pt x="28" y="1"/>
                  </a:lnTo>
                  <a:lnTo>
                    <a:pt x="19" y="16"/>
                  </a:lnTo>
                  <a:lnTo>
                    <a:pt x="11" y="33"/>
                  </a:lnTo>
                  <a:lnTo>
                    <a:pt x="5" y="53"/>
                  </a:lnTo>
                  <a:lnTo>
                    <a:pt x="0" y="74"/>
                  </a:lnTo>
                  <a:lnTo>
                    <a:pt x="0" y="98"/>
                  </a:lnTo>
                  <a:lnTo>
                    <a:pt x="4" y="124"/>
                  </a:lnTo>
                  <a:lnTo>
                    <a:pt x="13" y="152"/>
                  </a:lnTo>
                  <a:lnTo>
                    <a:pt x="28" y="182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35" name="Freeform 678"/>
            <p:cNvSpPr>
              <a:spLocks/>
            </p:cNvSpPr>
            <p:nvPr/>
          </p:nvSpPr>
          <p:spPr bwMode="auto">
            <a:xfrm>
              <a:off x="2813" y="2267"/>
              <a:ext cx="265" cy="317"/>
            </a:xfrm>
            <a:custGeom>
              <a:avLst/>
              <a:gdLst>
                <a:gd name="T0" fmla="*/ 228 w 530"/>
                <a:gd name="T1" fmla="*/ 261 h 633"/>
                <a:gd name="T2" fmla="*/ 238 w 530"/>
                <a:gd name="T3" fmla="*/ 189 h 633"/>
                <a:gd name="T4" fmla="*/ 252 w 530"/>
                <a:gd name="T5" fmla="*/ 151 h 633"/>
                <a:gd name="T6" fmla="*/ 262 w 530"/>
                <a:gd name="T7" fmla="*/ 107 h 633"/>
                <a:gd name="T8" fmla="*/ 249 w 530"/>
                <a:gd name="T9" fmla="*/ 57 h 633"/>
                <a:gd name="T10" fmla="*/ 228 w 530"/>
                <a:gd name="T11" fmla="*/ 29 h 633"/>
                <a:gd name="T12" fmla="*/ 206 w 530"/>
                <a:gd name="T13" fmla="*/ 13 h 633"/>
                <a:gd name="T14" fmla="*/ 180 w 530"/>
                <a:gd name="T15" fmla="*/ 4 h 633"/>
                <a:gd name="T16" fmla="*/ 153 w 530"/>
                <a:gd name="T17" fmla="*/ 0 h 633"/>
                <a:gd name="T18" fmla="*/ 107 w 530"/>
                <a:gd name="T19" fmla="*/ 8 h 633"/>
                <a:gd name="T20" fmla="*/ 66 w 530"/>
                <a:gd name="T21" fmla="*/ 27 h 633"/>
                <a:gd name="T22" fmla="*/ 34 w 530"/>
                <a:gd name="T23" fmla="*/ 53 h 633"/>
                <a:gd name="T24" fmla="*/ 13 w 530"/>
                <a:gd name="T25" fmla="*/ 82 h 633"/>
                <a:gd name="T26" fmla="*/ 0 w 530"/>
                <a:gd name="T27" fmla="*/ 130 h 633"/>
                <a:gd name="T28" fmla="*/ 10 w 530"/>
                <a:gd name="T29" fmla="*/ 177 h 633"/>
                <a:gd name="T30" fmla="*/ 32 w 530"/>
                <a:gd name="T31" fmla="*/ 202 h 633"/>
                <a:gd name="T32" fmla="*/ 56 w 530"/>
                <a:gd name="T33" fmla="*/ 214 h 633"/>
                <a:gd name="T34" fmla="*/ 88 w 530"/>
                <a:gd name="T35" fmla="*/ 220 h 633"/>
                <a:gd name="T36" fmla="*/ 124 w 530"/>
                <a:gd name="T37" fmla="*/ 218 h 633"/>
                <a:gd name="T38" fmla="*/ 180 w 530"/>
                <a:gd name="T39" fmla="*/ 193 h 633"/>
                <a:gd name="T40" fmla="*/ 204 w 530"/>
                <a:gd name="T41" fmla="*/ 137 h 633"/>
                <a:gd name="T42" fmla="*/ 193 w 530"/>
                <a:gd name="T43" fmla="*/ 87 h 633"/>
                <a:gd name="T44" fmla="*/ 150 w 530"/>
                <a:gd name="T45" fmla="*/ 58 h 633"/>
                <a:gd name="T46" fmla="*/ 101 w 530"/>
                <a:gd name="T47" fmla="*/ 66 h 633"/>
                <a:gd name="T48" fmla="*/ 67 w 530"/>
                <a:gd name="T49" fmla="*/ 96 h 633"/>
                <a:gd name="T50" fmla="*/ 54 w 530"/>
                <a:gd name="T51" fmla="*/ 145 h 633"/>
                <a:gd name="T52" fmla="*/ 70 w 530"/>
                <a:gd name="T53" fmla="*/ 166 h 633"/>
                <a:gd name="T54" fmla="*/ 102 w 530"/>
                <a:gd name="T55" fmla="*/ 173 h 633"/>
                <a:gd name="T56" fmla="*/ 132 w 530"/>
                <a:gd name="T57" fmla="*/ 168 h 633"/>
                <a:gd name="T58" fmla="*/ 147 w 530"/>
                <a:gd name="T59" fmla="*/ 152 h 633"/>
                <a:gd name="T60" fmla="*/ 145 w 530"/>
                <a:gd name="T61" fmla="*/ 113 h 633"/>
                <a:gd name="T62" fmla="*/ 131 w 530"/>
                <a:gd name="T63" fmla="*/ 103 h 633"/>
                <a:gd name="T64" fmla="*/ 121 w 530"/>
                <a:gd name="T65" fmla="*/ 115 h 633"/>
                <a:gd name="T66" fmla="*/ 130 w 530"/>
                <a:gd name="T67" fmla="*/ 128 h 633"/>
                <a:gd name="T68" fmla="*/ 127 w 530"/>
                <a:gd name="T69" fmla="*/ 146 h 633"/>
                <a:gd name="T70" fmla="*/ 118 w 530"/>
                <a:gd name="T71" fmla="*/ 152 h 633"/>
                <a:gd name="T72" fmla="*/ 99 w 530"/>
                <a:gd name="T73" fmla="*/ 154 h 633"/>
                <a:gd name="T74" fmla="*/ 81 w 530"/>
                <a:gd name="T75" fmla="*/ 149 h 633"/>
                <a:gd name="T76" fmla="*/ 73 w 530"/>
                <a:gd name="T77" fmla="*/ 131 h 633"/>
                <a:gd name="T78" fmla="*/ 89 w 530"/>
                <a:gd name="T79" fmla="*/ 101 h 633"/>
                <a:gd name="T80" fmla="*/ 118 w 530"/>
                <a:gd name="T81" fmla="*/ 80 h 633"/>
                <a:gd name="T82" fmla="*/ 157 w 530"/>
                <a:gd name="T83" fmla="*/ 81 h 633"/>
                <a:gd name="T84" fmla="*/ 181 w 530"/>
                <a:gd name="T85" fmla="*/ 107 h 633"/>
                <a:gd name="T86" fmla="*/ 183 w 530"/>
                <a:gd name="T87" fmla="*/ 147 h 633"/>
                <a:gd name="T88" fmla="*/ 155 w 530"/>
                <a:gd name="T89" fmla="*/ 187 h 633"/>
                <a:gd name="T90" fmla="*/ 113 w 530"/>
                <a:gd name="T91" fmla="*/ 199 h 633"/>
                <a:gd name="T92" fmla="*/ 83 w 530"/>
                <a:gd name="T93" fmla="*/ 199 h 633"/>
                <a:gd name="T94" fmla="*/ 59 w 530"/>
                <a:gd name="T95" fmla="*/ 194 h 633"/>
                <a:gd name="T96" fmla="*/ 40 w 530"/>
                <a:gd name="T97" fmla="*/ 183 h 633"/>
                <a:gd name="T98" fmla="*/ 20 w 530"/>
                <a:gd name="T99" fmla="*/ 140 h 633"/>
                <a:gd name="T100" fmla="*/ 35 w 530"/>
                <a:gd name="T101" fmla="*/ 85 h 633"/>
                <a:gd name="T102" fmla="*/ 55 w 530"/>
                <a:gd name="T103" fmla="*/ 60 h 633"/>
                <a:gd name="T104" fmla="*/ 85 w 530"/>
                <a:gd name="T105" fmla="*/ 38 h 633"/>
                <a:gd name="T106" fmla="*/ 124 w 530"/>
                <a:gd name="T107" fmla="*/ 24 h 633"/>
                <a:gd name="T108" fmla="*/ 170 w 530"/>
                <a:gd name="T109" fmla="*/ 21 h 633"/>
                <a:gd name="T110" fmla="*/ 210 w 530"/>
                <a:gd name="T111" fmla="*/ 40 h 633"/>
                <a:gd name="T112" fmla="*/ 237 w 530"/>
                <a:gd name="T113" fmla="*/ 76 h 633"/>
                <a:gd name="T114" fmla="*/ 241 w 530"/>
                <a:gd name="T115" fmla="*/ 118 h 633"/>
                <a:gd name="T116" fmla="*/ 231 w 530"/>
                <a:gd name="T117" fmla="*/ 149 h 633"/>
                <a:gd name="T118" fmla="*/ 214 w 530"/>
                <a:gd name="T119" fmla="*/ 200 h 633"/>
                <a:gd name="T120" fmla="*/ 215 w 530"/>
                <a:gd name="T121" fmla="*/ 283 h 633"/>
                <a:gd name="T122" fmla="*/ 254 w 530"/>
                <a:gd name="T123" fmla="*/ 317 h 633"/>
                <a:gd name="T124" fmla="*/ 265 w 530"/>
                <a:gd name="T125" fmla="*/ 308 h 633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60000 65536"/>
                <a:gd name="T187" fmla="*/ 0 60000 65536"/>
                <a:gd name="T188" fmla="*/ 0 60000 65536"/>
                <a:gd name="T189" fmla="*/ 0 w 530"/>
                <a:gd name="T190" fmla="*/ 0 h 633"/>
                <a:gd name="T191" fmla="*/ 530 w 530"/>
                <a:gd name="T192" fmla="*/ 633 h 633"/>
              </a:gdLst>
              <a:ahLst/>
              <a:cxnLst>
                <a:cxn ang="T126">
                  <a:pos x="T0" y="T1"/>
                </a:cxn>
                <a:cxn ang="T127">
                  <a:pos x="T2" y="T3"/>
                </a:cxn>
                <a:cxn ang="T128">
                  <a:pos x="T4" y="T5"/>
                </a:cxn>
                <a:cxn ang="T129">
                  <a:pos x="T6" y="T7"/>
                </a:cxn>
                <a:cxn ang="T130">
                  <a:pos x="T8" y="T9"/>
                </a:cxn>
                <a:cxn ang="T131">
                  <a:pos x="T10" y="T11"/>
                </a:cxn>
                <a:cxn ang="T132">
                  <a:pos x="T12" y="T13"/>
                </a:cxn>
                <a:cxn ang="T133">
                  <a:pos x="T14" y="T15"/>
                </a:cxn>
                <a:cxn ang="T134">
                  <a:pos x="T16" y="T17"/>
                </a:cxn>
                <a:cxn ang="T135">
                  <a:pos x="T18" y="T19"/>
                </a:cxn>
                <a:cxn ang="T136">
                  <a:pos x="T20" y="T21"/>
                </a:cxn>
                <a:cxn ang="T137">
                  <a:pos x="T22" y="T23"/>
                </a:cxn>
                <a:cxn ang="T138">
                  <a:pos x="T24" y="T25"/>
                </a:cxn>
                <a:cxn ang="T139">
                  <a:pos x="T26" y="T27"/>
                </a:cxn>
                <a:cxn ang="T140">
                  <a:pos x="T28" y="T29"/>
                </a:cxn>
                <a:cxn ang="T141">
                  <a:pos x="T30" y="T31"/>
                </a:cxn>
                <a:cxn ang="T142">
                  <a:pos x="T32" y="T33"/>
                </a:cxn>
                <a:cxn ang="T143">
                  <a:pos x="T34" y="T35"/>
                </a:cxn>
                <a:cxn ang="T144">
                  <a:pos x="T36" y="T37"/>
                </a:cxn>
                <a:cxn ang="T145">
                  <a:pos x="T38" y="T39"/>
                </a:cxn>
                <a:cxn ang="T146">
                  <a:pos x="T40" y="T41"/>
                </a:cxn>
                <a:cxn ang="T147">
                  <a:pos x="T42" y="T43"/>
                </a:cxn>
                <a:cxn ang="T148">
                  <a:pos x="T44" y="T45"/>
                </a:cxn>
                <a:cxn ang="T149">
                  <a:pos x="T46" y="T47"/>
                </a:cxn>
                <a:cxn ang="T150">
                  <a:pos x="T48" y="T49"/>
                </a:cxn>
                <a:cxn ang="T151">
                  <a:pos x="T50" y="T51"/>
                </a:cxn>
                <a:cxn ang="T152">
                  <a:pos x="T52" y="T53"/>
                </a:cxn>
                <a:cxn ang="T153">
                  <a:pos x="T54" y="T55"/>
                </a:cxn>
                <a:cxn ang="T154">
                  <a:pos x="T56" y="T57"/>
                </a:cxn>
                <a:cxn ang="T155">
                  <a:pos x="T58" y="T59"/>
                </a:cxn>
                <a:cxn ang="T156">
                  <a:pos x="T60" y="T61"/>
                </a:cxn>
                <a:cxn ang="T157">
                  <a:pos x="T62" y="T63"/>
                </a:cxn>
                <a:cxn ang="T158">
                  <a:pos x="T64" y="T65"/>
                </a:cxn>
                <a:cxn ang="T159">
                  <a:pos x="T66" y="T67"/>
                </a:cxn>
                <a:cxn ang="T160">
                  <a:pos x="T68" y="T69"/>
                </a:cxn>
                <a:cxn ang="T161">
                  <a:pos x="T70" y="T71"/>
                </a:cxn>
                <a:cxn ang="T162">
                  <a:pos x="T72" y="T73"/>
                </a:cxn>
                <a:cxn ang="T163">
                  <a:pos x="T74" y="T75"/>
                </a:cxn>
                <a:cxn ang="T164">
                  <a:pos x="T76" y="T77"/>
                </a:cxn>
                <a:cxn ang="T165">
                  <a:pos x="T78" y="T79"/>
                </a:cxn>
                <a:cxn ang="T166">
                  <a:pos x="T80" y="T81"/>
                </a:cxn>
                <a:cxn ang="T167">
                  <a:pos x="T82" y="T83"/>
                </a:cxn>
                <a:cxn ang="T168">
                  <a:pos x="T84" y="T85"/>
                </a:cxn>
                <a:cxn ang="T169">
                  <a:pos x="T86" y="T87"/>
                </a:cxn>
                <a:cxn ang="T170">
                  <a:pos x="T88" y="T89"/>
                </a:cxn>
                <a:cxn ang="T171">
                  <a:pos x="T90" y="T91"/>
                </a:cxn>
                <a:cxn ang="T172">
                  <a:pos x="T92" y="T93"/>
                </a:cxn>
                <a:cxn ang="T173">
                  <a:pos x="T94" y="T95"/>
                </a:cxn>
                <a:cxn ang="T174">
                  <a:pos x="T96" y="T97"/>
                </a:cxn>
                <a:cxn ang="T175">
                  <a:pos x="T98" y="T99"/>
                </a:cxn>
                <a:cxn ang="T176">
                  <a:pos x="T100" y="T101"/>
                </a:cxn>
                <a:cxn ang="T177">
                  <a:pos x="T102" y="T103"/>
                </a:cxn>
                <a:cxn ang="T178">
                  <a:pos x="T104" y="T105"/>
                </a:cxn>
                <a:cxn ang="T179">
                  <a:pos x="T106" y="T107"/>
                </a:cxn>
                <a:cxn ang="T180">
                  <a:pos x="T108" y="T109"/>
                </a:cxn>
                <a:cxn ang="T181">
                  <a:pos x="T110" y="T111"/>
                </a:cxn>
                <a:cxn ang="T182">
                  <a:pos x="T112" y="T113"/>
                </a:cxn>
                <a:cxn ang="T183">
                  <a:pos x="T114" y="T115"/>
                </a:cxn>
                <a:cxn ang="T184">
                  <a:pos x="T116" y="T117"/>
                </a:cxn>
                <a:cxn ang="T185">
                  <a:pos x="T118" y="T119"/>
                </a:cxn>
                <a:cxn ang="T186">
                  <a:pos x="T120" y="T121"/>
                </a:cxn>
                <a:cxn ang="T187">
                  <a:pos x="T122" y="T123"/>
                </a:cxn>
                <a:cxn ang="T188">
                  <a:pos x="T124" y="T125"/>
                </a:cxn>
              </a:cxnLst>
              <a:rect l="T189" t="T190" r="T191" b="T192"/>
              <a:pathLst>
                <a:path w="530" h="633">
                  <a:moveTo>
                    <a:pt x="520" y="596"/>
                  </a:moveTo>
                  <a:lnTo>
                    <a:pt x="489" y="574"/>
                  </a:lnTo>
                  <a:lnTo>
                    <a:pt x="468" y="550"/>
                  </a:lnTo>
                  <a:lnTo>
                    <a:pt x="456" y="521"/>
                  </a:lnTo>
                  <a:lnTo>
                    <a:pt x="453" y="490"/>
                  </a:lnTo>
                  <a:lnTo>
                    <a:pt x="456" y="456"/>
                  </a:lnTo>
                  <a:lnTo>
                    <a:pt x="465" y="418"/>
                  </a:lnTo>
                  <a:lnTo>
                    <a:pt x="477" y="377"/>
                  </a:lnTo>
                  <a:lnTo>
                    <a:pt x="493" y="334"/>
                  </a:lnTo>
                  <a:lnTo>
                    <a:pt x="498" y="322"/>
                  </a:lnTo>
                  <a:lnTo>
                    <a:pt x="501" y="312"/>
                  </a:lnTo>
                  <a:lnTo>
                    <a:pt x="505" y="301"/>
                  </a:lnTo>
                  <a:lnTo>
                    <a:pt x="508" y="291"/>
                  </a:lnTo>
                  <a:lnTo>
                    <a:pt x="518" y="266"/>
                  </a:lnTo>
                  <a:lnTo>
                    <a:pt x="523" y="239"/>
                  </a:lnTo>
                  <a:lnTo>
                    <a:pt x="524" y="213"/>
                  </a:lnTo>
                  <a:lnTo>
                    <a:pt x="523" y="187"/>
                  </a:lnTo>
                  <a:lnTo>
                    <a:pt x="519" y="162"/>
                  </a:lnTo>
                  <a:lnTo>
                    <a:pt x="511" y="137"/>
                  </a:lnTo>
                  <a:lnTo>
                    <a:pt x="499" y="113"/>
                  </a:lnTo>
                  <a:lnTo>
                    <a:pt x="484" y="90"/>
                  </a:lnTo>
                  <a:lnTo>
                    <a:pt x="476" y="78"/>
                  </a:lnTo>
                  <a:lnTo>
                    <a:pt x="467" y="68"/>
                  </a:lnTo>
                  <a:lnTo>
                    <a:pt x="456" y="58"/>
                  </a:lnTo>
                  <a:lnTo>
                    <a:pt x="446" y="49"/>
                  </a:lnTo>
                  <a:lnTo>
                    <a:pt x="436" y="41"/>
                  </a:lnTo>
                  <a:lnTo>
                    <a:pt x="424" y="33"/>
                  </a:lnTo>
                  <a:lnTo>
                    <a:pt x="413" y="26"/>
                  </a:lnTo>
                  <a:lnTo>
                    <a:pt x="400" y="20"/>
                  </a:lnTo>
                  <a:lnTo>
                    <a:pt x="387" y="15"/>
                  </a:lnTo>
                  <a:lnTo>
                    <a:pt x="375" y="10"/>
                  </a:lnTo>
                  <a:lnTo>
                    <a:pt x="361" y="7"/>
                  </a:lnTo>
                  <a:lnTo>
                    <a:pt x="347" y="3"/>
                  </a:lnTo>
                  <a:lnTo>
                    <a:pt x="333" y="2"/>
                  </a:lnTo>
                  <a:lnTo>
                    <a:pt x="319" y="1"/>
                  </a:lnTo>
                  <a:lnTo>
                    <a:pt x="306" y="0"/>
                  </a:lnTo>
                  <a:lnTo>
                    <a:pt x="291" y="1"/>
                  </a:lnTo>
                  <a:lnTo>
                    <a:pt x="264" y="4"/>
                  </a:lnTo>
                  <a:lnTo>
                    <a:pt x="238" y="9"/>
                  </a:lnTo>
                  <a:lnTo>
                    <a:pt x="214" y="15"/>
                  </a:lnTo>
                  <a:lnTo>
                    <a:pt x="192" y="23"/>
                  </a:lnTo>
                  <a:lnTo>
                    <a:pt x="170" y="32"/>
                  </a:lnTo>
                  <a:lnTo>
                    <a:pt x="149" y="42"/>
                  </a:lnTo>
                  <a:lnTo>
                    <a:pt x="131" y="53"/>
                  </a:lnTo>
                  <a:lnTo>
                    <a:pt x="113" y="65"/>
                  </a:lnTo>
                  <a:lnTo>
                    <a:pt x="97" y="78"/>
                  </a:lnTo>
                  <a:lnTo>
                    <a:pt x="82" y="92"/>
                  </a:lnTo>
                  <a:lnTo>
                    <a:pt x="68" y="106"/>
                  </a:lnTo>
                  <a:lnTo>
                    <a:pt x="56" y="119"/>
                  </a:lnTo>
                  <a:lnTo>
                    <a:pt x="45" y="134"/>
                  </a:lnTo>
                  <a:lnTo>
                    <a:pt x="35" y="149"/>
                  </a:lnTo>
                  <a:lnTo>
                    <a:pt x="27" y="164"/>
                  </a:lnTo>
                  <a:lnTo>
                    <a:pt x="20" y="179"/>
                  </a:lnTo>
                  <a:lnTo>
                    <a:pt x="10" y="206"/>
                  </a:lnTo>
                  <a:lnTo>
                    <a:pt x="4" y="232"/>
                  </a:lnTo>
                  <a:lnTo>
                    <a:pt x="0" y="259"/>
                  </a:lnTo>
                  <a:lnTo>
                    <a:pt x="0" y="284"/>
                  </a:lnTo>
                  <a:lnTo>
                    <a:pt x="4" y="309"/>
                  </a:lnTo>
                  <a:lnTo>
                    <a:pt x="11" y="332"/>
                  </a:lnTo>
                  <a:lnTo>
                    <a:pt x="20" y="354"/>
                  </a:lnTo>
                  <a:lnTo>
                    <a:pt x="34" y="374"/>
                  </a:lnTo>
                  <a:lnTo>
                    <a:pt x="43" y="384"/>
                  </a:lnTo>
                  <a:lnTo>
                    <a:pt x="52" y="393"/>
                  </a:lnTo>
                  <a:lnTo>
                    <a:pt x="64" y="403"/>
                  </a:lnTo>
                  <a:lnTo>
                    <a:pt x="75" y="410"/>
                  </a:lnTo>
                  <a:lnTo>
                    <a:pt x="87" y="417"/>
                  </a:lnTo>
                  <a:lnTo>
                    <a:pt x="101" y="423"/>
                  </a:lnTo>
                  <a:lnTo>
                    <a:pt x="113" y="428"/>
                  </a:lnTo>
                  <a:lnTo>
                    <a:pt x="128" y="433"/>
                  </a:lnTo>
                  <a:lnTo>
                    <a:pt x="143" y="435"/>
                  </a:lnTo>
                  <a:lnTo>
                    <a:pt x="159" y="438"/>
                  </a:lnTo>
                  <a:lnTo>
                    <a:pt x="176" y="440"/>
                  </a:lnTo>
                  <a:lnTo>
                    <a:pt x="193" y="440"/>
                  </a:lnTo>
                  <a:lnTo>
                    <a:pt x="211" y="440"/>
                  </a:lnTo>
                  <a:lnTo>
                    <a:pt x="230" y="438"/>
                  </a:lnTo>
                  <a:lnTo>
                    <a:pt x="248" y="436"/>
                  </a:lnTo>
                  <a:lnTo>
                    <a:pt x="268" y="433"/>
                  </a:lnTo>
                  <a:lnTo>
                    <a:pt x="303" y="422"/>
                  </a:lnTo>
                  <a:lnTo>
                    <a:pt x="334" y="406"/>
                  </a:lnTo>
                  <a:lnTo>
                    <a:pt x="360" y="385"/>
                  </a:lnTo>
                  <a:lnTo>
                    <a:pt x="380" y="360"/>
                  </a:lnTo>
                  <a:lnTo>
                    <a:pt x="395" y="332"/>
                  </a:lnTo>
                  <a:lnTo>
                    <a:pt x="405" y="303"/>
                  </a:lnTo>
                  <a:lnTo>
                    <a:pt x="409" y="273"/>
                  </a:lnTo>
                  <a:lnTo>
                    <a:pt x="409" y="243"/>
                  </a:lnTo>
                  <a:lnTo>
                    <a:pt x="405" y="218"/>
                  </a:lnTo>
                  <a:lnTo>
                    <a:pt x="398" y="195"/>
                  </a:lnTo>
                  <a:lnTo>
                    <a:pt x="386" y="174"/>
                  </a:lnTo>
                  <a:lnTo>
                    <a:pt x="370" y="153"/>
                  </a:lnTo>
                  <a:lnTo>
                    <a:pt x="351" y="137"/>
                  </a:lnTo>
                  <a:lnTo>
                    <a:pt x="328" y="124"/>
                  </a:lnTo>
                  <a:lnTo>
                    <a:pt x="301" y="116"/>
                  </a:lnTo>
                  <a:lnTo>
                    <a:pt x="270" y="113"/>
                  </a:lnTo>
                  <a:lnTo>
                    <a:pt x="246" y="115"/>
                  </a:lnTo>
                  <a:lnTo>
                    <a:pt x="223" y="121"/>
                  </a:lnTo>
                  <a:lnTo>
                    <a:pt x="202" y="131"/>
                  </a:lnTo>
                  <a:lnTo>
                    <a:pt x="181" y="144"/>
                  </a:lnTo>
                  <a:lnTo>
                    <a:pt x="164" y="159"/>
                  </a:lnTo>
                  <a:lnTo>
                    <a:pt x="148" y="175"/>
                  </a:lnTo>
                  <a:lnTo>
                    <a:pt x="134" y="192"/>
                  </a:lnTo>
                  <a:lnTo>
                    <a:pt x="124" y="209"/>
                  </a:lnTo>
                  <a:lnTo>
                    <a:pt x="112" y="237"/>
                  </a:lnTo>
                  <a:lnTo>
                    <a:pt x="108" y="265"/>
                  </a:lnTo>
                  <a:lnTo>
                    <a:pt x="109" y="289"/>
                  </a:lnTo>
                  <a:lnTo>
                    <a:pt x="118" y="309"/>
                  </a:lnTo>
                  <a:lnTo>
                    <a:pt x="124" y="316"/>
                  </a:lnTo>
                  <a:lnTo>
                    <a:pt x="132" y="324"/>
                  </a:lnTo>
                  <a:lnTo>
                    <a:pt x="141" y="331"/>
                  </a:lnTo>
                  <a:lnTo>
                    <a:pt x="152" y="337"/>
                  </a:lnTo>
                  <a:lnTo>
                    <a:pt x="167" y="342"/>
                  </a:lnTo>
                  <a:lnTo>
                    <a:pt x="185" y="345"/>
                  </a:lnTo>
                  <a:lnTo>
                    <a:pt x="204" y="346"/>
                  </a:lnTo>
                  <a:lnTo>
                    <a:pt x="228" y="345"/>
                  </a:lnTo>
                  <a:lnTo>
                    <a:pt x="241" y="343"/>
                  </a:lnTo>
                  <a:lnTo>
                    <a:pt x="253" y="339"/>
                  </a:lnTo>
                  <a:lnTo>
                    <a:pt x="263" y="335"/>
                  </a:lnTo>
                  <a:lnTo>
                    <a:pt x="273" y="329"/>
                  </a:lnTo>
                  <a:lnTo>
                    <a:pt x="281" y="321"/>
                  </a:lnTo>
                  <a:lnTo>
                    <a:pt x="288" y="313"/>
                  </a:lnTo>
                  <a:lnTo>
                    <a:pt x="294" y="303"/>
                  </a:lnTo>
                  <a:lnTo>
                    <a:pt x="298" y="292"/>
                  </a:lnTo>
                  <a:lnTo>
                    <a:pt x="301" y="269"/>
                  </a:lnTo>
                  <a:lnTo>
                    <a:pt x="298" y="246"/>
                  </a:lnTo>
                  <a:lnTo>
                    <a:pt x="290" y="225"/>
                  </a:lnTo>
                  <a:lnTo>
                    <a:pt x="276" y="210"/>
                  </a:lnTo>
                  <a:lnTo>
                    <a:pt x="269" y="207"/>
                  </a:lnTo>
                  <a:lnTo>
                    <a:pt x="261" y="206"/>
                  </a:lnTo>
                  <a:lnTo>
                    <a:pt x="254" y="208"/>
                  </a:lnTo>
                  <a:lnTo>
                    <a:pt x="248" y="214"/>
                  </a:lnTo>
                  <a:lnTo>
                    <a:pt x="245" y="221"/>
                  </a:lnTo>
                  <a:lnTo>
                    <a:pt x="243" y="229"/>
                  </a:lnTo>
                  <a:lnTo>
                    <a:pt x="246" y="236"/>
                  </a:lnTo>
                  <a:lnTo>
                    <a:pt x="252" y="242"/>
                  </a:lnTo>
                  <a:lnTo>
                    <a:pt x="256" y="247"/>
                  </a:lnTo>
                  <a:lnTo>
                    <a:pt x="260" y="256"/>
                  </a:lnTo>
                  <a:lnTo>
                    <a:pt x="261" y="268"/>
                  </a:lnTo>
                  <a:lnTo>
                    <a:pt x="260" y="281"/>
                  </a:lnTo>
                  <a:lnTo>
                    <a:pt x="257" y="286"/>
                  </a:lnTo>
                  <a:lnTo>
                    <a:pt x="255" y="291"/>
                  </a:lnTo>
                  <a:lnTo>
                    <a:pt x="252" y="294"/>
                  </a:lnTo>
                  <a:lnTo>
                    <a:pt x="247" y="298"/>
                  </a:lnTo>
                  <a:lnTo>
                    <a:pt x="242" y="301"/>
                  </a:lnTo>
                  <a:lnTo>
                    <a:pt x="237" y="304"/>
                  </a:lnTo>
                  <a:lnTo>
                    <a:pt x="231" y="305"/>
                  </a:lnTo>
                  <a:lnTo>
                    <a:pt x="224" y="306"/>
                  </a:lnTo>
                  <a:lnTo>
                    <a:pt x="210" y="307"/>
                  </a:lnTo>
                  <a:lnTo>
                    <a:pt x="199" y="307"/>
                  </a:lnTo>
                  <a:lnTo>
                    <a:pt x="187" y="306"/>
                  </a:lnTo>
                  <a:lnTo>
                    <a:pt x="178" y="304"/>
                  </a:lnTo>
                  <a:lnTo>
                    <a:pt x="169" y="301"/>
                  </a:lnTo>
                  <a:lnTo>
                    <a:pt x="162" y="297"/>
                  </a:lnTo>
                  <a:lnTo>
                    <a:pt x="156" y="293"/>
                  </a:lnTo>
                  <a:lnTo>
                    <a:pt x="151" y="288"/>
                  </a:lnTo>
                  <a:lnTo>
                    <a:pt x="147" y="276"/>
                  </a:lnTo>
                  <a:lnTo>
                    <a:pt x="147" y="262"/>
                  </a:lnTo>
                  <a:lnTo>
                    <a:pt x="150" y="246"/>
                  </a:lnTo>
                  <a:lnTo>
                    <a:pt x="158" y="229"/>
                  </a:lnTo>
                  <a:lnTo>
                    <a:pt x="167" y="215"/>
                  </a:lnTo>
                  <a:lnTo>
                    <a:pt x="178" y="201"/>
                  </a:lnTo>
                  <a:lnTo>
                    <a:pt x="190" y="189"/>
                  </a:lnTo>
                  <a:lnTo>
                    <a:pt x="204" y="177"/>
                  </a:lnTo>
                  <a:lnTo>
                    <a:pt x="219" y="167"/>
                  </a:lnTo>
                  <a:lnTo>
                    <a:pt x="237" y="160"/>
                  </a:lnTo>
                  <a:lnTo>
                    <a:pt x="253" y="154"/>
                  </a:lnTo>
                  <a:lnTo>
                    <a:pt x="270" y="153"/>
                  </a:lnTo>
                  <a:lnTo>
                    <a:pt x="293" y="155"/>
                  </a:lnTo>
                  <a:lnTo>
                    <a:pt x="314" y="161"/>
                  </a:lnTo>
                  <a:lnTo>
                    <a:pt x="330" y="170"/>
                  </a:lnTo>
                  <a:lnTo>
                    <a:pt x="344" y="183"/>
                  </a:lnTo>
                  <a:lnTo>
                    <a:pt x="354" y="197"/>
                  </a:lnTo>
                  <a:lnTo>
                    <a:pt x="362" y="213"/>
                  </a:lnTo>
                  <a:lnTo>
                    <a:pt x="367" y="230"/>
                  </a:lnTo>
                  <a:lnTo>
                    <a:pt x="370" y="247"/>
                  </a:lnTo>
                  <a:lnTo>
                    <a:pt x="370" y="270"/>
                  </a:lnTo>
                  <a:lnTo>
                    <a:pt x="367" y="293"/>
                  </a:lnTo>
                  <a:lnTo>
                    <a:pt x="359" y="316"/>
                  </a:lnTo>
                  <a:lnTo>
                    <a:pt x="347" y="337"/>
                  </a:lnTo>
                  <a:lnTo>
                    <a:pt x="331" y="357"/>
                  </a:lnTo>
                  <a:lnTo>
                    <a:pt x="311" y="373"/>
                  </a:lnTo>
                  <a:lnTo>
                    <a:pt x="287" y="385"/>
                  </a:lnTo>
                  <a:lnTo>
                    <a:pt x="260" y="393"/>
                  </a:lnTo>
                  <a:lnTo>
                    <a:pt x="243" y="396"/>
                  </a:lnTo>
                  <a:lnTo>
                    <a:pt x="227" y="398"/>
                  </a:lnTo>
                  <a:lnTo>
                    <a:pt x="211" y="399"/>
                  </a:lnTo>
                  <a:lnTo>
                    <a:pt x="196" y="399"/>
                  </a:lnTo>
                  <a:lnTo>
                    <a:pt x="181" y="399"/>
                  </a:lnTo>
                  <a:lnTo>
                    <a:pt x="167" y="398"/>
                  </a:lnTo>
                  <a:lnTo>
                    <a:pt x="155" y="397"/>
                  </a:lnTo>
                  <a:lnTo>
                    <a:pt x="142" y="393"/>
                  </a:lnTo>
                  <a:lnTo>
                    <a:pt x="129" y="391"/>
                  </a:lnTo>
                  <a:lnTo>
                    <a:pt x="119" y="387"/>
                  </a:lnTo>
                  <a:lnTo>
                    <a:pt x="108" y="382"/>
                  </a:lnTo>
                  <a:lnTo>
                    <a:pt x="98" y="377"/>
                  </a:lnTo>
                  <a:lnTo>
                    <a:pt x="88" y="372"/>
                  </a:lnTo>
                  <a:lnTo>
                    <a:pt x="80" y="365"/>
                  </a:lnTo>
                  <a:lnTo>
                    <a:pt x="72" y="358"/>
                  </a:lnTo>
                  <a:lnTo>
                    <a:pt x="65" y="350"/>
                  </a:lnTo>
                  <a:lnTo>
                    <a:pt x="48" y="318"/>
                  </a:lnTo>
                  <a:lnTo>
                    <a:pt x="41" y="280"/>
                  </a:lnTo>
                  <a:lnTo>
                    <a:pt x="43" y="238"/>
                  </a:lnTo>
                  <a:lnTo>
                    <a:pt x="57" y="195"/>
                  </a:lnTo>
                  <a:lnTo>
                    <a:pt x="63" y="183"/>
                  </a:lnTo>
                  <a:lnTo>
                    <a:pt x="71" y="170"/>
                  </a:lnTo>
                  <a:lnTo>
                    <a:pt x="79" y="156"/>
                  </a:lnTo>
                  <a:lnTo>
                    <a:pt x="88" y="144"/>
                  </a:lnTo>
                  <a:lnTo>
                    <a:pt x="99" y="131"/>
                  </a:lnTo>
                  <a:lnTo>
                    <a:pt x="111" y="119"/>
                  </a:lnTo>
                  <a:lnTo>
                    <a:pt x="124" y="107"/>
                  </a:lnTo>
                  <a:lnTo>
                    <a:pt x="138" y="96"/>
                  </a:lnTo>
                  <a:lnTo>
                    <a:pt x="154" y="86"/>
                  </a:lnTo>
                  <a:lnTo>
                    <a:pt x="170" y="76"/>
                  </a:lnTo>
                  <a:lnTo>
                    <a:pt x="187" y="67"/>
                  </a:lnTo>
                  <a:lnTo>
                    <a:pt x="207" y="60"/>
                  </a:lnTo>
                  <a:lnTo>
                    <a:pt x="226" y="53"/>
                  </a:lnTo>
                  <a:lnTo>
                    <a:pt x="248" y="47"/>
                  </a:lnTo>
                  <a:lnTo>
                    <a:pt x="270" y="42"/>
                  </a:lnTo>
                  <a:lnTo>
                    <a:pt x="294" y="40"/>
                  </a:lnTo>
                  <a:lnTo>
                    <a:pt x="317" y="40"/>
                  </a:lnTo>
                  <a:lnTo>
                    <a:pt x="340" y="42"/>
                  </a:lnTo>
                  <a:lnTo>
                    <a:pt x="362" y="48"/>
                  </a:lnTo>
                  <a:lnTo>
                    <a:pt x="383" y="56"/>
                  </a:lnTo>
                  <a:lnTo>
                    <a:pt x="402" y="67"/>
                  </a:lnTo>
                  <a:lnTo>
                    <a:pt x="421" y="80"/>
                  </a:lnTo>
                  <a:lnTo>
                    <a:pt x="437" y="95"/>
                  </a:lnTo>
                  <a:lnTo>
                    <a:pt x="452" y="114"/>
                  </a:lnTo>
                  <a:lnTo>
                    <a:pt x="463" y="132"/>
                  </a:lnTo>
                  <a:lnTo>
                    <a:pt x="474" y="152"/>
                  </a:lnTo>
                  <a:lnTo>
                    <a:pt x="480" y="171"/>
                  </a:lnTo>
                  <a:lnTo>
                    <a:pt x="484" y="192"/>
                  </a:lnTo>
                  <a:lnTo>
                    <a:pt x="485" y="214"/>
                  </a:lnTo>
                  <a:lnTo>
                    <a:pt x="483" y="235"/>
                  </a:lnTo>
                  <a:lnTo>
                    <a:pt x="478" y="256"/>
                  </a:lnTo>
                  <a:lnTo>
                    <a:pt x="471" y="277"/>
                  </a:lnTo>
                  <a:lnTo>
                    <a:pt x="467" y="288"/>
                  </a:lnTo>
                  <a:lnTo>
                    <a:pt x="463" y="298"/>
                  </a:lnTo>
                  <a:lnTo>
                    <a:pt x="460" y="308"/>
                  </a:lnTo>
                  <a:lnTo>
                    <a:pt x="455" y="319"/>
                  </a:lnTo>
                  <a:lnTo>
                    <a:pt x="440" y="358"/>
                  </a:lnTo>
                  <a:lnTo>
                    <a:pt x="428" y="399"/>
                  </a:lnTo>
                  <a:lnTo>
                    <a:pt x="417" y="443"/>
                  </a:lnTo>
                  <a:lnTo>
                    <a:pt x="413" y="484"/>
                  </a:lnTo>
                  <a:lnTo>
                    <a:pt x="417" y="526"/>
                  </a:lnTo>
                  <a:lnTo>
                    <a:pt x="431" y="565"/>
                  </a:lnTo>
                  <a:lnTo>
                    <a:pt x="459" y="601"/>
                  </a:lnTo>
                  <a:lnTo>
                    <a:pt x="501" y="631"/>
                  </a:lnTo>
                  <a:lnTo>
                    <a:pt x="508" y="633"/>
                  </a:lnTo>
                  <a:lnTo>
                    <a:pt x="516" y="633"/>
                  </a:lnTo>
                  <a:lnTo>
                    <a:pt x="523" y="630"/>
                  </a:lnTo>
                  <a:lnTo>
                    <a:pt x="528" y="623"/>
                  </a:lnTo>
                  <a:lnTo>
                    <a:pt x="530" y="616"/>
                  </a:lnTo>
                  <a:lnTo>
                    <a:pt x="530" y="608"/>
                  </a:lnTo>
                  <a:lnTo>
                    <a:pt x="527" y="601"/>
                  </a:lnTo>
                  <a:lnTo>
                    <a:pt x="520" y="59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36" name="Freeform 679"/>
            <p:cNvSpPr>
              <a:spLocks/>
            </p:cNvSpPr>
            <p:nvPr/>
          </p:nvSpPr>
          <p:spPr bwMode="auto">
            <a:xfrm>
              <a:off x="3127" y="2589"/>
              <a:ext cx="38" cy="95"/>
            </a:xfrm>
            <a:custGeom>
              <a:avLst/>
              <a:gdLst>
                <a:gd name="T0" fmla="*/ 27 w 77"/>
                <a:gd name="T1" fmla="*/ 1 h 190"/>
                <a:gd name="T2" fmla="*/ 25 w 77"/>
                <a:gd name="T3" fmla="*/ 3 h 190"/>
                <a:gd name="T4" fmla="*/ 21 w 77"/>
                <a:gd name="T5" fmla="*/ 6 h 190"/>
                <a:gd name="T6" fmla="*/ 15 w 77"/>
                <a:gd name="T7" fmla="*/ 13 h 190"/>
                <a:gd name="T8" fmla="*/ 10 w 77"/>
                <a:gd name="T9" fmla="*/ 22 h 190"/>
                <a:gd name="T10" fmla="*/ 4 w 77"/>
                <a:gd name="T11" fmla="*/ 34 h 190"/>
                <a:gd name="T12" fmla="*/ 1 w 77"/>
                <a:gd name="T13" fmla="*/ 49 h 190"/>
                <a:gd name="T14" fmla="*/ 0 w 77"/>
                <a:gd name="T15" fmla="*/ 68 h 190"/>
                <a:gd name="T16" fmla="*/ 3 w 77"/>
                <a:gd name="T17" fmla="*/ 90 h 190"/>
                <a:gd name="T18" fmla="*/ 3 w 77"/>
                <a:gd name="T19" fmla="*/ 90 h 190"/>
                <a:gd name="T20" fmla="*/ 4 w 77"/>
                <a:gd name="T21" fmla="*/ 93 h 190"/>
                <a:gd name="T22" fmla="*/ 6 w 77"/>
                <a:gd name="T23" fmla="*/ 94 h 190"/>
                <a:gd name="T24" fmla="*/ 8 w 77"/>
                <a:gd name="T25" fmla="*/ 95 h 190"/>
                <a:gd name="T26" fmla="*/ 11 w 77"/>
                <a:gd name="T27" fmla="*/ 95 h 190"/>
                <a:gd name="T28" fmla="*/ 14 w 77"/>
                <a:gd name="T29" fmla="*/ 94 h 190"/>
                <a:gd name="T30" fmla="*/ 15 w 77"/>
                <a:gd name="T31" fmla="*/ 92 h 190"/>
                <a:gd name="T32" fmla="*/ 16 w 77"/>
                <a:gd name="T33" fmla="*/ 90 h 190"/>
                <a:gd name="T34" fmla="*/ 16 w 77"/>
                <a:gd name="T35" fmla="*/ 87 h 190"/>
                <a:gd name="T36" fmla="*/ 16 w 77"/>
                <a:gd name="T37" fmla="*/ 87 h 190"/>
                <a:gd name="T38" fmla="*/ 14 w 77"/>
                <a:gd name="T39" fmla="*/ 68 h 190"/>
                <a:gd name="T40" fmla="*/ 15 w 77"/>
                <a:gd name="T41" fmla="*/ 52 h 190"/>
                <a:gd name="T42" fmla="*/ 17 w 77"/>
                <a:gd name="T43" fmla="*/ 41 h 190"/>
                <a:gd name="T44" fmla="*/ 21 w 77"/>
                <a:gd name="T45" fmla="*/ 30 h 190"/>
                <a:gd name="T46" fmla="*/ 26 w 77"/>
                <a:gd name="T47" fmla="*/ 23 h 190"/>
                <a:gd name="T48" fmla="*/ 30 w 77"/>
                <a:gd name="T49" fmla="*/ 18 h 190"/>
                <a:gd name="T50" fmla="*/ 33 w 77"/>
                <a:gd name="T51" fmla="*/ 14 h 190"/>
                <a:gd name="T52" fmla="*/ 35 w 77"/>
                <a:gd name="T53" fmla="*/ 13 h 190"/>
                <a:gd name="T54" fmla="*/ 35 w 77"/>
                <a:gd name="T55" fmla="*/ 13 h 190"/>
                <a:gd name="T56" fmla="*/ 37 w 77"/>
                <a:gd name="T57" fmla="*/ 11 h 190"/>
                <a:gd name="T58" fmla="*/ 38 w 77"/>
                <a:gd name="T59" fmla="*/ 9 h 190"/>
                <a:gd name="T60" fmla="*/ 38 w 77"/>
                <a:gd name="T61" fmla="*/ 6 h 190"/>
                <a:gd name="T62" fmla="*/ 37 w 77"/>
                <a:gd name="T63" fmla="*/ 3 h 190"/>
                <a:gd name="T64" fmla="*/ 35 w 77"/>
                <a:gd name="T65" fmla="*/ 1 h 190"/>
                <a:gd name="T66" fmla="*/ 33 w 77"/>
                <a:gd name="T67" fmla="*/ 0 h 190"/>
                <a:gd name="T68" fmla="*/ 30 w 77"/>
                <a:gd name="T69" fmla="*/ 0 h 190"/>
                <a:gd name="T70" fmla="*/ 27 w 77"/>
                <a:gd name="T71" fmla="*/ 1 h 190"/>
                <a:gd name="T72" fmla="*/ 27 w 77"/>
                <a:gd name="T73" fmla="*/ 1 h 190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77"/>
                <a:gd name="T112" fmla="*/ 0 h 190"/>
                <a:gd name="T113" fmla="*/ 77 w 77"/>
                <a:gd name="T114" fmla="*/ 190 h 190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77" h="190">
                  <a:moveTo>
                    <a:pt x="55" y="1"/>
                  </a:moveTo>
                  <a:lnTo>
                    <a:pt x="51" y="5"/>
                  </a:lnTo>
                  <a:lnTo>
                    <a:pt x="43" y="12"/>
                  </a:lnTo>
                  <a:lnTo>
                    <a:pt x="31" y="26"/>
                  </a:lnTo>
                  <a:lnTo>
                    <a:pt x="20" y="43"/>
                  </a:lnTo>
                  <a:lnTo>
                    <a:pt x="9" y="67"/>
                  </a:lnTo>
                  <a:lnTo>
                    <a:pt x="2" y="98"/>
                  </a:lnTo>
                  <a:lnTo>
                    <a:pt x="0" y="135"/>
                  </a:lnTo>
                  <a:lnTo>
                    <a:pt x="6" y="179"/>
                  </a:lnTo>
                  <a:lnTo>
                    <a:pt x="8" y="185"/>
                  </a:lnTo>
                  <a:lnTo>
                    <a:pt x="12" y="188"/>
                  </a:lnTo>
                  <a:lnTo>
                    <a:pt x="16" y="190"/>
                  </a:lnTo>
                  <a:lnTo>
                    <a:pt x="22" y="190"/>
                  </a:lnTo>
                  <a:lnTo>
                    <a:pt x="28" y="188"/>
                  </a:lnTo>
                  <a:lnTo>
                    <a:pt x="31" y="183"/>
                  </a:lnTo>
                  <a:lnTo>
                    <a:pt x="33" y="179"/>
                  </a:lnTo>
                  <a:lnTo>
                    <a:pt x="33" y="173"/>
                  </a:lnTo>
                  <a:lnTo>
                    <a:pt x="29" y="136"/>
                  </a:lnTo>
                  <a:lnTo>
                    <a:pt x="30" y="105"/>
                  </a:lnTo>
                  <a:lnTo>
                    <a:pt x="35" y="81"/>
                  </a:lnTo>
                  <a:lnTo>
                    <a:pt x="43" y="60"/>
                  </a:lnTo>
                  <a:lnTo>
                    <a:pt x="52" y="45"/>
                  </a:lnTo>
                  <a:lnTo>
                    <a:pt x="60" y="35"/>
                  </a:lnTo>
                  <a:lnTo>
                    <a:pt x="67" y="28"/>
                  </a:lnTo>
                  <a:lnTo>
                    <a:pt x="70" y="26"/>
                  </a:lnTo>
                  <a:lnTo>
                    <a:pt x="75" y="22"/>
                  </a:lnTo>
                  <a:lnTo>
                    <a:pt x="77" y="18"/>
                  </a:lnTo>
                  <a:lnTo>
                    <a:pt x="77" y="12"/>
                  </a:lnTo>
                  <a:lnTo>
                    <a:pt x="75" y="6"/>
                  </a:lnTo>
                  <a:lnTo>
                    <a:pt x="71" y="1"/>
                  </a:lnTo>
                  <a:lnTo>
                    <a:pt x="67" y="0"/>
                  </a:lnTo>
                  <a:lnTo>
                    <a:pt x="61" y="0"/>
                  </a:lnTo>
                  <a:lnTo>
                    <a:pt x="55" y="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37" name="Freeform 680"/>
            <p:cNvSpPr>
              <a:spLocks/>
            </p:cNvSpPr>
            <p:nvPr/>
          </p:nvSpPr>
          <p:spPr bwMode="auto">
            <a:xfrm>
              <a:off x="3257" y="2651"/>
              <a:ext cx="95" cy="86"/>
            </a:xfrm>
            <a:custGeom>
              <a:avLst/>
              <a:gdLst>
                <a:gd name="T0" fmla="*/ 89 w 190"/>
                <a:gd name="T1" fmla="*/ 0 h 171"/>
                <a:gd name="T2" fmla="*/ 86 w 190"/>
                <a:gd name="T3" fmla="*/ 0 h 171"/>
                <a:gd name="T4" fmla="*/ 78 w 190"/>
                <a:gd name="T5" fmla="*/ 1 h 171"/>
                <a:gd name="T6" fmla="*/ 65 w 190"/>
                <a:gd name="T7" fmla="*/ 3 h 171"/>
                <a:gd name="T8" fmla="*/ 51 w 190"/>
                <a:gd name="T9" fmla="*/ 9 h 171"/>
                <a:gd name="T10" fmla="*/ 37 w 190"/>
                <a:gd name="T11" fmla="*/ 18 h 171"/>
                <a:gd name="T12" fmla="*/ 23 w 190"/>
                <a:gd name="T13" fmla="*/ 32 h 171"/>
                <a:gd name="T14" fmla="*/ 10 w 190"/>
                <a:gd name="T15" fmla="*/ 51 h 171"/>
                <a:gd name="T16" fmla="*/ 0 w 190"/>
                <a:gd name="T17" fmla="*/ 77 h 171"/>
                <a:gd name="T18" fmla="*/ 0 w 190"/>
                <a:gd name="T19" fmla="*/ 77 h 171"/>
                <a:gd name="T20" fmla="*/ 0 w 190"/>
                <a:gd name="T21" fmla="*/ 80 h 171"/>
                <a:gd name="T22" fmla="*/ 1 w 190"/>
                <a:gd name="T23" fmla="*/ 83 h 171"/>
                <a:gd name="T24" fmla="*/ 3 w 190"/>
                <a:gd name="T25" fmla="*/ 85 h 171"/>
                <a:gd name="T26" fmla="*/ 6 w 190"/>
                <a:gd name="T27" fmla="*/ 86 h 171"/>
                <a:gd name="T28" fmla="*/ 8 w 190"/>
                <a:gd name="T29" fmla="*/ 86 h 171"/>
                <a:gd name="T30" fmla="*/ 11 w 190"/>
                <a:gd name="T31" fmla="*/ 85 h 171"/>
                <a:gd name="T32" fmla="*/ 13 w 190"/>
                <a:gd name="T33" fmla="*/ 83 h 171"/>
                <a:gd name="T34" fmla="*/ 14 w 190"/>
                <a:gd name="T35" fmla="*/ 81 h 171"/>
                <a:gd name="T36" fmla="*/ 14 w 190"/>
                <a:gd name="T37" fmla="*/ 81 h 171"/>
                <a:gd name="T38" fmla="*/ 22 w 190"/>
                <a:gd name="T39" fmla="*/ 58 h 171"/>
                <a:gd name="T40" fmla="*/ 33 w 190"/>
                <a:gd name="T41" fmla="*/ 42 h 171"/>
                <a:gd name="T42" fmla="*/ 45 w 190"/>
                <a:gd name="T43" fmla="*/ 30 h 171"/>
                <a:gd name="T44" fmla="*/ 56 w 190"/>
                <a:gd name="T45" fmla="*/ 22 h 171"/>
                <a:gd name="T46" fmla="*/ 68 w 190"/>
                <a:gd name="T47" fmla="*/ 18 h 171"/>
                <a:gd name="T48" fmla="*/ 78 w 190"/>
                <a:gd name="T49" fmla="*/ 16 h 171"/>
                <a:gd name="T50" fmla="*/ 85 w 190"/>
                <a:gd name="T51" fmla="*/ 14 h 171"/>
                <a:gd name="T52" fmla="*/ 88 w 190"/>
                <a:gd name="T53" fmla="*/ 14 h 171"/>
                <a:gd name="T54" fmla="*/ 88 w 190"/>
                <a:gd name="T55" fmla="*/ 14 h 171"/>
                <a:gd name="T56" fmla="*/ 91 w 190"/>
                <a:gd name="T57" fmla="*/ 14 h 171"/>
                <a:gd name="T58" fmla="*/ 93 w 190"/>
                <a:gd name="T59" fmla="*/ 13 h 171"/>
                <a:gd name="T60" fmla="*/ 95 w 190"/>
                <a:gd name="T61" fmla="*/ 10 h 171"/>
                <a:gd name="T62" fmla="*/ 95 w 190"/>
                <a:gd name="T63" fmla="*/ 8 h 171"/>
                <a:gd name="T64" fmla="*/ 95 w 190"/>
                <a:gd name="T65" fmla="*/ 5 h 171"/>
                <a:gd name="T66" fmla="*/ 94 w 190"/>
                <a:gd name="T67" fmla="*/ 3 h 171"/>
                <a:gd name="T68" fmla="*/ 91 w 190"/>
                <a:gd name="T69" fmla="*/ 1 h 171"/>
                <a:gd name="T70" fmla="*/ 89 w 190"/>
                <a:gd name="T71" fmla="*/ 0 h 171"/>
                <a:gd name="T72" fmla="*/ 89 w 190"/>
                <a:gd name="T73" fmla="*/ 0 h 171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190"/>
                <a:gd name="T112" fmla="*/ 0 h 171"/>
                <a:gd name="T113" fmla="*/ 190 w 190"/>
                <a:gd name="T114" fmla="*/ 171 h 171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190" h="171">
                  <a:moveTo>
                    <a:pt x="177" y="0"/>
                  </a:moveTo>
                  <a:lnTo>
                    <a:pt x="171" y="0"/>
                  </a:lnTo>
                  <a:lnTo>
                    <a:pt x="155" y="2"/>
                  </a:lnTo>
                  <a:lnTo>
                    <a:pt x="130" y="6"/>
                  </a:lnTo>
                  <a:lnTo>
                    <a:pt x="103" y="17"/>
                  </a:lnTo>
                  <a:lnTo>
                    <a:pt x="74" y="35"/>
                  </a:lnTo>
                  <a:lnTo>
                    <a:pt x="45" y="63"/>
                  </a:lnTo>
                  <a:lnTo>
                    <a:pt x="20" y="102"/>
                  </a:lnTo>
                  <a:lnTo>
                    <a:pt x="0" y="154"/>
                  </a:lnTo>
                  <a:lnTo>
                    <a:pt x="0" y="160"/>
                  </a:lnTo>
                  <a:lnTo>
                    <a:pt x="3" y="165"/>
                  </a:lnTo>
                  <a:lnTo>
                    <a:pt x="6" y="169"/>
                  </a:lnTo>
                  <a:lnTo>
                    <a:pt x="11" y="171"/>
                  </a:lnTo>
                  <a:lnTo>
                    <a:pt x="16" y="171"/>
                  </a:lnTo>
                  <a:lnTo>
                    <a:pt x="22" y="170"/>
                  </a:lnTo>
                  <a:lnTo>
                    <a:pt x="26" y="166"/>
                  </a:lnTo>
                  <a:lnTo>
                    <a:pt x="28" y="161"/>
                  </a:lnTo>
                  <a:lnTo>
                    <a:pt x="44" y="116"/>
                  </a:lnTo>
                  <a:lnTo>
                    <a:pt x="65" y="84"/>
                  </a:lnTo>
                  <a:lnTo>
                    <a:pt x="89" y="59"/>
                  </a:lnTo>
                  <a:lnTo>
                    <a:pt x="113" y="44"/>
                  </a:lnTo>
                  <a:lnTo>
                    <a:pt x="136" y="35"/>
                  </a:lnTo>
                  <a:lnTo>
                    <a:pt x="156" y="31"/>
                  </a:lnTo>
                  <a:lnTo>
                    <a:pt x="170" y="28"/>
                  </a:lnTo>
                  <a:lnTo>
                    <a:pt x="175" y="28"/>
                  </a:lnTo>
                  <a:lnTo>
                    <a:pt x="181" y="28"/>
                  </a:lnTo>
                  <a:lnTo>
                    <a:pt x="186" y="25"/>
                  </a:lnTo>
                  <a:lnTo>
                    <a:pt x="189" y="20"/>
                  </a:lnTo>
                  <a:lnTo>
                    <a:pt x="190" y="16"/>
                  </a:lnTo>
                  <a:lnTo>
                    <a:pt x="190" y="10"/>
                  </a:lnTo>
                  <a:lnTo>
                    <a:pt x="187" y="5"/>
                  </a:lnTo>
                  <a:lnTo>
                    <a:pt x="182" y="2"/>
                  </a:lnTo>
                  <a:lnTo>
                    <a:pt x="177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38" name="Freeform 681"/>
            <p:cNvSpPr>
              <a:spLocks/>
            </p:cNvSpPr>
            <p:nvPr/>
          </p:nvSpPr>
          <p:spPr bwMode="auto">
            <a:xfrm>
              <a:off x="3291" y="2688"/>
              <a:ext cx="111" cy="70"/>
            </a:xfrm>
            <a:custGeom>
              <a:avLst/>
              <a:gdLst>
                <a:gd name="T0" fmla="*/ 14 w 223"/>
                <a:gd name="T1" fmla="*/ 66 h 141"/>
                <a:gd name="T2" fmla="*/ 14 w 223"/>
                <a:gd name="T3" fmla="*/ 66 h 141"/>
                <a:gd name="T4" fmla="*/ 15 w 223"/>
                <a:gd name="T5" fmla="*/ 64 h 141"/>
                <a:gd name="T6" fmla="*/ 17 w 223"/>
                <a:gd name="T7" fmla="*/ 60 h 141"/>
                <a:gd name="T8" fmla="*/ 20 w 223"/>
                <a:gd name="T9" fmla="*/ 53 h 141"/>
                <a:gd name="T10" fmla="*/ 25 w 223"/>
                <a:gd name="T11" fmla="*/ 46 h 141"/>
                <a:gd name="T12" fmla="*/ 31 w 223"/>
                <a:gd name="T13" fmla="*/ 38 h 141"/>
                <a:gd name="T14" fmla="*/ 38 w 223"/>
                <a:gd name="T15" fmla="*/ 30 h 141"/>
                <a:gd name="T16" fmla="*/ 47 w 223"/>
                <a:gd name="T17" fmla="*/ 24 h 141"/>
                <a:gd name="T18" fmla="*/ 57 w 223"/>
                <a:gd name="T19" fmla="*/ 18 h 141"/>
                <a:gd name="T20" fmla="*/ 62 w 223"/>
                <a:gd name="T21" fmla="*/ 16 h 141"/>
                <a:gd name="T22" fmla="*/ 67 w 223"/>
                <a:gd name="T23" fmla="*/ 15 h 141"/>
                <a:gd name="T24" fmla="*/ 72 w 223"/>
                <a:gd name="T25" fmla="*/ 14 h 141"/>
                <a:gd name="T26" fmla="*/ 78 w 223"/>
                <a:gd name="T27" fmla="*/ 14 h 141"/>
                <a:gd name="T28" fmla="*/ 83 w 223"/>
                <a:gd name="T29" fmla="*/ 15 h 141"/>
                <a:gd name="T30" fmla="*/ 89 w 223"/>
                <a:gd name="T31" fmla="*/ 16 h 141"/>
                <a:gd name="T32" fmla="*/ 95 w 223"/>
                <a:gd name="T33" fmla="*/ 17 h 141"/>
                <a:gd name="T34" fmla="*/ 101 w 223"/>
                <a:gd name="T35" fmla="*/ 19 h 141"/>
                <a:gd name="T36" fmla="*/ 101 w 223"/>
                <a:gd name="T37" fmla="*/ 19 h 141"/>
                <a:gd name="T38" fmla="*/ 104 w 223"/>
                <a:gd name="T39" fmla="*/ 20 h 141"/>
                <a:gd name="T40" fmla="*/ 106 w 223"/>
                <a:gd name="T41" fmla="*/ 19 h 141"/>
                <a:gd name="T42" fmla="*/ 109 w 223"/>
                <a:gd name="T43" fmla="*/ 18 h 141"/>
                <a:gd name="T44" fmla="*/ 110 w 223"/>
                <a:gd name="T45" fmla="*/ 16 h 141"/>
                <a:gd name="T46" fmla="*/ 111 w 223"/>
                <a:gd name="T47" fmla="*/ 13 h 141"/>
                <a:gd name="T48" fmla="*/ 110 w 223"/>
                <a:gd name="T49" fmla="*/ 10 h 141"/>
                <a:gd name="T50" fmla="*/ 109 w 223"/>
                <a:gd name="T51" fmla="*/ 8 h 141"/>
                <a:gd name="T52" fmla="*/ 106 w 223"/>
                <a:gd name="T53" fmla="*/ 6 h 141"/>
                <a:gd name="T54" fmla="*/ 106 w 223"/>
                <a:gd name="T55" fmla="*/ 6 h 141"/>
                <a:gd name="T56" fmla="*/ 100 w 223"/>
                <a:gd name="T57" fmla="*/ 3 h 141"/>
                <a:gd name="T58" fmla="*/ 92 w 223"/>
                <a:gd name="T59" fmla="*/ 2 h 141"/>
                <a:gd name="T60" fmla="*/ 85 w 223"/>
                <a:gd name="T61" fmla="*/ 0 h 141"/>
                <a:gd name="T62" fmla="*/ 78 w 223"/>
                <a:gd name="T63" fmla="*/ 0 h 141"/>
                <a:gd name="T64" fmla="*/ 71 w 223"/>
                <a:gd name="T65" fmla="*/ 0 h 141"/>
                <a:gd name="T66" fmla="*/ 64 w 223"/>
                <a:gd name="T67" fmla="*/ 0 h 141"/>
                <a:gd name="T68" fmla="*/ 58 w 223"/>
                <a:gd name="T69" fmla="*/ 2 h 141"/>
                <a:gd name="T70" fmla="*/ 52 w 223"/>
                <a:gd name="T71" fmla="*/ 5 h 141"/>
                <a:gd name="T72" fmla="*/ 40 w 223"/>
                <a:gd name="T73" fmla="*/ 11 h 141"/>
                <a:gd name="T74" fmla="*/ 29 w 223"/>
                <a:gd name="T75" fmla="*/ 19 h 141"/>
                <a:gd name="T76" fmla="*/ 21 w 223"/>
                <a:gd name="T77" fmla="*/ 28 h 141"/>
                <a:gd name="T78" fmla="*/ 13 w 223"/>
                <a:gd name="T79" fmla="*/ 37 h 141"/>
                <a:gd name="T80" fmla="*/ 8 w 223"/>
                <a:gd name="T81" fmla="*/ 46 h 141"/>
                <a:gd name="T82" fmla="*/ 4 w 223"/>
                <a:gd name="T83" fmla="*/ 53 h 141"/>
                <a:gd name="T84" fmla="*/ 2 w 223"/>
                <a:gd name="T85" fmla="*/ 58 h 141"/>
                <a:gd name="T86" fmla="*/ 0 w 223"/>
                <a:gd name="T87" fmla="*/ 60 h 141"/>
                <a:gd name="T88" fmla="*/ 0 w 223"/>
                <a:gd name="T89" fmla="*/ 60 h 141"/>
                <a:gd name="T90" fmla="*/ 0 w 223"/>
                <a:gd name="T91" fmla="*/ 63 h 141"/>
                <a:gd name="T92" fmla="*/ 1 w 223"/>
                <a:gd name="T93" fmla="*/ 66 h 141"/>
                <a:gd name="T94" fmla="*/ 2 w 223"/>
                <a:gd name="T95" fmla="*/ 68 h 141"/>
                <a:gd name="T96" fmla="*/ 5 w 223"/>
                <a:gd name="T97" fmla="*/ 70 h 141"/>
                <a:gd name="T98" fmla="*/ 7 w 223"/>
                <a:gd name="T99" fmla="*/ 70 h 141"/>
                <a:gd name="T100" fmla="*/ 10 w 223"/>
                <a:gd name="T101" fmla="*/ 69 h 141"/>
                <a:gd name="T102" fmla="*/ 13 w 223"/>
                <a:gd name="T103" fmla="*/ 68 h 141"/>
                <a:gd name="T104" fmla="*/ 14 w 223"/>
                <a:gd name="T105" fmla="*/ 66 h 141"/>
                <a:gd name="T106" fmla="*/ 14 w 223"/>
                <a:gd name="T107" fmla="*/ 66 h 141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w 223"/>
                <a:gd name="T163" fmla="*/ 0 h 141"/>
                <a:gd name="T164" fmla="*/ 223 w 223"/>
                <a:gd name="T165" fmla="*/ 141 h 141"/>
              </a:gdLst>
              <a:ahLst/>
              <a:cxnLst>
                <a:cxn ang="T108">
                  <a:pos x="T0" y="T1"/>
                </a:cxn>
                <a:cxn ang="T109">
                  <a:pos x="T2" y="T3"/>
                </a:cxn>
                <a:cxn ang="T110">
                  <a:pos x="T4" y="T5"/>
                </a:cxn>
                <a:cxn ang="T111">
                  <a:pos x="T6" y="T7"/>
                </a:cxn>
                <a:cxn ang="T112">
                  <a:pos x="T8" y="T9"/>
                </a:cxn>
                <a:cxn ang="T113">
                  <a:pos x="T10" y="T11"/>
                </a:cxn>
                <a:cxn ang="T114">
                  <a:pos x="T12" y="T13"/>
                </a:cxn>
                <a:cxn ang="T115">
                  <a:pos x="T14" y="T15"/>
                </a:cxn>
                <a:cxn ang="T116">
                  <a:pos x="T16" y="T17"/>
                </a:cxn>
                <a:cxn ang="T117">
                  <a:pos x="T18" y="T19"/>
                </a:cxn>
                <a:cxn ang="T118">
                  <a:pos x="T20" y="T21"/>
                </a:cxn>
                <a:cxn ang="T119">
                  <a:pos x="T22" y="T23"/>
                </a:cxn>
                <a:cxn ang="T120">
                  <a:pos x="T24" y="T25"/>
                </a:cxn>
                <a:cxn ang="T121">
                  <a:pos x="T26" y="T27"/>
                </a:cxn>
                <a:cxn ang="T122">
                  <a:pos x="T28" y="T29"/>
                </a:cxn>
                <a:cxn ang="T123">
                  <a:pos x="T30" y="T31"/>
                </a:cxn>
                <a:cxn ang="T124">
                  <a:pos x="T32" y="T33"/>
                </a:cxn>
                <a:cxn ang="T125">
                  <a:pos x="T34" y="T35"/>
                </a:cxn>
                <a:cxn ang="T126">
                  <a:pos x="T36" y="T37"/>
                </a:cxn>
                <a:cxn ang="T127">
                  <a:pos x="T38" y="T39"/>
                </a:cxn>
                <a:cxn ang="T128">
                  <a:pos x="T40" y="T41"/>
                </a:cxn>
                <a:cxn ang="T129">
                  <a:pos x="T42" y="T43"/>
                </a:cxn>
                <a:cxn ang="T130">
                  <a:pos x="T44" y="T45"/>
                </a:cxn>
                <a:cxn ang="T131">
                  <a:pos x="T46" y="T47"/>
                </a:cxn>
                <a:cxn ang="T132">
                  <a:pos x="T48" y="T49"/>
                </a:cxn>
                <a:cxn ang="T133">
                  <a:pos x="T50" y="T51"/>
                </a:cxn>
                <a:cxn ang="T134">
                  <a:pos x="T52" y="T53"/>
                </a:cxn>
                <a:cxn ang="T135">
                  <a:pos x="T54" y="T55"/>
                </a:cxn>
                <a:cxn ang="T136">
                  <a:pos x="T56" y="T57"/>
                </a:cxn>
                <a:cxn ang="T137">
                  <a:pos x="T58" y="T59"/>
                </a:cxn>
                <a:cxn ang="T138">
                  <a:pos x="T60" y="T61"/>
                </a:cxn>
                <a:cxn ang="T139">
                  <a:pos x="T62" y="T63"/>
                </a:cxn>
                <a:cxn ang="T140">
                  <a:pos x="T64" y="T65"/>
                </a:cxn>
                <a:cxn ang="T141">
                  <a:pos x="T66" y="T67"/>
                </a:cxn>
                <a:cxn ang="T142">
                  <a:pos x="T68" y="T69"/>
                </a:cxn>
                <a:cxn ang="T143">
                  <a:pos x="T70" y="T71"/>
                </a:cxn>
                <a:cxn ang="T144">
                  <a:pos x="T72" y="T73"/>
                </a:cxn>
                <a:cxn ang="T145">
                  <a:pos x="T74" y="T75"/>
                </a:cxn>
                <a:cxn ang="T146">
                  <a:pos x="T76" y="T77"/>
                </a:cxn>
                <a:cxn ang="T147">
                  <a:pos x="T78" y="T79"/>
                </a:cxn>
                <a:cxn ang="T148">
                  <a:pos x="T80" y="T81"/>
                </a:cxn>
                <a:cxn ang="T149">
                  <a:pos x="T82" y="T83"/>
                </a:cxn>
                <a:cxn ang="T150">
                  <a:pos x="T84" y="T85"/>
                </a:cxn>
                <a:cxn ang="T151">
                  <a:pos x="T86" y="T87"/>
                </a:cxn>
                <a:cxn ang="T152">
                  <a:pos x="T88" y="T89"/>
                </a:cxn>
                <a:cxn ang="T153">
                  <a:pos x="T90" y="T91"/>
                </a:cxn>
                <a:cxn ang="T154">
                  <a:pos x="T92" y="T93"/>
                </a:cxn>
                <a:cxn ang="T155">
                  <a:pos x="T94" y="T95"/>
                </a:cxn>
                <a:cxn ang="T156">
                  <a:pos x="T96" y="T97"/>
                </a:cxn>
                <a:cxn ang="T157">
                  <a:pos x="T98" y="T99"/>
                </a:cxn>
                <a:cxn ang="T158">
                  <a:pos x="T100" y="T101"/>
                </a:cxn>
                <a:cxn ang="T159">
                  <a:pos x="T102" y="T103"/>
                </a:cxn>
                <a:cxn ang="T160">
                  <a:pos x="T104" y="T105"/>
                </a:cxn>
                <a:cxn ang="T161">
                  <a:pos x="T106" y="T107"/>
                </a:cxn>
              </a:cxnLst>
              <a:rect l="T162" t="T163" r="T164" b="T165"/>
              <a:pathLst>
                <a:path w="223" h="141">
                  <a:moveTo>
                    <a:pt x="28" y="132"/>
                  </a:moveTo>
                  <a:lnTo>
                    <a:pt x="28" y="132"/>
                  </a:lnTo>
                  <a:lnTo>
                    <a:pt x="30" y="128"/>
                  </a:lnTo>
                  <a:lnTo>
                    <a:pt x="34" y="120"/>
                  </a:lnTo>
                  <a:lnTo>
                    <a:pt x="41" y="107"/>
                  </a:lnTo>
                  <a:lnTo>
                    <a:pt x="51" y="92"/>
                  </a:lnTo>
                  <a:lnTo>
                    <a:pt x="62" y="76"/>
                  </a:lnTo>
                  <a:lnTo>
                    <a:pt x="77" y="61"/>
                  </a:lnTo>
                  <a:lnTo>
                    <a:pt x="95" y="48"/>
                  </a:lnTo>
                  <a:lnTo>
                    <a:pt x="114" y="36"/>
                  </a:lnTo>
                  <a:lnTo>
                    <a:pt x="125" y="33"/>
                  </a:lnTo>
                  <a:lnTo>
                    <a:pt x="135" y="30"/>
                  </a:lnTo>
                  <a:lnTo>
                    <a:pt x="145" y="29"/>
                  </a:lnTo>
                  <a:lnTo>
                    <a:pt x="157" y="29"/>
                  </a:lnTo>
                  <a:lnTo>
                    <a:pt x="167" y="30"/>
                  </a:lnTo>
                  <a:lnTo>
                    <a:pt x="179" y="33"/>
                  </a:lnTo>
                  <a:lnTo>
                    <a:pt x="190" y="35"/>
                  </a:lnTo>
                  <a:lnTo>
                    <a:pt x="202" y="39"/>
                  </a:lnTo>
                  <a:lnTo>
                    <a:pt x="208" y="41"/>
                  </a:lnTo>
                  <a:lnTo>
                    <a:pt x="213" y="39"/>
                  </a:lnTo>
                  <a:lnTo>
                    <a:pt x="218" y="37"/>
                  </a:lnTo>
                  <a:lnTo>
                    <a:pt x="221" y="33"/>
                  </a:lnTo>
                  <a:lnTo>
                    <a:pt x="223" y="27"/>
                  </a:lnTo>
                  <a:lnTo>
                    <a:pt x="221" y="21"/>
                  </a:lnTo>
                  <a:lnTo>
                    <a:pt x="218" y="16"/>
                  </a:lnTo>
                  <a:lnTo>
                    <a:pt x="213" y="13"/>
                  </a:lnTo>
                  <a:lnTo>
                    <a:pt x="200" y="7"/>
                  </a:lnTo>
                  <a:lnTo>
                    <a:pt x="185" y="4"/>
                  </a:lnTo>
                  <a:lnTo>
                    <a:pt x="171" y="1"/>
                  </a:lnTo>
                  <a:lnTo>
                    <a:pt x="157" y="0"/>
                  </a:lnTo>
                  <a:lnTo>
                    <a:pt x="143" y="0"/>
                  </a:lnTo>
                  <a:lnTo>
                    <a:pt x="129" y="1"/>
                  </a:lnTo>
                  <a:lnTo>
                    <a:pt x="117" y="5"/>
                  </a:lnTo>
                  <a:lnTo>
                    <a:pt x="104" y="10"/>
                  </a:lnTo>
                  <a:lnTo>
                    <a:pt x="80" y="22"/>
                  </a:lnTo>
                  <a:lnTo>
                    <a:pt x="59" y="38"/>
                  </a:lnTo>
                  <a:lnTo>
                    <a:pt x="42" y="57"/>
                  </a:lnTo>
                  <a:lnTo>
                    <a:pt x="27" y="75"/>
                  </a:lnTo>
                  <a:lnTo>
                    <a:pt x="16" y="92"/>
                  </a:lnTo>
                  <a:lnTo>
                    <a:pt x="8" y="106"/>
                  </a:lnTo>
                  <a:lnTo>
                    <a:pt x="4" y="117"/>
                  </a:lnTo>
                  <a:lnTo>
                    <a:pt x="1" y="121"/>
                  </a:lnTo>
                  <a:lnTo>
                    <a:pt x="0" y="127"/>
                  </a:lnTo>
                  <a:lnTo>
                    <a:pt x="3" y="132"/>
                  </a:lnTo>
                  <a:lnTo>
                    <a:pt x="5" y="136"/>
                  </a:lnTo>
                  <a:lnTo>
                    <a:pt x="10" y="140"/>
                  </a:lnTo>
                  <a:lnTo>
                    <a:pt x="15" y="141"/>
                  </a:lnTo>
                  <a:lnTo>
                    <a:pt x="21" y="139"/>
                  </a:lnTo>
                  <a:lnTo>
                    <a:pt x="26" y="136"/>
                  </a:lnTo>
                  <a:lnTo>
                    <a:pt x="28" y="13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39" name="Freeform 682"/>
            <p:cNvSpPr>
              <a:spLocks/>
            </p:cNvSpPr>
            <p:nvPr/>
          </p:nvSpPr>
          <p:spPr bwMode="auto">
            <a:xfrm>
              <a:off x="3322" y="2735"/>
              <a:ext cx="105" cy="54"/>
            </a:xfrm>
            <a:custGeom>
              <a:avLst/>
              <a:gdLst>
                <a:gd name="T0" fmla="*/ 14 w 210"/>
                <a:gd name="T1" fmla="*/ 50 h 109"/>
                <a:gd name="T2" fmla="*/ 14 w 210"/>
                <a:gd name="T3" fmla="*/ 50 h 109"/>
                <a:gd name="T4" fmla="*/ 14 w 210"/>
                <a:gd name="T5" fmla="*/ 49 h 109"/>
                <a:gd name="T6" fmla="*/ 17 w 210"/>
                <a:gd name="T7" fmla="*/ 46 h 109"/>
                <a:gd name="T8" fmla="*/ 19 w 210"/>
                <a:gd name="T9" fmla="*/ 41 h 109"/>
                <a:gd name="T10" fmla="*/ 24 w 210"/>
                <a:gd name="T11" fmla="*/ 35 h 109"/>
                <a:gd name="T12" fmla="*/ 29 w 210"/>
                <a:gd name="T13" fmla="*/ 29 h 109"/>
                <a:gd name="T14" fmla="*/ 36 w 210"/>
                <a:gd name="T15" fmla="*/ 24 h 109"/>
                <a:gd name="T16" fmla="*/ 43 w 210"/>
                <a:gd name="T17" fmla="*/ 19 h 109"/>
                <a:gd name="T18" fmla="*/ 52 w 210"/>
                <a:gd name="T19" fmla="*/ 15 h 109"/>
                <a:gd name="T20" fmla="*/ 56 w 210"/>
                <a:gd name="T21" fmla="*/ 14 h 109"/>
                <a:gd name="T22" fmla="*/ 61 w 210"/>
                <a:gd name="T23" fmla="*/ 14 h 109"/>
                <a:gd name="T24" fmla="*/ 67 w 210"/>
                <a:gd name="T25" fmla="*/ 14 h 109"/>
                <a:gd name="T26" fmla="*/ 72 w 210"/>
                <a:gd name="T27" fmla="*/ 15 h 109"/>
                <a:gd name="T28" fmla="*/ 77 w 210"/>
                <a:gd name="T29" fmla="*/ 17 h 109"/>
                <a:gd name="T30" fmla="*/ 83 w 210"/>
                <a:gd name="T31" fmla="*/ 19 h 109"/>
                <a:gd name="T32" fmla="*/ 88 w 210"/>
                <a:gd name="T33" fmla="*/ 22 h 109"/>
                <a:gd name="T34" fmla="*/ 94 w 210"/>
                <a:gd name="T35" fmla="*/ 25 h 109"/>
                <a:gd name="T36" fmla="*/ 94 w 210"/>
                <a:gd name="T37" fmla="*/ 25 h 109"/>
                <a:gd name="T38" fmla="*/ 97 w 210"/>
                <a:gd name="T39" fmla="*/ 27 h 109"/>
                <a:gd name="T40" fmla="*/ 100 w 210"/>
                <a:gd name="T41" fmla="*/ 27 h 109"/>
                <a:gd name="T42" fmla="*/ 102 w 210"/>
                <a:gd name="T43" fmla="*/ 25 h 109"/>
                <a:gd name="T44" fmla="*/ 104 w 210"/>
                <a:gd name="T45" fmla="*/ 23 h 109"/>
                <a:gd name="T46" fmla="*/ 105 w 210"/>
                <a:gd name="T47" fmla="*/ 21 h 109"/>
                <a:gd name="T48" fmla="*/ 105 w 210"/>
                <a:gd name="T49" fmla="*/ 18 h 109"/>
                <a:gd name="T50" fmla="*/ 104 w 210"/>
                <a:gd name="T51" fmla="*/ 16 h 109"/>
                <a:gd name="T52" fmla="*/ 102 w 210"/>
                <a:gd name="T53" fmla="*/ 13 h 109"/>
                <a:gd name="T54" fmla="*/ 102 w 210"/>
                <a:gd name="T55" fmla="*/ 13 h 109"/>
                <a:gd name="T56" fmla="*/ 95 w 210"/>
                <a:gd name="T57" fmla="*/ 9 h 109"/>
                <a:gd name="T58" fmla="*/ 88 w 210"/>
                <a:gd name="T59" fmla="*/ 5 h 109"/>
                <a:gd name="T60" fmla="*/ 81 w 210"/>
                <a:gd name="T61" fmla="*/ 3 h 109"/>
                <a:gd name="T62" fmla="*/ 74 w 210"/>
                <a:gd name="T63" fmla="*/ 1 h 109"/>
                <a:gd name="T64" fmla="*/ 67 w 210"/>
                <a:gd name="T65" fmla="*/ 0 h 109"/>
                <a:gd name="T66" fmla="*/ 60 w 210"/>
                <a:gd name="T67" fmla="*/ 0 h 109"/>
                <a:gd name="T68" fmla="*/ 54 w 210"/>
                <a:gd name="T69" fmla="*/ 0 h 109"/>
                <a:gd name="T70" fmla="*/ 48 w 210"/>
                <a:gd name="T71" fmla="*/ 1 h 109"/>
                <a:gd name="T72" fmla="*/ 37 w 210"/>
                <a:gd name="T73" fmla="*/ 5 h 109"/>
                <a:gd name="T74" fmla="*/ 27 w 210"/>
                <a:gd name="T75" fmla="*/ 12 h 109"/>
                <a:gd name="T76" fmla="*/ 19 w 210"/>
                <a:gd name="T77" fmla="*/ 19 h 109"/>
                <a:gd name="T78" fmla="*/ 13 w 210"/>
                <a:gd name="T79" fmla="*/ 25 h 109"/>
                <a:gd name="T80" fmla="*/ 7 w 210"/>
                <a:gd name="T81" fmla="*/ 32 h 109"/>
                <a:gd name="T82" fmla="*/ 5 w 210"/>
                <a:gd name="T83" fmla="*/ 38 h 109"/>
                <a:gd name="T84" fmla="*/ 2 w 210"/>
                <a:gd name="T85" fmla="*/ 43 h 109"/>
                <a:gd name="T86" fmla="*/ 1 w 210"/>
                <a:gd name="T87" fmla="*/ 44 h 109"/>
                <a:gd name="T88" fmla="*/ 1 w 210"/>
                <a:gd name="T89" fmla="*/ 44 h 109"/>
                <a:gd name="T90" fmla="*/ 0 w 210"/>
                <a:gd name="T91" fmla="*/ 47 h 109"/>
                <a:gd name="T92" fmla="*/ 1 w 210"/>
                <a:gd name="T93" fmla="*/ 50 h 109"/>
                <a:gd name="T94" fmla="*/ 3 w 210"/>
                <a:gd name="T95" fmla="*/ 52 h 109"/>
                <a:gd name="T96" fmla="*/ 5 w 210"/>
                <a:gd name="T97" fmla="*/ 54 h 109"/>
                <a:gd name="T98" fmla="*/ 7 w 210"/>
                <a:gd name="T99" fmla="*/ 54 h 109"/>
                <a:gd name="T100" fmla="*/ 10 w 210"/>
                <a:gd name="T101" fmla="*/ 54 h 109"/>
                <a:gd name="T102" fmla="*/ 13 w 210"/>
                <a:gd name="T103" fmla="*/ 53 h 109"/>
                <a:gd name="T104" fmla="*/ 14 w 210"/>
                <a:gd name="T105" fmla="*/ 50 h 109"/>
                <a:gd name="T106" fmla="*/ 14 w 210"/>
                <a:gd name="T107" fmla="*/ 50 h 109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w 210"/>
                <a:gd name="T163" fmla="*/ 0 h 109"/>
                <a:gd name="T164" fmla="*/ 210 w 210"/>
                <a:gd name="T165" fmla="*/ 109 h 109"/>
              </a:gdLst>
              <a:ahLst/>
              <a:cxnLst>
                <a:cxn ang="T108">
                  <a:pos x="T0" y="T1"/>
                </a:cxn>
                <a:cxn ang="T109">
                  <a:pos x="T2" y="T3"/>
                </a:cxn>
                <a:cxn ang="T110">
                  <a:pos x="T4" y="T5"/>
                </a:cxn>
                <a:cxn ang="T111">
                  <a:pos x="T6" y="T7"/>
                </a:cxn>
                <a:cxn ang="T112">
                  <a:pos x="T8" y="T9"/>
                </a:cxn>
                <a:cxn ang="T113">
                  <a:pos x="T10" y="T11"/>
                </a:cxn>
                <a:cxn ang="T114">
                  <a:pos x="T12" y="T13"/>
                </a:cxn>
                <a:cxn ang="T115">
                  <a:pos x="T14" y="T15"/>
                </a:cxn>
                <a:cxn ang="T116">
                  <a:pos x="T16" y="T17"/>
                </a:cxn>
                <a:cxn ang="T117">
                  <a:pos x="T18" y="T19"/>
                </a:cxn>
                <a:cxn ang="T118">
                  <a:pos x="T20" y="T21"/>
                </a:cxn>
                <a:cxn ang="T119">
                  <a:pos x="T22" y="T23"/>
                </a:cxn>
                <a:cxn ang="T120">
                  <a:pos x="T24" y="T25"/>
                </a:cxn>
                <a:cxn ang="T121">
                  <a:pos x="T26" y="T27"/>
                </a:cxn>
                <a:cxn ang="T122">
                  <a:pos x="T28" y="T29"/>
                </a:cxn>
                <a:cxn ang="T123">
                  <a:pos x="T30" y="T31"/>
                </a:cxn>
                <a:cxn ang="T124">
                  <a:pos x="T32" y="T33"/>
                </a:cxn>
                <a:cxn ang="T125">
                  <a:pos x="T34" y="T35"/>
                </a:cxn>
                <a:cxn ang="T126">
                  <a:pos x="T36" y="T37"/>
                </a:cxn>
                <a:cxn ang="T127">
                  <a:pos x="T38" y="T39"/>
                </a:cxn>
                <a:cxn ang="T128">
                  <a:pos x="T40" y="T41"/>
                </a:cxn>
                <a:cxn ang="T129">
                  <a:pos x="T42" y="T43"/>
                </a:cxn>
                <a:cxn ang="T130">
                  <a:pos x="T44" y="T45"/>
                </a:cxn>
                <a:cxn ang="T131">
                  <a:pos x="T46" y="T47"/>
                </a:cxn>
                <a:cxn ang="T132">
                  <a:pos x="T48" y="T49"/>
                </a:cxn>
                <a:cxn ang="T133">
                  <a:pos x="T50" y="T51"/>
                </a:cxn>
                <a:cxn ang="T134">
                  <a:pos x="T52" y="T53"/>
                </a:cxn>
                <a:cxn ang="T135">
                  <a:pos x="T54" y="T55"/>
                </a:cxn>
                <a:cxn ang="T136">
                  <a:pos x="T56" y="T57"/>
                </a:cxn>
                <a:cxn ang="T137">
                  <a:pos x="T58" y="T59"/>
                </a:cxn>
                <a:cxn ang="T138">
                  <a:pos x="T60" y="T61"/>
                </a:cxn>
                <a:cxn ang="T139">
                  <a:pos x="T62" y="T63"/>
                </a:cxn>
                <a:cxn ang="T140">
                  <a:pos x="T64" y="T65"/>
                </a:cxn>
                <a:cxn ang="T141">
                  <a:pos x="T66" y="T67"/>
                </a:cxn>
                <a:cxn ang="T142">
                  <a:pos x="T68" y="T69"/>
                </a:cxn>
                <a:cxn ang="T143">
                  <a:pos x="T70" y="T71"/>
                </a:cxn>
                <a:cxn ang="T144">
                  <a:pos x="T72" y="T73"/>
                </a:cxn>
                <a:cxn ang="T145">
                  <a:pos x="T74" y="T75"/>
                </a:cxn>
                <a:cxn ang="T146">
                  <a:pos x="T76" y="T77"/>
                </a:cxn>
                <a:cxn ang="T147">
                  <a:pos x="T78" y="T79"/>
                </a:cxn>
                <a:cxn ang="T148">
                  <a:pos x="T80" y="T81"/>
                </a:cxn>
                <a:cxn ang="T149">
                  <a:pos x="T82" y="T83"/>
                </a:cxn>
                <a:cxn ang="T150">
                  <a:pos x="T84" y="T85"/>
                </a:cxn>
                <a:cxn ang="T151">
                  <a:pos x="T86" y="T87"/>
                </a:cxn>
                <a:cxn ang="T152">
                  <a:pos x="T88" y="T89"/>
                </a:cxn>
                <a:cxn ang="T153">
                  <a:pos x="T90" y="T91"/>
                </a:cxn>
                <a:cxn ang="T154">
                  <a:pos x="T92" y="T93"/>
                </a:cxn>
                <a:cxn ang="T155">
                  <a:pos x="T94" y="T95"/>
                </a:cxn>
                <a:cxn ang="T156">
                  <a:pos x="T96" y="T97"/>
                </a:cxn>
                <a:cxn ang="T157">
                  <a:pos x="T98" y="T99"/>
                </a:cxn>
                <a:cxn ang="T158">
                  <a:pos x="T100" y="T101"/>
                </a:cxn>
                <a:cxn ang="T159">
                  <a:pos x="T102" y="T103"/>
                </a:cxn>
                <a:cxn ang="T160">
                  <a:pos x="T104" y="T105"/>
                </a:cxn>
                <a:cxn ang="T161">
                  <a:pos x="T106" y="T107"/>
                </a:cxn>
              </a:cxnLst>
              <a:rect l="T162" t="T163" r="T164" b="T165"/>
              <a:pathLst>
                <a:path w="210" h="109">
                  <a:moveTo>
                    <a:pt x="28" y="101"/>
                  </a:moveTo>
                  <a:lnTo>
                    <a:pt x="28" y="101"/>
                  </a:lnTo>
                  <a:lnTo>
                    <a:pt x="29" y="99"/>
                  </a:lnTo>
                  <a:lnTo>
                    <a:pt x="33" y="92"/>
                  </a:lnTo>
                  <a:lnTo>
                    <a:pt x="38" y="82"/>
                  </a:lnTo>
                  <a:lnTo>
                    <a:pt x="48" y="71"/>
                  </a:lnTo>
                  <a:lnTo>
                    <a:pt x="58" y="59"/>
                  </a:lnTo>
                  <a:lnTo>
                    <a:pt x="71" y="48"/>
                  </a:lnTo>
                  <a:lnTo>
                    <a:pt x="86" y="38"/>
                  </a:lnTo>
                  <a:lnTo>
                    <a:pt x="103" y="31"/>
                  </a:lnTo>
                  <a:lnTo>
                    <a:pt x="112" y="28"/>
                  </a:lnTo>
                  <a:lnTo>
                    <a:pt x="123" y="28"/>
                  </a:lnTo>
                  <a:lnTo>
                    <a:pt x="133" y="28"/>
                  </a:lnTo>
                  <a:lnTo>
                    <a:pt x="143" y="31"/>
                  </a:lnTo>
                  <a:lnTo>
                    <a:pt x="154" y="34"/>
                  </a:lnTo>
                  <a:lnTo>
                    <a:pt x="165" y="39"/>
                  </a:lnTo>
                  <a:lnTo>
                    <a:pt x="176" y="45"/>
                  </a:lnTo>
                  <a:lnTo>
                    <a:pt x="187" y="51"/>
                  </a:lnTo>
                  <a:lnTo>
                    <a:pt x="193" y="54"/>
                  </a:lnTo>
                  <a:lnTo>
                    <a:pt x="199" y="54"/>
                  </a:lnTo>
                  <a:lnTo>
                    <a:pt x="203" y="51"/>
                  </a:lnTo>
                  <a:lnTo>
                    <a:pt x="208" y="47"/>
                  </a:lnTo>
                  <a:lnTo>
                    <a:pt x="210" y="42"/>
                  </a:lnTo>
                  <a:lnTo>
                    <a:pt x="210" y="36"/>
                  </a:lnTo>
                  <a:lnTo>
                    <a:pt x="208" y="32"/>
                  </a:lnTo>
                  <a:lnTo>
                    <a:pt x="203" y="27"/>
                  </a:lnTo>
                  <a:lnTo>
                    <a:pt x="189" y="18"/>
                  </a:lnTo>
                  <a:lnTo>
                    <a:pt x="176" y="11"/>
                  </a:lnTo>
                  <a:lnTo>
                    <a:pt x="162" y="7"/>
                  </a:lnTo>
                  <a:lnTo>
                    <a:pt x="148" y="2"/>
                  </a:lnTo>
                  <a:lnTo>
                    <a:pt x="134" y="0"/>
                  </a:lnTo>
                  <a:lnTo>
                    <a:pt x="121" y="0"/>
                  </a:lnTo>
                  <a:lnTo>
                    <a:pt x="108" y="1"/>
                  </a:lnTo>
                  <a:lnTo>
                    <a:pt x="95" y="3"/>
                  </a:lnTo>
                  <a:lnTo>
                    <a:pt x="73" y="11"/>
                  </a:lnTo>
                  <a:lnTo>
                    <a:pt x="55" y="24"/>
                  </a:lnTo>
                  <a:lnTo>
                    <a:pt x="38" y="38"/>
                  </a:lnTo>
                  <a:lnTo>
                    <a:pt x="26" y="51"/>
                  </a:lnTo>
                  <a:lnTo>
                    <a:pt x="15" y="65"/>
                  </a:lnTo>
                  <a:lnTo>
                    <a:pt x="9" y="77"/>
                  </a:lnTo>
                  <a:lnTo>
                    <a:pt x="4" y="86"/>
                  </a:lnTo>
                  <a:lnTo>
                    <a:pt x="2" y="89"/>
                  </a:lnTo>
                  <a:lnTo>
                    <a:pt x="0" y="95"/>
                  </a:lnTo>
                  <a:lnTo>
                    <a:pt x="2" y="100"/>
                  </a:lnTo>
                  <a:lnTo>
                    <a:pt x="5" y="104"/>
                  </a:lnTo>
                  <a:lnTo>
                    <a:pt x="10" y="108"/>
                  </a:lnTo>
                  <a:lnTo>
                    <a:pt x="15" y="109"/>
                  </a:lnTo>
                  <a:lnTo>
                    <a:pt x="20" y="108"/>
                  </a:lnTo>
                  <a:lnTo>
                    <a:pt x="25" y="106"/>
                  </a:lnTo>
                  <a:lnTo>
                    <a:pt x="28" y="10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40" name="Freeform 683"/>
            <p:cNvSpPr>
              <a:spLocks/>
            </p:cNvSpPr>
            <p:nvPr/>
          </p:nvSpPr>
          <p:spPr bwMode="auto">
            <a:xfrm>
              <a:off x="3336" y="2855"/>
              <a:ext cx="85" cy="34"/>
            </a:xfrm>
            <a:custGeom>
              <a:avLst/>
              <a:gdLst>
                <a:gd name="T0" fmla="*/ 12 w 172"/>
                <a:gd name="T1" fmla="*/ 29 h 68"/>
                <a:gd name="T2" fmla="*/ 12 w 172"/>
                <a:gd name="T3" fmla="*/ 29 h 68"/>
                <a:gd name="T4" fmla="*/ 13 w 172"/>
                <a:gd name="T5" fmla="*/ 28 h 68"/>
                <a:gd name="T6" fmla="*/ 15 w 172"/>
                <a:gd name="T7" fmla="*/ 26 h 68"/>
                <a:gd name="T8" fmla="*/ 18 w 172"/>
                <a:gd name="T9" fmla="*/ 24 h 68"/>
                <a:gd name="T10" fmla="*/ 22 w 172"/>
                <a:gd name="T11" fmla="*/ 21 h 68"/>
                <a:gd name="T12" fmla="*/ 27 w 172"/>
                <a:gd name="T13" fmla="*/ 18 h 68"/>
                <a:gd name="T14" fmla="*/ 33 w 172"/>
                <a:gd name="T15" fmla="*/ 16 h 68"/>
                <a:gd name="T16" fmla="*/ 40 w 172"/>
                <a:gd name="T17" fmla="*/ 14 h 68"/>
                <a:gd name="T18" fmla="*/ 45 w 172"/>
                <a:gd name="T19" fmla="*/ 14 h 68"/>
                <a:gd name="T20" fmla="*/ 49 w 172"/>
                <a:gd name="T21" fmla="*/ 15 h 68"/>
                <a:gd name="T22" fmla="*/ 53 w 172"/>
                <a:gd name="T23" fmla="*/ 15 h 68"/>
                <a:gd name="T24" fmla="*/ 56 w 172"/>
                <a:gd name="T25" fmla="*/ 17 h 68"/>
                <a:gd name="T26" fmla="*/ 60 w 172"/>
                <a:gd name="T27" fmla="*/ 19 h 68"/>
                <a:gd name="T28" fmla="*/ 63 w 172"/>
                <a:gd name="T29" fmla="*/ 21 h 68"/>
                <a:gd name="T30" fmla="*/ 66 w 172"/>
                <a:gd name="T31" fmla="*/ 24 h 68"/>
                <a:gd name="T32" fmla="*/ 70 w 172"/>
                <a:gd name="T33" fmla="*/ 27 h 68"/>
                <a:gd name="T34" fmla="*/ 72 w 172"/>
                <a:gd name="T35" fmla="*/ 31 h 68"/>
                <a:gd name="T36" fmla="*/ 72 w 172"/>
                <a:gd name="T37" fmla="*/ 31 h 68"/>
                <a:gd name="T38" fmla="*/ 75 w 172"/>
                <a:gd name="T39" fmla="*/ 34 h 68"/>
                <a:gd name="T40" fmla="*/ 77 w 172"/>
                <a:gd name="T41" fmla="*/ 34 h 68"/>
                <a:gd name="T42" fmla="*/ 80 w 172"/>
                <a:gd name="T43" fmla="*/ 34 h 68"/>
                <a:gd name="T44" fmla="*/ 82 w 172"/>
                <a:gd name="T45" fmla="*/ 33 h 68"/>
                <a:gd name="T46" fmla="*/ 85 w 172"/>
                <a:gd name="T47" fmla="*/ 30 h 68"/>
                <a:gd name="T48" fmla="*/ 85 w 172"/>
                <a:gd name="T49" fmla="*/ 28 h 68"/>
                <a:gd name="T50" fmla="*/ 85 w 172"/>
                <a:gd name="T51" fmla="*/ 25 h 68"/>
                <a:gd name="T52" fmla="*/ 84 w 172"/>
                <a:gd name="T53" fmla="*/ 23 h 68"/>
                <a:gd name="T54" fmla="*/ 84 w 172"/>
                <a:gd name="T55" fmla="*/ 23 h 68"/>
                <a:gd name="T56" fmla="*/ 80 w 172"/>
                <a:gd name="T57" fmla="*/ 18 h 68"/>
                <a:gd name="T58" fmla="*/ 75 w 172"/>
                <a:gd name="T59" fmla="*/ 13 h 68"/>
                <a:gd name="T60" fmla="*/ 71 w 172"/>
                <a:gd name="T61" fmla="*/ 10 h 68"/>
                <a:gd name="T62" fmla="*/ 66 w 172"/>
                <a:gd name="T63" fmla="*/ 6 h 68"/>
                <a:gd name="T64" fmla="*/ 61 w 172"/>
                <a:gd name="T65" fmla="*/ 4 h 68"/>
                <a:gd name="T66" fmla="*/ 57 w 172"/>
                <a:gd name="T67" fmla="*/ 2 h 68"/>
                <a:gd name="T68" fmla="*/ 52 w 172"/>
                <a:gd name="T69" fmla="*/ 1 h 68"/>
                <a:gd name="T70" fmla="*/ 47 w 172"/>
                <a:gd name="T71" fmla="*/ 0 h 68"/>
                <a:gd name="T72" fmla="*/ 38 w 172"/>
                <a:gd name="T73" fmla="*/ 0 h 68"/>
                <a:gd name="T74" fmla="*/ 30 w 172"/>
                <a:gd name="T75" fmla="*/ 2 h 68"/>
                <a:gd name="T76" fmla="*/ 22 w 172"/>
                <a:gd name="T77" fmla="*/ 5 h 68"/>
                <a:gd name="T78" fmla="*/ 15 w 172"/>
                <a:gd name="T79" fmla="*/ 9 h 68"/>
                <a:gd name="T80" fmla="*/ 10 w 172"/>
                <a:gd name="T81" fmla="*/ 12 h 68"/>
                <a:gd name="T82" fmla="*/ 6 w 172"/>
                <a:gd name="T83" fmla="*/ 15 h 68"/>
                <a:gd name="T84" fmla="*/ 3 w 172"/>
                <a:gd name="T85" fmla="*/ 18 h 68"/>
                <a:gd name="T86" fmla="*/ 2 w 172"/>
                <a:gd name="T87" fmla="*/ 19 h 68"/>
                <a:gd name="T88" fmla="*/ 2 w 172"/>
                <a:gd name="T89" fmla="*/ 19 h 68"/>
                <a:gd name="T90" fmla="*/ 0 w 172"/>
                <a:gd name="T91" fmla="*/ 21 h 68"/>
                <a:gd name="T92" fmla="*/ 0 w 172"/>
                <a:gd name="T93" fmla="*/ 24 h 68"/>
                <a:gd name="T94" fmla="*/ 0 w 172"/>
                <a:gd name="T95" fmla="*/ 27 h 68"/>
                <a:gd name="T96" fmla="*/ 2 w 172"/>
                <a:gd name="T97" fmla="*/ 29 h 68"/>
                <a:gd name="T98" fmla="*/ 4 w 172"/>
                <a:gd name="T99" fmla="*/ 30 h 68"/>
                <a:gd name="T100" fmla="*/ 7 w 172"/>
                <a:gd name="T101" fmla="*/ 31 h 68"/>
                <a:gd name="T102" fmla="*/ 10 w 172"/>
                <a:gd name="T103" fmla="*/ 30 h 68"/>
                <a:gd name="T104" fmla="*/ 12 w 172"/>
                <a:gd name="T105" fmla="*/ 29 h 68"/>
                <a:gd name="T106" fmla="*/ 12 w 172"/>
                <a:gd name="T107" fmla="*/ 29 h 68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w 172"/>
                <a:gd name="T163" fmla="*/ 0 h 68"/>
                <a:gd name="T164" fmla="*/ 172 w 172"/>
                <a:gd name="T165" fmla="*/ 68 h 68"/>
              </a:gdLst>
              <a:ahLst/>
              <a:cxnLst>
                <a:cxn ang="T108">
                  <a:pos x="T0" y="T1"/>
                </a:cxn>
                <a:cxn ang="T109">
                  <a:pos x="T2" y="T3"/>
                </a:cxn>
                <a:cxn ang="T110">
                  <a:pos x="T4" y="T5"/>
                </a:cxn>
                <a:cxn ang="T111">
                  <a:pos x="T6" y="T7"/>
                </a:cxn>
                <a:cxn ang="T112">
                  <a:pos x="T8" y="T9"/>
                </a:cxn>
                <a:cxn ang="T113">
                  <a:pos x="T10" y="T11"/>
                </a:cxn>
                <a:cxn ang="T114">
                  <a:pos x="T12" y="T13"/>
                </a:cxn>
                <a:cxn ang="T115">
                  <a:pos x="T14" y="T15"/>
                </a:cxn>
                <a:cxn ang="T116">
                  <a:pos x="T16" y="T17"/>
                </a:cxn>
                <a:cxn ang="T117">
                  <a:pos x="T18" y="T19"/>
                </a:cxn>
                <a:cxn ang="T118">
                  <a:pos x="T20" y="T21"/>
                </a:cxn>
                <a:cxn ang="T119">
                  <a:pos x="T22" y="T23"/>
                </a:cxn>
                <a:cxn ang="T120">
                  <a:pos x="T24" y="T25"/>
                </a:cxn>
                <a:cxn ang="T121">
                  <a:pos x="T26" y="T27"/>
                </a:cxn>
                <a:cxn ang="T122">
                  <a:pos x="T28" y="T29"/>
                </a:cxn>
                <a:cxn ang="T123">
                  <a:pos x="T30" y="T31"/>
                </a:cxn>
                <a:cxn ang="T124">
                  <a:pos x="T32" y="T33"/>
                </a:cxn>
                <a:cxn ang="T125">
                  <a:pos x="T34" y="T35"/>
                </a:cxn>
                <a:cxn ang="T126">
                  <a:pos x="T36" y="T37"/>
                </a:cxn>
                <a:cxn ang="T127">
                  <a:pos x="T38" y="T39"/>
                </a:cxn>
                <a:cxn ang="T128">
                  <a:pos x="T40" y="T41"/>
                </a:cxn>
                <a:cxn ang="T129">
                  <a:pos x="T42" y="T43"/>
                </a:cxn>
                <a:cxn ang="T130">
                  <a:pos x="T44" y="T45"/>
                </a:cxn>
                <a:cxn ang="T131">
                  <a:pos x="T46" y="T47"/>
                </a:cxn>
                <a:cxn ang="T132">
                  <a:pos x="T48" y="T49"/>
                </a:cxn>
                <a:cxn ang="T133">
                  <a:pos x="T50" y="T51"/>
                </a:cxn>
                <a:cxn ang="T134">
                  <a:pos x="T52" y="T53"/>
                </a:cxn>
                <a:cxn ang="T135">
                  <a:pos x="T54" y="T55"/>
                </a:cxn>
                <a:cxn ang="T136">
                  <a:pos x="T56" y="T57"/>
                </a:cxn>
                <a:cxn ang="T137">
                  <a:pos x="T58" y="T59"/>
                </a:cxn>
                <a:cxn ang="T138">
                  <a:pos x="T60" y="T61"/>
                </a:cxn>
                <a:cxn ang="T139">
                  <a:pos x="T62" y="T63"/>
                </a:cxn>
                <a:cxn ang="T140">
                  <a:pos x="T64" y="T65"/>
                </a:cxn>
                <a:cxn ang="T141">
                  <a:pos x="T66" y="T67"/>
                </a:cxn>
                <a:cxn ang="T142">
                  <a:pos x="T68" y="T69"/>
                </a:cxn>
                <a:cxn ang="T143">
                  <a:pos x="T70" y="T71"/>
                </a:cxn>
                <a:cxn ang="T144">
                  <a:pos x="T72" y="T73"/>
                </a:cxn>
                <a:cxn ang="T145">
                  <a:pos x="T74" y="T75"/>
                </a:cxn>
                <a:cxn ang="T146">
                  <a:pos x="T76" y="T77"/>
                </a:cxn>
                <a:cxn ang="T147">
                  <a:pos x="T78" y="T79"/>
                </a:cxn>
                <a:cxn ang="T148">
                  <a:pos x="T80" y="T81"/>
                </a:cxn>
                <a:cxn ang="T149">
                  <a:pos x="T82" y="T83"/>
                </a:cxn>
                <a:cxn ang="T150">
                  <a:pos x="T84" y="T85"/>
                </a:cxn>
                <a:cxn ang="T151">
                  <a:pos x="T86" y="T87"/>
                </a:cxn>
                <a:cxn ang="T152">
                  <a:pos x="T88" y="T89"/>
                </a:cxn>
                <a:cxn ang="T153">
                  <a:pos x="T90" y="T91"/>
                </a:cxn>
                <a:cxn ang="T154">
                  <a:pos x="T92" y="T93"/>
                </a:cxn>
                <a:cxn ang="T155">
                  <a:pos x="T94" y="T95"/>
                </a:cxn>
                <a:cxn ang="T156">
                  <a:pos x="T96" y="T97"/>
                </a:cxn>
                <a:cxn ang="T157">
                  <a:pos x="T98" y="T99"/>
                </a:cxn>
                <a:cxn ang="T158">
                  <a:pos x="T100" y="T101"/>
                </a:cxn>
                <a:cxn ang="T159">
                  <a:pos x="T102" y="T103"/>
                </a:cxn>
                <a:cxn ang="T160">
                  <a:pos x="T104" y="T105"/>
                </a:cxn>
                <a:cxn ang="T161">
                  <a:pos x="T106" y="T107"/>
                </a:cxn>
              </a:cxnLst>
              <a:rect l="T162" t="T163" r="T164" b="T165"/>
              <a:pathLst>
                <a:path w="172" h="68">
                  <a:moveTo>
                    <a:pt x="24" y="58"/>
                  </a:moveTo>
                  <a:lnTo>
                    <a:pt x="24" y="58"/>
                  </a:lnTo>
                  <a:lnTo>
                    <a:pt x="27" y="56"/>
                  </a:lnTo>
                  <a:lnTo>
                    <a:pt x="30" y="53"/>
                  </a:lnTo>
                  <a:lnTo>
                    <a:pt x="37" y="48"/>
                  </a:lnTo>
                  <a:lnTo>
                    <a:pt x="45" y="43"/>
                  </a:lnTo>
                  <a:lnTo>
                    <a:pt x="55" y="37"/>
                  </a:lnTo>
                  <a:lnTo>
                    <a:pt x="67" y="32"/>
                  </a:lnTo>
                  <a:lnTo>
                    <a:pt x="80" y="29"/>
                  </a:lnTo>
                  <a:lnTo>
                    <a:pt x="92" y="29"/>
                  </a:lnTo>
                  <a:lnTo>
                    <a:pt x="99" y="30"/>
                  </a:lnTo>
                  <a:lnTo>
                    <a:pt x="107" y="31"/>
                  </a:lnTo>
                  <a:lnTo>
                    <a:pt x="114" y="35"/>
                  </a:lnTo>
                  <a:lnTo>
                    <a:pt x="121" y="38"/>
                  </a:lnTo>
                  <a:lnTo>
                    <a:pt x="127" y="43"/>
                  </a:lnTo>
                  <a:lnTo>
                    <a:pt x="134" y="48"/>
                  </a:lnTo>
                  <a:lnTo>
                    <a:pt x="141" y="55"/>
                  </a:lnTo>
                  <a:lnTo>
                    <a:pt x="146" y="63"/>
                  </a:lnTo>
                  <a:lnTo>
                    <a:pt x="151" y="67"/>
                  </a:lnTo>
                  <a:lnTo>
                    <a:pt x="156" y="68"/>
                  </a:lnTo>
                  <a:lnTo>
                    <a:pt x="161" y="68"/>
                  </a:lnTo>
                  <a:lnTo>
                    <a:pt x="166" y="66"/>
                  </a:lnTo>
                  <a:lnTo>
                    <a:pt x="171" y="61"/>
                  </a:lnTo>
                  <a:lnTo>
                    <a:pt x="172" y="56"/>
                  </a:lnTo>
                  <a:lnTo>
                    <a:pt x="172" y="51"/>
                  </a:lnTo>
                  <a:lnTo>
                    <a:pt x="169" y="46"/>
                  </a:lnTo>
                  <a:lnTo>
                    <a:pt x="161" y="36"/>
                  </a:lnTo>
                  <a:lnTo>
                    <a:pt x="152" y="27"/>
                  </a:lnTo>
                  <a:lnTo>
                    <a:pt x="143" y="20"/>
                  </a:lnTo>
                  <a:lnTo>
                    <a:pt x="134" y="13"/>
                  </a:lnTo>
                  <a:lnTo>
                    <a:pt x="124" y="8"/>
                  </a:lnTo>
                  <a:lnTo>
                    <a:pt x="115" y="5"/>
                  </a:lnTo>
                  <a:lnTo>
                    <a:pt x="105" y="1"/>
                  </a:lnTo>
                  <a:lnTo>
                    <a:pt x="95" y="0"/>
                  </a:lnTo>
                  <a:lnTo>
                    <a:pt x="76" y="0"/>
                  </a:lnTo>
                  <a:lnTo>
                    <a:pt x="60" y="5"/>
                  </a:lnTo>
                  <a:lnTo>
                    <a:pt x="45" y="10"/>
                  </a:lnTo>
                  <a:lnTo>
                    <a:pt x="31" y="17"/>
                  </a:lnTo>
                  <a:lnTo>
                    <a:pt x="21" y="24"/>
                  </a:lnTo>
                  <a:lnTo>
                    <a:pt x="12" y="31"/>
                  </a:lnTo>
                  <a:lnTo>
                    <a:pt x="6" y="36"/>
                  </a:lnTo>
                  <a:lnTo>
                    <a:pt x="4" y="38"/>
                  </a:lnTo>
                  <a:lnTo>
                    <a:pt x="1" y="43"/>
                  </a:lnTo>
                  <a:lnTo>
                    <a:pt x="0" y="48"/>
                  </a:lnTo>
                  <a:lnTo>
                    <a:pt x="1" y="54"/>
                  </a:lnTo>
                  <a:lnTo>
                    <a:pt x="5" y="59"/>
                  </a:lnTo>
                  <a:lnTo>
                    <a:pt x="9" y="61"/>
                  </a:lnTo>
                  <a:lnTo>
                    <a:pt x="15" y="62"/>
                  </a:lnTo>
                  <a:lnTo>
                    <a:pt x="20" y="61"/>
                  </a:lnTo>
                  <a:lnTo>
                    <a:pt x="24" y="5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41" name="Freeform 684"/>
            <p:cNvSpPr>
              <a:spLocks/>
            </p:cNvSpPr>
            <p:nvPr/>
          </p:nvSpPr>
          <p:spPr bwMode="auto">
            <a:xfrm>
              <a:off x="3334" y="2901"/>
              <a:ext cx="86" cy="34"/>
            </a:xfrm>
            <a:custGeom>
              <a:avLst/>
              <a:gdLst>
                <a:gd name="T0" fmla="*/ 12 w 171"/>
                <a:gd name="T1" fmla="*/ 29 h 68"/>
                <a:gd name="T2" fmla="*/ 12 w 171"/>
                <a:gd name="T3" fmla="*/ 29 h 68"/>
                <a:gd name="T4" fmla="*/ 13 w 171"/>
                <a:gd name="T5" fmla="*/ 28 h 68"/>
                <a:gd name="T6" fmla="*/ 15 w 171"/>
                <a:gd name="T7" fmla="*/ 26 h 68"/>
                <a:gd name="T8" fmla="*/ 19 w 171"/>
                <a:gd name="T9" fmla="*/ 23 h 68"/>
                <a:gd name="T10" fmla="*/ 23 w 171"/>
                <a:gd name="T11" fmla="*/ 21 h 68"/>
                <a:gd name="T12" fmla="*/ 28 w 171"/>
                <a:gd name="T13" fmla="*/ 18 h 68"/>
                <a:gd name="T14" fmla="*/ 34 w 171"/>
                <a:gd name="T15" fmla="*/ 16 h 68"/>
                <a:gd name="T16" fmla="*/ 40 w 171"/>
                <a:gd name="T17" fmla="*/ 14 h 68"/>
                <a:gd name="T18" fmla="*/ 46 w 171"/>
                <a:gd name="T19" fmla="*/ 14 h 68"/>
                <a:gd name="T20" fmla="*/ 50 w 171"/>
                <a:gd name="T21" fmla="*/ 15 h 68"/>
                <a:gd name="T22" fmla="*/ 54 w 171"/>
                <a:gd name="T23" fmla="*/ 15 h 68"/>
                <a:gd name="T24" fmla="*/ 57 w 171"/>
                <a:gd name="T25" fmla="*/ 17 h 68"/>
                <a:gd name="T26" fmla="*/ 61 w 171"/>
                <a:gd name="T27" fmla="*/ 19 h 68"/>
                <a:gd name="T28" fmla="*/ 63 w 171"/>
                <a:gd name="T29" fmla="*/ 21 h 68"/>
                <a:gd name="T30" fmla="*/ 67 w 171"/>
                <a:gd name="T31" fmla="*/ 24 h 68"/>
                <a:gd name="T32" fmla="*/ 70 w 171"/>
                <a:gd name="T33" fmla="*/ 27 h 68"/>
                <a:gd name="T34" fmla="*/ 73 w 171"/>
                <a:gd name="T35" fmla="*/ 31 h 68"/>
                <a:gd name="T36" fmla="*/ 73 w 171"/>
                <a:gd name="T37" fmla="*/ 31 h 68"/>
                <a:gd name="T38" fmla="*/ 76 w 171"/>
                <a:gd name="T39" fmla="*/ 34 h 68"/>
                <a:gd name="T40" fmla="*/ 78 w 171"/>
                <a:gd name="T41" fmla="*/ 34 h 68"/>
                <a:gd name="T42" fmla="*/ 81 w 171"/>
                <a:gd name="T43" fmla="*/ 34 h 68"/>
                <a:gd name="T44" fmla="*/ 83 w 171"/>
                <a:gd name="T45" fmla="*/ 33 h 68"/>
                <a:gd name="T46" fmla="*/ 85 w 171"/>
                <a:gd name="T47" fmla="*/ 30 h 68"/>
                <a:gd name="T48" fmla="*/ 86 w 171"/>
                <a:gd name="T49" fmla="*/ 28 h 68"/>
                <a:gd name="T50" fmla="*/ 86 w 171"/>
                <a:gd name="T51" fmla="*/ 25 h 68"/>
                <a:gd name="T52" fmla="*/ 85 w 171"/>
                <a:gd name="T53" fmla="*/ 22 h 68"/>
                <a:gd name="T54" fmla="*/ 85 w 171"/>
                <a:gd name="T55" fmla="*/ 22 h 68"/>
                <a:gd name="T56" fmla="*/ 81 w 171"/>
                <a:gd name="T57" fmla="*/ 17 h 68"/>
                <a:gd name="T58" fmla="*/ 76 w 171"/>
                <a:gd name="T59" fmla="*/ 13 h 68"/>
                <a:gd name="T60" fmla="*/ 72 w 171"/>
                <a:gd name="T61" fmla="*/ 9 h 68"/>
                <a:gd name="T62" fmla="*/ 67 w 171"/>
                <a:gd name="T63" fmla="*/ 6 h 68"/>
                <a:gd name="T64" fmla="*/ 62 w 171"/>
                <a:gd name="T65" fmla="*/ 3 h 68"/>
                <a:gd name="T66" fmla="*/ 58 w 171"/>
                <a:gd name="T67" fmla="*/ 2 h 68"/>
                <a:gd name="T68" fmla="*/ 53 w 171"/>
                <a:gd name="T69" fmla="*/ 1 h 68"/>
                <a:gd name="T70" fmla="*/ 47 w 171"/>
                <a:gd name="T71" fmla="*/ 0 h 68"/>
                <a:gd name="T72" fmla="*/ 38 w 171"/>
                <a:gd name="T73" fmla="*/ 0 h 68"/>
                <a:gd name="T74" fmla="*/ 30 w 171"/>
                <a:gd name="T75" fmla="*/ 2 h 68"/>
                <a:gd name="T76" fmla="*/ 23 w 171"/>
                <a:gd name="T77" fmla="*/ 5 h 68"/>
                <a:gd name="T78" fmla="*/ 16 w 171"/>
                <a:gd name="T79" fmla="*/ 9 h 68"/>
                <a:gd name="T80" fmla="*/ 11 w 171"/>
                <a:gd name="T81" fmla="*/ 12 h 68"/>
                <a:gd name="T82" fmla="*/ 6 w 171"/>
                <a:gd name="T83" fmla="*/ 15 h 68"/>
                <a:gd name="T84" fmla="*/ 3 w 171"/>
                <a:gd name="T85" fmla="*/ 18 h 68"/>
                <a:gd name="T86" fmla="*/ 2 w 171"/>
                <a:gd name="T87" fmla="*/ 19 h 68"/>
                <a:gd name="T88" fmla="*/ 2 w 171"/>
                <a:gd name="T89" fmla="*/ 19 h 68"/>
                <a:gd name="T90" fmla="*/ 1 w 171"/>
                <a:gd name="T91" fmla="*/ 21 h 68"/>
                <a:gd name="T92" fmla="*/ 0 w 171"/>
                <a:gd name="T93" fmla="*/ 23 h 68"/>
                <a:gd name="T94" fmla="*/ 1 w 171"/>
                <a:gd name="T95" fmla="*/ 26 h 68"/>
                <a:gd name="T96" fmla="*/ 2 w 171"/>
                <a:gd name="T97" fmla="*/ 29 h 68"/>
                <a:gd name="T98" fmla="*/ 5 w 171"/>
                <a:gd name="T99" fmla="*/ 30 h 68"/>
                <a:gd name="T100" fmla="*/ 8 w 171"/>
                <a:gd name="T101" fmla="*/ 31 h 68"/>
                <a:gd name="T102" fmla="*/ 10 w 171"/>
                <a:gd name="T103" fmla="*/ 30 h 68"/>
                <a:gd name="T104" fmla="*/ 12 w 171"/>
                <a:gd name="T105" fmla="*/ 29 h 68"/>
                <a:gd name="T106" fmla="*/ 12 w 171"/>
                <a:gd name="T107" fmla="*/ 29 h 68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w 171"/>
                <a:gd name="T163" fmla="*/ 0 h 68"/>
                <a:gd name="T164" fmla="*/ 171 w 171"/>
                <a:gd name="T165" fmla="*/ 68 h 68"/>
              </a:gdLst>
              <a:ahLst/>
              <a:cxnLst>
                <a:cxn ang="T108">
                  <a:pos x="T0" y="T1"/>
                </a:cxn>
                <a:cxn ang="T109">
                  <a:pos x="T2" y="T3"/>
                </a:cxn>
                <a:cxn ang="T110">
                  <a:pos x="T4" y="T5"/>
                </a:cxn>
                <a:cxn ang="T111">
                  <a:pos x="T6" y="T7"/>
                </a:cxn>
                <a:cxn ang="T112">
                  <a:pos x="T8" y="T9"/>
                </a:cxn>
                <a:cxn ang="T113">
                  <a:pos x="T10" y="T11"/>
                </a:cxn>
                <a:cxn ang="T114">
                  <a:pos x="T12" y="T13"/>
                </a:cxn>
                <a:cxn ang="T115">
                  <a:pos x="T14" y="T15"/>
                </a:cxn>
                <a:cxn ang="T116">
                  <a:pos x="T16" y="T17"/>
                </a:cxn>
                <a:cxn ang="T117">
                  <a:pos x="T18" y="T19"/>
                </a:cxn>
                <a:cxn ang="T118">
                  <a:pos x="T20" y="T21"/>
                </a:cxn>
                <a:cxn ang="T119">
                  <a:pos x="T22" y="T23"/>
                </a:cxn>
                <a:cxn ang="T120">
                  <a:pos x="T24" y="T25"/>
                </a:cxn>
                <a:cxn ang="T121">
                  <a:pos x="T26" y="T27"/>
                </a:cxn>
                <a:cxn ang="T122">
                  <a:pos x="T28" y="T29"/>
                </a:cxn>
                <a:cxn ang="T123">
                  <a:pos x="T30" y="T31"/>
                </a:cxn>
                <a:cxn ang="T124">
                  <a:pos x="T32" y="T33"/>
                </a:cxn>
                <a:cxn ang="T125">
                  <a:pos x="T34" y="T35"/>
                </a:cxn>
                <a:cxn ang="T126">
                  <a:pos x="T36" y="T37"/>
                </a:cxn>
                <a:cxn ang="T127">
                  <a:pos x="T38" y="T39"/>
                </a:cxn>
                <a:cxn ang="T128">
                  <a:pos x="T40" y="T41"/>
                </a:cxn>
                <a:cxn ang="T129">
                  <a:pos x="T42" y="T43"/>
                </a:cxn>
                <a:cxn ang="T130">
                  <a:pos x="T44" y="T45"/>
                </a:cxn>
                <a:cxn ang="T131">
                  <a:pos x="T46" y="T47"/>
                </a:cxn>
                <a:cxn ang="T132">
                  <a:pos x="T48" y="T49"/>
                </a:cxn>
                <a:cxn ang="T133">
                  <a:pos x="T50" y="T51"/>
                </a:cxn>
                <a:cxn ang="T134">
                  <a:pos x="T52" y="T53"/>
                </a:cxn>
                <a:cxn ang="T135">
                  <a:pos x="T54" y="T55"/>
                </a:cxn>
                <a:cxn ang="T136">
                  <a:pos x="T56" y="T57"/>
                </a:cxn>
                <a:cxn ang="T137">
                  <a:pos x="T58" y="T59"/>
                </a:cxn>
                <a:cxn ang="T138">
                  <a:pos x="T60" y="T61"/>
                </a:cxn>
                <a:cxn ang="T139">
                  <a:pos x="T62" y="T63"/>
                </a:cxn>
                <a:cxn ang="T140">
                  <a:pos x="T64" y="T65"/>
                </a:cxn>
                <a:cxn ang="T141">
                  <a:pos x="T66" y="T67"/>
                </a:cxn>
                <a:cxn ang="T142">
                  <a:pos x="T68" y="T69"/>
                </a:cxn>
                <a:cxn ang="T143">
                  <a:pos x="T70" y="T71"/>
                </a:cxn>
                <a:cxn ang="T144">
                  <a:pos x="T72" y="T73"/>
                </a:cxn>
                <a:cxn ang="T145">
                  <a:pos x="T74" y="T75"/>
                </a:cxn>
                <a:cxn ang="T146">
                  <a:pos x="T76" y="T77"/>
                </a:cxn>
                <a:cxn ang="T147">
                  <a:pos x="T78" y="T79"/>
                </a:cxn>
                <a:cxn ang="T148">
                  <a:pos x="T80" y="T81"/>
                </a:cxn>
                <a:cxn ang="T149">
                  <a:pos x="T82" y="T83"/>
                </a:cxn>
                <a:cxn ang="T150">
                  <a:pos x="T84" y="T85"/>
                </a:cxn>
                <a:cxn ang="T151">
                  <a:pos x="T86" y="T87"/>
                </a:cxn>
                <a:cxn ang="T152">
                  <a:pos x="T88" y="T89"/>
                </a:cxn>
                <a:cxn ang="T153">
                  <a:pos x="T90" y="T91"/>
                </a:cxn>
                <a:cxn ang="T154">
                  <a:pos x="T92" y="T93"/>
                </a:cxn>
                <a:cxn ang="T155">
                  <a:pos x="T94" y="T95"/>
                </a:cxn>
                <a:cxn ang="T156">
                  <a:pos x="T96" y="T97"/>
                </a:cxn>
                <a:cxn ang="T157">
                  <a:pos x="T98" y="T99"/>
                </a:cxn>
                <a:cxn ang="T158">
                  <a:pos x="T100" y="T101"/>
                </a:cxn>
                <a:cxn ang="T159">
                  <a:pos x="T102" y="T103"/>
                </a:cxn>
                <a:cxn ang="T160">
                  <a:pos x="T104" y="T105"/>
                </a:cxn>
                <a:cxn ang="T161">
                  <a:pos x="T106" y="T107"/>
                </a:cxn>
              </a:cxnLst>
              <a:rect l="T162" t="T163" r="T164" b="T165"/>
              <a:pathLst>
                <a:path w="171" h="68">
                  <a:moveTo>
                    <a:pt x="24" y="58"/>
                  </a:moveTo>
                  <a:lnTo>
                    <a:pt x="24" y="58"/>
                  </a:lnTo>
                  <a:lnTo>
                    <a:pt x="26" y="57"/>
                  </a:lnTo>
                  <a:lnTo>
                    <a:pt x="30" y="53"/>
                  </a:lnTo>
                  <a:lnTo>
                    <a:pt x="37" y="47"/>
                  </a:lnTo>
                  <a:lnTo>
                    <a:pt x="45" y="42"/>
                  </a:lnTo>
                  <a:lnTo>
                    <a:pt x="55" y="37"/>
                  </a:lnTo>
                  <a:lnTo>
                    <a:pt x="67" y="32"/>
                  </a:lnTo>
                  <a:lnTo>
                    <a:pt x="79" y="29"/>
                  </a:lnTo>
                  <a:lnTo>
                    <a:pt x="92" y="29"/>
                  </a:lnTo>
                  <a:lnTo>
                    <a:pt x="99" y="30"/>
                  </a:lnTo>
                  <a:lnTo>
                    <a:pt x="107" y="31"/>
                  </a:lnTo>
                  <a:lnTo>
                    <a:pt x="114" y="35"/>
                  </a:lnTo>
                  <a:lnTo>
                    <a:pt x="121" y="38"/>
                  </a:lnTo>
                  <a:lnTo>
                    <a:pt x="126" y="43"/>
                  </a:lnTo>
                  <a:lnTo>
                    <a:pt x="133" y="49"/>
                  </a:lnTo>
                  <a:lnTo>
                    <a:pt x="140" y="55"/>
                  </a:lnTo>
                  <a:lnTo>
                    <a:pt x="146" y="62"/>
                  </a:lnTo>
                  <a:lnTo>
                    <a:pt x="151" y="67"/>
                  </a:lnTo>
                  <a:lnTo>
                    <a:pt x="155" y="68"/>
                  </a:lnTo>
                  <a:lnTo>
                    <a:pt x="161" y="68"/>
                  </a:lnTo>
                  <a:lnTo>
                    <a:pt x="166" y="66"/>
                  </a:lnTo>
                  <a:lnTo>
                    <a:pt x="170" y="61"/>
                  </a:lnTo>
                  <a:lnTo>
                    <a:pt x="171" y="57"/>
                  </a:lnTo>
                  <a:lnTo>
                    <a:pt x="171" y="51"/>
                  </a:lnTo>
                  <a:lnTo>
                    <a:pt x="169" y="45"/>
                  </a:lnTo>
                  <a:lnTo>
                    <a:pt x="161" y="35"/>
                  </a:lnTo>
                  <a:lnTo>
                    <a:pt x="152" y="27"/>
                  </a:lnTo>
                  <a:lnTo>
                    <a:pt x="143" y="19"/>
                  </a:lnTo>
                  <a:lnTo>
                    <a:pt x="133" y="13"/>
                  </a:lnTo>
                  <a:lnTo>
                    <a:pt x="124" y="7"/>
                  </a:lnTo>
                  <a:lnTo>
                    <a:pt x="115" y="4"/>
                  </a:lnTo>
                  <a:lnTo>
                    <a:pt x="105" y="1"/>
                  </a:lnTo>
                  <a:lnTo>
                    <a:pt x="94" y="0"/>
                  </a:lnTo>
                  <a:lnTo>
                    <a:pt x="76" y="0"/>
                  </a:lnTo>
                  <a:lnTo>
                    <a:pt x="60" y="5"/>
                  </a:lnTo>
                  <a:lnTo>
                    <a:pt x="45" y="11"/>
                  </a:lnTo>
                  <a:lnTo>
                    <a:pt x="31" y="17"/>
                  </a:lnTo>
                  <a:lnTo>
                    <a:pt x="21" y="24"/>
                  </a:lnTo>
                  <a:lnTo>
                    <a:pt x="11" y="31"/>
                  </a:lnTo>
                  <a:lnTo>
                    <a:pt x="6" y="36"/>
                  </a:lnTo>
                  <a:lnTo>
                    <a:pt x="3" y="38"/>
                  </a:lnTo>
                  <a:lnTo>
                    <a:pt x="1" y="43"/>
                  </a:lnTo>
                  <a:lnTo>
                    <a:pt x="0" y="47"/>
                  </a:lnTo>
                  <a:lnTo>
                    <a:pt x="1" y="53"/>
                  </a:lnTo>
                  <a:lnTo>
                    <a:pt x="4" y="58"/>
                  </a:lnTo>
                  <a:lnTo>
                    <a:pt x="9" y="61"/>
                  </a:lnTo>
                  <a:lnTo>
                    <a:pt x="15" y="62"/>
                  </a:lnTo>
                  <a:lnTo>
                    <a:pt x="19" y="61"/>
                  </a:lnTo>
                  <a:lnTo>
                    <a:pt x="24" y="5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42" name="Freeform 685"/>
            <p:cNvSpPr>
              <a:spLocks/>
            </p:cNvSpPr>
            <p:nvPr/>
          </p:nvSpPr>
          <p:spPr bwMode="auto">
            <a:xfrm>
              <a:off x="3118" y="2507"/>
              <a:ext cx="19" cy="18"/>
            </a:xfrm>
            <a:custGeom>
              <a:avLst/>
              <a:gdLst>
                <a:gd name="T0" fmla="*/ 0 w 38"/>
                <a:gd name="T1" fmla="*/ 9 h 35"/>
                <a:gd name="T2" fmla="*/ 1 w 38"/>
                <a:gd name="T3" fmla="*/ 12 h 35"/>
                <a:gd name="T4" fmla="*/ 3 w 38"/>
                <a:gd name="T5" fmla="*/ 15 h 35"/>
                <a:gd name="T6" fmla="*/ 5 w 38"/>
                <a:gd name="T7" fmla="*/ 17 h 35"/>
                <a:gd name="T8" fmla="*/ 9 w 38"/>
                <a:gd name="T9" fmla="*/ 18 h 35"/>
                <a:gd name="T10" fmla="*/ 12 w 38"/>
                <a:gd name="T11" fmla="*/ 17 h 35"/>
                <a:gd name="T12" fmla="*/ 16 w 38"/>
                <a:gd name="T13" fmla="*/ 15 h 35"/>
                <a:gd name="T14" fmla="*/ 19 w 38"/>
                <a:gd name="T15" fmla="*/ 12 h 35"/>
                <a:gd name="T16" fmla="*/ 19 w 38"/>
                <a:gd name="T17" fmla="*/ 9 h 35"/>
                <a:gd name="T18" fmla="*/ 19 w 38"/>
                <a:gd name="T19" fmla="*/ 5 h 35"/>
                <a:gd name="T20" fmla="*/ 16 w 38"/>
                <a:gd name="T21" fmla="*/ 2 h 35"/>
                <a:gd name="T22" fmla="*/ 12 w 38"/>
                <a:gd name="T23" fmla="*/ 1 h 35"/>
                <a:gd name="T24" fmla="*/ 9 w 38"/>
                <a:gd name="T25" fmla="*/ 0 h 35"/>
                <a:gd name="T26" fmla="*/ 5 w 38"/>
                <a:gd name="T27" fmla="*/ 1 h 35"/>
                <a:gd name="T28" fmla="*/ 3 w 38"/>
                <a:gd name="T29" fmla="*/ 2 h 35"/>
                <a:gd name="T30" fmla="*/ 1 w 38"/>
                <a:gd name="T31" fmla="*/ 5 h 35"/>
                <a:gd name="T32" fmla="*/ 0 w 38"/>
                <a:gd name="T33" fmla="*/ 9 h 35"/>
                <a:gd name="T34" fmla="*/ 0 w 38"/>
                <a:gd name="T35" fmla="*/ 9 h 35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38"/>
                <a:gd name="T55" fmla="*/ 0 h 35"/>
                <a:gd name="T56" fmla="*/ 38 w 38"/>
                <a:gd name="T57" fmla="*/ 35 h 35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38" h="35">
                  <a:moveTo>
                    <a:pt x="0" y="17"/>
                  </a:moveTo>
                  <a:lnTo>
                    <a:pt x="1" y="24"/>
                  </a:lnTo>
                  <a:lnTo>
                    <a:pt x="6" y="30"/>
                  </a:lnTo>
                  <a:lnTo>
                    <a:pt x="11" y="34"/>
                  </a:lnTo>
                  <a:lnTo>
                    <a:pt x="18" y="35"/>
                  </a:lnTo>
                  <a:lnTo>
                    <a:pt x="25" y="34"/>
                  </a:lnTo>
                  <a:lnTo>
                    <a:pt x="32" y="30"/>
                  </a:lnTo>
                  <a:lnTo>
                    <a:pt x="37" y="24"/>
                  </a:lnTo>
                  <a:lnTo>
                    <a:pt x="38" y="17"/>
                  </a:lnTo>
                  <a:lnTo>
                    <a:pt x="37" y="10"/>
                  </a:lnTo>
                  <a:lnTo>
                    <a:pt x="32" y="4"/>
                  </a:lnTo>
                  <a:lnTo>
                    <a:pt x="25" y="1"/>
                  </a:lnTo>
                  <a:lnTo>
                    <a:pt x="18" y="0"/>
                  </a:lnTo>
                  <a:lnTo>
                    <a:pt x="11" y="1"/>
                  </a:lnTo>
                  <a:lnTo>
                    <a:pt x="6" y="4"/>
                  </a:lnTo>
                  <a:lnTo>
                    <a:pt x="1" y="1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43" name="Freeform 686"/>
            <p:cNvSpPr>
              <a:spLocks/>
            </p:cNvSpPr>
            <p:nvPr/>
          </p:nvSpPr>
          <p:spPr bwMode="auto">
            <a:xfrm>
              <a:off x="3000" y="2635"/>
              <a:ext cx="26" cy="92"/>
            </a:xfrm>
            <a:custGeom>
              <a:avLst/>
              <a:gdLst>
                <a:gd name="T0" fmla="*/ 6 w 52"/>
                <a:gd name="T1" fmla="*/ 5 h 183"/>
                <a:gd name="T2" fmla="*/ 5 w 52"/>
                <a:gd name="T3" fmla="*/ 9 h 183"/>
                <a:gd name="T4" fmla="*/ 3 w 52"/>
                <a:gd name="T5" fmla="*/ 16 h 183"/>
                <a:gd name="T6" fmla="*/ 2 w 52"/>
                <a:gd name="T7" fmla="*/ 26 h 183"/>
                <a:gd name="T8" fmla="*/ 1 w 52"/>
                <a:gd name="T9" fmla="*/ 39 h 183"/>
                <a:gd name="T10" fmla="*/ 0 w 52"/>
                <a:gd name="T11" fmla="*/ 53 h 183"/>
                <a:gd name="T12" fmla="*/ 2 w 52"/>
                <a:gd name="T13" fmla="*/ 67 h 183"/>
                <a:gd name="T14" fmla="*/ 7 w 52"/>
                <a:gd name="T15" fmla="*/ 79 h 183"/>
                <a:gd name="T16" fmla="*/ 14 w 52"/>
                <a:gd name="T17" fmla="*/ 90 h 183"/>
                <a:gd name="T18" fmla="*/ 14 w 52"/>
                <a:gd name="T19" fmla="*/ 90 h 183"/>
                <a:gd name="T20" fmla="*/ 16 w 52"/>
                <a:gd name="T21" fmla="*/ 91 h 183"/>
                <a:gd name="T22" fmla="*/ 19 w 52"/>
                <a:gd name="T23" fmla="*/ 92 h 183"/>
                <a:gd name="T24" fmla="*/ 22 w 52"/>
                <a:gd name="T25" fmla="*/ 91 h 183"/>
                <a:gd name="T26" fmla="*/ 24 w 52"/>
                <a:gd name="T27" fmla="*/ 90 h 183"/>
                <a:gd name="T28" fmla="*/ 26 w 52"/>
                <a:gd name="T29" fmla="*/ 87 h 183"/>
                <a:gd name="T30" fmla="*/ 26 w 52"/>
                <a:gd name="T31" fmla="*/ 85 h 183"/>
                <a:gd name="T32" fmla="*/ 26 w 52"/>
                <a:gd name="T33" fmla="*/ 82 h 183"/>
                <a:gd name="T34" fmla="*/ 24 w 52"/>
                <a:gd name="T35" fmla="*/ 80 h 183"/>
                <a:gd name="T36" fmla="*/ 24 w 52"/>
                <a:gd name="T37" fmla="*/ 80 h 183"/>
                <a:gd name="T38" fmla="*/ 16 w 52"/>
                <a:gd name="T39" fmla="*/ 64 h 183"/>
                <a:gd name="T40" fmla="*/ 14 w 52"/>
                <a:gd name="T41" fmla="*/ 44 h 183"/>
                <a:gd name="T42" fmla="*/ 17 w 52"/>
                <a:gd name="T43" fmla="*/ 24 h 183"/>
                <a:gd name="T44" fmla="*/ 20 w 52"/>
                <a:gd name="T45" fmla="*/ 9 h 183"/>
                <a:gd name="T46" fmla="*/ 20 w 52"/>
                <a:gd name="T47" fmla="*/ 9 h 183"/>
                <a:gd name="T48" fmla="*/ 20 w 52"/>
                <a:gd name="T49" fmla="*/ 6 h 183"/>
                <a:gd name="T50" fmla="*/ 19 w 52"/>
                <a:gd name="T51" fmla="*/ 3 h 183"/>
                <a:gd name="T52" fmla="*/ 17 w 52"/>
                <a:gd name="T53" fmla="*/ 2 h 183"/>
                <a:gd name="T54" fmla="*/ 14 w 52"/>
                <a:gd name="T55" fmla="*/ 0 h 183"/>
                <a:gd name="T56" fmla="*/ 12 w 52"/>
                <a:gd name="T57" fmla="*/ 0 h 183"/>
                <a:gd name="T58" fmla="*/ 9 w 52"/>
                <a:gd name="T59" fmla="*/ 1 h 183"/>
                <a:gd name="T60" fmla="*/ 7 w 52"/>
                <a:gd name="T61" fmla="*/ 3 h 183"/>
                <a:gd name="T62" fmla="*/ 6 w 52"/>
                <a:gd name="T63" fmla="*/ 5 h 183"/>
                <a:gd name="T64" fmla="*/ 6 w 52"/>
                <a:gd name="T65" fmla="*/ 5 h 183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52"/>
                <a:gd name="T100" fmla="*/ 0 h 183"/>
                <a:gd name="T101" fmla="*/ 52 w 52"/>
                <a:gd name="T102" fmla="*/ 183 h 183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52" h="183">
                  <a:moveTo>
                    <a:pt x="11" y="10"/>
                  </a:moveTo>
                  <a:lnTo>
                    <a:pt x="10" y="17"/>
                  </a:lnTo>
                  <a:lnTo>
                    <a:pt x="7" y="32"/>
                  </a:lnTo>
                  <a:lnTo>
                    <a:pt x="3" y="52"/>
                  </a:lnTo>
                  <a:lnTo>
                    <a:pt x="1" y="78"/>
                  </a:lnTo>
                  <a:lnTo>
                    <a:pt x="0" y="105"/>
                  </a:lnTo>
                  <a:lnTo>
                    <a:pt x="4" y="133"/>
                  </a:lnTo>
                  <a:lnTo>
                    <a:pt x="13" y="158"/>
                  </a:lnTo>
                  <a:lnTo>
                    <a:pt x="28" y="179"/>
                  </a:lnTo>
                  <a:lnTo>
                    <a:pt x="32" y="182"/>
                  </a:lnTo>
                  <a:lnTo>
                    <a:pt x="38" y="183"/>
                  </a:lnTo>
                  <a:lnTo>
                    <a:pt x="44" y="182"/>
                  </a:lnTo>
                  <a:lnTo>
                    <a:pt x="48" y="179"/>
                  </a:lnTo>
                  <a:lnTo>
                    <a:pt x="51" y="174"/>
                  </a:lnTo>
                  <a:lnTo>
                    <a:pt x="52" y="170"/>
                  </a:lnTo>
                  <a:lnTo>
                    <a:pt x="51" y="164"/>
                  </a:lnTo>
                  <a:lnTo>
                    <a:pt x="48" y="159"/>
                  </a:lnTo>
                  <a:lnTo>
                    <a:pt x="32" y="128"/>
                  </a:lnTo>
                  <a:lnTo>
                    <a:pt x="29" y="88"/>
                  </a:lnTo>
                  <a:lnTo>
                    <a:pt x="33" y="48"/>
                  </a:lnTo>
                  <a:lnTo>
                    <a:pt x="39" y="18"/>
                  </a:lnTo>
                  <a:lnTo>
                    <a:pt x="39" y="12"/>
                  </a:lnTo>
                  <a:lnTo>
                    <a:pt x="38" y="6"/>
                  </a:lnTo>
                  <a:lnTo>
                    <a:pt x="34" y="3"/>
                  </a:lnTo>
                  <a:lnTo>
                    <a:pt x="29" y="0"/>
                  </a:lnTo>
                  <a:lnTo>
                    <a:pt x="23" y="0"/>
                  </a:lnTo>
                  <a:lnTo>
                    <a:pt x="18" y="2"/>
                  </a:lnTo>
                  <a:lnTo>
                    <a:pt x="14" y="5"/>
                  </a:lnTo>
                  <a:lnTo>
                    <a:pt x="11" y="1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44" name="Freeform 687"/>
            <p:cNvSpPr>
              <a:spLocks/>
            </p:cNvSpPr>
            <p:nvPr/>
          </p:nvSpPr>
          <p:spPr bwMode="auto">
            <a:xfrm>
              <a:off x="2964" y="2638"/>
              <a:ext cx="26" cy="91"/>
            </a:xfrm>
            <a:custGeom>
              <a:avLst/>
              <a:gdLst>
                <a:gd name="T0" fmla="*/ 6 w 52"/>
                <a:gd name="T1" fmla="*/ 4 h 183"/>
                <a:gd name="T2" fmla="*/ 5 w 52"/>
                <a:gd name="T3" fmla="*/ 8 h 183"/>
                <a:gd name="T4" fmla="*/ 3 w 52"/>
                <a:gd name="T5" fmla="*/ 15 h 183"/>
                <a:gd name="T6" fmla="*/ 1 w 52"/>
                <a:gd name="T7" fmla="*/ 26 h 183"/>
                <a:gd name="T8" fmla="*/ 0 w 52"/>
                <a:gd name="T9" fmla="*/ 39 h 183"/>
                <a:gd name="T10" fmla="*/ 0 w 52"/>
                <a:gd name="T11" fmla="*/ 52 h 183"/>
                <a:gd name="T12" fmla="*/ 2 w 52"/>
                <a:gd name="T13" fmla="*/ 66 h 183"/>
                <a:gd name="T14" fmla="*/ 6 w 52"/>
                <a:gd name="T15" fmla="*/ 79 h 183"/>
                <a:gd name="T16" fmla="*/ 13 w 52"/>
                <a:gd name="T17" fmla="*/ 89 h 183"/>
                <a:gd name="T18" fmla="*/ 13 w 52"/>
                <a:gd name="T19" fmla="*/ 89 h 183"/>
                <a:gd name="T20" fmla="*/ 15 w 52"/>
                <a:gd name="T21" fmla="*/ 91 h 183"/>
                <a:gd name="T22" fmla="*/ 19 w 52"/>
                <a:gd name="T23" fmla="*/ 91 h 183"/>
                <a:gd name="T24" fmla="*/ 22 w 52"/>
                <a:gd name="T25" fmla="*/ 91 h 183"/>
                <a:gd name="T26" fmla="*/ 24 w 52"/>
                <a:gd name="T27" fmla="*/ 89 h 183"/>
                <a:gd name="T28" fmla="*/ 26 w 52"/>
                <a:gd name="T29" fmla="*/ 87 h 183"/>
                <a:gd name="T30" fmla="*/ 26 w 52"/>
                <a:gd name="T31" fmla="*/ 84 h 183"/>
                <a:gd name="T32" fmla="*/ 26 w 52"/>
                <a:gd name="T33" fmla="*/ 82 h 183"/>
                <a:gd name="T34" fmla="*/ 24 w 52"/>
                <a:gd name="T35" fmla="*/ 79 h 183"/>
                <a:gd name="T36" fmla="*/ 24 w 52"/>
                <a:gd name="T37" fmla="*/ 79 h 183"/>
                <a:gd name="T38" fmla="*/ 15 w 52"/>
                <a:gd name="T39" fmla="*/ 64 h 183"/>
                <a:gd name="T40" fmla="*/ 14 w 52"/>
                <a:gd name="T41" fmla="*/ 44 h 183"/>
                <a:gd name="T42" fmla="*/ 16 w 52"/>
                <a:gd name="T43" fmla="*/ 23 h 183"/>
                <a:gd name="T44" fmla="*/ 19 w 52"/>
                <a:gd name="T45" fmla="*/ 8 h 183"/>
                <a:gd name="T46" fmla="*/ 19 w 52"/>
                <a:gd name="T47" fmla="*/ 8 h 183"/>
                <a:gd name="T48" fmla="*/ 19 w 52"/>
                <a:gd name="T49" fmla="*/ 6 h 183"/>
                <a:gd name="T50" fmla="*/ 19 w 52"/>
                <a:gd name="T51" fmla="*/ 3 h 183"/>
                <a:gd name="T52" fmla="*/ 17 w 52"/>
                <a:gd name="T53" fmla="*/ 1 h 183"/>
                <a:gd name="T54" fmla="*/ 14 w 52"/>
                <a:gd name="T55" fmla="*/ 0 h 183"/>
                <a:gd name="T56" fmla="*/ 11 w 52"/>
                <a:gd name="T57" fmla="*/ 0 h 183"/>
                <a:gd name="T58" fmla="*/ 9 w 52"/>
                <a:gd name="T59" fmla="*/ 0 h 183"/>
                <a:gd name="T60" fmla="*/ 7 w 52"/>
                <a:gd name="T61" fmla="*/ 2 h 183"/>
                <a:gd name="T62" fmla="*/ 6 w 52"/>
                <a:gd name="T63" fmla="*/ 4 h 183"/>
                <a:gd name="T64" fmla="*/ 6 w 52"/>
                <a:gd name="T65" fmla="*/ 4 h 183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52"/>
                <a:gd name="T100" fmla="*/ 0 h 183"/>
                <a:gd name="T101" fmla="*/ 52 w 52"/>
                <a:gd name="T102" fmla="*/ 183 h 183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52" h="183">
                  <a:moveTo>
                    <a:pt x="11" y="9"/>
                  </a:moveTo>
                  <a:lnTo>
                    <a:pt x="9" y="16"/>
                  </a:lnTo>
                  <a:lnTo>
                    <a:pt x="6" y="31"/>
                  </a:lnTo>
                  <a:lnTo>
                    <a:pt x="2" y="53"/>
                  </a:lnTo>
                  <a:lnTo>
                    <a:pt x="0" y="78"/>
                  </a:lnTo>
                  <a:lnTo>
                    <a:pt x="0" y="105"/>
                  </a:lnTo>
                  <a:lnTo>
                    <a:pt x="4" y="132"/>
                  </a:lnTo>
                  <a:lnTo>
                    <a:pt x="12" y="158"/>
                  </a:lnTo>
                  <a:lnTo>
                    <a:pt x="27" y="178"/>
                  </a:lnTo>
                  <a:lnTo>
                    <a:pt x="31" y="182"/>
                  </a:lnTo>
                  <a:lnTo>
                    <a:pt x="37" y="183"/>
                  </a:lnTo>
                  <a:lnTo>
                    <a:pt x="43" y="182"/>
                  </a:lnTo>
                  <a:lnTo>
                    <a:pt x="47" y="178"/>
                  </a:lnTo>
                  <a:lnTo>
                    <a:pt x="51" y="174"/>
                  </a:lnTo>
                  <a:lnTo>
                    <a:pt x="52" y="169"/>
                  </a:lnTo>
                  <a:lnTo>
                    <a:pt x="51" y="164"/>
                  </a:lnTo>
                  <a:lnTo>
                    <a:pt x="47" y="159"/>
                  </a:lnTo>
                  <a:lnTo>
                    <a:pt x="31" y="128"/>
                  </a:lnTo>
                  <a:lnTo>
                    <a:pt x="28" y="88"/>
                  </a:lnTo>
                  <a:lnTo>
                    <a:pt x="32" y="47"/>
                  </a:lnTo>
                  <a:lnTo>
                    <a:pt x="38" y="17"/>
                  </a:lnTo>
                  <a:lnTo>
                    <a:pt x="38" y="12"/>
                  </a:lnTo>
                  <a:lnTo>
                    <a:pt x="37" y="6"/>
                  </a:lnTo>
                  <a:lnTo>
                    <a:pt x="34" y="2"/>
                  </a:lnTo>
                  <a:lnTo>
                    <a:pt x="28" y="0"/>
                  </a:lnTo>
                  <a:lnTo>
                    <a:pt x="22" y="0"/>
                  </a:lnTo>
                  <a:lnTo>
                    <a:pt x="17" y="1"/>
                  </a:lnTo>
                  <a:lnTo>
                    <a:pt x="13" y="5"/>
                  </a:lnTo>
                  <a:lnTo>
                    <a:pt x="11" y="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45" name="Freeform 688"/>
            <p:cNvSpPr>
              <a:spLocks/>
            </p:cNvSpPr>
            <p:nvPr/>
          </p:nvSpPr>
          <p:spPr bwMode="auto">
            <a:xfrm>
              <a:off x="2859" y="2701"/>
              <a:ext cx="26" cy="79"/>
            </a:xfrm>
            <a:custGeom>
              <a:avLst/>
              <a:gdLst>
                <a:gd name="T0" fmla="*/ 6 w 52"/>
                <a:gd name="T1" fmla="*/ 4 h 159"/>
                <a:gd name="T2" fmla="*/ 5 w 52"/>
                <a:gd name="T3" fmla="*/ 7 h 159"/>
                <a:gd name="T4" fmla="*/ 3 w 52"/>
                <a:gd name="T5" fmla="*/ 13 h 159"/>
                <a:gd name="T6" fmla="*/ 2 w 52"/>
                <a:gd name="T7" fmla="*/ 22 h 159"/>
                <a:gd name="T8" fmla="*/ 1 w 52"/>
                <a:gd name="T9" fmla="*/ 32 h 159"/>
                <a:gd name="T10" fmla="*/ 0 w 52"/>
                <a:gd name="T11" fmla="*/ 44 h 159"/>
                <a:gd name="T12" fmla="*/ 2 w 52"/>
                <a:gd name="T13" fmla="*/ 56 h 159"/>
                <a:gd name="T14" fmla="*/ 6 w 52"/>
                <a:gd name="T15" fmla="*/ 67 h 159"/>
                <a:gd name="T16" fmla="*/ 13 w 52"/>
                <a:gd name="T17" fmla="*/ 77 h 159"/>
                <a:gd name="T18" fmla="*/ 13 w 52"/>
                <a:gd name="T19" fmla="*/ 77 h 159"/>
                <a:gd name="T20" fmla="*/ 16 w 52"/>
                <a:gd name="T21" fmla="*/ 78 h 159"/>
                <a:gd name="T22" fmla="*/ 19 w 52"/>
                <a:gd name="T23" fmla="*/ 79 h 159"/>
                <a:gd name="T24" fmla="*/ 21 w 52"/>
                <a:gd name="T25" fmla="*/ 78 h 159"/>
                <a:gd name="T26" fmla="*/ 24 w 52"/>
                <a:gd name="T27" fmla="*/ 77 h 159"/>
                <a:gd name="T28" fmla="*/ 25 w 52"/>
                <a:gd name="T29" fmla="*/ 75 h 159"/>
                <a:gd name="T30" fmla="*/ 26 w 52"/>
                <a:gd name="T31" fmla="*/ 72 h 159"/>
                <a:gd name="T32" fmla="*/ 25 w 52"/>
                <a:gd name="T33" fmla="*/ 69 h 159"/>
                <a:gd name="T34" fmla="*/ 24 w 52"/>
                <a:gd name="T35" fmla="*/ 67 h 159"/>
                <a:gd name="T36" fmla="*/ 24 w 52"/>
                <a:gd name="T37" fmla="*/ 67 h 159"/>
                <a:gd name="T38" fmla="*/ 19 w 52"/>
                <a:gd name="T39" fmla="*/ 59 h 159"/>
                <a:gd name="T40" fmla="*/ 15 w 52"/>
                <a:gd name="T41" fmla="*/ 50 h 159"/>
                <a:gd name="T42" fmla="*/ 14 w 52"/>
                <a:gd name="T43" fmla="*/ 40 h 159"/>
                <a:gd name="T44" fmla="*/ 15 w 52"/>
                <a:gd name="T45" fmla="*/ 31 h 159"/>
                <a:gd name="T46" fmla="*/ 16 w 52"/>
                <a:gd name="T47" fmla="*/ 23 h 159"/>
                <a:gd name="T48" fmla="*/ 17 w 52"/>
                <a:gd name="T49" fmla="*/ 16 h 159"/>
                <a:gd name="T50" fmla="*/ 19 w 52"/>
                <a:gd name="T51" fmla="*/ 11 h 159"/>
                <a:gd name="T52" fmla="*/ 20 w 52"/>
                <a:gd name="T53" fmla="*/ 9 h 159"/>
                <a:gd name="T54" fmla="*/ 20 w 52"/>
                <a:gd name="T55" fmla="*/ 9 h 159"/>
                <a:gd name="T56" fmla="*/ 20 w 52"/>
                <a:gd name="T57" fmla="*/ 6 h 159"/>
                <a:gd name="T58" fmla="*/ 19 w 52"/>
                <a:gd name="T59" fmla="*/ 4 h 159"/>
                <a:gd name="T60" fmla="*/ 17 w 52"/>
                <a:gd name="T61" fmla="*/ 1 h 159"/>
                <a:gd name="T62" fmla="*/ 15 w 52"/>
                <a:gd name="T63" fmla="*/ 0 h 159"/>
                <a:gd name="T64" fmla="*/ 12 w 52"/>
                <a:gd name="T65" fmla="*/ 0 h 159"/>
                <a:gd name="T66" fmla="*/ 10 w 52"/>
                <a:gd name="T67" fmla="*/ 0 h 159"/>
                <a:gd name="T68" fmla="*/ 7 w 52"/>
                <a:gd name="T69" fmla="*/ 2 h 159"/>
                <a:gd name="T70" fmla="*/ 6 w 52"/>
                <a:gd name="T71" fmla="*/ 4 h 159"/>
                <a:gd name="T72" fmla="*/ 6 w 52"/>
                <a:gd name="T73" fmla="*/ 4 h 159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52"/>
                <a:gd name="T112" fmla="*/ 0 h 159"/>
                <a:gd name="T113" fmla="*/ 52 w 52"/>
                <a:gd name="T114" fmla="*/ 159 h 159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52" h="159">
                  <a:moveTo>
                    <a:pt x="11" y="9"/>
                  </a:moveTo>
                  <a:lnTo>
                    <a:pt x="10" y="15"/>
                  </a:lnTo>
                  <a:lnTo>
                    <a:pt x="7" y="26"/>
                  </a:lnTo>
                  <a:lnTo>
                    <a:pt x="3" y="45"/>
                  </a:lnTo>
                  <a:lnTo>
                    <a:pt x="1" y="65"/>
                  </a:lnTo>
                  <a:lnTo>
                    <a:pt x="0" y="88"/>
                  </a:lnTo>
                  <a:lnTo>
                    <a:pt x="4" y="113"/>
                  </a:lnTo>
                  <a:lnTo>
                    <a:pt x="12" y="134"/>
                  </a:lnTo>
                  <a:lnTo>
                    <a:pt x="27" y="155"/>
                  </a:lnTo>
                  <a:lnTo>
                    <a:pt x="32" y="157"/>
                  </a:lnTo>
                  <a:lnTo>
                    <a:pt x="38" y="159"/>
                  </a:lnTo>
                  <a:lnTo>
                    <a:pt x="42" y="157"/>
                  </a:lnTo>
                  <a:lnTo>
                    <a:pt x="47" y="155"/>
                  </a:lnTo>
                  <a:lnTo>
                    <a:pt x="50" y="150"/>
                  </a:lnTo>
                  <a:lnTo>
                    <a:pt x="52" y="145"/>
                  </a:lnTo>
                  <a:lnTo>
                    <a:pt x="50" y="139"/>
                  </a:lnTo>
                  <a:lnTo>
                    <a:pt x="47" y="134"/>
                  </a:lnTo>
                  <a:lnTo>
                    <a:pt x="37" y="119"/>
                  </a:lnTo>
                  <a:lnTo>
                    <a:pt x="31" y="101"/>
                  </a:lnTo>
                  <a:lnTo>
                    <a:pt x="29" y="81"/>
                  </a:lnTo>
                  <a:lnTo>
                    <a:pt x="30" y="63"/>
                  </a:lnTo>
                  <a:lnTo>
                    <a:pt x="32" y="46"/>
                  </a:lnTo>
                  <a:lnTo>
                    <a:pt x="34" y="32"/>
                  </a:lnTo>
                  <a:lnTo>
                    <a:pt x="38" y="23"/>
                  </a:lnTo>
                  <a:lnTo>
                    <a:pt x="39" y="19"/>
                  </a:lnTo>
                  <a:lnTo>
                    <a:pt x="40" y="13"/>
                  </a:lnTo>
                  <a:lnTo>
                    <a:pt x="38" y="8"/>
                  </a:lnTo>
                  <a:lnTo>
                    <a:pt x="34" y="3"/>
                  </a:lnTo>
                  <a:lnTo>
                    <a:pt x="30" y="1"/>
                  </a:lnTo>
                  <a:lnTo>
                    <a:pt x="24" y="0"/>
                  </a:lnTo>
                  <a:lnTo>
                    <a:pt x="19" y="1"/>
                  </a:lnTo>
                  <a:lnTo>
                    <a:pt x="15" y="4"/>
                  </a:lnTo>
                  <a:lnTo>
                    <a:pt x="11" y="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pic>
        <p:nvPicPr>
          <p:cNvPr id="25609" name="Picture 689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513263" y="5283200"/>
            <a:ext cx="1895475" cy="1166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3050" y="1484313"/>
            <a:ext cx="4946650" cy="4103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6" name="Picture 3" descr="C:\Users\radoslav.pekny\AppData\Local\Microsoft\Windows\Temporary Internet Files\Content.IE5\07SYGYF7\MP900400961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3413" y="1484313"/>
            <a:ext cx="2879725" cy="4103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7" name="TextovéPole 2"/>
          <p:cNvSpPr txBox="1">
            <a:spLocks noChangeArrowheads="1"/>
          </p:cNvSpPr>
          <p:nvPr/>
        </p:nvSpPr>
        <p:spPr bwMode="auto">
          <a:xfrm>
            <a:off x="244475" y="338138"/>
            <a:ext cx="8348663" cy="708025"/>
          </a:xfrm>
          <a:prstGeom prst="rect">
            <a:avLst/>
          </a:prstGeom>
          <a:solidFill>
            <a:srgbClr val="0070C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solidFill>
                  <a:schemeClr val="bg1"/>
                </a:solidFill>
                <a:latin typeface="Calibri" pitchFamily="34" charset="0"/>
              </a:rPr>
              <a:t>     Na podzim a v zimě pole odpočívá.</a:t>
            </a:r>
          </a:p>
        </p:txBody>
      </p:sp>
      <p:grpSp>
        <p:nvGrpSpPr>
          <p:cNvPr id="26628" name="Group 7"/>
          <p:cNvGrpSpPr>
            <a:grpSpLocks noChangeAspect="1"/>
          </p:cNvGrpSpPr>
          <p:nvPr/>
        </p:nvGrpSpPr>
        <p:grpSpPr bwMode="auto">
          <a:xfrm>
            <a:off x="161925" y="5414963"/>
            <a:ext cx="1273175" cy="1281112"/>
            <a:chOff x="23" y="2926"/>
            <a:chExt cx="1180" cy="1188"/>
          </a:xfrm>
        </p:grpSpPr>
        <p:sp>
          <p:nvSpPr>
            <p:cNvPr id="26631" name="AutoShape 6"/>
            <p:cNvSpPr>
              <a:spLocks noChangeAspect="1" noChangeArrowheads="1" noTextEdit="1"/>
            </p:cNvSpPr>
            <p:nvPr/>
          </p:nvSpPr>
          <p:spPr bwMode="auto">
            <a:xfrm>
              <a:off x="23" y="2926"/>
              <a:ext cx="1180" cy="11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6632" name="Freeform 9"/>
            <p:cNvSpPr>
              <a:spLocks/>
            </p:cNvSpPr>
            <p:nvPr/>
          </p:nvSpPr>
          <p:spPr bwMode="auto">
            <a:xfrm>
              <a:off x="557" y="3099"/>
              <a:ext cx="268" cy="330"/>
            </a:xfrm>
            <a:custGeom>
              <a:avLst/>
              <a:gdLst>
                <a:gd name="T0" fmla="*/ 0 w 537"/>
                <a:gd name="T1" fmla="*/ 329 h 661"/>
                <a:gd name="T2" fmla="*/ 7 w 537"/>
                <a:gd name="T3" fmla="*/ 327 h 661"/>
                <a:gd name="T4" fmla="*/ 18 w 537"/>
                <a:gd name="T5" fmla="*/ 320 h 661"/>
                <a:gd name="T6" fmla="*/ 33 w 537"/>
                <a:gd name="T7" fmla="*/ 310 h 661"/>
                <a:gd name="T8" fmla="*/ 49 w 537"/>
                <a:gd name="T9" fmla="*/ 298 h 661"/>
                <a:gd name="T10" fmla="*/ 66 w 537"/>
                <a:gd name="T11" fmla="*/ 284 h 661"/>
                <a:gd name="T12" fmla="*/ 83 w 537"/>
                <a:gd name="T13" fmla="*/ 267 h 661"/>
                <a:gd name="T14" fmla="*/ 97 w 537"/>
                <a:gd name="T15" fmla="*/ 247 h 661"/>
                <a:gd name="T16" fmla="*/ 113 w 537"/>
                <a:gd name="T17" fmla="*/ 213 h 661"/>
                <a:gd name="T18" fmla="*/ 135 w 537"/>
                <a:gd name="T19" fmla="*/ 164 h 661"/>
                <a:gd name="T20" fmla="*/ 158 w 537"/>
                <a:gd name="T21" fmla="*/ 116 h 661"/>
                <a:gd name="T22" fmla="*/ 180 w 537"/>
                <a:gd name="T23" fmla="*/ 78 h 661"/>
                <a:gd name="T24" fmla="*/ 201 w 537"/>
                <a:gd name="T25" fmla="*/ 54 h 661"/>
                <a:gd name="T26" fmla="*/ 227 w 537"/>
                <a:gd name="T27" fmla="*/ 32 h 661"/>
                <a:gd name="T28" fmla="*/ 250 w 537"/>
                <a:gd name="T29" fmla="*/ 13 h 661"/>
                <a:gd name="T30" fmla="*/ 266 w 537"/>
                <a:gd name="T31" fmla="*/ 1 h 661"/>
                <a:gd name="T32" fmla="*/ 267 w 537"/>
                <a:gd name="T33" fmla="*/ 1 h 661"/>
                <a:gd name="T34" fmla="*/ 258 w 537"/>
                <a:gd name="T35" fmla="*/ 14 h 661"/>
                <a:gd name="T36" fmla="*/ 243 w 537"/>
                <a:gd name="T37" fmla="*/ 35 h 661"/>
                <a:gd name="T38" fmla="*/ 224 w 537"/>
                <a:gd name="T39" fmla="*/ 58 h 661"/>
                <a:gd name="T40" fmla="*/ 204 w 537"/>
                <a:gd name="T41" fmla="*/ 82 h 661"/>
                <a:gd name="T42" fmla="*/ 182 w 537"/>
                <a:gd name="T43" fmla="*/ 120 h 661"/>
                <a:gd name="T44" fmla="*/ 159 w 537"/>
                <a:gd name="T45" fmla="*/ 168 h 661"/>
                <a:gd name="T46" fmla="*/ 137 w 537"/>
                <a:gd name="T47" fmla="*/ 218 h 661"/>
                <a:gd name="T48" fmla="*/ 120 w 537"/>
                <a:gd name="T49" fmla="*/ 251 h 661"/>
                <a:gd name="T50" fmla="*/ 104 w 537"/>
                <a:gd name="T51" fmla="*/ 271 h 661"/>
                <a:gd name="T52" fmla="*/ 85 w 537"/>
                <a:gd name="T53" fmla="*/ 287 h 661"/>
                <a:gd name="T54" fmla="*/ 63 w 537"/>
                <a:gd name="T55" fmla="*/ 301 h 661"/>
                <a:gd name="T56" fmla="*/ 43 w 537"/>
                <a:gd name="T57" fmla="*/ 313 h 661"/>
                <a:gd name="T58" fmla="*/ 24 w 537"/>
                <a:gd name="T59" fmla="*/ 321 h 661"/>
                <a:gd name="T60" fmla="*/ 9 w 537"/>
                <a:gd name="T61" fmla="*/ 327 h 661"/>
                <a:gd name="T62" fmla="*/ 1 w 537"/>
                <a:gd name="T63" fmla="*/ 329 h 661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537"/>
                <a:gd name="T97" fmla="*/ 0 h 661"/>
                <a:gd name="T98" fmla="*/ 537 w 537"/>
                <a:gd name="T99" fmla="*/ 661 h 661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537" h="661">
                  <a:moveTo>
                    <a:pt x="0" y="661"/>
                  </a:moveTo>
                  <a:lnTo>
                    <a:pt x="1" y="659"/>
                  </a:lnTo>
                  <a:lnTo>
                    <a:pt x="7" y="657"/>
                  </a:lnTo>
                  <a:lnTo>
                    <a:pt x="14" y="654"/>
                  </a:lnTo>
                  <a:lnTo>
                    <a:pt x="25" y="648"/>
                  </a:lnTo>
                  <a:lnTo>
                    <a:pt x="37" y="641"/>
                  </a:lnTo>
                  <a:lnTo>
                    <a:pt x="51" y="632"/>
                  </a:lnTo>
                  <a:lnTo>
                    <a:pt x="66" y="621"/>
                  </a:lnTo>
                  <a:lnTo>
                    <a:pt x="82" y="610"/>
                  </a:lnTo>
                  <a:lnTo>
                    <a:pt x="99" y="597"/>
                  </a:lnTo>
                  <a:lnTo>
                    <a:pt x="117" y="583"/>
                  </a:lnTo>
                  <a:lnTo>
                    <a:pt x="133" y="568"/>
                  </a:lnTo>
                  <a:lnTo>
                    <a:pt x="150" y="551"/>
                  </a:lnTo>
                  <a:lnTo>
                    <a:pt x="166" y="534"/>
                  </a:lnTo>
                  <a:lnTo>
                    <a:pt x="181" y="514"/>
                  </a:lnTo>
                  <a:lnTo>
                    <a:pt x="194" y="494"/>
                  </a:lnTo>
                  <a:lnTo>
                    <a:pt x="205" y="473"/>
                  </a:lnTo>
                  <a:lnTo>
                    <a:pt x="226" y="427"/>
                  </a:lnTo>
                  <a:lnTo>
                    <a:pt x="249" y="378"/>
                  </a:lnTo>
                  <a:lnTo>
                    <a:pt x="271" y="329"/>
                  </a:lnTo>
                  <a:lnTo>
                    <a:pt x="294" y="279"/>
                  </a:lnTo>
                  <a:lnTo>
                    <a:pt x="317" y="233"/>
                  </a:lnTo>
                  <a:lnTo>
                    <a:pt x="339" y="192"/>
                  </a:lnTo>
                  <a:lnTo>
                    <a:pt x="361" y="156"/>
                  </a:lnTo>
                  <a:lnTo>
                    <a:pt x="381" y="131"/>
                  </a:lnTo>
                  <a:lnTo>
                    <a:pt x="403" y="109"/>
                  </a:lnTo>
                  <a:lnTo>
                    <a:pt x="429" y="87"/>
                  </a:lnTo>
                  <a:lnTo>
                    <a:pt x="454" y="64"/>
                  </a:lnTo>
                  <a:lnTo>
                    <a:pt x="479" y="44"/>
                  </a:lnTo>
                  <a:lnTo>
                    <a:pt x="501" y="26"/>
                  </a:lnTo>
                  <a:lnTo>
                    <a:pt x="520" y="12"/>
                  </a:lnTo>
                  <a:lnTo>
                    <a:pt x="532" y="3"/>
                  </a:lnTo>
                  <a:lnTo>
                    <a:pt x="537" y="0"/>
                  </a:lnTo>
                  <a:lnTo>
                    <a:pt x="534" y="3"/>
                  </a:lnTo>
                  <a:lnTo>
                    <a:pt x="528" y="13"/>
                  </a:lnTo>
                  <a:lnTo>
                    <a:pt x="517" y="29"/>
                  </a:lnTo>
                  <a:lnTo>
                    <a:pt x="503" y="48"/>
                  </a:lnTo>
                  <a:lnTo>
                    <a:pt x="486" y="71"/>
                  </a:lnTo>
                  <a:lnTo>
                    <a:pt x="469" y="94"/>
                  </a:lnTo>
                  <a:lnTo>
                    <a:pt x="449" y="117"/>
                  </a:lnTo>
                  <a:lnTo>
                    <a:pt x="429" y="139"/>
                  </a:lnTo>
                  <a:lnTo>
                    <a:pt x="408" y="165"/>
                  </a:lnTo>
                  <a:lnTo>
                    <a:pt x="386" y="200"/>
                  </a:lnTo>
                  <a:lnTo>
                    <a:pt x="364" y="241"/>
                  </a:lnTo>
                  <a:lnTo>
                    <a:pt x="341" y="287"/>
                  </a:lnTo>
                  <a:lnTo>
                    <a:pt x="319" y="337"/>
                  </a:lnTo>
                  <a:lnTo>
                    <a:pt x="296" y="388"/>
                  </a:lnTo>
                  <a:lnTo>
                    <a:pt x="274" y="436"/>
                  </a:lnTo>
                  <a:lnTo>
                    <a:pt x="252" y="482"/>
                  </a:lnTo>
                  <a:lnTo>
                    <a:pt x="241" y="503"/>
                  </a:lnTo>
                  <a:lnTo>
                    <a:pt x="226" y="524"/>
                  </a:lnTo>
                  <a:lnTo>
                    <a:pt x="209" y="542"/>
                  </a:lnTo>
                  <a:lnTo>
                    <a:pt x="190" y="559"/>
                  </a:lnTo>
                  <a:lnTo>
                    <a:pt x="170" y="575"/>
                  </a:lnTo>
                  <a:lnTo>
                    <a:pt x="149" y="589"/>
                  </a:lnTo>
                  <a:lnTo>
                    <a:pt x="127" y="603"/>
                  </a:lnTo>
                  <a:lnTo>
                    <a:pt x="106" y="615"/>
                  </a:lnTo>
                  <a:lnTo>
                    <a:pt x="86" y="626"/>
                  </a:lnTo>
                  <a:lnTo>
                    <a:pt x="66" y="635"/>
                  </a:lnTo>
                  <a:lnTo>
                    <a:pt x="48" y="642"/>
                  </a:lnTo>
                  <a:lnTo>
                    <a:pt x="31" y="649"/>
                  </a:lnTo>
                  <a:lnTo>
                    <a:pt x="19" y="654"/>
                  </a:lnTo>
                  <a:lnTo>
                    <a:pt x="8" y="657"/>
                  </a:lnTo>
                  <a:lnTo>
                    <a:pt x="3" y="659"/>
                  </a:lnTo>
                  <a:lnTo>
                    <a:pt x="0" y="66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6633" name="Freeform 10"/>
            <p:cNvSpPr>
              <a:spLocks/>
            </p:cNvSpPr>
            <p:nvPr/>
          </p:nvSpPr>
          <p:spPr bwMode="auto">
            <a:xfrm>
              <a:off x="306" y="3110"/>
              <a:ext cx="112" cy="381"/>
            </a:xfrm>
            <a:custGeom>
              <a:avLst/>
              <a:gdLst>
                <a:gd name="T0" fmla="*/ 112 w 224"/>
                <a:gd name="T1" fmla="*/ 381 h 762"/>
                <a:gd name="T2" fmla="*/ 110 w 224"/>
                <a:gd name="T3" fmla="*/ 379 h 762"/>
                <a:gd name="T4" fmla="*/ 105 w 224"/>
                <a:gd name="T5" fmla="*/ 373 h 762"/>
                <a:gd name="T6" fmla="*/ 98 w 224"/>
                <a:gd name="T7" fmla="*/ 364 h 762"/>
                <a:gd name="T8" fmla="*/ 89 w 224"/>
                <a:gd name="T9" fmla="*/ 351 h 762"/>
                <a:gd name="T10" fmla="*/ 79 w 224"/>
                <a:gd name="T11" fmla="*/ 337 h 762"/>
                <a:gd name="T12" fmla="*/ 70 w 224"/>
                <a:gd name="T13" fmla="*/ 320 h 762"/>
                <a:gd name="T14" fmla="*/ 62 w 224"/>
                <a:gd name="T15" fmla="*/ 301 h 762"/>
                <a:gd name="T16" fmla="*/ 56 w 224"/>
                <a:gd name="T17" fmla="*/ 280 h 762"/>
                <a:gd name="T18" fmla="*/ 52 w 224"/>
                <a:gd name="T19" fmla="*/ 259 h 762"/>
                <a:gd name="T20" fmla="*/ 49 w 224"/>
                <a:gd name="T21" fmla="*/ 238 h 762"/>
                <a:gd name="T22" fmla="*/ 46 w 224"/>
                <a:gd name="T23" fmla="*/ 217 h 762"/>
                <a:gd name="T24" fmla="*/ 43 w 224"/>
                <a:gd name="T25" fmla="*/ 195 h 762"/>
                <a:gd name="T26" fmla="*/ 39 w 224"/>
                <a:gd name="T27" fmla="*/ 175 h 762"/>
                <a:gd name="T28" fmla="*/ 34 w 224"/>
                <a:gd name="T29" fmla="*/ 155 h 762"/>
                <a:gd name="T30" fmla="*/ 28 w 224"/>
                <a:gd name="T31" fmla="*/ 135 h 762"/>
                <a:gd name="T32" fmla="*/ 19 w 224"/>
                <a:gd name="T33" fmla="*/ 115 h 762"/>
                <a:gd name="T34" fmla="*/ 11 w 224"/>
                <a:gd name="T35" fmla="*/ 95 h 762"/>
                <a:gd name="T36" fmla="*/ 6 w 224"/>
                <a:gd name="T37" fmla="*/ 76 h 762"/>
                <a:gd name="T38" fmla="*/ 3 w 224"/>
                <a:gd name="T39" fmla="*/ 56 h 762"/>
                <a:gd name="T40" fmla="*/ 1 w 224"/>
                <a:gd name="T41" fmla="*/ 39 h 762"/>
                <a:gd name="T42" fmla="*/ 0 w 224"/>
                <a:gd name="T43" fmla="*/ 23 h 762"/>
                <a:gd name="T44" fmla="*/ 1 w 224"/>
                <a:gd name="T45" fmla="*/ 11 h 762"/>
                <a:gd name="T46" fmla="*/ 2 w 224"/>
                <a:gd name="T47" fmla="*/ 3 h 762"/>
                <a:gd name="T48" fmla="*/ 2 w 224"/>
                <a:gd name="T49" fmla="*/ 0 h 762"/>
                <a:gd name="T50" fmla="*/ 2 w 224"/>
                <a:gd name="T51" fmla="*/ 3 h 762"/>
                <a:gd name="T52" fmla="*/ 4 w 224"/>
                <a:gd name="T53" fmla="*/ 10 h 762"/>
                <a:gd name="T54" fmla="*/ 7 w 224"/>
                <a:gd name="T55" fmla="*/ 21 h 762"/>
                <a:gd name="T56" fmla="*/ 12 w 224"/>
                <a:gd name="T57" fmla="*/ 35 h 762"/>
                <a:gd name="T58" fmla="*/ 18 w 224"/>
                <a:gd name="T59" fmla="*/ 52 h 762"/>
                <a:gd name="T60" fmla="*/ 25 w 224"/>
                <a:gd name="T61" fmla="*/ 70 h 762"/>
                <a:gd name="T62" fmla="*/ 32 w 224"/>
                <a:gd name="T63" fmla="*/ 90 h 762"/>
                <a:gd name="T64" fmla="*/ 41 w 224"/>
                <a:gd name="T65" fmla="*/ 108 h 762"/>
                <a:gd name="T66" fmla="*/ 49 w 224"/>
                <a:gd name="T67" fmla="*/ 128 h 762"/>
                <a:gd name="T68" fmla="*/ 56 w 224"/>
                <a:gd name="T69" fmla="*/ 149 h 762"/>
                <a:gd name="T70" fmla="*/ 60 w 224"/>
                <a:gd name="T71" fmla="*/ 169 h 762"/>
                <a:gd name="T72" fmla="*/ 64 w 224"/>
                <a:gd name="T73" fmla="*/ 190 h 762"/>
                <a:gd name="T74" fmla="*/ 67 w 224"/>
                <a:gd name="T75" fmla="*/ 210 h 762"/>
                <a:gd name="T76" fmla="*/ 70 w 224"/>
                <a:gd name="T77" fmla="*/ 232 h 762"/>
                <a:gd name="T78" fmla="*/ 73 w 224"/>
                <a:gd name="T79" fmla="*/ 253 h 762"/>
                <a:gd name="T80" fmla="*/ 77 w 224"/>
                <a:gd name="T81" fmla="*/ 274 h 762"/>
                <a:gd name="T82" fmla="*/ 82 w 224"/>
                <a:gd name="T83" fmla="*/ 295 h 762"/>
                <a:gd name="T84" fmla="*/ 88 w 224"/>
                <a:gd name="T85" fmla="*/ 314 h 762"/>
                <a:gd name="T86" fmla="*/ 94 w 224"/>
                <a:gd name="T87" fmla="*/ 332 h 762"/>
                <a:gd name="T88" fmla="*/ 99 w 224"/>
                <a:gd name="T89" fmla="*/ 348 h 762"/>
                <a:gd name="T90" fmla="*/ 105 w 224"/>
                <a:gd name="T91" fmla="*/ 362 h 762"/>
                <a:gd name="T92" fmla="*/ 109 w 224"/>
                <a:gd name="T93" fmla="*/ 372 h 762"/>
                <a:gd name="T94" fmla="*/ 111 w 224"/>
                <a:gd name="T95" fmla="*/ 379 h 762"/>
                <a:gd name="T96" fmla="*/ 112 w 224"/>
                <a:gd name="T97" fmla="*/ 381 h 762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224"/>
                <a:gd name="T148" fmla="*/ 0 h 762"/>
                <a:gd name="T149" fmla="*/ 224 w 224"/>
                <a:gd name="T150" fmla="*/ 762 h 762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224" h="762">
                  <a:moveTo>
                    <a:pt x="224" y="762"/>
                  </a:moveTo>
                  <a:lnTo>
                    <a:pt x="220" y="757"/>
                  </a:lnTo>
                  <a:lnTo>
                    <a:pt x="210" y="746"/>
                  </a:lnTo>
                  <a:lnTo>
                    <a:pt x="195" y="727"/>
                  </a:lnTo>
                  <a:lnTo>
                    <a:pt x="177" y="702"/>
                  </a:lnTo>
                  <a:lnTo>
                    <a:pt x="158" y="673"/>
                  </a:lnTo>
                  <a:lnTo>
                    <a:pt x="140" y="639"/>
                  </a:lnTo>
                  <a:lnTo>
                    <a:pt x="124" y="601"/>
                  </a:lnTo>
                  <a:lnTo>
                    <a:pt x="112" y="560"/>
                  </a:lnTo>
                  <a:lnTo>
                    <a:pt x="104" y="518"/>
                  </a:lnTo>
                  <a:lnTo>
                    <a:pt x="97" y="476"/>
                  </a:lnTo>
                  <a:lnTo>
                    <a:pt x="91" y="434"/>
                  </a:lnTo>
                  <a:lnTo>
                    <a:pt x="86" y="391"/>
                  </a:lnTo>
                  <a:lnTo>
                    <a:pt x="78" y="350"/>
                  </a:lnTo>
                  <a:lnTo>
                    <a:pt x="68" y="309"/>
                  </a:lnTo>
                  <a:lnTo>
                    <a:pt x="56" y="269"/>
                  </a:lnTo>
                  <a:lnTo>
                    <a:pt x="38" y="230"/>
                  </a:lnTo>
                  <a:lnTo>
                    <a:pt x="22" y="191"/>
                  </a:lnTo>
                  <a:lnTo>
                    <a:pt x="12" y="152"/>
                  </a:lnTo>
                  <a:lnTo>
                    <a:pt x="5" y="112"/>
                  </a:lnTo>
                  <a:lnTo>
                    <a:pt x="2" y="77"/>
                  </a:lnTo>
                  <a:lnTo>
                    <a:pt x="0" y="46"/>
                  </a:lnTo>
                  <a:lnTo>
                    <a:pt x="2" y="21"/>
                  </a:lnTo>
                  <a:lnTo>
                    <a:pt x="3" y="5"/>
                  </a:lnTo>
                  <a:lnTo>
                    <a:pt x="3" y="0"/>
                  </a:lnTo>
                  <a:lnTo>
                    <a:pt x="4" y="5"/>
                  </a:lnTo>
                  <a:lnTo>
                    <a:pt x="8" y="19"/>
                  </a:lnTo>
                  <a:lnTo>
                    <a:pt x="14" y="42"/>
                  </a:lnTo>
                  <a:lnTo>
                    <a:pt x="23" y="70"/>
                  </a:lnTo>
                  <a:lnTo>
                    <a:pt x="35" y="104"/>
                  </a:lnTo>
                  <a:lnTo>
                    <a:pt x="49" y="140"/>
                  </a:lnTo>
                  <a:lnTo>
                    <a:pt x="64" y="179"/>
                  </a:lnTo>
                  <a:lnTo>
                    <a:pt x="82" y="217"/>
                  </a:lnTo>
                  <a:lnTo>
                    <a:pt x="98" y="256"/>
                  </a:lnTo>
                  <a:lnTo>
                    <a:pt x="111" y="297"/>
                  </a:lnTo>
                  <a:lnTo>
                    <a:pt x="120" y="338"/>
                  </a:lnTo>
                  <a:lnTo>
                    <a:pt x="128" y="380"/>
                  </a:lnTo>
                  <a:lnTo>
                    <a:pt x="134" y="421"/>
                  </a:lnTo>
                  <a:lnTo>
                    <a:pt x="140" y="464"/>
                  </a:lnTo>
                  <a:lnTo>
                    <a:pt x="145" y="506"/>
                  </a:lnTo>
                  <a:lnTo>
                    <a:pt x="154" y="548"/>
                  </a:lnTo>
                  <a:lnTo>
                    <a:pt x="164" y="589"/>
                  </a:lnTo>
                  <a:lnTo>
                    <a:pt x="175" y="628"/>
                  </a:lnTo>
                  <a:lnTo>
                    <a:pt x="187" y="664"/>
                  </a:lnTo>
                  <a:lnTo>
                    <a:pt x="198" y="696"/>
                  </a:lnTo>
                  <a:lnTo>
                    <a:pt x="209" y="723"/>
                  </a:lnTo>
                  <a:lnTo>
                    <a:pt x="217" y="744"/>
                  </a:lnTo>
                  <a:lnTo>
                    <a:pt x="221" y="757"/>
                  </a:lnTo>
                  <a:lnTo>
                    <a:pt x="224" y="76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6634" name="Freeform 11"/>
            <p:cNvSpPr>
              <a:spLocks/>
            </p:cNvSpPr>
            <p:nvPr/>
          </p:nvSpPr>
          <p:spPr bwMode="auto">
            <a:xfrm>
              <a:off x="277" y="2931"/>
              <a:ext cx="833" cy="1114"/>
            </a:xfrm>
            <a:custGeom>
              <a:avLst/>
              <a:gdLst>
                <a:gd name="T0" fmla="*/ 704 w 1667"/>
                <a:gd name="T1" fmla="*/ 836 h 2228"/>
                <a:gd name="T2" fmla="*/ 817 w 1667"/>
                <a:gd name="T3" fmla="*/ 869 h 2228"/>
                <a:gd name="T4" fmla="*/ 736 w 1667"/>
                <a:gd name="T5" fmla="*/ 834 h 2228"/>
                <a:gd name="T6" fmla="*/ 690 w 1667"/>
                <a:gd name="T7" fmla="*/ 798 h 2228"/>
                <a:gd name="T8" fmla="*/ 790 w 1667"/>
                <a:gd name="T9" fmla="*/ 746 h 2228"/>
                <a:gd name="T10" fmla="*/ 722 w 1667"/>
                <a:gd name="T11" fmla="*/ 768 h 2228"/>
                <a:gd name="T12" fmla="*/ 623 w 1667"/>
                <a:gd name="T13" fmla="*/ 708 h 2228"/>
                <a:gd name="T14" fmla="*/ 626 w 1667"/>
                <a:gd name="T15" fmla="*/ 539 h 2228"/>
                <a:gd name="T16" fmla="*/ 613 w 1667"/>
                <a:gd name="T17" fmla="*/ 504 h 2228"/>
                <a:gd name="T18" fmla="*/ 506 w 1667"/>
                <a:gd name="T19" fmla="*/ 554 h 2228"/>
                <a:gd name="T20" fmla="*/ 569 w 1667"/>
                <a:gd name="T21" fmla="*/ 436 h 2228"/>
                <a:gd name="T22" fmla="*/ 661 w 1667"/>
                <a:gd name="T23" fmla="*/ 152 h 2228"/>
                <a:gd name="T24" fmla="*/ 579 w 1667"/>
                <a:gd name="T25" fmla="*/ 74 h 2228"/>
                <a:gd name="T26" fmla="*/ 377 w 1667"/>
                <a:gd name="T27" fmla="*/ 340 h 2228"/>
                <a:gd name="T28" fmla="*/ 287 w 1667"/>
                <a:gd name="T29" fmla="*/ 284 h 2228"/>
                <a:gd name="T30" fmla="*/ 70 w 1667"/>
                <a:gd name="T31" fmla="*/ 60 h 2228"/>
                <a:gd name="T32" fmla="*/ 26 w 1667"/>
                <a:gd name="T33" fmla="*/ 400 h 2228"/>
                <a:gd name="T34" fmla="*/ 127 w 1667"/>
                <a:gd name="T35" fmla="*/ 555 h 2228"/>
                <a:gd name="T36" fmla="*/ 25 w 1667"/>
                <a:gd name="T37" fmla="*/ 664 h 2228"/>
                <a:gd name="T38" fmla="*/ 24 w 1667"/>
                <a:gd name="T39" fmla="*/ 821 h 2228"/>
                <a:gd name="T40" fmla="*/ 83 w 1667"/>
                <a:gd name="T41" fmla="*/ 920 h 2228"/>
                <a:gd name="T42" fmla="*/ 60 w 1667"/>
                <a:gd name="T43" fmla="*/ 988 h 2228"/>
                <a:gd name="T44" fmla="*/ 67 w 1667"/>
                <a:gd name="T45" fmla="*/ 789 h 2228"/>
                <a:gd name="T46" fmla="*/ 114 w 1667"/>
                <a:gd name="T47" fmla="*/ 621 h 2228"/>
                <a:gd name="T48" fmla="*/ 72 w 1667"/>
                <a:gd name="T49" fmla="*/ 382 h 2228"/>
                <a:gd name="T50" fmla="*/ 119 w 1667"/>
                <a:gd name="T51" fmla="*/ 111 h 2228"/>
                <a:gd name="T52" fmla="*/ 259 w 1667"/>
                <a:gd name="T53" fmla="*/ 440 h 2228"/>
                <a:gd name="T54" fmla="*/ 288 w 1667"/>
                <a:gd name="T55" fmla="*/ 477 h 2228"/>
                <a:gd name="T56" fmla="*/ 382 w 1667"/>
                <a:gd name="T57" fmla="*/ 384 h 2228"/>
                <a:gd name="T58" fmla="*/ 537 w 1667"/>
                <a:gd name="T59" fmla="*/ 165 h 2228"/>
                <a:gd name="T60" fmla="*/ 640 w 1667"/>
                <a:gd name="T61" fmla="*/ 116 h 2228"/>
                <a:gd name="T62" fmla="*/ 522 w 1667"/>
                <a:gd name="T63" fmla="*/ 415 h 2228"/>
                <a:gd name="T64" fmla="*/ 458 w 1667"/>
                <a:gd name="T65" fmla="*/ 510 h 2228"/>
                <a:gd name="T66" fmla="*/ 413 w 1667"/>
                <a:gd name="T67" fmla="*/ 488 h 2228"/>
                <a:gd name="T68" fmla="*/ 333 w 1667"/>
                <a:gd name="T69" fmla="*/ 473 h 2228"/>
                <a:gd name="T70" fmla="*/ 485 w 1667"/>
                <a:gd name="T71" fmla="*/ 575 h 2228"/>
                <a:gd name="T72" fmla="*/ 576 w 1667"/>
                <a:gd name="T73" fmla="*/ 662 h 2228"/>
                <a:gd name="T74" fmla="*/ 647 w 1667"/>
                <a:gd name="T75" fmla="*/ 865 h 2228"/>
                <a:gd name="T76" fmla="*/ 588 w 1667"/>
                <a:gd name="T77" fmla="*/ 842 h 2228"/>
                <a:gd name="T78" fmla="*/ 609 w 1667"/>
                <a:gd name="T79" fmla="*/ 871 h 2228"/>
                <a:gd name="T80" fmla="*/ 532 w 1667"/>
                <a:gd name="T81" fmla="*/ 944 h 2228"/>
                <a:gd name="T82" fmla="*/ 555 w 1667"/>
                <a:gd name="T83" fmla="*/ 876 h 2228"/>
                <a:gd name="T84" fmla="*/ 417 w 1667"/>
                <a:gd name="T85" fmla="*/ 909 h 2228"/>
                <a:gd name="T86" fmla="*/ 532 w 1667"/>
                <a:gd name="T87" fmla="*/ 871 h 2228"/>
                <a:gd name="T88" fmla="*/ 416 w 1667"/>
                <a:gd name="T89" fmla="*/ 900 h 2228"/>
                <a:gd name="T90" fmla="*/ 442 w 1667"/>
                <a:gd name="T91" fmla="*/ 850 h 2228"/>
                <a:gd name="T92" fmla="*/ 477 w 1667"/>
                <a:gd name="T93" fmla="*/ 844 h 2228"/>
                <a:gd name="T94" fmla="*/ 393 w 1667"/>
                <a:gd name="T95" fmla="*/ 849 h 2228"/>
                <a:gd name="T96" fmla="*/ 363 w 1667"/>
                <a:gd name="T97" fmla="*/ 853 h 2228"/>
                <a:gd name="T98" fmla="*/ 329 w 1667"/>
                <a:gd name="T99" fmla="*/ 886 h 2228"/>
                <a:gd name="T100" fmla="*/ 381 w 1667"/>
                <a:gd name="T101" fmla="*/ 914 h 2228"/>
                <a:gd name="T102" fmla="*/ 377 w 1667"/>
                <a:gd name="T103" fmla="*/ 932 h 2228"/>
                <a:gd name="T104" fmla="*/ 477 w 1667"/>
                <a:gd name="T105" fmla="*/ 955 h 2228"/>
                <a:gd name="T106" fmla="*/ 365 w 1667"/>
                <a:gd name="T107" fmla="*/ 978 h 2228"/>
                <a:gd name="T108" fmla="*/ 460 w 1667"/>
                <a:gd name="T109" fmla="*/ 1004 h 2228"/>
                <a:gd name="T110" fmla="*/ 505 w 1667"/>
                <a:gd name="T111" fmla="*/ 977 h 2228"/>
                <a:gd name="T112" fmla="*/ 609 w 1667"/>
                <a:gd name="T113" fmla="*/ 1085 h 2228"/>
                <a:gd name="T114" fmla="*/ 593 w 1667"/>
                <a:gd name="T115" fmla="*/ 956 h 2228"/>
                <a:gd name="T116" fmla="*/ 687 w 1667"/>
                <a:gd name="T117" fmla="*/ 860 h 2228"/>
                <a:gd name="T118" fmla="*/ 788 w 1667"/>
                <a:gd name="T119" fmla="*/ 915 h 2228"/>
                <a:gd name="T120" fmla="*/ 689 w 1667"/>
                <a:gd name="T121" fmla="*/ 852 h 2228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1667"/>
                <a:gd name="T184" fmla="*/ 0 h 2228"/>
                <a:gd name="T185" fmla="*/ 1667 w 1667"/>
                <a:gd name="T186" fmla="*/ 2228 h 2228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1667" h="2228">
                  <a:moveTo>
                    <a:pt x="1378" y="1704"/>
                  </a:moveTo>
                  <a:lnTo>
                    <a:pt x="1377" y="1702"/>
                  </a:lnTo>
                  <a:lnTo>
                    <a:pt x="1376" y="1702"/>
                  </a:lnTo>
                  <a:lnTo>
                    <a:pt x="1375" y="1702"/>
                  </a:lnTo>
                  <a:lnTo>
                    <a:pt x="1375" y="1701"/>
                  </a:lnTo>
                  <a:lnTo>
                    <a:pt x="1376" y="1700"/>
                  </a:lnTo>
                  <a:lnTo>
                    <a:pt x="1376" y="1699"/>
                  </a:lnTo>
                  <a:lnTo>
                    <a:pt x="1376" y="1698"/>
                  </a:lnTo>
                  <a:lnTo>
                    <a:pt x="1377" y="1691"/>
                  </a:lnTo>
                  <a:lnTo>
                    <a:pt x="1378" y="1684"/>
                  </a:lnTo>
                  <a:lnTo>
                    <a:pt x="1378" y="1677"/>
                  </a:lnTo>
                  <a:lnTo>
                    <a:pt x="1377" y="1670"/>
                  </a:lnTo>
                  <a:lnTo>
                    <a:pt x="1385" y="1670"/>
                  </a:lnTo>
                  <a:lnTo>
                    <a:pt x="1393" y="1671"/>
                  </a:lnTo>
                  <a:lnTo>
                    <a:pt x="1400" y="1673"/>
                  </a:lnTo>
                  <a:lnTo>
                    <a:pt x="1408" y="1673"/>
                  </a:lnTo>
                  <a:lnTo>
                    <a:pt x="1416" y="1674"/>
                  </a:lnTo>
                  <a:lnTo>
                    <a:pt x="1424" y="1675"/>
                  </a:lnTo>
                  <a:lnTo>
                    <a:pt x="1431" y="1677"/>
                  </a:lnTo>
                  <a:lnTo>
                    <a:pt x="1439" y="1678"/>
                  </a:lnTo>
                  <a:lnTo>
                    <a:pt x="1457" y="1682"/>
                  </a:lnTo>
                  <a:lnTo>
                    <a:pt x="1474" y="1685"/>
                  </a:lnTo>
                  <a:lnTo>
                    <a:pt x="1490" y="1689"/>
                  </a:lnTo>
                  <a:lnTo>
                    <a:pt x="1506" y="1692"/>
                  </a:lnTo>
                  <a:lnTo>
                    <a:pt x="1522" y="1697"/>
                  </a:lnTo>
                  <a:lnTo>
                    <a:pt x="1538" y="1701"/>
                  </a:lnTo>
                  <a:lnTo>
                    <a:pt x="1553" y="1706"/>
                  </a:lnTo>
                  <a:lnTo>
                    <a:pt x="1567" y="1711"/>
                  </a:lnTo>
                  <a:lnTo>
                    <a:pt x="1582" y="1716"/>
                  </a:lnTo>
                  <a:lnTo>
                    <a:pt x="1596" y="1722"/>
                  </a:lnTo>
                  <a:lnTo>
                    <a:pt x="1609" y="1728"/>
                  </a:lnTo>
                  <a:lnTo>
                    <a:pt x="1621" y="1734"/>
                  </a:lnTo>
                  <a:lnTo>
                    <a:pt x="1634" y="1739"/>
                  </a:lnTo>
                  <a:lnTo>
                    <a:pt x="1645" y="1745"/>
                  </a:lnTo>
                  <a:lnTo>
                    <a:pt x="1657" y="1751"/>
                  </a:lnTo>
                  <a:lnTo>
                    <a:pt x="1667" y="1758"/>
                  </a:lnTo>
                  <a:lnTo>
                    <a:pt x="1658" y="1750"/>
                  </a:lnTo>
                  <a:lnTo>
                    <a:pt x="1648" y="1742"/>
                  </a:lnTo>
                  <a:lnTo>
                    <a:pt x="1637" y="1735"/>
                  </a:lnTo>
                  <a:lnTo>
                    <a:pt x="1626" y="1727"/>
                  </a:lnTo>
                  <a:lnTo>
                    <a:pt x="1613" y="1720"/>
                  </a:lnTo>
                  <a:lnTo>
                    <a:pt x="1600" y="1713"/>
                  </a:lnTo>
                  <a:lnTo>
                    <a:pt x="1587" y="1706"/>
                  </a:lnTo>
                  <a:lnTo>
                    <a:pt x="1572" y="1700"/>
                  </a:lnTo>
                  <a:lnTo>
                    <a:pt x="1557" y="1693"/>
                  </a:lnTo>
                  <a:lnTo>
                    <a:pt x="1541" y="1688"/>
                  </a:lnTo>
                  <a:lnTo>
                    <a:pt x="1525" y="1683"/>
                  </a:lnTo>
                  <a:lnTo>
                    <a:pt x="1507" y="1677"/>
                  </a:lnTo>
                  <a:lnTo>
                    <a:pt x="1490" y="1673"/>
                  </a:lnTo>
                  <a:lnTo>
                    <a:pt x="1473" y="1668"/>
                  </a:lnTo>
                  <a:lnTo>
                    <a:pt x="1454" y="1664"/>
                  </a:lnTo>
                  <a:lnTo>
                    <a:pt x="1436" y="1661"/>
                  </a:lnTo>
                  <a:lnTo>
                    <a:pt x="1428" y="1660"/>
                  </a:lnTo>
                  <a:lnTo>
                    <a:pt x="1421" y="1658"/>
                  </a:lnTo>
                  <a:lnTo>
                    <a:pt x="1413" y="1658"/>
                  </a:lnTo>
                  <a:lnTo>
                    <a:pt x="1406" y="1656"/>
                  </a:lnTo>
                  <a:lnTo>
                    <a:pt x="1398" y="1655"/>
                  </a:lnTo>
                  <a:lnTo>
                    <a:pt x="1391" y="1654"/>
                  </a:lnTo>
                  <a:lnTo>
                    <a:pt x="1383" y="1654"/>
                  </a:lnTo>
                  <a:lnTo>
                    <a:pt x="1376" y="1653"/>
                  </a:lnTo>
                  <a:lnTo>
                    <a:pt x="1374" y="1643"/>
                  </a:lnTo>
                  <a:lnTo>
                    <a:pt x="1371" y="1631"/>
                  </a:lnTo>
                  <a:lnTo>
                    <a:pt x="1368" y="1621"/>
                  </a:lnTo>
                  <a:lnTo>
                    <a:pt x="1363" y="1609"/>
                  </a:lnTo>
                  <a:lnTo>
                    <a:pt x="1369" y="1605"/>
                  </a:lnTo>
                  <a:lnTo>
                    <a:pt x="1375" y="1600"/>
                  </a:lnTo>
                  <a:lnTo>
                    <a:pt x="1381" y="1597"/>
                  </a:lnTo>
                  <a:lnTo>
                    <a:pt x="1386" y="1592"/>
                  </a:lnTo>
                  <a:lnTo>
                    <a:pt x="1393" y="1587"/>
                  </a:lnTo>
                  <a:lnTo>
                    <a:pt x="1399" y="1583"/>
                  </a:lnTo>
                  <a:lnTo>
                    <a:pt x="1405" y="1579"/>
                  </a:lnTo>
                  <a:lnTo>
                    <a:pt x="1412" y="1575"/>
                  </a:lnTo>
                  <a:lnTo>
                    <a:pt x="1427" y="1565"/>
                  </a:lnTo>
                  <a:lnTo>
                    <a:pt x="1440" y="1556"/>
                  </a:lnTo>
                  <a:lnTo>
                    <a:pt x="1455" y="1548"/>
                  </a:lnTo>
                  <a:lnTo>
                    <a:pt x="1469" y="1540"/>
                  </a:lnTo>
                  <a:lnTo>
                    <a:pt x="1484" y="1532"/>
                  </a:lnTo>
                  <a:lnTo>
                    <a:pt x="1498" y="1525"/>
                  </a:lnTo>
                  <a:lnTo>
                    <a:pt x="1513" y="1518"/>
                  </a:lnTo>
                  <a:lnTo>
                    <a:pt x="1527" y="1512"/>
                  </a:lnTo>
                  <a:lnTo>
                    <a:pt x="1541" y="1507"/>
                  </a:lnTo>
                  <a:lnTo>
                    <a:pt x="1554" y="1501"/>
                  </a:lnTo>
                  <a:lnTo>
                    <a:pt x="1568" y="1495"/>
                  </a:lnTo>
                  <a:lnTo>
                    <a:pt x="1581" y="1492"/>
                  </a:lnTo>
                  <a:lnTo>
                    <a:pt x="1595" y="1487"/>
                  </a:lnTo>
                  <a:lnTo>
                    <a:pt x="1607" y="1484"/>
                  </a:lnTo>
                  <a:lnTo>
                    <a:pt x="1620" y="1480"/>
                  </a:lnTo>
                  <a:lnTo>
                    <a:pt x="1632" y="1478"/>
                  </a:lnTo>
                  <a:lnTo>
                    <a:pt x="1619" y="1478"/>
                  </a:lnTo>
                  <a:lnTo>
                    <a:pt x="1606" y="1480"/>
                  </a:lnTo>
                  <a:lnTo>
                    <a:pt x="1594" y="1481"/>
                  </a:lnTo>
                  <a:lnTo>
                    <a:pt x="1580" y="1484"/>
                  </a:lnTo>
                  <a:lnTo>
                    <a:pt x="1566" y="1487"/>
                  </a:lnTo>
                  <a:lnTo>
                    <a:pt x="1551" y="1492"/>
                  </a:lnTo>
                  <a:lnTo>
                    <a:pt x="1537" y="1496"/>
                  </a:lnTo>
                  <a:lnTo>
                    <a:pt x="1522" y="1501"/>
                  </a:lnTo>
                  <a:lnTo>
                    <a:pt x="1506" y="1507"/>
                  </a:lnTo>
                  <a:lnTo>
                    <a:pt x="1491" y="1514"/>
                  </a:lnTo>
                  <a:lnTo>
                    <a:pt x="1475" y="1521"/>
                  </a:lnTo>
                  <a:lnTo>
                    <a:pt x="1460" y="1529"/>
                  </a:lnTo>
                  <a:lnTo>
                    <a:pt x="1444" y="1537"/>
                  </a:lnTo>
                  <a:lnTo>
                    <a:pt x="1428" y="1546"/>
                  </a:lnTo>
                  <a:lnTo>
                    <a:pt x="1412" y="1555"/>
                  </a:lnTo>
                  <a:lnTo>
                    <a:pt x="1396" y="1565"/>
                  </a:lnTo>
                  <a:lnTo>
                    <a:pt x="1391" y="1569"/>
                  </a:lnTo>
                  <a:lnTo>
                    <a:pt x="1386" y="1572"/>
                  </a:lnTo>
                  <a:lnTo>
                    <a:pt x="1381" y="1576"/>
                  </a:lnTo>
                  <a:lnTo>
                    <a:pt x="1376" y="1579"/>
                  </a:lnTo>
                  <a:lnTo>
                    <a:pt x="1371" y="1583"/>
                  </a:lnTo>
                  <a:lnTo>
                    <a:pt x="1366" y="1586"/>
                  </a:lnTo>
                  <a:lnTo>
                    <a:pt x="1361" y="1590"/>
                  </a:lnTo>
                  <a:lnTo>
                    <a:pt x="1356" y="1593"/>
                  </a:lnTo>
                  <a:lnTo>
                    <a:pt x="1341" y="1562"/>
                  </a:lnTo>
                  <a:lnTo>
                    <a:pt x="1324" y="1530"/>
                  </a:lnTo>
                  <a:lnTo>
                    <a:pt x="1305" y="1500"/>
                  </a:lnTo>
                  <a:lnTo>
                    <a:pt x="1285" y="1470"/>
                  </a:lnTo>
                  <a:lnTo>
                    <a:pt x="1265" y="1442"/>
                  </a:lnTo>
                  <a:lnTo>
                    <a:pt x="1247" y="1417"/>
                  </a:lnTo>
                  <a:lnTo>
                    <a:pt x="1231" y="1395"/>
                  </a:lnTo>
                  <a:lnTo>
                    <a:pt x="1218" y="1378"/>
                  </a:lnTo>
                  <a:lnTo>
                    <a:pt x="1206" y="1358"/>
                  </a:lnTo>
                  <a:lnTo>
                    <a:pt x="1196" y="1340"/>
                  </a:lnTo>
                  <a:lnTo>
                    <a:pt x="1189" y="1321"/>
                  </a:lnTo>
                  <a:lnTo>
                    <a:pt x="1183" y="1304"/>
                  </a:lnTo>
                  <a:lnTo>
                    <a:pt x="1178" y="1284"/>
                  </a:lnTo>
                  <a:lnTo>
                    <a:pt x="1172" y="1265"/>
                  </a:lnTo>
                  <a:lnTo>
                    <a:pt x="1165" y="1242"/>
                  </a:lnTo>
                  <a:lnTo>
                    <a:pt x="1157" y="1216"/>
                  </a:lnTo>
                  <a:lnTo>
                    <a:pt x="1156" y="1196"/>
                  </a:lnTo>
                  <a:lnTo>
                    <a:pt x="1165" y="1173"/>
                  </a:lnTo>
                  <a:lnTo>
                    <a:pt x="1181" y="1149"/>
                  </a:lnTo>
                  <a:lnTo>
                    <a:pt x="1200" y="1125"/>
                  </a:lnTo>
                  <a:lnTo>
                    <a:pt x="1221" y="1106"/>
                  </a:lnTo>
                  <a:lnTo>
                    <a:pt x="1238" y="1089"/>
                  </a:lnTo>
                  <a:lnTo>
                    <a:pt x="1252" y="1078"/>
                  </a:lnTo>
                  <a:lnTo>
                    <a:pt x="1256" y="1074"/>
                  </a:lnTo>
                  <a:lnTo>
                    <a:pt x="1251" y="1078"/>
                  </a:lnTo>
                  <a:lnTo>
                    <a:pt x="1236" y="1089"/>
                  </a:lnTo>
                  <a:lnTo>
                    <a:pt x="1214" y="1105"/>
                  </a:lnTo>
                  <a:lnTo>
                    <a:pt x="1189" y="1122"/>
                  </a:lnTo>
                  <a:lnTo>
                    <a:pt x="1164" y="1139"/>
                  </a:lnTo>
                  <a:lnTo>
                    <a:pt x="1142" y="1153"/>
                  </a:lnTo>
                  <a:lnTo>
                    <a:pt x="1126" y="1162"/>
                  </a:lnTo>
                  <a:lnTo>
                    <a:pt x="1119" y="1163"/>
                  </a:lnTo>
                  <a:lnTo>
                    <a:pt x="1120" y="1151"/>
                  </a:lnTo>
                  <a:lnTo>
                    <a:pt x="1131" y="1131"/>
                  </a:lnTo>
                  <a:lnTo>
                    <a:pt x="1148" y="1106"/>
                  </a:lnTo>
                  <a:lnTo>
                    <a:pt x="1169" y="1079"/>
                  </a:lnTo>
                  <a:lnTo>
                    <a:pt x="1191" y="1053"/>
                  </a:lnTo>
                  <a:lnTo>
                    <a:pt x="1209" y="1031"/>
                  </a:lnTo>
                  <a:lnTo>
                    <a:pt x="1223" y="1015"/>
                  </a:lnTo>
                  <a:lnTo>
                    <a:pt x="1227" y="1009"/>
                  </a:lnTo>
                  <a:lnTo>
                    <a:pt x="1222" y="1014"/>
                  </a:lnTo>
                  <a:lnTo>
                    <a:pt x="1208" y="1025"/>
                  </a:lnTo>
                  <a:lnTo>
                    <a:pt x="1188" y="1043"/>
                  </a:lnTo>
                  <a:lnTo>
                    <a:pt x="1165" y="1062"/>
                  </a:lnTo>
                  <a:lnTo>
                    <a:pt x="1142" y="1083"/>
                  </a:lnTo>
                  <a:lnTo>
                    <a:pt x="1120" y="1102"/>
                  </a:lnTo>
                  <a:lnTo>
                    <a:pt x="1104" y="1117"/>
                  </a:lnTo>
                  <a:lnTo>
                    <a:pt x="1095" y="1128"/>
                  </a:lnTo>
                  <a:lnTo>
                    <a:pt x="1087" y="1136"/>
                  </a:lnTo>
                  <a:lnTo>
                    <a:pt x="1078" y="1138"/>
                  </a:lnTo>
                  <a:lnTo>
                    <a:pt x="1067" y="1137"/>
                  </a:lnTo>
                  <a:lnTo>
                    <a:pt x="1057" y="1132"/>
                  </a:lnTo>
                  <a:lnTo>
                    <a:pt x="1047" y="1127"/>
                  </a:lnTo>
                  <a:lnTo>
                    <a:pt x="1038" y="1120"/>
                  </a:lnTo>
                  <a:lnTo>
                    <a:pt x="1028" y="1114"/>
                  </a:lnTo>
                  <a:lnTo>
                    <a:pt x="1019" y="1111"/>
                  </a:lnTo>
                  <a:lnTo>
                    <a:pt x="1013" y="1108"/>
                  </a:lnTo>
                  <a:lnTo>
                    <a:pt x="1008" y="1107"/>
                  </a:lnTo>
                  <a:lnTo>
                    <a:pt x="1003" y="1105"/>
                  </a:lnTo>
                  <a:lnTo>
                    <a:pt x="1000" y="1101"/>
                  </a:lnTo>
                  <a:lnTo>
                    <a:pt x="1000" y="1075"/>
                  </a:lnTo>
                  <a:lnTo>
                    <a:pt x="1000" y="1045"/>
                  </a:lnTo>
                  <a:lnTo>
                    <a:pt x="1000" y="1015"/>
                  </a:lnTo>
                  <a:lnTo>
                    <a:pt x="1000" y="990"/>
                  </a:lnTo>
                  <a:lnTo>
                    <a:pt x="1002" y="982"/>
                  </a:lnTo>
                  <a:lnTo>
                    <a:pt x="1008" y="972"/>
                  </a:lnTo>
                  <a:lnTo>
                    <a:pt x="1017" y="962"/>
                  </a:lnTo>
                  <a:lnTo>
                    <a:pt x="1029" y="952"/>
                  </a:lnTo>
                  <a:lnTo>
                    <a:pt x="1044" y="941"/>
                  </a:lnTo>
                  <a:lnTo>
                    <a:pt x="1061" y="929"/>
                  </a:lnTo>
                  <a:lnTo>
                    <a:pt x="1079" y="916"/>
                  </a:lnTo>
                  <a:lnTo>
                    <a:pt x="1099" y="902"/>
                  </a:lnTo>
                  <a:lnTo>
                    <a:pt x="1118" y="888"/>
                  </a:lnTo>
                  <a:lnTo>
                    <a:pt x="1139" y="872"/>
                  </a:lnTo>
                  <a:lnTo>
                    <a:pt x="1158" y="856"/>
                  </a:lnTo>
                  <a:lnTo>
                    <a:pt x="1177" y="839"/>
                  </a:lnTo>
                  <a:lnTo>
                    <a:pt x="1195" y="819"/>
                  </a:lnTo>
                  <a:lnTo>
                    <a:pt x="1211" y="800"/>
                  </a:lnTo>
                  <a:lnTo>
                    <a:pt x="1224" y="778"/>
                  </a:lnTo>
                  <a:lnTo>
                    <a:pt x="1236" y="756"/>
                  </a:lnTo>
                  <a:lnTo>
                    <a:pt x="1253" y="705"/>
                  </a:lnTo>
                  <a:lnTo>
                    <a:pt x="1264" y="648"/>
                  </a:lnTo>
                  <a:lnTo>
                    <a:pt x="1274" y="589"/>
                  </a:lnTo>
                  <a:lnTo>
                    <a:pt x="1280" y="531"/>
                  </a:lnTo>
                  <a:lnTo>
                    <a:pt x="1284" y="479"/>
                  </a:lnTo>
                  <a:lnTo>
                    <a:pt x="1285" y="437"/>
                  </a:lnTo>
                  <a:lnTo>
                    <a:pt x="1286" y="409"/>
                  </a:lnTo>
                  <a:lnTo>
                    <a:pt x="1286" y="399"/>
                  </a:lnTo>
                  <a:lnTo>
                    <a:pt x="1292" y="386"/>
                  </a:lnTo>
                  <a:lnTo>
                    <a:pt x="1305" y="353"/>
                  </a:lnTo>
                  <a:lnTo>
                    <a:pt x="1323" y="304"/>
                  </a:lnTo>
                  <a:lnTo>
                    <a:pt x="1341" y="246"/>
                  </a:lnTo>
                  <a:lnTo>
                    <a:pt x="1356" y="182"/>
                  </a:lnTo>
                  <a:lnTo>
                    <a:pt x="1364" y="121"/>
                  </a:lnTo>
                  <a:lnTo>
                    <a:pt x="1361" y="66"/>
                  </a:lnTo>
                  <a:lnTo>
                    <a:pt x="1344" y="23"/>
                  </a:lnTo>
                  <a:lnTo>
                    <a:pt x="1330" y="9"/>
                  </a:lnTo>
                  <a:lnTo>
                    <a:pt x="1317" y="1"/>
                  </a:lnTo>
                  <a:lnTo>
                    <a:pt x="1303" y="0"/>
                  </a:lnTo>
                  <a:lnTo>
                    <a:pt x="1289" y="4"/>
                  </a:lnTo>
                  <a:lnTo>
                    <a:pt x="1275" y="12"/>
                  </a:lnTo>
                  <a:lnTo>
                    <a:pt x="1260" y="23"/>
                  </a:lnTo>
                  <a:lnTo>
                    <a:pt x="1244" y="39"/>
                  </a:lnTo>
                  <a:lnTo>
                    <a:pt x="1227" y="58"/>
                  </a:lnTo>
                  <a:lnTo>
                    <a:pt x="1211" y="79"/>
                  </a:lnTo>
                  <a:lnTo>
                    <a:pt x="1194" y="100"/>
                  </a:lnTo>
                  <a:lnTo>
                    <a:pt x="1177" y="123"/>
                  </a:lnTo>
                  <a:lnTo>
                    <a:pt x="1158" y="148"/>
                  </a:lnTo>
                  <a:lnTo>
                    <a:pt x="1139" y="171"/>
                  </a:lnTo>
                  <a:lnTo>
                    <a:pt x="1119" y="193"/>
                  </a:lnTo>
                  <a:lnTo>
                    <a:pt x="1099" y="214"/>
                  </a:lnTo>
                  <a:lnTo>
                    <a:pt x="1077" y="233"/>
                  </a:lnTo>
                  <a:lnTo>
                    <a:pt x="1043" y="262"/>
                  </a:lnTo>
                  <a:lnTo>
                    <a:pt x="1012" y="293"/>
                  </a:lnTo>
                  <a:lnTo>
                    <a:pt x="981" y="326"/>
                  </a:lnTo>
                  <a:lnTo>
                    <a:pt x="951" y="363"/>
                  </a:lnTo>
                  <a:lnTo>
                    <a:pt x="922" y="400"/>
                  </a:lnTo>
                  <a:lnTo>
                    <a:pt x="896" y="438"/>
                  </a:lnTo>
                  <a:lnTo>
                    <a:pt x="871" y="477"/>
                  </a:lnTo>
                  <a:lnTo>
                    <a:pt x="846" y="515"/>
                  </a:lnTo>
                  <a:lnTo>
                    <a:pt x="825" y="552"/>
                  </a:lnTo>
                  <a:lnTo>
                    <a:pt x="804" y="588"/>
                  </a:lnTo>
                  <a:lnTo>
                    <a:pt x="785" y="621"/>
                  </a:lnTo>
                  <a:lnTo>
                    <a:pt x="769" y="652"/>
                  </a:lnTo>
                  <a:lnTo>
                    <a:pt x="754" y="680"/>
                  </a:lnTo>
                  <a:lnTo>
                    <a:pt x="743" y="703"/>
                  </a:lnTo>
                  <a:lnTo>
                    <a:pt x="732" y="722"/>
                  </a:lnTo>
                  <a:lnTo>
                    <a:pt x="726" y="736"/>
                  </a:lnTo>
                  <a:lnTo>
                    <a:pt x="716" y="750"/>
                  </a:lnTo>
                  <a:lnTo>
                    <a:pt x="701" y="764"/>
                  </a:lnTo>
                  <a:lnTo>
                    <a:pt x="683" y="779"/>
                  </a:lnTo>
                  <a:lnTo>
                    <a:pt x="661" y="795"/>
                  </a:lnTo>
                  <a:lnTo>
                    <a:pt x="639" y="811"/>
                  </a:lnTo>
                  <a:lnTo>
                    <a:pt x="616" y="827"/>
                  </a:lnTo>
                  <a:lnTo>
                    <a:pt x="594" y="844"/>
                  </a:lnTo>
                  <a:lnTo>
                    <a:pt x="575" y="862"/>
                  </a:lnTo>
                  <a:lnTo>
                    <a:pt x="579" y="821"/>
                  </a:lnTo>
                  <a:lnTo>
                    <a:pt x="585" y="778"/>
                  </a:lnTo>
                  <a:lnTo>
                    <a:pt x="589" y="728"/>
                  </a:lnTo>
                  <a:lnTo>
                    <a:pt x="591" y="677"/>
                  </a:lnTo>
                  <a:lnTo>
                    <a:pt x="586" y="623"/>
                  </a:lnTo>
                  <a:lnTo>
                    <a:pt x="575" y="568"/>
                  </a:lnTo>
                  <a:lnTo>
                    <a:pt x="553" y="513"/>
                  </a:lnTo>
                  <a:lnTo>
                    <a:pt x="519" y="459"/>
                  </a:lnTo>
                  <a:lnTo>
                    <a:pt x="496" y="426"/>
                  </a:lnTo>
                  <a:lnTo>
                    <a:pt x="471" y="392"/>
                  </a:lnTo>
                  <a:lnTo>
                    <a:pt x="446" y="357"/>
                  </a:lnTo>
                  <a:lnTo>
                    <a:pt x="420" y="322"/>
                  </a:lnTo>
                  <a:lnTo>
                    <a:pt x="394" y="287"/>
                  </a:lnTo>
                  <a:lnTo>
                    <a:pt x="368" y="254"/>
                  </a:lnTo>
                  <a:lnTo>
                    <a:pt x="341" y="221"/>
                  </a:lnTo>
                  <a:lnTo>
                    <a:pt x="315" y="193"/>
                  </a:lnTo>
                  <a:lnTo>
                    <a:pt x="288" y="166"/>
                  </a:lnTo>
                  <a:lnTo>
                    <a:pt x="262" y="145"/>
                  </a:lnTo>
                  <a:lnTo>
                    <a:pt x="236" y="128"/>
                  </a:lnTo>
                  <a:lnTo>
                    <a:pt x="211" y="117"/>
                  </a:lnTo>
                  <a:lnTo>
                    <a:pt x="187" y="111"/>
                  </a:lnTo>
                  <a:lnTo>
                    <a:pt x="163" y="112"/>
                  </a:lnTo>
                  <a:lnTo>
                    <a:pt x="141" y="121"/>
                  </a:lnTo>
                  <a:lnTo>
                    <a:pt x="119" y="138"/>
                  </a:lnTo>
                  <a:lnTo>
                    <a:pt x="82" y="182"/>
                  </a:lnTo>
                  <a:lnTo>
                    <a:pt x="56" y="226"/>
                  </a:lnTo>
                  <a:lnTo>
                    <a:pt x="36" y="270"/>
                  </a:lnTo>
                  <a:lnTo>
                    <a:pt x="23" y="312"/>
                  </a:lnTo>
                  <a:lnTo>
                    <a:pt x="15" y="353"/>
                  </a:lnTo>
                  <a:lnTo>
                    <a:pt x="12" y="390"/>
                  </a:lnTo>
                  <a:lnTo>
                    <a:pt x="11" y="421"/>
                  </a:lnTo>
                  <a:lnTo>
                    <a:pt x="11" y="447"/>
                  </a:lnTo>
                  <a:lnTo>
                    <a:pt x="11" y="476"/>
                  </a:lnTo>
                  <a:lnTo>
                    <a:pt x="12" y="516"/>
                  </a:lnTo>
                  <a:lnTo>
                    <a:pt x="14" y="562"/>
                  </a:lnTo>
                  <a:lnTo>
                    <a:pt x="18" y="614"/>
                  </a:lnTo>
                  <a:lnTo>
                    <a:pt x="23" y="666"/>
                  </a:lnTo>
                  <a:lnTo>
                    <a:pt x="30" y="717"/>
                  </a:lnTo>
                  <a:lnTo>
                    <a:pt x="41" y="762"/>
                  </a:lnTo>
                  <a:lnTo>
                    <a:pt x="53" y="800"/>
                  </a:lnTo>
                  <a:lnTo>
                    <a:pt x="62" y="817"/>
                  </a:lnTo>
                  <a:lnTo>
                    <a:pt x="74" y="835"/>
                  </a:lnTo>
                  <a:lnTo>
                    <a:pt x="88" y="855"/>
                  </a:lnTo>
                  <a:lnTo>
                    <a:pt x="103" y="876"/>
                  </a:lnTo>
                  <a:lnTo>
                    <a:pt x="120" y="896"/>
                  </a:lnTo>
                  <a:lnTo>
                    <a:pt x="138" y="918"/>
                  </a:lnTo>
                  <a:lnTo>
                    <a:pt x="157" y="940"/>
                  </a:lnTo>
                  <a:lnTo>
                    <a:pt x="175" y="962"/>
                  </a:lnTo>
                  <a:lnTo>
                    <a:pt x="193" y="983"/>
                  </a:lnTo>
                  <a:lnTo>
                    <a:pt x="210" y="1003"/>
                  </a:lnTo>
                  <a:lnTo>
                    <a:pt x="225" y="1023"/>
                  </a:lnTo>
                  <a:lnTo>
                    <a:pt x="237" y="1041"/>
                  </a:lnTo>
                  <a:lnTo>
                    <a:pt x="248" y="1059"/>
                  </a:lnTo>
                  <a:lnTo>
                    <a:pt x="256" y="1074"/>
                  </a:lnTo>
                  <a:lnTo>
                    <a:pt x="259" y="1086"/>
                  </a:lnTo>
                  <a:lnTo>
                    <a:pt x="259" y="1098"/>
                  </a:lnTo>
                  <a:lnTo>
                    <a:pt x="255" y="1109"/>
                  </a:lnTo>
                  <a:lnTo>
                    <a:pt x="248" y="1121"/>
                  </a:lnTo>
                  <a:lnTo>
                    <a:pt x="239" y="1132"/>
                  </a:lnTo>
                  <a:lnTo>
                    <a:pt x="226" y="1145"/>
                  </a:lnTo>
                  <a:lnTo>
                    <a:pt x="212" y="1158"/>
                  </a:lnTo>
                  <a:lnTo>
                    <a:pt x="197" y="1172"/>
                  </a:lnTo>
                  <a:lnTo>
                    <a:pt x="182" y="1184"/>
                  </a:lnTo>
                  <a:lnTo>
                    <a:pt x="165" y="1197"/>
                  </a:lnTo>
                  <a:lnTo>
                    <a:pt x="149" y="1211"/>
                  </a:lnTo>
                  <a:lnTo>
                    <a:pt x="133" y="1223"/>
                  </a:lnTo>
                  <a:lnTo>
                    <a:pt x="117" y="1236"/>
                  </a:lnTo>
                  <a:lnTo>
                    <a:pt x="103" y="1248"/>
                  </a:lnTo>
                  <a:lnTo>
                    <a:pt x="89" y="1259"/>
                  </a:lnTo>
                  <a:lnTo>
                    <a:pt x="79" y="1271"/>
                  </a:lnTo>
                  <a:lnTo>
                    <a:pt x="69" y="1281"/>
                  </a:lnTo>
                  <a:lnTo>
                    <a:pt x="64" y="1291"/>
                  </a:lnTo>
                  <a:lnTo>
                    <a:pt x="59" y="1304"/>
                  </a:lnTo>
                  <a:lnTo>
                    <a:pt x="51" y="1329"/>
                  </a:lnTo>
                  <a:lnTo>
                    <a:pt x="41" y="1362"/>
                  </a:lnTo>
                  <a:lnTo>
                    <a:pt x="30" y="1397"/>
                  </a:lnTo>
                  <a:lnTo>
                    <a:pt x="21" y="1433"/>
                  </a:lnTo>
                  <a:lnTo>
                    <a:pt x="12" y="1463"/>
                  </a:lnTo>
                  <a:lnTo>
                    <a:pt x="6" y="1484"/>
                  </a:lnTo>
                  <a:lnTo>
                    <a:pt x="4" y="1492"/>
                  </a:lnTo>
                  <a:lnTo>
                    <a:pt x="6" y="1489"/>
                  </a:lnTo>
                  <a:lnTo>
                    <a:pt x="13" y="1485"/>
                  </a:lnTo>
                  <a:lnTo>
                    <a:pt x="23" y="1478"/>
                  </a:lnTo>
                  <a:lnTo>
                    <a:pt x="35" y="1471"/>
                  </a:lnTo>
                  <a:lnTo>
                    <a:pt x="46" y="1465"/>
                  </a:lnTo>
                  <a:lnTo>
                    <a:pt x="57" y="1462"/>
                  </a:lnTo>
                  <a:lnTo>
                    <a:pt x="64" y="1462"/>
                  </a:lnTo>
                  <a:lnTo>
                    <a:pt x="66" y="1468"/>
                  </a:lnTo>
                  <a:lnTo>
                    <a:pt x="62" y="1512"/>
                  </a:lnTo>
                  <a:lnTo>
                    <a:pt x="56" y="1580"/>
                  </a:lnTo>
                  <a:lnTo>
                    <a:pt x="49" y="1643"/>
                  </a:lnTo>
                  <a:lnTo>
                    <a:pt x="46" y="1669"/>
                  </a:lnTo>
                  <a:lnTo>
                    <a:pt x="49" y="1667"/>
                  </a:lnTo>
                  <a:lnTo>
                    <a:pt x="54" y="1662"/>
                  </a:lnTo>
                  <a:lnTo>
                    <a:pt x="62" y="1656"/>
                  </a:lnTo>
                  <a:lnTo>
                    <a:pt x="72" y="1651"/>
                  </a:lnTo>
                  <a:lnTo>
                    <a:pt x="82" y="1646"/>
                  </a:lnTo>
                  <a:lnTo>
                    <a:pt x="92" y="1645"/>
                  </a:lnTo>
                  <a:lnTo>
                    <a:pt x="102" y="1647"/>
                  </a:lnTo>
                  <a:lnTo>
                    <a:pt x="109" y="1655"/>
                  </a:lnTo>
                  <a:lnTo>
                    <a:pt x="129" y="1693"/>
                  </a:lnTo>
                  <a:lnTo>
                    <a:pt x="146" y="1727"/>
                  </a:lnTo>
                  <a:lnTo>
                    <a:pt x="160" y="1754"/>
                  </a:lnTo>
                  <a:lnTo>
                    <a:pt x="171" y="1777"/>
                  </a:lnTo>
                  <a:lnTo>
                    <a:pt x="176" y="1797"/>
                  </a:lnTo>
                  <a:lnTo>
                    <a:pt x="179" y="1813"/>
                  </a:lnTo>
                  <a:lnTo>
                    <a:pt x="175" y="1827"/>
                  </a:lnTo>
                  <a:lnTo>
                    <a:pt x="166" y="1840"/>
                  </a:lnTo>
                  <a:lnTo>
                    <a:pt x="150" y="1857"/>
                  </a:lnTo>
                  <a:lnTo>
                    <a:pt x="127" y="1882"/>
                  </a:lnTo>
                  <a:lnTo>
                    <a:pt x="99" y="1913"/>
                  </a:lnTo>
                  <a:lnTo>
                    <a:pt x="72" y="1947"/>
                  </a:lnTo>
                  <a:lnTo>
                    <a:pt x="44" y="1979"/>
                  </a:lnTo>
                  <a:lnTo>
                    <a:pt x="22" y="2005"/>
                  </a:lnTo>
                  <a:lnTo>
                    <a:pt x="6" y="2024"/>
                  </a:lnTo>
                  <a:lnTo>
                    <a:pt x="0" y="2031"/>
                  </a:lnTo>
                  <a:lnTo>
                    <a:pt x="3" y="2030"/>
                  </a:lnTo>
                  <a:lnTo>
                    <a:pt x="8" y="2028"/>
                  </a:lnTo>
                  <a:lnTo>
                    <a:pt x="18" y="2024"/>
                  </a:lnTo>
                  <a:lnTo>
                    <a:pt x="30" y="2019"/>
                  </a:lnTo>
                  <a:lnTo>
                    <a:pt x="45" y="2013"/>
                  </a:lnTo>
                  <a:lnTo>
                    <a:pt x="61" y="2005"/>
                  </a:lnTo>
                  <a:lnTo>
                    <a:pt x="80" y="1997"/>
                  </a:lnTo>
                  <a:lnTo>
                    <a:pt x="99" y="1987"/>
                  </a:lnTo>
                  <a:lnTo>
                    <a:pt x="120" y="1977"/>
                  </a:lnTo>
                  <a:lnTo>
                    <a:pt x="141" y="1964"/>
                  </a:lnTo>
                  <a:lnTo>
                    <a:pt x="160" y="1951"/>
                  </a:lnTo>
                  <a:lnTo>
                    <a:pt x="180" y="1937"/>
                  </a:lnTo>
                  <a:lnTo>
                    <a:pt x="198" y="1921"/>
                  </a:lnTo>
                  <a:lnTo>
                    <a:pt x="216" y="1905"/>
                  </a:lnTo>
                  <a:lnTo>
                    <a:pt x="229" y="1889"/>
                  </a:lnTo>
                  <a:lnTo>
                    <a:pt x="242" y="1871"/>
                  </a:lnTo>
                  <a:lnTo>
                    <a:pt x="248" y="1856"/>
                  </a:lnTo>
                  <a:lnTo>
                    <a:pt x="248" y="1837"/>
                  </a:lnTo>
                  <a:lnTo>
                    <a:pt x="243" y="1817"/>
                  </a:lnTo>
                  <a:lnTo>
                    <a:pt x="234" y="1793"/>
                  </a:lnTo>
                  <a:lnTo>
                    <a:pt x="221" y="1766"/>
                  </a:lnTo>
                  <a:lnTo>
                    <a:pt x="205" y="1735"/>
                  </a:lnTo>
                  <a:lnTo>
                    <a:pt x="187" y="1700"/>
                  </a:lnTo>
                  <a:lnTo>
                    <a:pt x="166" y="1661"/>
                  </a:lnTo>
                  <a:lnTo>
                    <a:pt x="148" y="1620"/>
                  </a:lnTo>
                  <a:lnTo>
                    <a:pt x="135" y="1579"/>
                  </a:lnTo>
                  <a:lnTo>
                    <a:pt x="128" y="1540"/>
                  </a:lnTo>
                  <a:lnTo>
                    <a:pt x="127" y="1502"/>
                  </a:lnTo>
                  <a:lnTo>
                    <a:pt x="129" y="1465"/>
                  </a:lnTo>
                  <a:lnTo>
                    <a:pt x="136" y="1430"/>
                  </a:lnTo>
                  <a:lnTo>
                    <a:pt x="146" y="1396"/>
                  </a:lnTo>
                  <a:lnTo>
                    <a:pt x="159" y="1365"/>
                  </a:lnTo>
                  <a:lnTo>
                    <a:pt x="166" y="1350"/>
                  </a:lnTo>
                  <a:lnTo>
                    <a:pt x="174" y="1335"/>
                  </a:lnTo>
                  <a:lnTo>
                    <a:pt x="183" y="1319"/>
                  </a:lnTo>
                  <a:lnTo>
                    <a:pt x="193" y="1303"/>
                  </a:lnTo>
                  <a:lnTo>
                    <a:pt x="202" y="1287"/>
                  </a:lnTo>
                  <a:lnTo>
                    <a:pt x="212" y="1271"/>
                  </a:lnTo>
                  <a:lnTo>
                    <a:pt x="221" y="1254"/>
                  </a:lnTo>
                  <a:lnTo>
                    <a:pt x="231" y="1240"/>
                  </a:lnTo>
                  <a:lnTo>
                    <a:pt x="229" y="1241"/>
                  </a:lnTo>
                  <a:lnTo>
                    <a:pt x="229" y="1242"/>
                  </a:lnTo>
                  <a:lnTo>
                    <a:pt x="233" y="1237"/>
                  </a:lnTo>
                  <a:lnTo>
                    <a:pt x="242" y="1222"/>
                  </a:lnTo>
                  <a:lnTo>
                    <a:pt x="256" y="1203"/>
                  </a:lnTo>
                  <a:lnTo>
                    <a:pt x="271" y="1177"/>
                  </a:lnTo>
                  <a:lnTo>
                    <a:pt x="286" y="1151"/>
                  </a:lnTo>
                  <a:lnTo>
                    <a:pt x="300" y="1125"/>
                  </a:lnTo>
                  <a:lnTo>
                    <a:pt x="309" y="1101"/>
                  </a:lnTo>
                  <a:lnTo>
                    <a:pt x="312" y="1083"/>
                  </a:lnTo>
                  <a:lnTo>
                    <a:pt x="307" y="1060"/>
                  </a:lnTo>
                  <a:lnTo>
                    <a:pt x="290" y="1025"/>
                  </a:lnTo>
                  <a:lnTo>
                    <a:pt x="267" y="982"/>
                  </a:lnTo>
                  <a:lnTo>
                    <a:pt x="240" y="933"/>
                  </a:lnTo>
                  <a:lnTo>
                    <a:pt x="211" y="884"/>
                  </a:lnTo>
                  <a:lnTo>
                    <a:pt x="184" y="838"/>
                  </a:lnTo>
                  <a:lnTo>
                    <a:pt x="161" y="796"/>
                  </a:lnTo>
                  <a:lnTo>
                    <a:pt x="145" y="765"/>
                  </a:lnTo>
                  <a:lnTo>
                    <a:pt x="128" y="699"/>
                  </a:lnTo>
                  <a:lnTo>
                    <a:pt x="118" y="618"/>
                  </a:lnTo>
                  <a:lnTo>
                    <a:pt x="113" y="542"/>
                  </a:lnTo>
                  <a:lnTo>
                    <a:pt x="112" y="487"/>
                  </a:lnTo>
                  <a:lnTo>
                    <a:pt x="110" y="466"/>
                  </a:lnTo>
                  <a:lnTo>
                    <a:pt x="106" y="439"/>
                  </a:lnTo>
                  <a:lnTo>
                    <a:pt x="102" y="408"/>
                  </a:lnTo>
                  <a:lnTo>
                    <a:pt x="99" y="375"/>
                  </a:lnTo>
                  <a:lnTo>
                    <a:pt x="102" y="339"/>
                  </a:lnTo>
                  <a:lnTo>
                    <a:pt x="109" y="302"/>
                  </a:lnTo>
                  <a:lnTo>
                    <a:pt x="126" y="265"/>
                  </a:lnTo>
                  <a:lnTo>
                    <a:pt x="152" y="231"/>
                  </a:lnTo>
                  <a:lnTo>
                    <a:pt x="168" y="217"/>
                  </a:lnTo>
                  <a:lnTo>
                    <a:pt x="186" y="210"/>
                  </a:lnTo>
                  <a:lnTo>
                    <a:pt x="203" y="209"/>
                  </a:lnTo>
                  <a:lnTo>
                    <a:pt x="220" y="213"/>
                  </a:lnTo>
                  <a:lnTo>
                    <a:pt x="239" y="223"/>
                  </a:lnTo>
                  <a:lnTo>
                    <a:pt x="256" y="236"/>
                  </a:lnTo>
                  <a:lnTo>
                    <a:pt x="274" y="254"/>
                  </a:lnTo>
                  <a:lnTo>
                    <a:pt x="293" y="273"/>
                  </a:lnTo>
                  <a:lnTo>
                    <a:pt x="310" y="296"/>
                  </a:lnTo>
                  <a:lnTo>
                    <a:pt x="328" y="322"/>
                  </a:lnTo>
                  <a:lnTo>
                    <a:pt x="347" y="348"/>
                  </a:lnTo>
                  <a:lnTo>
                    <a:pt x="365" y="376"/>
                  </a:lnTo>
                  <a:lnTo>
                    <a:pt x="384" y="403"/>
                  </a:lnTo>
                  <a:lnTo>
                    <a:pt x="402" y="431"/>
                  </a:lnTo>
                  <a:lnTo>
                    <a:pt x="420" y="459"/>
                  </a:lnTo>
                  <a:lnTo>
                    <a:pt x="439" y="484"/>
                  </a:lnTo>
                  <a:lnTo>
                    <a:pt x="470" y="539"/>
                  </a:lnTo>
                  <a:lnTo>
                    <a:pt x="493" y="605"/>
                  </a:lnTo>
                  <a:lnTo>
                    <a:pt x="507" y="676"/>
                  </a:lnTo>
                  <a:lnTo>
                    <a:pt x="515" y="749"/>
                  </a:lnTo>
                  <a:lnTo>
                    <a:pt x="519" y="818"/>
                  </a:lnTo>
                  <a:lnTo>
                    <a:pt x="519" y="880"/>
                  </a:lnTo>
                  <a:lnTo>
                    <a:pt x="519" y="930"/>
                  </a:lnTo>
                  <a:lnTo>
                    <a:pt x="518" y="964"/>
                  </a:lnTo>
                  <a:lnTo>
                    <a:pt x="524" y="986"/>
                  </a:lnTo>
                  <a:lnTo>
                    <a:pt x="539" y="1002"/>
                  </a:lnTo>
                  <a:lnTo>
                    <a:pt x="560" y="1014"/>
                  </a:lnTo>
                  <a:lnTo>
                    <a:pt x="584" y="1022"/>
                  </a:lnTo>
                  <a:lnTo>
                    <a:pt x="608" y="1028"/>
                  </a:lnTo>
                  <a:lnTo>
                    <a:pt x="629" y="1031"/>
                  </a:lnTo>
                  <a:lnTo>
                    <a:pt x="644" y="1032"/>
                  </a:lnTo>
                  <a:lnTo>
                    <a:pt x="650" y="1032"/>
                  </a:lnTo>
                  <a:lnTo>
                    <a:pt x="646" y="1031"/>
                  </a:lnTo>
                  <a:lnTo>
                    <a:pt x="638" y="1026"/>
                  </a:lnTo>
                  <a:lnTo>
                    <a:pt x="627" y="1020"/>
                  </a:lnTo>
                  <a:lnTo>
                    <a:pt x="613" y="1009"/>
                  </a:lnTo>
                  <a:lnTo>
                    <a:pt x="599" y="994"/>
                  </a:lnTo>
                  <a:lnTo>
                    <a:pt x="586" y="976"/>
                  </a:lnTo>
                  <a:lnTo>
                    <a:pt x="577" y="954"/>
                  </a:lnTo>
                  <a:lnTo>
                    <a:pt x="572" y="927"/>
                  </a:lnTo>
                  <a:lnTo>
                    <a:pt x="581" y="923"/>
                  </a:lnTo>
                  <a:lnTo>
                    <a:pt x="590" y="918"/>
                  </a:lnTo>
                  <a:lnTo>
                    <a:pt x="599" y="912"/>
                  </a:lnTo>
                  <a:lnTo>
                    <a:pt x="610" y="906"/>
                  </a:lnTo>
                  <a:lnTo>
                    <a:pt x="623" y="899"/>
                  </a:lnTo>
                  <a:lnTo>
                    <a:pt x="636" y="889"/>
                  </a:lnTo>
                  <a:lnTo>
                    <a:pt x="650" y="880"/>
                  </a:lnTo>
                  <a:lnTo>
                    <a:pt x="663" y="871"/>
                  </a:lnTo>
                  <a:lnTo>
                    <a:pt x="677" y="861"/>
                  </a:lnTo>
                  <a:lnTo>
                    <a:pt x="691" y="849"/>
                  </a:lnTo>
                  <a:lnTo>
                    <a:pt x="705" y="838"/>
                  </a:lnTo>
                  <a:lnTo>
                    <a:pt x="717" y="825"/>
                  </a:lnTo>
                  <a:lnTo>
                    <a:pt x="731" y="811"/>
                  </a:lnTo>
                  <a:lnTo>
                    <a:pt x="743" y="797"/>
                  </a:lnTo>
                  <a:lnTo>
                    <a:pt x="754" y="783"/>
                  </a:lnTo>
                  <a:lnTo>
                    <a:pt x="765" y="768"/>
                  </a:lnTo>
                  <a:lnTo>
                    <a:pt x="772" y="757"/>
                  </a:lnTo>
                  <a:lnTo>
                    <a:pt x="782" y="741"/>
                  </a:lnTo>
                  <a:lnTo>
                    <a:pt x="796" y="719"/>
                  </a:lnTo>
                  <a:lnTo>
                    <a:pt x="811" y="695"/>
                  </a:lnTo>
                  <a:lnTo>
                    <a:pt x="828" y="667"/>
                  </a:lnTo>
                  <a:lnTo>
                    <a:pt x="848" y="637"/>
                  </a:lnTo>
                  <a:lnTo>
                    <a:pt x="868" y="605"/>
                  </a:lnTo>
                  <a:lnTo>
                    <a:pt x="890" y="572"/>
                  </a:lnTo>
                  <a:lnTo>
                    <a:pt x="912" y="538"/>
                  </a:lnTo>
                  <a:lnTo>
                    <a:pt x="935" y="506"/>
                  </a:lnTo>
                  <a:lnTo>
                    <a:pt x="957" y="472"/>
                  </a:lnTo>
                  <a:lnTo>
                    <a:pt x="980" y="443"/>
                  </a:lnTo>
                  <a:lnTo>
                    <a:pt x="1001" y="414"/>
                  </a:lnTo>
                  <a:lnTo>
                    <a:pt x="1021" y="387"/>
                  </a:lnTo>
                  <a:lnTo>
                    <a:pt x="1041" y="365"/>
                  </a:lnTo>
                  <a:lnTo>
                    <a:pt x="1058" y="347"/>
                  </a:lnTo>
                  <a:lnTo>
                    <a:pt x="1074" y="330"/>
                  </a:lnTo>
                  <a:lnTo>
                    <a:pt x="1090" y="311"/>
                  </a:lnTo>
                  <a:lnTo>
                    <a:pt x="1105" y="292"/>
                  </a:lnTo>
                  <a:lnTo>
                    <a:pt x="1120" y="271"/>
                  </a:lnTo>
                  <a:lnTo>
                    <a:pt x="1135" y="249"/>
                  </a:lnTo>
                  <a:lnTo>
                    <a:pt x="1149" y="228"/>
                  </a:lnTo>
                  <a:lnTo>
                    <a:pt x="1163" y="209"/>
                  </a:lnTo>
                  <a:lnTo>
                    <a:pt x="1177" y="190"/>
                  </a:lnTo>
                  <a:lnTo>
                    <a:pt x="1189" y="174"/>
                  </a:lnTo>
                  <a:lnTo>
                    <a:pt x="1202" y="160"/>
                  </a:lnTo>
                  <a:lnTo>
                    <a:pt x="1215" y="149"/>
                  </a:lnTo>
                  <a:lnTo>
                    <a:pt x="1226" y="141"/>
                  </a:lnTo>
                  <a:lnTo>
                    <a:pt x="1238" y="136"/>
                  </a:lnTo>
                  <a:lnTo>
                    <a:pt x="1249" y="137"/>
                  </a:lnTo>
                  <a:lnTo>
                    <a:pt x="1261" y="143"/>
                  </a:lnTo>
                  <a:lnTo>
                    <a:pt x="1271" y="153"/>
                  </a:lnTo>
                  <a:lnTo>
                    <a:pt x="1284" y="188"/>
                  </a:lnTo>
                  <a:lnTo>
                    <a:pt x="1280" y="232"/>
                  </a:lnTo>
                  <a:lnTo>
                    <a:pt x="1268" y="281"/>
                  </a:lnTo>
                  <a:lnTo>
                    <a:pt x="1247" y="331"/>
                  </a:lnTo>
                  <a:lnTo>
                    <a:pt x="1225" y="378"/>
                  </a:lnTo>
                  <a:lnTo>
                    <a:pt x="1203" y="417"/>
                  </a:lnTo>
                  <a:lnTo>
                    <a:pt x="1187" y="443"/>
                  </a:lnTo>
                  <a:lnTo>
                    <a:pt x="1181" y="453"/>
                  </a:lnTo>
                  <a:lnTo>
                    <a:pt x="1181" y="460"/>
                  </a:lnTo>
                  <a:lnTo>
                    <a:pt x="1180" y="479"/>
                  </a:lnTo>
                  <a:lnTo>
                    <a:pt x="1177" y="509"/>
                  </a:lnTo>
                  <a:lnTo>
                    <a:pt x="1171" y="546"/>
                  </a:lnTo>
                  <a:lnTo>
                    <a:pt x="1163" y="590"/>
                  </a:lnTo>
                  <a:lnTo>
                    <a:pt x="1150" y="636"/>
                  </a:lnTo>
                  <a:lnTo>
                    <a:pt x="1133" y="682"/>
                  </a:lnTo>
                  <a:lnTo>
                    <a:pt x="1111" y="728"/>
                  </a:lnTo>
                  <a:lnTo>
                    <a:pt x="1090" y="763"/>
                  </a:lnTo>
                  <a:lnTo>
                    <a:pt x="1067" y="797"/>
                  </a:lnTo>
                  <a:lnTo>
                    <a:pt x="1044" y="831"/>
                  </a:lnTo>
                  <a:lnTo>
                    <a:pt x="1023" y="862"/>
                  </a:lnTo>
                  <a:lnTo>
                    <a:pt x="1001" y="893"/>
                  </a:lnTo>
                  <a:lnTo>
                    <a:pt x="983" y="923"/>
                  </a:lnTo>
                  <a:lnTo>
                    <a:pt x="970" y="952"/>
                  </a:lnTo>
                  <a:lnTo>
                    <a:pt x="960" y="978"/>
                  </a:lnTo>
                  <a:lnTo>
                    <a:pt x="958" y="1001"/>
                  </a:lnTo>
                  <a:lnTo>
                    <a:pt x="959" y="1025"/>
                  </a:lnTo>
                  <a:lnTo>
                    <a:pt x="965" y="1048"/>
                  </a:lnTo>
                  <a:lnTo>
                    <a:pt x="972" y="1069"/>
                  </a:lnTo>
                  <a:lnTo>
                    <a:pt x="967" y="1064"/>
                  </a:lnTo>
                  <a:lnTo>
                    <a:pt x="963" y="1059"/>
                  </a:lnTo>
                  <a:lnTo>
                    <a:pt x="957" y="1053"/>
                  </a:lnTo>
                  <a:lnTo>
                    <a:pt x="950" y="1047"/>
                  </a:lnTo>
                  <a:lnTo>
                    <a:pt x="943" y="1041"/>
                  </a:lnTo>
                  <a:lnTo>
                    <a:pt x="935" y="1035"/>
                  </a:lnTo>
                  <a:lnTo>
                    <a:pt x="927" y="1028"/>
                  </a:lnTo>
                  <a:lnTo>
                    <a:pt x="917" y="1020"/>
                  </a:lnTo>
                  <a:lnTo>
                    <a:pt x="912" y="1014"/>
                  </a:lnTo>
                  <a:lnTo>
                    <a:pt x="907" y="1001"/>
                  </a:lnTo>
                  <a:lnTo>
                    <a:pt x="902" y="985"/>
                  </a:lnTo>
                  <a:lnTo>
                    <a:pt x="896" y="968"/>
                  </a:lnTo>
                  <a:lnTo>
                    <a:pt x="890" y="950"/>
                  </a:lnTo>
                  <a:lnTo>
                    <a:pt x="886" y="935"/>
                  </a:lnTo>
                  <a:lnTo>
                    <a:pt x="883" y="925"/>
                  </a:lnTo>
                  <a:lnTo>
                    <a:pt x="882" y="922"/>
                  </a:lnTo>
                  <a:lnTo>
                    <a:pt x="881" y="924"/>
                  </a:lnTo>
                  <a:lnTo>
                    <a:pt x="878" y="932"/>
                  </a:lnTo>
                  <a:lnTo>
                    <a:pt x="873" y="942"/>
                  </a:lnTo>
                  <a:lnTo>
                    <a:pt x="867" y="954"/>
                  </a:lnTo>
                  <a:lnTo>
                    <a:pt x="861" y="965"/>
                  </a:lnTo>
                  <a:lnTo>
                    <a:pt x="854" y="975"/>
                  </a:lnTo>
                  <a:lnTo>
                    <a:pt x="848" y="980"/>
                  </a:lnTo>
                  <a:lnTo>
                    <a:pt x="842" y="982"/>
                  </a:lnTo>
                  <a:lnTo>
                    <a:pt x="826" y="976"/>
                  </a:lnTo>
                  <a:lnTo>
                    <a:pt x="810" y="971"/>
                  </a:lnTo>
                  <a:lnTo>
                    <a:pt x="793" y="967"/>
                  </a:lnTo>
                  <a:lnTo>
                    <a:pt x="777" y="963"/>
                  </a:lnTo>
                  <a:lnTo>
                    <a:pt x="762" y="960"/>
                  </a:lnTo>
                  <a:lnTo>
                    <a:pt x="746" y="956"/>
                  </a:lnTo>
                  <a:lnTo>
                    <a:pt x="732" y="953"/>
                  </a:lnTo>
                  <a:lnTo>
                    <a:pt x="719" y="950"/>
                  </a:lnTo>
                  <a:lnTo>
                    <a:pt x="705" y="948"/>
                  </a:lnTo>
                  <a:lnTo>
                    <a:pt x="693" y="947"/>
                  </a:lnTo>
                  <a:lnTo>
                    <a:pt x="683" y="946"/>
                  </a:lnTo>
                  <a:lnTo>
                    <a:pt x="675" y="945"/>
                  </a:lnTo>
                  <a:lnTo>
                    <a:pt x="668" y="944"/>
                  </a:lnTo>
                  <a:lnTo>
                    <a:pt x="662" y="942"/>
                  </a:lnTo>
                  <a:lnTo>
                    <a:pt x="659" y="942"/>
                  </a:lnTo>
                  <a:lnTo>
                    <a:pt x="658" y="942"/>
                  </a:lnTo>
                  <a:lnTo>
                    <a:pt x="660" y="944"/>
                  </a:lnTo>
                  <a:lnTo>
                    <a:pt x="666" y="946"/>
                  </a:lnTo>
                  <a:lnTo>
                    <a:pt x="676" y="949"/>
                  </a:lnTo>
                  <a:lnTo>
                    <a:pt x="689" y="955"/>
                  </a:lnTo>
                  <a:lnTo>
                    <a:pt x="705" y="961"/>
                  </a:lnTo>
                  <a:lnTo>
                    <a:pt x="722" y="969"/>
                  </a:lnTo>
                  <a:lnTo>
                    <a:pt x="742" y="978"/>
                  </a:lnTo>
                  <a:lnTo>
                    <a:pt x="764" y="988"/>
                  </a:lnTo>
                  <a:lnTo>
                    <a:pt x="785" y="1000"/>
                  </a:lnTo>
                  <a:lnTo>
                    <a:pt x="808" y="1011"/>
                  </a:lnTo>
                  <a:lnTo>
                    <a:pt x="830" y="1025"/>
                  </a:lnTo>
                  <a:lnTo>
                    <a:pt x="853" y="1039"/>
                  </a:lnTo>
                  <a:lnTo>
                    <a:pt x="874" y="1054"/>
                  </a:lnTo>
                  <a:lnTo>
                    <a:pt x="895" y="1069"/>
                  </a:lnTo>
                  <a:lnTo>
                    <a:pt x="913" y="1085"/>
                  </a:lnTo>
                  <a:lnTo>
                    <a:pt x="929" y="1101"/>
                  </a:lnTo>
                  <a:lnTo>
                    <a:pt x="948" y="1122"/>
                  </a:lnTo>
                  <a:lnTo>
                    <a:pt x="962" y="1139"/>
                  </a:lnTo>
                  <a:lnTo>
                    <a:pt x="971" y="1151"/>
                  </a:lnTo>
                  <a:lnTo>
                    <a:pt x="978" y="1160"/>
                  </a:lnTo>
                  <a:lnTo>
                    <a:pt x="983" y="1166"/>
                  </a:lnTo>
                  <a:lnTo>
                    <a:pt x="988" y="1170"/>
                  </a:lnTo>
                  <a:lnTo>
                    <a:pt x="995" y="1174"/>
                  </a:lnTo>
                  <a:lnTo>
                    <a:pt x="1004" y="1176"/>
                  </a:lnTo>
                  <a:lnTo>
                    <a:pt x="1016" y="1178"/>
                  </a:lnTo>
                  <a:lnTo>
                    <a:pt x="1027" y="1181"/>
                  </a:lnTo>
                  <a:lnTo>
                    <a:pt x="1040" y="1183"/>
                  </a:lnTo>
                  <a:lnTo>
                    <a:pt x="1054" y="1189"/>
                  </a:lnTo>
                  <a:lnTo>
                    <a:pt x="1069" y="1197"/>
                  </a:lnTo>
                  <a:lnTo>
                    <a:pt x="1085" y="1208"/>
                  </a:lnTo>
                  <a:lnTo>
                    <a:pt x="1101" y="1225"/>
                  </a:lnTo>
                  <a:lnTo>
                    <a:pt x="1119" y="1248"/>
                  </a:lnTo>
                  <a:lnTo>
                    <a:pt x="1134" y="1272"/>
                  </a:lnTo>
                  <a:lnTo>
                    <a:pt x="1145" y="1291"/>
                  </a:lnTo>
                  <a:lnTo>
                    <a:pt x="1149" y="1309"/>
                  </a:lnTo>
                  <a:lnTo>
                    <a:pt x="1152" y="1325"/>
                  </a:lnTo>
                  <a:lnTo>
                    <a:pt x="1154" y="1340"/>
                  </a:lnTo>
                  <a:lnTo>
                    <a:pt x="1157" y="1355"/>
                  </a:lnTo>
                  <a:lnTo>
                    <a:pt x="1163" y="1371"/>
                  </a:lnTo>
                  <a:lnTo>
                    <a:pt x="1173" y="1389"/>
                  </a:lnTo>
                  <a:lnTo>
                    <a:pt x="1191" y="1413"/>
                  </a:lnTo>
                  <a:lnTo>
                    <a:pt x="1214" y="1446"/>
                  </a:lnTo>
                  <a:lnTo>
                    <a:pt x="1240" y="1483"/>
                  </a:lnTo>
                  <a:lnTo>
                    <a:pt x="1267" y="1523"/>
                  </a:lnTo>
                  <a:lnTo>
                    <a:pt x="1290" y="1564"/>
                  </a:lnTo>
                  <a:lnTo>
                    <a:pt x="1308" y="1605"/>
                  </a:lnTo>
                  <a:lnTo>
                    <a:pt x="1318" y="1643"/>
                  </a:lnTo>
                  <a:lnTo>
                    <a:pt x="1318" y="1676"/>
                  </a:lnTo>
                  <a:lnTo>
                    <a:pt x="1316" y="1686"/>
                  </a:lnTo>
                  <a:lnTo>
                    <a:pt x="1312" y="1697"/>
                  </a:lnTo>
                  <a:lnTo>
                    <a:pt x="1307" y="1708"/>
                  </a:lnTo>
                  <a:lnTo>
                    <a:pt x="1301" y="1720"/>
                  </a:lnTo>
                  <a:lnTo>
                    <a:pt x="1294" y="1730"/>
                  </a:lnTo>
                  <a:lnTo>
                    <a:pt x="1287" y="1742"/>
                  </a:lnTo>
                  <a:lnTo>
                    <a:pt x="1279" y="1753"/>
                  </a:lnTo>
                  <a:lnTo>
                    <a:pt x="1270" y="1764"/>
                  </a:lnTo>
                  <a:lnTo>
                    <a:pt x="1269" y="1755"/>
                  </a:lnTo>
                  <a:lnTo>
                    <a:pt x="1268" y="1747"/>
                  </a:lnTo>
                  <a:lnTo>
                    <a:pt x="1265" y="1738"/>
                  </a:lnTo>
                  <a:lnTo>
                    <a:pt x="1263" y="1731"/>
                  </a:lnTo>
                  <a:lnTo>
                    <a:pt x="1259" y="1722"/>
                  </a:lnTo>
                  <a:lnTo>
                    <a:pt x="1253" y="1716"/>
                  </a:lnTo>
                  <a:lnTo>
                    <a:pt x="1245" y="1713"/>
                  </a:lnTo>
                  <a:lnTo>
                    <a:pt x="1237" y="1711"/>
                  </a:lnTo>
                  <a:lnTo>
                    <a:pt x="1229" y="1709"/>
                  </a:lnTo>
                  <a:lnTo>
                    <a:pt x="1218" y="1708"/>
                  </a:lnTo>
                  <a:lnTo>
                    <a:pt x="1208" y="1706"/>
                  </a:lnTo>
                  <a:lnTo>
                    <a:pt x="1196" y="1702"/>
                  </a:lnTo>
                  <a:lnTo>
                    <a:pt x="1185" y="1696"/>
                  </a:lnTo>
                  <a:lnTo>
                    <a:pt x="1176" y="1685"/>
                  </a:lnTo>
                  <a:lnTo>
                    <a:pt x="1168" y="1673"/>
                  </a:lnTo>
                  <a:lnTo>
                    <a:pt x="1161" y="1659"/>
                  </a:lnTo>
                  <a:lnTo>
                    <a:pt x="1156" y="1646"/>
                  </a:lnTo>
                  <a:lnTo>
                    <a:pt x="1153" y="1635"/>
                  </a:lnTo>
                  <a:lnTo>
                    <a:pt x="1150" y="1626"/>
                  </a:lnTo>
                  <a:lnTo>
                    <a:pt x="1149" y="1624"/>
                  </a:lnTo>
                  <a:lnTo>
                    <a:pt x="1146" y="1638"/>
                  </a:lnTo>
                  <a:lnTo>
                    <a:pt x="1141" y="1669"/>
                  </a:lnTo>
                  <a:lnTo>
                    <a:pt x="1142" y="1701"/>
                  </a:lnTo>
                  <a:lnTo>
                    <a:pt x="1156" y="1722"/>
                  </a:lnTo>
                  <a:lnTo>
                    <a:pt x="1168" y="1726"/>
                  </a:lnTo>
                  <a:lnTo>
                    <a:pt x="1178" y="1728"/>
                  </a:lnTo>
                  <a:lnTo>
                    <a:pt x="1188" y="1729"/>
                  </a:lnTo>
                  <a:lnTo>
                    <a:pt x="1196" y="1730"/>
                  </a:lnTo>
                  <a:lnTo>
                    <a:pt x="1204" y="1732"/>
                  </a:lnTo>
                  <a:lnTo>
                    <a:pt x="1213" y="1736"/>
                  </a:lnTo>
                  <a:lnTo>
                    <a:pt x="1218" y="1742"/>
                  </a:lnTo>
                  <a:lnTo>
                    <a:pt x="1223" y="1751"/>
                  </a:lnTo>
                  <a:lnTo>
                    <a:pt x="1226" y="1765"/>
                  </a:lnTo>
                  <a:lnTo>
                    <a:pt x="1229" y="1779"/>
                  </a:lnTo>
                  <a:lnTo>
                    <a:pt x="1230" y="1792"/>
                  </a:lnTo>
                  <a:lnTo>
                    <a:pt x="1230" y="1804"/>
                  </a:lnTo>
                  <a:lnTo>
                    <a:pt x="1215" y="1818"/>
                  </a:lnTo>
                  <a:lnTo>
                    <a:pt x="1199" y="1829"/>
                  </a:lnTo>
                  <a:lnTo>
                    <a:pt x="1183" y="1841"/>
                  </a:lnTo>
                  <a:lnTo>
                    <a:pt x="1166" y="1851"/>
                  </a:lnTo>
                  <a:lnTo>
                    <a:pt x="1150" y="1860"/>
                  </a:lnTo>
                  <a:lnTo>
                    <a:pt x="1133" y="1868"/>
                  </a:lnTo>
                  <a:lnTo>
                    <a:pt x="1117" y="1874"/>
                  </a:lnTo>
                  <a:lnTo>
                    <a:pt x="1102" y="1879"/>
                  </a:lnTo>
                  <a:lnTo>
                    <a:pt x="1093" y="1881"/>
                  </a:lnTo>
                  <a:lnTo>
                    <a:pt x="1084" y="1883"/>
                  </a:lnTo>
                  <a:lnTo>
                    <a:pt x="1074" y="1886"/>
                  </a:lnTo>
                  <a:lnTo>
                    <a:pt x="1064" y="1888"/>
                  </a:lnTo>
                  <a:lnTo>
                    <a:pt x="1053" y="1890"/>
                  </a:lnTo>
                  <a:lnTo>
                    <a:pt x="1040" y="1894"/>
                  </a:lnTo>
                  <a:lnTo>
                    <a:pt x="1026" y="1896"/>
                  </a:lnTo>
                  <a:lnTo>
                    <a:pt x="1010" y="1899"/>
                  </a:lnTo>
                  <a:lnTo>
                    <a:pt x="1005" y="1899"/>
                  </a:lnTo>
                  <a:lnTo>
                    <a:pt x="1000" y="1898"/>
                  </a:lnTo>
                  <a:lnTo>
                    <a:pt x="995" y="1898"/>
                  </a:lnTo>
                  <a:lnTo>
                    <a:pt x="989" y="1898"/>
                  </a:lnTo>
                  <a:lnTo>
                    <a:pt x="1005" y="1873"/>
                  </a:lnTo>
                  <a:lnTo>
                    <a:pt x="1023" y="1850"/>
                  </a:lnTo>
                  <a:lnTo>
                    <a:pt x="1040" y="1827"/>
                  </a:lnTo>
                  <a:lnTo>
                    <a:pt x="1058" y="1806"/>
                  </a:lnTo>
                  <a:lnTo>
                    <a:pt x="1077" y="1788"/>
                  </a:lnTo>
                  <a:lnTo>
                    <a:pt x="1095" y="1770"/>
                  </a:lnTo>
                  <a:lnTo>
                    <a:pt x="1114" y="1755"/>
                  </a:lnTo>
                  <a:lnTo>
                    <a:pt x="1133" y="1743"/>
                  </a:lnTo>
                  <a:lnTo>
                    <a:pt x="1111" y="1752"/>
                  </a:lnTo>
                  <a:lnTo>
                    <a:pt x="1090" y="1765"/>
                  </a:lnTo>
                  <a:lnTo>
                    <a:pt x="1069" y="1781"/>
                  </a:lnTo>
                  <a:lnTo>
                    <a:pt x="1047" y="1799"/>
                  </a:lnTo>
                  <a:lnTo>
                    <a:pt x="1026" y="1820"/>
                  </a:lnTo>
                  <a:lnTo>
                    <a:pt x="1005" y="1843"/>
                  </a:lnTo>
                  <a:lnTo>
                    <a:pt x="987" y="1867"/>
                  </a:lnTo>
                  <a:lnTo>
                    <a:pt x="968" y="1895"/>
                  </a:lnTo>
                  <a:lnTo>
                    <a:pt x="950" y="1891"/>
                  </a:lnTo>
                  <a:lnTo>
                    <a:pt x="930" y="1887"/>
                  </a:lnTo>
                  <a:lnTo>
                    <a:pt x="910" y="1881"/>
                  </a:lnTo>
                  <a:lnTo>
                    <a:pt x="890" y="1874"/>
                  </a:lnTo>
                  <a:lnTo>
                    <a:pt x="872" y="1865"/>
                  </a:lnTo>
                  <a:lnTo>
                    <a:pt x="853" y="1855"/>
                  </a:lnTo>
                  <a:lnTo>
                    <a:pt x="836" y="1841"/>
                  </a:lnTo>
                  <a:lnTo>
                    <a:pt x="821" y="1826"/>
                  </a:lnTo>
                  <a:lnTo>
                    <a:pt x="828" y="1822"/>
                  </a:lnTo>
                  <a:lnTo>
                    <a:pt x="834" y="1819"/>
                  </a:lnTo>
                  <a:lnTo>
                    <a:pt x="841" y="1815"/>
                  </a:lnTo>
                  <a:lnTo>
                    <a:pt x="846" y="1812"/>
                  </a:lnTo>
                  <a:lnTo>
                    <a:pt x="863" y="1804"/>
                  </a:lnTo>
                  <a:lnTo>
                    <a:pt x="878" y="1797"/>
                  </a:lnTo>
                  <a:lnTo>
                    <a:pt x="894" y="1790"/>
                  </a:lnTo>
                  <a:lnTo>
                    <a:pt x="909" y="1784"/>
                  </a:lnTo>
                  <a:lnTo>
                    <a:pt x="924" y="1779"/>
                  </a:lnTo>
                  <a:lnTo>
                    <a:pt x="940" y="1773"/>
                  </a:lnTo>
                  <a:lnTo>
                    <a:pt x="955" y="1768"/>
                  </a:lnTo>
                  <a:lnTo>
                    <a:pt x="968" y="1764"/>
                  </a:lnTo>
                  <a:lnTo>
                    <a:pt x="983" y="1759"/>
                  </a:lnTo>
                  <a:lnTo>
                    <a:pt x="997" y="1755"/>
                  </a:lnTo>
                  <a:lnTo>
                    <a:pt x="1012" y="1752"/>
                  </a:lnTo>
                  <a:lnTo>
                    <a:pt x="1025" y="1750"/>
                  </a:lnTo>
                  <a:lnTo>
                    <a:pt x="1039" y="1746"/>
                  </a:lnTo>
                  <a:lnTo>
                    <a:pt x="1051" y="1745"/>
                  </a:lnTo>
                  <a:lnTo>
                    <a:pt x="1064" y="1743"/>
                  </a:lnTo>
                  <a:lnTo>
                    <a:pt x="1077" y="1742"/>
                  </a:lnTo>
                  <a:lnTo>
                    <a:pt x="1065" y="1741"/>
                  </a:lnTo>
                  <a:lnTo>
                    <a:pt x="1053" y="1741"/>
                  </a:lnTo>
                  <a:lnTo>
                    <a:pt x="1039" y="1742"/>
                  </a:lnTo>
                  <a:lnTo>
                    <a:pt x="1025" y="1742"/>
                  </a:lnTo>
                  <a:lnTo>
                    <a:pt x="1011" y="1744"/>
                  </a:lnTo>
                  <a:lnTo>
                    <a:pt x="996" y="1746"/>
                  </a:lnTo>
                  <a:lnTo>
                    <a:pt x="981" y="1749"/>
                  </a:lnTo>
                  <a:lnTo>
                    <a:pt x="965" y="1752"/>
                  </a:lnTo>
                  <a:lnTo>
                    <a:pt x="950" y="1755"/>
                  </a:lnTo>
                  <a:lnTo>
                    <a:pt x="934" y="1760"/>
                  </a:lnTo>
                  <a:lnTo>
                    <a:pt x="917" y="1766"/>
                  </a:lnTo>
                  <a:lnTo>
                    <a:pt x="901" y="1772"/>
                  </a:lnTo>
                  <a:lnTo>
                    <a:pt x="883" y="1777"/>
                  </a:lnTo>
                  <a:lnTo>
                    <a:pt x="867" y="1784"/>
                  </a:lnTo>
                  <a:lnTo>
                    <a:pt x="850" y="1792"/>
                  </a:lnTo>
                  <a:lnTo>
                    <a:pt x="833" y="1800"/>
                  </a:lnTo>
                  <a:lnTo>
                    <a:pt x="828" y="1804"/>
                  </a:lnTo>
                  <a:lnTo>
                    <a:pt x="822" y="1806"/>
                  </a:lnTo>
                  <a:lnTo>
                    <a:pt x="818" y="1810"/>
                  </a:lnTo>
                  <a:lnTo>
                    <a:pt x="812" y="1812"/>
                  </a:lnTo>
                  <a:lnTo>
                    <a:pt x="802" y="1792"/>
                  </a:lnTo>
                  <a:lnTo>
                    <a:pt x="792" y="1770"/>
                  </a:lnTo>
                  <a:lnTo>
                    <a:pt x="788" y="1746"/>
                  </a:lnTo>
                  <a:lnTo>
                    <a:pt x="785" y="1719"/>
                  </a:lnTo>
                  <a:lnTo>
                    <a:pt x="791" y="1717"/>
                  </a:lnTo>
                  <a:lnTo>
                    <a:pt x="798" y="1715"/>
                  </a:lnTo>
                  <a:lnTo>
                    <a:pt x="804" y="1714"/>
                  </a:lnTo>
                  <a:lnTo>
                    <a:pt x="810" y="1713"/>
                  </a:lnTo>
                  <a:lnTo>
                    <a:pt x="825" y="1709"/>
                  </a:lnTo>
                  <a:lnTo>
                    <a:pt x="840" y="1706"/>
                  </a:lnTo>
                  <a:lnTo>
                    <a:pt x="854" y="1704"/>
                  </a:lnTo>
                  <a:lnTo>
                    <a:pt x="869" y="1701"/>
                  </a:lnTo>
                  <a:lnTo>
                    <a:pt x="884" y="1700"/>
                  </a:lnTo>
                  <a:lnTo>
                    <a:pt x="899" y="1699"/>
                  </a:lnTo>
                  <a:lnTo>
                    <a:pt x="913" y="1698"/>
                  </a:lnTo>
                  <a:lnTo>
                    <a:pt x="927" y="1698"/>
                  </a:lnTo>
                  <a:lnTo>
                    <a:pt x="941" y="1698"/>
                  </a:lnTo>
                  <a:lnTo>
                    <a:pt x="953" y="1698"/>
                  </a:lnTo>
                  <a:lnTo>
                    <a:pt x="967" y="1699"/>
                  </a:lnTo>
                  <a:lnTo>
                    <a:pt x="980" y="1700"/>
                  </a:lnTo>
                  <a:lnTo>
                    <a:pt x="991" y="1701"/>
                  </a:lnTo>
                  <a:lnTo>
                    <a:pt x="1003" y="1704"/>
                  </a:lnTo>
                  <a:lnTo>
                    <a:pt x="1015" y="1706"/>
                  </a:lnTo>
                  <a:lnTo>
                    <a:pt x="1026" y="1708"/>
                  </a:lnTo>
                  <a:lnTo>
                    <a:pt x="1016" y="1704"/>
                  </a:lnTo>
                  <a:lnTo>
                    <a:pt x="1005" y="1699"/>
                  </a:lnTo>
                  <a:lnTo>
                    <a:pt x="993" y="1696"/>
                  </a:lnTo>
                  <a:lnTo>
                    <a:pt x="981" y="1692"/>
                  </a:lnTo>
                  <a:lnTo>
                    <a:pt x="968" y="1690"/>
                  </a:lnTo>
                  <a:lnTo>
                    <a:pt x="955" y="1688"/>
                  </a:lnTo>
                  <a:lnTo>
                    <a:pt x="941" y="1685"/>
                  </a:lnTo>
                  <a:lnTo>
                    <a:pt x="927" y="1684"/>
                  </a:lnTo>
                  <a:lnTo>
                    <a:pt x="912" y="1684"/>
                  </a:lnTo>
                  <a:lnTo>
                    <a:pt x="897" y="1684"/>
                  </a:lnTo>
                  <a:lnTo>
                    <a:pt x="881" y="1684"/>
                  </a:lnTo>
                  <a:lnTo>
                    <a:pt x="866" y="1685"/>
                  </a:lnTo>
                  <a:lnTo>
                    <a:pt x="850" y="1686"/>
                  </a:lnTo>
                  <a:lnTo>
                    <a:pt x="834" y="1689"/>
                  </a:lnTo>
                  <a:lnTo>
                    <a:pt x="817" y="1692"/>
                  </a:lnTo>
                  <a:lnTo>
                    <a:pt x="800" y="1696"/>
                  </a:lnTo>
                  <a:lnTo>
                    <a:pt x="797" y="1697"/>
                  </a:lnTo>
                  <a:lnTo>
                    <a:pt x="793" y="1698"/>
                  </a:lnTo>
                  <a:lnTo>
                    <a:pt x="790" y="1699"/>
                  </a:lnTo>
                  <a:lnTo>
                    <a:pt x="787" y="1700"/>
                  </a:lnTo>
                  <a:lnTo>
                    <a:pt x="787" y="1699"/>
                  </a:lnTo>
                  <a:lnTo>
                    <a:pt x="787" y="1698"/>
                  </a:lnTo>
                  <a:lnTo>
                    <a:pt x="793" y="1664"/>
                  </a:lnTo>
                  <a:lnTo>
                    <a:pt x="805" y="1636"/>
                  </a:lnTo>
                  <a:lnTo>
                    <a:pt x="821" y="1613"/>
                  </a:lnTo>
                  <a:lnTo>
                    <a:pt x="838" y="1593"/>
                  </a:lnTo>
                  <a:lnTo>
                    <a:pt x="856" y="1578"/>
                  </a:lnTo>
                  <a:lnTo>
                    <a:pt x="871" y="1567"/>
                  </a:lnTo>
                  <a:lnTo>
                    <a:pt x="881" y="1561"/>
                  </a:lnTo>
                  <a:lnTo>
                    <a:pt x="884" y="1559"/>
                  </a:lnTo>
                  <a:lnTo>
                    <a:pt x="878" y="1561"/>
                  </a:lnTo>
                  <a:lnTo>
                    <a:pt x="861" y="1568"/>
                  </a:lnTo>
                  <a:lnTo>
                    <a:pt x="836" y="1580"/>
                  </a:lnTo>
                  <a:lnTo>
                    <a:pt x="808" y="1597"/>
                  </a:lnTo>
                  <a:lnTo>
                    <a:pt x="780" y="1617"/>
                  </a:lnTo>
                  <a:lnTo>
                    <a:pt x="754" y="1643"/>
                  </a:lnTo>
                  <a:lnTo>
                    <a:pt x="736" y="1673"/>
                  </a:lnTo>
                  <a:lnTo>
                    <a:pt x="727" y="1706"/>
                  </a:lnTo>
                  <a:lnTo>
                    <a:pt x="727" y="1708"/>
                  </a:lnTo>
                  <a:lnTo>
                    <a:pt x="726" y="1712"/>
                  </a:lnTo>
                  <a:lnTo>
                    <a:pt x="726" y="1715"/>
                  </a:lnTo>
                  <a:lnTo>
                    <a:pt x="724" y="1720"/>
                  </a:lnTo>
                  <a:lnTo>
                    <a:pt x="700" y="1731"/>
                  </a:lnTo>
                  <a:lnTo>
                    <a:pt x="677" y="1743"/>
                  </a:lnTo>
                  <a:lnTo>
                    <a:pt x="655" y="1757"/>
                  </a:lnTo>
                  <a:lnTo>
                    <a:pt x="637" y="1770"/>
                  </a:lnTo>
                  <a:lnTo>
                    <a:pt x="620" y="1785"/>
                  </a:lnTo>
                  <a:lnTo>
                    <a:pt x="605" y="1800"/>
                  </a:lnTo>
                  <a:lnTo>
                    <a:pt x="592" y="1815"/>
                  </a:lnTo>
                  <a:lnTo>
                    <a:pt x="583" y="1831"/>
                  </a:lnTo>
                  <a:lnTo>
                    <a:pt x="594" y="1819"/>
                  </a:lnTo>
                  <a:lnTo>
                    <a:pt x="608" y="1806"/>
                  </a:lnTo>
                  <a:lnTo>
                    <a:pt x="623" y="1795"/>
                  </a:lnTo>
                  <a:lnTo>
                    <a:pt x="640" y="1782"/>
                  </a:lnTo>
                  <a:lnTo>
                    <a:pt x="659" y="1772"/>
                  </a:lnTo>
                  <a:lnTo>
                    <a:pt x="678" y="1760"/>
                  </a:lnTo>
                  <a:lnTo>
                    <a:pt x="699" y="1750"/>
                  </a:lnTo>
                  <a:lnTo>
                    <a:pt x="721" y="1741"/>
                  </a:lnTo>
                  <a:lnTo>
                    <a:pt x="714" y="1776"/>
                  </a:lnTo>
                  <a:lnTo>
                    <a:pt x="706" y="1811"/>
                  </a:lnTo>
                  <a:lnTo>
                    <a:pt x="700" y="1837"/>
                  </a:lnTo>
                  <a:lnTo>
                    <a:pt x="698" y="1848"/>
                  </a:lnTo>
                  <a:lnTo>
                    <a:pt x="699" y="1845"/>
                  </a:lnTo>
                  <a:lnTo>
                    <a:pt x="704" y="1840"/>
                  </a:lnTo>
                  <a:lnTo>
                    <a:pt x="711" y="1833"/>
                  </a:lnTo>
                  <a:lnTo>
                    <a:pt x="719" y="1825"/>
                  </a:lnTo>
                  <a:lnTo>
                    <a:pt x="728" y="1818"/>
                  </a:lnTo>
                  <a:lnTo>
                    <a:pt x="737" y="1813"/>
                  </a:lnTo>
                  <a:lnTo>
                    <a:pt x="746" y="1813"/>
                  </a:lnTo>
                  <a:lnTo>
                    <a:pt x="753" y="1819"/>
                  </a:lnTo>
                  <a:lnTo>
                    <a:pt x="758" y="1826"/>
                  </a:lnTo>
                  <a:lnTo>
                    <a:pt x="762" y="1829"/>
                  </a:lnTo>
                  <a:lnTo>
                    <a:pt x="766" y="1833"/>
                  </a:lnTo>
                  <a:lnTo>
                    <a:pt x="770" y="1836"/>
                  </a:lnTo>
                  <a:lnTo>
                    <a:pt x="744" y="1855"/>
                  </a:lnTo>
                  <a:lnTo>
                    <a:pt x="720" y="1873"/>
                  </a:lnTo>
                  <a:lnTo>
                    <a:pt x="697" y="1893"/>
                  </a:lnTo>
                  <a:lnTo>
                    <a:pt x="677" y="1911"/>
                  </a:lnTo>
                  <a:lnTo>
                    <a:pt x="661" y="1931"/>
                  </a:lnTo>
                  <a:lnTo>
                    <a:pt x="646" y="1950"/>
                  </a:lnTo>
                  <a:lnTo>
                    <a:pt x="636" y="1969"/>
                  </a:lnTo>
                  <a:lnTo>
                    <a:pt x="628" y="1986"/>
                  </a:lnTo>
                  <a:lnTo>
                    <a:pt x="639" y="1970"/>
                  </a:lnTo>
                  <a:lnTo>
                    <a:pt x="653" y="1952"/>
                  </a:lnTo>
                  <a:lnTo>
                    <a:pt x="669" y="1935"/>
                  </a:lnTo>
                  <a:lnTo>
                    <a:pt x="688" y="1917"/>
                  </a:lnTo>
                  <a:lnTo>
                    <a:pt x="708" y="1899"/>
                  </a:lnTo>
                  <a:lnTo>
                    <a:pt x="730" y="1882"/>
                  </a:lnTo>
                  <a:lnTo>
                    <a:pt x="754" y="1865"/>
                  </a:lnTo>
                  <a:lnTo>
                    <a:pt x="781" y="1849"/>
                  </a:lnTo>
                  <a:lnTo>
                    <a:pt x="787" y="1864"/>
                  </a:lnTo>
                  <a:lnTo>
                    <a:pt x="791" y="1882"/>
                  </a:lnTo>
                  <a:lnTo>
                    <a:pt x="796" y="1898"/>
                  </a:lnTo>
                  <a:lnTo>
                    <a:pt x="797" y="1905"/>
                  </a:lnTo>
                  <a:lnTo>
                    <a:pt x="800" y="1901"/>
                  </a:lnTo>
                  <a:lnTo>
                    <a:pt x="807" y="1889"/>
                  </a:lnTo>
                  <a:lnTo>
                    <a:pt x="817" y="1879"/>
                  </a:lnTo>
                  <a:lnTo>
                    <a:pt x="823" y="1875"/>
                  </a:lnTo>
                  <a:lnTo>
                    <a:pt x="842" y="1883"/>
                  </a:lnTo>
                  <a:lnTo>
                    <a:pt x="859" y="1890"/>
                  </a:lnTo>
                  <a:lnTo>
                    <a:pt x="876" y="1896"/>
                  </a:lnTo>
                  <a:lnTo>
                    <a:pt x="892" y="1901"/>
                  </a:lnTo>
                  <a:lnTo>
                    <a:pt x="907" y="1904"/>
                  </a:lnTo>
                  <a:lnTo>
                    <a:pt x="922" y="1908"/>
                  </a:lnTo>
                  <a:lnTo>
                    <a:pt x="939" y="1909"/>
                  </a:lnTo>
                  <a:lnTo>
                    <a:pt x="955" y="1910"/>
                  </a:lnTo>
                  <a:lnTo>
                    <a:pt x="934" y="1914"/>
                  </a:lnTo>
                  <a:lnTo>
                    <a:pt x="912" y="1919"/>
                  </a:lnTo>
                  <a:lnTo>
                    <a:pt x="892" y="1922"/>
                  </a:lnTo>
                  <a:lnTo>
                    <a:pt x="872" y="1927"/>
                  </a:lnTo>
                  <a:lnTo>
                    <a:pt x="852" y="1931"/>
                  </a:lnTo>
                  <a:lnTo>
                    <a:pt x="834" y="1935"/>
                  </a:lnTo>
                  <a:lnTo>
                    <a:pt x="817" y="1939"/>
                  </a:lnTo>
                  <a:lnTo>
                    <a:pt x="800" y="1942"/>
                  </a:lnTo>
                  <a:lnTo>
                    <a:pt x="785" y="1946"/>
                  </a:lnTo>
                  <a:lnTo>
                    <a:pt x="772" y="1948"/>
                  </a:lnTo>
                  <a:lnTo>
                    <a:pt x="759" y="1951"/>
                  </a:lnTo>
                  <a:lnTo>
                    <a:pt x="750" y="1952"/>
                  </a:lnTo>
                  <a:lnTo>
                    <a:pt x="742" y="1955"/>
                  </a:lnTo>
                  <a:lnTo>
                    <a:pt x="735" y="1956"/>
                  </a:lnTo>
                  <a:lnTo>
                    <a:pt x="731" y="1957"/>
                  </a:lnTo>
                  <a:lnTo>
                    <a:pt x="730" y="1957"/>
                  </a:lnTo>
                  <a:lnTo>
                    <a:pt x="731" y="1957"/>
                  </a:lnTo>
                  <a:lnTo>
                    <a:pt x="735" y="1957"/>
                  </a:lnTo>
                  <a:lnTo>
                    <a:pt x="741" y="1957"/>
                  </a:lnTo>
                  <a:lnTo>
                    <a:pt x="747" y="1957"/>
                  </a:lnTo>
                  <a:lnTo>
                    <a:pt x="757" y="1957"/>
                  </a:lnTo>
                  <a:lnTo>
                    <a:pt x="768" y="1958"/>
                  </a:lnTo>
                  <a:lnTo>
                    <a:pt x="781" y="1958"/>
                  </a:lnTo>
                  <a:lnTo>
                    <a:pt x="795" y="1958"/>
                  </a:lnTo>
                  <a:lnTo>
                    <a:pt x="810" y="1958"/>
                  </a:lnTo>
                  <a:lnTo>
                    <a:pt x="826" y="1958"/>
                  </a:lnTo>
                  <a:lnTo>
                    <a:pt x="843" y="1958"/>
                  </a:lnTo>
                  <a:lnTo>
                    <a:pt x="860" y="1958"/>
                  </a:lnTo>
                  <a:lnTo>
                    <a:pt x="880" y="1958"/>
                  </a:lnTo>
                  <a:lnTo>
                    <a:pt x="898" y="1958"/>
                  </a:lnTo>
                  <a:lnTo>
                    <a:pt x="918" y="1957"/>
                  </a:lnTo>
                  <a:lnTo>
                    <a:pt x="937" y="1957"/>
                  </a:lnTo>
                  <a:lnTo>
                    <a:pt x="928" y="1984"/>
                  </a:lnTo>
                  <a:lnTo>
                    <a:pt x="920" y="2009"/>
                  </a:lnTo>
                  <a:lnTo>
                    <a:pt x="914" y="2034"/>
                  </a:lnTo>
                  <a:lnTo>
                    <a:pt x="912" y="2058"/>
                  </a:lnTo>
                  <a:lnTo>
                    <a:pt x="911" y="2081"/>
                  </a:lnTo>
                  <a:lnTo>
                    <a:pt x="912" y="2102"/>
                  </a:lnTo>
                  <a:lnTo>
                    <a:pt x="917" y="2122"/>
                  </a:lnTo>
                  <a:lnTo>
                    <a:pt x="922" y="2140"/>
                  </a:lnTo>
                  <a:lnTo>
                    <a:pt x="920" y="2121"/>
                  </a:lnTo>
                  <a:lnTo>
                    <a:pt x="920" y="2100"/>
                  </a:lnTo>
                  <a:lnTo>
                    <a:pt x="922" y="2078"/>
                  </a:lnTo>
                  <a:lnTo>
                    <a:pt x="926" y="2055"/>
                  </a:lnTo>
                  <a:lnTo>
                    <a:pt x="930" y="2032"/>
                  </a:lnTo>
                  <a:lnTo>
                    <a:pt x="939" y="2007"/>
                  </a:lnTo>
                  <a:lnTo>
                    <a:pt x="948" y="1981"/>
                  </a:lnTo>
                  <a:lnTo>
                    <a:pt x="958" y="1956"/>
                  </a:lnTo>
                  <a:lnTo>
                    <a:pt x="975" y="1956"/>
                  </a:lnTo>
                  <a:lnTo>
                    <a:pt x="993" y="1955"/>
                  </a:lnTo>
                  <a:lnTo>
                    <a:pt x="1010" y="1954"/>
                  </a:lnTo>
                  <a:lnTo>
                    <a:pt x="1027" y="1952"/>
                  </a:lnTo>
                  <a:lnTo>
                    <a:pt x="1043" y="1951"/>
                  </a:lnTo>
                  <a:lnTo>
                    <a:pt x="1059" y="1950"/>
                  </a:lnTo>
                  <a:lnTo>
                    <a:pt x="1074" y="1948"/>
                  </a:lnTo>
                  <a:lnTo>
                    <a:pt x="1088" y="1947"/>
                  </a:lnTo>
                  <a:lnTo>
                    <a:pt x="1096" y="1955"/>
                  </a:lnTo>
                  <a:lnTo>
                    <a:pt x="1104" y="1964"/>
                  </a:lnTo>
                  <a:lnTo>
                    <a:pt x="1114" y="1974"/>
                  </a:lnTo>
                  <a:lnTo>
                    <a:pt x="1123" y="1986"/>
                  </a:lnTo>
                  <a:lnTo>
                    <a:pt x="1133" y="1998"/>
                  </a:lnTo>
                  <a:lnTo>
                    <a:pt x="1143" y="2013"/>
                  </a:lnTo>
                  <a:lnTo>
                    <a:pt x="1153" y="2030"/>
                  </a:lnTo>
                  <a:lnTo>
                    <a:pt x="1163" y="2047"/>
                  </a:lnTo>
                  <a:lnTo>
                    <a:pt x="1179" y="2079"/>
                  </a:lnTo>
                  <a:lnTo>
                    <a:pt x="1194" y="2111"/>
                  </a:lnTo>
                  <a:lnTo>
                    <a:pt x="1208" y="2141"/>
                  </a:lnTo>
                  <a:lnTo>
                    <a:pt x="1219" y="2169"/>
                  </a:lnTo>
                  <a:lnTo>
                    <a:pt x="1227" y="2193"/>
                  </a:lnTo>
                  <a:lnTo>
                    <a:pt x="1234" y="2212"/>
                  </a:lnTo>
                  <a:lnTo>
                    <a:pt x="1239" y="2223"/>
                  </a:lnTo>
                  <a:lnTo>
                    <a:pt x="1240" y="2228"/>
                  </a:lnTo>
                  <a:lnTo>
                    <a:pt x="1241" y="2209"/>
                  </a:lnTo>
                  <a:lnTo>
                    <a:pt x="1240" y="2163"/>
                  </a:lnTo>
                  <a:lnTo>
                    <a:pt x="1233" y="2100"/>
                  </a:lnTo>
                  <a:lnTo>
                    <a:pt x="1215" y="2031"/>
                  </a:lnTo>
                  <a:lnTo>
                    <a:pt x="1208" y="2011"/>
                  </a:lnTo>
                  <a:lnTo>
                    <a:pt x="1202" y="1993"/>
                  </a:lnTo>
                  <a:lnTo>
                    <a:pt x="1196" y="1975"/>
                  </a:lnTo>
                  <a:lnTo>
                    <a:pt x="1192" y="1960"/>
                  </a:lnTo>
                  <a:lnTo>
                    <a:pt x="1187" y="1948"/>
                  </a:lnTo>
                  <a:lnTo>
                    <a:pt x="1183" y="1936"/>
                  </a:lnTo>
                  <a:lnTo>
                    <a:pt x="1177" y="1927"/>
                  </a:lnTo>
                  <a:lnTo>
                    <a:pt x="1170" y="1920"/>
                  </a:lnTo>
                  <a:lnTo>
                    <a:pt x="1187" y="1913"/>
                  </a:lnTo>
                  <a:lnTo>
                    <a:pt x="1203" y="1905"/>
                  </a:lnTo>
                  <a:lnTo>
                    <a:pt x="1219" y="1897"/>
                  </a:lnTo>
                  <a:lnTo>
                    <a:pt x="1234" y="1887"/>
                  </a:lnTo>
                  <a:lnTo>
                    <a:pt x="1249" y="1876"/>
                  </a:lnTo>
                  <a:lnTo>
                    <a:pt x="1264" y="1864"/>
                  </a:lnTo>
                  <a:lnTo>
                    <a:pt x="1278" y="1851"/>
                  </a:lnTo>
                  <a:lnTo>
                    <a:pt x="1292" y="1838"/>
                  </a:lnTo>
                  <a:lnTo>
                    <a:pt x="1305" y="1825"/>
                  </a:lnTo>
                  <a:lnTo>
                    <a:pt x="1316" y="1811"/>
                  </a:lnTo>
                  <a:lnTo>
                    <a:pt x="1328" y="1796"/>
                  </a:lnTo>
                  <a:lnTo>
                    <a:pt x="1338" y="1781"/>
                  </a:lnTo>
                  <a:lnTo>
                    <a:pt x="1347" y="1765"/>
                  </a:lnTo>
                  <a:lnTo>
                    <a:pt x="1355" y="1750"/>
                  </a:lnTo>
                  <a:lnTo>
                    <a:pt x="1363" y="1735"/>
                  </a:lnTo>
                  <a:lnTo>
                    <a:pt x="1369" y="1719"/>
                  </a:lnTo>
                  <a:lnTo>
                    <a:pt x="1371" y="1719"/>
                  </a:lnTo>
                  <a:lnTo>
                    <a:pt x="1374" y="1720"/>
                  </a:lnTo>
                  <a:lnTo>
                    <a:pt x="1376" y="1720"/>
                  </a:lnTo>
                  <a:lnTo>
                    <a:pt x="1378" y="1721"/>
                  </a:lnTo>
                  <a:lnTo>
                    <a:pt x="1394" y="1727"/>
                  </a:lnTo>
                  <a:lnTo>
                    <a:pt x="1411" y="1734"/>
                  </a:lnTo>
                  <a:lnTo>
                    <a:pt x="1427" y="1741"/>
                  </a:lnTo>
                  <a:lnTo>
                    <a:pt x="1442" y="1747"/>
                  </a:lnTo>
                  <a:lnTo>
                    <a:pt x="1457" y="1754"/>
                  </a:lnTo>
                  <a:lnTo>
                    <a:pt x="1470" y="1761"/>
                  </a:lnTo>
                  <a:lnTo>
                    <a:pt x="1484" y="1769"/>
                  </a:lnTo>
                  <a:lnTo>
                    <a:pt x="1498" y="1776"/>
                  </a:lnTo>
                  <a:lnTo>
                    <a:pt x="1511" y="1784"/>
                  </a:lnTo>
                  <a:lnTo>
                    <a:pt x="1523" y="1792"/>
                  </a:lnTo>
                  <a:lnTo>
                    <a:pt x="1535" y="1799"/>
                  </a:lnTo>
                  <a:lnTo>
                    <a:pt x="1546" y="1807"/>
                  </a:lnTo>
                  <a:lnTo>
                    <a:pt x="1558" y="1815"/>
                  </a:lnTo>
                  <a:lnTo>
                    <a:pt x="1568" y="1823"/>
                  </a:lnTo>
                  <a:lnTo>
                    <a:pt x="1577" y="1831"/>
                  </a:lnTo>
                  <a:lnTo>
                    <a:pt x="1587" y="1840"/>
                  </a:lnTo>
                  <a:lnTo>
                    <a:pt x="1580" y="1830"/>
                  </a:lnTo>
                  <a:lnTo>
                    <a:pt x="1571" y="1821"/>
                  </a:lnTo>
                  <a:lnTo>
                    <a:pt x="1562" y="1812"/>
                  </a:lnTo>
                  <a:lnTo>
                    <a:pt x="1552" y="1803"/>
                  </a:lnTo>
                  <a:lnTo>
                    <a:pt x="1542" y="1793"/>
                  </a:lnTo>
                  <a:lnTo>
                    <a:pt x="1530" y="1784"/>
                  </a:lnTo>
                  <a:lnTo>
                    <a:pt x="1518" y="1775"/>
                  </a:lnTo>
                  <a:lnTo>
                    <a:pt x="1505" y="1766"/>
                  </a:lnTo>
                  <a:lnTo>
                    <a:pt x="1491" y="1758"/>
                  </a:lnTo>
                  <a:lnTo>
                    <a:pt x="1476" y="1749"/>
                  </a:lnTo>
                  <a:lnTo>
                    <a:pt x="1461" y="1741"/>
                  </a:lnTo>
                  <a:lnTo>
                    <a:pt x="1446" y="1732"/>
                  </a:lnTo>
                  <a:lnTo>
                    <a:pt x="1430" y="1724"/>
                  </a:lnTo>
                  <a:lnTo>
                    <a:pt x="1413" y="1717"/>
                  </a:lnTo>
                  <a:lnTo>
                    <a:pt x="1396" y="1711"/>
                  </a:lnTo>
                  <a:lnTo>
                    <a:pt x="1378" y="170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6635" name="Freeform 12"/>
            <p:cNvSpPr>
              <a:spLocks/>
            </p:cNvSpPr>
            <p:nvPr/>
          </p:nvSpPr>
          <p:spPr bwMode="auto">
            <a:xfrm>
              <a:off x="532" y="3601"/>
              <a:ext cx="76" cy="76"/>
            </a:xfrm>
            <a:custGeom>
              <a:avLst/>
              <a:gdLst>
                <a:gd name="T0" fmla="*/ 38 w 151"/>
                <a:gd name="T1" fmla="*/ 76 h 151"/>
                <a:gd name="T2" fmla="*/ 45 w 151"/>
                <a:gd name="T3" fmla="*/ 75 h 151"/>
                <a:gd name="T4" fmla="*/ 53 w 151"/>
                <a:gd name="T5" fmla="*/ 73 h 151"/>
                <a:gd name="T6" fmla="*/ 59 w 151"/>
                <a:gd name="T7" fmla="*/ 69 h 151"/>
                <a:gd name="T8" fmla="*/ 65 w 151"/>
                <a:gd name="T9" fmla="*/ 64 h 151"/>
                <a:gd name="T10" fmla="*/ 69 w 151"/>
                <a:gd name="T11" fmla="*/ 59 h 151"/>
                <a:gd name="T12" fmla="*/ 73 w 151"/>
                <a:gd name="T13" fmla="*/ 52 h 151"/>
                <a:gd name="T14" fmla="*/ 75 w 151"/>
                <a:gd name="T15" fmla="*/ 45 h 151"/>
                <a:gd name="T16" fmla="*/ 76 w 151"/>
                <a:gd name="T17" fmla="*/ 38 h 151"/>
                <a:gd name="T18" fmla="*/ 75 w 151"/>
                <a:gd name="T19" fmla="*/ 30 h 151"/>
                <a:gd name="T20" fmla="*/ 73 w 151"/>
                <a:gd name="T21" fmla="*/ 23 h 151"/>
                <a:gd name="T22" fmla="*/ 69 w 151"/>
                <a:gd name="T23" fmla="*/ 17 h 151"/>
                <a:gd name="T24" fmla="*/ 65 w 151"/>
                <a:gd name="T25" fmla="*/ 11 h 151"/>
                <a:gd name="T26" fmla="*/ 59 w 151"/>
                <a:gd name="T27" fmla="*/ 7 h 151"/>
                <a:gd name="T28" fmla="*/ 53 w 151"/>
                <a:gd name="T29" fmla="*/ 3 h 151"/>
                <a:gd name="T30" fmla="*/ 45 w 151"/>
                <a:gd name="T31" fmla="*/ 1 h 151"/>
                <a:gd name="T32" fmla="*/ 38 w 151"/>
                <a:gd name="T33" fmla="*/ 0 h 151"/>
                <a:gd name="T34" fmla="*/ 30 w 151"/>
                <a:gd name="T35" fmla="*/ 1 h 151"/>
                <a:gd name="T36" fmla="*/ 23 w 151"/>
                <a:gd name="T37" fmla="*/ 3 h 151"/>
                <a:gd name="T38" fmla="*/ 17 w 151"/>
                <a:gd name="T39" fmla="*/ 7 h 151"/>
                <a:gd name="T40" fmla="*/ 11 w 151"/>
                <a:gd name="T41" fmla="*/ 11 h 151"/>
                <a:gd name="T42" fmla="*/ 6 w 151"/>
                <a:gd name="T43" fmla="*/ 17 h 151"/>
                <a:gd name="T44" fmla="*/ 3 w 151"/>
                <a:gd name="T45" fmla="*/ 23 h 151"/>
                <a:gd name="T46" fmla="*/ 1 w 151"/>
                <a:gd name="T47" fmla="*/ 30 h 151"/>
                <a:gd name="T48" fmla="*/ 0 w 151"/>
                <a:gd name="T49" fmla="*/ 38 h 151"/>
                <a:gd name="T50" fmla="*/ 1 w 151"/>
                <a:gd name="T51" fmla="*/ 45 h 151"/>
                <a:gd name="T52" fmla="*/ 3 w 151"/>
                <a:gd name="T53" fmla="*/ 52 h 151"/>
                <a:gd name="T54" fmla="*/ 6 w 151"/>
                <a:gd name="T55" fmla="*/ 59 h 151"/>
                <a:gd name="T56" fmla="*/ 11 w 151"/>
                <a:gd name="T57" fmla="*/ 64 h 151"/>
                <a:gd name="T58" fmla="*/ 17 w 151"/>
                <a:gd name="T59" fmla="*/ 69 h 151"/>
                <a:gd name="T60" fmla="*/ 23 w 151"/>
                <a:gd name="T61" fmla="*/ 73 h 151"/>
                <a:gd name="T62" fmla="*/ 30 w 151"/>
                <a:gd name="T63" fmla="*/ 75 h 151"/>
                <a:gd name="T64" fmla="*/ 38 w 151"/>
                <a:gd name="T65" fmla="*/ 76 h 151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51"/>
                <a:gd name="T100" fmla="*/ 0 h 151"/>
                <a:gd name="T101" fmla="*/ 151 w 151"/>
                <a:gd name="T102" fmla="*/ 151 h 151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51" h="151">
                  <a:moveTo>
                    <a:pt x="75" y="151"/>
                  </a:moveTo>
                  <a:lnTo>
                    <a:pt x="90" y="150"/>
                  </a:lnTo>
                  <a:lnTo>
                    <a:pt x="105" y="145"/>
                  </a:lnTo>
                  <a:lnTo>
                    <a:pt x="117" y="138"/>
                  </a:lnTo>
                  <a:lnTo>
                    <a:pt x="129" y="128"/>
                  </a:lnTo>
                  <a:lnTo>
                    <a:pt x="138" y="117"/>
                  </a:lnTo>
                  <a:lnTo>
                    <a:pt x="145" y="104"/>
                  </a:lnTo>
                  <a:lnTo>
                    <a:pt x="149" y="90"/>
                  </a:lnTo>
                  <a:lnTo>
                    <a:pt x="151" y="75"/>
                  </a:lnTo>
                  <a:lnTo>
                    <a:pt x="149" y="60"/>
                  </a:lnTo>
                  <a:lnTo>
                    <a:pt x="145" y="46"/>
                  </a:lnTo>
                  <a:lnTo>
                    <a:pt x="138" y="33"/>
                  </a:lnTo>
                  <a:lnTo>
                    <a:pt x="129" y="22"/>
                  </a:lnTo>
                  <a:lnTo>
                    <a:pt x="117" y="13"/>
                  </a:lnTo>
                  <a:lnTo>
                    <a:pt x="105" y="6"/>
                  </a:lnTo>
                  <a:lnTo>
                    <a:pt x="90" y="1"/>
                  </a:lnTo>
                  <a:lnTo>
                    <a:pt x="75" y="0"/>
                  </a:lnTo>
                  <a:lnTo>
                    <a:pt x="60" y="1"/>
                  </a:lnTo>
                  <a:lnTo>
                    <a:pt x="46" y="6"/>
                  </a:lnTo>
                  <a:lnTo>
                    <a:pt x="33" y="13"/>
                  </a:lnTo>
                  <a:lnTo>
                    <a:pt x="22" y="22"/>
                  </a:lnTo>
                  <a:lnTo>
                    <a:pt x="12" y="33"/>
                  </a:lnTo>
                  <a:lnTo>
                    <a:pt x="6" y="46"/>
                  </a:lnTo>
                  <a:lnTo>
                    <a:pt x="1" y="60"/>
                  </a:lnTo>
                  <a:lnTo>
                    <a:pt x="0" y="75"/>
                  </a:lnTo>
                  <a:lnTo>
                    <a:pt x="1" y="90"/>
                  </a:lnTo>
                  <a:lnTo>
                    <a:pt x="6" y="104"/>
                  </a:lnTo>
                  <a:lnTo>
                    <a:pt x="12" y="117"/>
                  </a:lnTo>
                  <a:lnTo>
                    <a:pt x="22" y="128"/>
                  </a:lnTo>
                  <a:lnTo>
                    <a:pt x="33" y="138"/>
                  </a:lnTo>
                  <a:lnTo>
                    <a:pt x="46" y="145"/>
                  </a:lnTo>
                  <a:lnTo>
                    <a:pt x="60" y="150"/>
                  </a:lnTo>
                  <a:lnTo>
                    <a:pt x="75" y="15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pic>
        <p:nvPicPr>
          <p:cNvPr id="26629" name="Picture 13" descr="C:\Users\radoslav.pekny\AppData\Local\Microsoft\Windows\Temporary Internet Files\Content.IE5\4FHQ82KX\MC900441409[3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0575" y="5491163"/>
            <a:ext cx="1812925" cy="1022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0" name="Picture 14" descr="C:\Users\radoslav.pekny\AppData\Local\Microsoft\Windows\Temporary Internet Files\Content.IE5\07SYGYF7\MC90044043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348538" y="836613"/>
            <a:ext cx="1604962" cy="182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6225" y="12700"/>
            <a:ext cx="8620125" cy="1317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255</Words>
  <Application>Microsoft Office PowerPoint</Application>
  <PresentationFormat>On-screen Show (4:3)</PresentationFormat>
  <Paragraphs>48</Paragraphs>
  <Slides>14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20" baseType="lpstr">
      <vt:lpstr>Calibri</vt:lpstr>
      <vt:lpstr>Arial</vt:lpstr>
      <vt:lpstr>Bodoni MT Black</vt:lpstr>
      <vt:lpstr>Bookman Old Style</vt:lpstr>
      <vt:lpstr>Motiv systému Office</vt:lpstr>
      <vt:lpstr>Dokument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Radoslav Pěkný</dc:creator>
  <cp:lastModifiedBy>DUM</cp:lastModifiedBy>
  <cp:revision>16</cp:revision>
  <dcterms:created xsi:type="dcterms:W3CDTF">2014-06-11T16:08:56Z</dcterms:created>
  <dcterms:modified xsi:type="dcterms:W3CDTF">2014-11-13T15:59:20Z</dcterms:modified>
</cp:coreProperties>
</file>