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6"/>
  </p:notesMasterIdLst>
  <p:sldIdLst>
    <p:sldId id="279" r:id="rId2"/>
    <p:sldId id="25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6" r:id="rId12"/>
    <p:sldId id="277" r:id="rId13"/>
    <p:sldId id="278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A05C717F-A22C-4C9C-93AE-20A1E1D7AD0E}">
          <p14:sldIdLst>
            <p14:sldId id="279"/>
            <p14:sldId id="25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6"/>
            <p14:sldId id="277"/>
            <p14:sldId id="278"/>
            <p14:sldId id="266"/>
          </p14:sldIdLst>
        </p14:section>
        <p14:section name="Oddíl bez názvu" id="{00F2422A-B968-4B5B-83EA-AAB2E4B2275B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30274-B71C-4297-A899-15923A9B3891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81AC0C-A002-4B03-A9FB-9028D5D60D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3058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8AFEDAD-36C3-4F75-9F5A-C563D70B25A5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4E5417E6-5354-45A5-BD03-47D2981489C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7808" y="332657"/>
            <a:ext cx="7772400" cy="648072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/>
              <a:t>Německý jazyk – Cvičení na podporu konverzace 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1052736"/>
            <a:ext cx="6400800" cy="864096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err="1" smtClean="0">
                <a:solidFill>
                  <a:schemeClr val="tx1"/>
                </a:solidFill>
              </a:rPr>
              <a:t>Weihnachten</a:t>
            </a:r>
            <a:r>
              <a:rPr lang="cs-CZ" sz="3200" b="1" dirty="0" smtClean="0">
                <a:solidFill>
                  <a:schemeClr val="tx1"/>
                </a:solidFill>
              </a:rPr>
              <a:t> in </a:t>
            </a:r>
            <a:r>
              <a:rPr lang="cs-CZ" sz="3200" b="1" dirty="0" err="1" smtClean="0">
                <a:solidFill>
                  <a:schemeClr val="tx1"/>
                </a:solidFill>
              </a:rPr>
              <a:t>Deutschland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475656" y="1700808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VY_32_INOVACE_02-35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7437947"/>
              </p:ext>
            </p:extLst>
          </p:nvPr>
        </p:nvGraphicFramePr>
        <p:xfrm>
          <a:off x="1691680" y="2348880"/>
          <a:ext cx="6208395" cy="21168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288032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9.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Jazyk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a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Německý jazyk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Cvičení na podporu konverzace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Weihnachten</a:t>
                      </a: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 in </a:t>
                      </a: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Deutschland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Mgr.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Petr Kozlovský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2. 12. 2011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Materiál seznamuje žáky s vánočními zvyky v Německu. Představená slovní zásoba je procvičována v navazujících cvičeních. Žáci odpovídají samostatně na otázky, vyprávějí příběhy dle obrázků.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620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269" y="692696"/>
            <a:ext cx="7772400" cy="1745754"/>
          </a:xfrm>
        </p:spPr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err="1" smtClean="0"/>
              <a:t>Weihnachten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in </a:t>
            </a:r>
            <a:r>
              <a:rPr lang="cs-CZ" dirty="0" err="1" smtClean="0"/>
              <a:t>Deutschland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657" y="2852936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255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Advent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Der Advent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0070C0"/>
                </a:solidFill>
              </a:rPr>
              <a:t>die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Vorbereitungszeit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 </a:t>
            </a:r>
          </a:p>
          <a:p>
            <a:pPr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Weihnachten</a:t>
            </a:r>
            <a:r>
              <a:rPr lang="cs-CZ" dirty="0" smtClean="0"/>
              <a:t>.</a:t>
            </a:r>
          </a:p>
          <a:p>
            <a:pPr indent="0">
              <a:buNone/>
            </a:pPr>
            <a:endParaRPr lang="cs-CZ" dirty="0"/>
          </a:p>
          <a:p>
            <a:pPr marL="457200" indent="-457200"/>
            <a:r>
              <a:rPr lang="cs-CZ" dirty="0" smtClean="0"/>
              <a:t>Die </a:t>
            </a:r>
            <a:r>
              <a:rPr lang="cs-CZ" dirty="0" err="1" smtClean="0"/>
              <a:t>Adventzeit</a:t>
            </a:r>
            <a:r>
              <a:rPr lang="cs-CZ" dirty="0" smtClean="0"/>
              <a:t> </a:t>
            </a:r>
            <a:r>
              <a:rPr lang="cs-CZ" dirty="0" err="1" smtClean="0"/>
              <a:t>beginnt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4. </a:t>
            </a:r>
            <a:r>
              <a:rPr lang="cs-CZ" dirty="0" err="1" smtClean="0"/>
              <a:t>Sonntag</a:t>
            </a:r>
            <a:r>
              <a:rPr lang="cs-CZ" dirty="0" smtClean="0"/>
              <a:t> vor </a:t>
            </a:r>
            <a:r>
              <a:rPr lang="cs-CZ" dirty="0" err="1" smtClean="0"/>
              <a:t>Weihnachten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dauert</a:t>
            </a:r>
            <a:r>
              <a:rPr lang="cs-CZ" dirty="0" smtClean="0"/>
              <a:t> bis </a:t>
            </a:r>
            <a:r>
              <a:rPr lang="cs-CZ" dirty="0" err="1" smtClean="0">
                <a:solidFill>
                  <a:srgbClr val="0070C0"/>
                </a:solidFill>
              </a:rPr>
              <a:t>Heiligabend</a:t>
            </a:r>
            <a:r>
              <a:rPr lang="cs-CZ" dirty="0" smtClean="0"/>
              <a:t>.</a:t>
            </a:r>
          </a:p>
          <a:p>
            <a:pPr marL="457200" indent="-457200"/>
            <a:endParaRPr lang="cs-CZ" dirty="0"/>
          </a:p>
          <a:p>
            <a:pPr marL="457200" indent="-457200"/>
            <a:r>
              <a:rPr lang="cs-CZ" dirty="0" err="1" smtClean="0"/>
              <a:t>Viele</a:t>
            </a:r>
            <a:r>
              <a:rPr lang="cs-CZ" dirty="0" smtClean="0"/>
              <a:t> </a:t>
            </a:r>
            <a:r>
              <a:rPr lang="cs-CZ" dirty="0" err="1" smtClean="0"/>
              <a:t>Familien</a:t>
            </a:r>
            <a:r>
              <a:rPr lang="cs-CZ" dirty="0" smtClean="0"/>
              <a:t> </a:t>
            </a:r>
            <a:r>
              <a:rPr lang="cs-CZ" dirty="0" err="1" smtClean="0"/>
              <a:t>haben</a:t>
            </a:r>
            <a:r>
              <a:rPr lang="cs-CZ" dirty="0" smtClean="0"/>
              <a:t> </a:t>
            </a:r>
            <a:r>
              <a:rPr lang="cs-CZ" dirty="0" err="1" smtClean="0"/>
              <a:t>einen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0070C0"/>
                </a:solidFill>
              </a:rPr>
              <a:t>Adventskranz</a:t>
            </a:r>
            <a:r>
              <a:rPr lang="cs-CZ" dirty="0" smtClean="0"/>
              <a:t>, </a:t>
            </a:r>
            <a:r>
              <a:rPr lang="cs-CZ" dirty="0" err="1" smtClean="0"/>
              <a:t>auf</a:t>
            </a:r>
            <a:r>
              <a:rPr lang="cs-CZ" dirty="0" smtClean="0"/>
              <a:t> dem </a:t>
            </a:r>
            <a:r>
              <a:rPr lang="cs-CZ" dirty="0" err="1" smtClean="0"/>
              <a:t>vier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0070C0"/>
                </a:solidFill>
              </a:rPr>
              <a:t>Kerzen</a:t>
            </a:r>
            <a:r>
              <a:rPr lang="cs-CZ" dirty="0" smtClean="0"/>
              <a:t> </a:t>
            </a:r>
            <a:r>
              <a:rPr lang="cs-CZ" dirty="0" err="1" smtClean="0"/>
              <a:t>sind</a:t>
            </a:r>
            <a:r>
              <a:rPr lang="cs-CZ" dirty="0" smtClean="0"/>
              <a:t>. Jeden </a:t>
            </a:r>
            <a:r>
              <a:rPr lang="cs-CZ" dirty="0" err="1" smtClean="0"/>
              <a:t>Sonntag</a:t>
            </a:r>
            <a:r>
              <a:rPr lang="cs-CZ" dirty="0" smtClean="0"/>
              <a:t> </a:t>
            </a:r>
            <a:r>
              <a:rPr lang="cs-CZ" dirty="0" err="1" smtClean="0"/>
              <a:t>wird</a:t>
            </a:r>
            <a:r>
              <a:rPr lang="cs-CZ" dirty="0" smtClean="0"/>
              <a:t>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Kerze</a:t>
            </a:r>
            <a:r>
              <a:rPr lang="cs-CZ" dirty="0" smtClean="0"/>
              <a:t> </a:t>
            </a:r>
            <a:r>
              <a:rPr lang="cs-CZ" dirty="0" err="1" smtClean="0"/>
              <a:t>entzündet</a:t>
            </a:r>
            <a:r>
              <a:rPr lang="cs-CZ" dirty="0" smtClean="0"/>
              <a:t>, </a:t>
            </a:r>
            <a:r>
              <a:rPr lang="cs-CZ" dirty="0" err="1" smtClean="0"/>
              <a:t>am</a:t>
            </a:r>
            <a:r>
              <a:rPr lang="cs-CZ" dirty="0" smtClean="0"/>
              <a:t> 4. Advent </a:t>
            </a:r>
            <a:r>
              <a:rPr lang="cs-CZ" dirty="0" err="1" smtClean="0"/>
              <a:t>brennen</a:t>
            </a:r>
            <a:r>
              <a:rPr lang="cs-CZ" dirty="0" smtClean="0"/>
              <a:t> </a:t>
            </a:r>
            <a:r>
              <a:rPr lang="cs-CZ" dirty="0" err="1" smtClean="0"/>
              <a:t>alle</a:t>
            </a:r>
            <a:r>
              <a:rPr lang="cs-CZ" dirty="0" smtClean="0"/>
              <a:t> </a:t>
            </a:r>
            <a:r>
              <a:rPr lang="cs-CZ" dirty="0" err="1" smtClean="0"/>
              <a:t>Kerzen</a:t>
            </a:r>
            <a:r>
              <a:rPr lang="cs-CZ" dirty="0" smtClean="0"/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173" y="116632"/>
            <a:ext cx="1331789" cy="1331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34" y="116632"/>
            <a:ext cx="1259780" cy="1259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2197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Der </a:t>
            </a:r>
            <a:r>
              <a:rPr lang="cs-CZ" dirty="0" err="1" smtClean="0"/>
              <a:t>Nikolaustag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Am</a:t>
            </a:r>
            <a:r>
              <a:rPr lang="cs-CZ" dirty="0" smtClean="0"/>
              <a:t> 6. </a:t>
            </a:r>
            <a:r>
              <a:rPr lang="cs-CZ" dirty="0" err="1" smtClean="0"/>
              <a:t>Dezember</a:t>
            </a:r>
            <a:r>
              <a:rPr lang="cs-CZ" dirty="0" smtClean="0"/>
              <a:t> </a:t>
            </a:r>
            <a:r>
              <a:rPr lang="cs-CZ" dirty="0" err="1" smtClean="0"/>
              <a:t>feiern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Leute</a:t>
            </a:r>
            <a:r>
              <a:rPr lang="cs-CZ" dirty="0" smtClean="0"/>
              <a:t> in </a:t>
            </a:r>
            <a:r>
              <a:rPr lang="cs-CZ" dirty="0" err="1" smtClean="0"/>
              <a:t>Deutschland</a:t>
            </a:r>
            <a:r>
              <a:rPr lang="cs-CZ" dirty="0" smtClean="0"/>
              <a:t> </a:t>
            </a:r>
          </a:p>
          <a:p>
            <a:pPr indent="0">
              <a:buNone/>
            </a:pPr>
            <a:r>
              <a:rPr lang="cs-CZ" dirty="0"/>
              <a:t> </a:t>
            </a:r>
            <a:r>
              <a:rPr lang="cs-CZ" dirty="0" smtClean="0"/>
              <a:t>  den </a:t>
            </a:r>
            <a:r>
              <a:rPr lang="cs-CZ" dirty="0" err="1" smtClean="0"/>
              <a:t>Nikolaustag</a:t>
            </a:r>
            <a:r>
              <a:rPr lang="cs-CZ" dirty="0" smtClean="0"/>
              <a:t>. Nikolaus </a:t>
            </a:r>
            <a:r>
              <a:rPr lang="cs-CZ" dirty="0" err="1" smtClean="0"/>
              <a:t>war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0070C0"/>
                </a:solidFill>
              </a:rPr>
              <a:t>Bischof</a:t>
            </a:r>
            <a:r>
              <a:rPr lang="cs-CZ" dirty="0" smtClean="0"/>
              <a:t>, der</a:t>
            </a:r>
          </a:p>
          <a:p>
            <a:pPr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err="1" smtClean="0"/>
              <a:t>armen</a:t>
            </a:r>
            <a:r>
              <a:rPr lang="cs-CZ" dirty="0" smtClean="0"/>
              <a:t> </a:t>
            </a:r>
            <a:r>
              <a:rPr lang="cs-CZ" dirty="0" err="1" smtClean="0"/>
              <a:t>Kindern</a:t>
            </a:r>
            <a:r>
              <a:rPr lang="cs-CZ" dirty="0" smtClean="0"/>
              <a:t> </a:t>
            </a:r>
            <a:r>
              <a:rPr lang="cs-CZ" dirty="0" err="1" smtClean="0"/>
              <a:t>geholfen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.</a:t>
            </a:r>
          </a:p>
          <a:p>
            <a:pPr indent="0">
              <a:buNone/>
            </a:pPr>
            <a:endParaRPr lang="cs-CZ" dirty="0"/>
          </a:p>
          <a:p>
            <a:pPr marL="457200" indent="-457200"/>
            <a:r>
              <a:rPr lang="cs-CZ" dirty="0" err="1" smtClean="0"/>
              <a:t>Wenn</a:t>
            </a:r>
            <a:r>
              <a:rPr lang="cs-CZ" dirty="0" smtClean="0"/>
              <a:t> der Nikolaus </a:t>
            </a:r>
            <a:r>
              <a:rPr lang="cs-CZ" dirty="0" err="1" smtClean="0"/>
              <a:t>kommt</a:t>
            </a:r>
            <a:r>
              <a:rPr lang="cs-CZ" dirty="0" smtClean="0"/>
              <a:t>, </a:t>
            </a:r>
            <a:r>
              <a:rPr lang="cs-CZ" dirty="0" err="1" smtClean="0"/>
              <a:t>sagen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Kinder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0070C0"/>
                </a:solidFill>
              </a:rPr>
              <a:t>ein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Gedicht</a:t>
            </a:r>
            <a:r>
              <a:rPr lang="cs-CZ" dirty="0" smtClean="0"/>
              <a:t>, oder </a:t>
            </a:r>
            <a:r>
              <a:rPr lang="cs-CZ" dirty="0" err="1" smtClean="0"/>
              <a:t>singen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0070C0"/>
                </a:solidFill>
              </a:rPr>
              <a:t>ein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Nikolauslied</a:t>
            </a:r>
            <a:r>
              <a:rPr lang="cs-CZ" dirty="0" smtClean="0"/>
              <a:t>.</a:t>
            </a:r>
          </a:p>
          <a:p>
            <a:pPr marL="457200" indent="-457200"/>
            <a:endParaRPr lang="cs-CZ" dirty="0"/>
          </a:p>
          <a:p>
            <a:pPr marL="457200" indent="-457200"/>
            <a:r>
              <a:rPr lang="cs-CZ" dirty="0" err="1" smtClean="0"/>
              <a:t>Für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brave </a:t>
            </a:r>
            <a:r>
              <a:rPr lang="cs-CZ" dirty="0" err="1" smtClean="0"/>
              <a:t>Kinder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Nikolaus in </a:t>
            </a:r>
            <a:r>
              <a:rPr lang="cs-CZ" dirty="0" err="1" smtClean="0"/>
              <a:t>seinem</a:t>
            </a:r>
            <a:r>
              <a:rPr lang="cs-CZ" dirty="0" smtClean="0"/>
              <a:t> </a:t>
            </a:r>
            <a:r>
              <a:rPr lang="cs-CZ" dirty="0" err="1" smtClean="0"/>
              <a:t>Sack</a:t>
            </a:r>
            <a:r>
              <a:rPr lang="cs-CZ" dirty="0" smtClean="0"/>
              <a:t> </a:t>
            </a:r>
            <a:r>
              <a:rPr lang="cs-CZ" dirty="0" err="1" smtClean="0"/>
              <a:t>Schokolade</a:t>
            </a:r>
            <a:r>
              <a:rPr lang="cs-CZ" dirty="0" smtClean="0"/>
              <a:t>, </a:t>
            </a:r>
            <a:r>
              <a:rPr lang="cs-CZ" dirty="0" err="1" smtClean="0"/>
              <a:t>Orangen</a:t>
            </a:r>
            <a:r>
              <a:rPr lang="cs-CZ" dirty="0" smtClean="0"/>
              <a:t> oder </a:t>
            </a:r>
            <a:r>
              <a:rPr lang="cs-CZ" dirty="0" err="1" smtClean="0"/>
              <a:t>Äpfel</a:t>
            </a:r>
            <a:r>
              <a:rPr lang="cs-CZ" dirty="0" smtClean="0"/>
              <a:t>, </a:t>
            </a:r>
            <a:r>
              <a:rPr lang="cs-CZ" dirty="0" err="1" smtClean="0">
                <a:solidFill>
                  <a:srgbClr val="0070C0"/>
                </a:solidFill>
              </a:rPr>
              <a:t>die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bösen</a:t>
            </a:r>
            <a:r>
              <a:rPr lang="cs-CZ" dirty="0" smtClean="0"/>
              <a:t> </a:t>
            </a:r>
            <a:r>
              <a:rPr lang="cs-CZ" dirty="0" err="1" smtClean="0"/>
              <a:t>Kinder</a:t>
            </a:r>
            <a:r>
              <a:rPr lang="cs-CZ" dirty="0" smtClean="0"/>
              <a:t> </a:t>
            </a:r>
            <a:r>
              <a:rPr lang="cs-CZ" dirty="0" err="1" smtClean="0"/>
              <a:t>bekommen</a:t>
            </a:r>
            <a:r>
              <a:rPr lang="cs-CZ" dirty="0" smtClean="0"/>
              <a:t> Kohle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Kartoffeln</a:t>
            </a:r>
            <a:r>
              <a:rPr lang="cs-CZ" dirty="0" smtClean="0"/>
              <a:t>.</a:t>
            </a:r>
          </a:p>
          <a:p>
            <a:pPr indent="0">
              <a:buNone/>
            </a:pPr>
            <a:endParaRPr lang="cs-CZ" dirty="0"/>
          </a:p>
          <a:p>
            <a:pPr marL="457200" indent="-457200"/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16632"/>
            <a:ext cx="1547813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2369"/>
            <a:ext cx="1512076" cy="1512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1066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Der </a:t>
            </a:r>
            <a:r>
              <a:rPr lang="cs-CZ" dirty="0" err="1" smtClean="0"/>
              <a:t>Heiligabend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Am</a:t>
            </a:r>
            <a:r>
              <a:rPr lang="cs-CZ" dirty="0" smtClean="0"/>
              <a:t> 24. </a:t>
            </a:r>
            <a:r>
              <a:rPr lang="cs-CZ" dirty="0" err="1" smtClean="0"/>
              <a:t>Dezember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der </a:t>
            </a:r>
            <a:r>
              <a:rPr lang="cs-CZ" dirty="0" err="1" smtClean="0">
                <a:solidFill>
                  <a:srgbClr val="0070C0"/>
                </a:solidFill>
              </a:rPr>
              <a:t>Heiligabend</a:t>
            </a:r>
            <a:r>
              <a:rPr lang="cs-CZ" dirty="0" smtClean="0"/>
              <a:t>. </a:t>
            </a:r>
            <a:r>
              <a:rPr lang="cs-CZ" dirty="0" err="1" smtClean="0"/>
              <a:t>Am</a:t>
            </a:r>
            <a:endParaRPr lang="cs-CZ" dirty="0" smtClean="0"/>
          </a:p>
          <a:p>
            <a:pPr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err="1" smtClean="0"/>
              <a:t>Nachmittag</a:t>
            </a:r>
            <a:r>
              <a:rPr lang="cs-CZ" dirty="0" smtClean="0"/>
              <a:t> </a:t>
            </a:r>
            <a:r>
              <a:rPr lang="cs-CZ" dirty="0" err="1" smtClean="0"/>
              <a:t>wird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der </a:t>
            </a:r>
            <a:r>
              <a:rPr lang="cs-CZ" dirty="0" err="1" smtClean="0">
                <a:solidFill>
                  <a:srgbClr val="0070C0"/>
                </a:solidFill>
              </a:rPr>
              <a:t>Weihnachtsbaum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/>
              <a:t>geschmückt</a:t>
            </a:r>
            <a:endParaRPr lang="cs-CZ" dirty="0" smtClean="0"/>
          </a:p>
          <a:p>
            <a:pPr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0070C0"/>
                </a:solidFill>
              </a:rPr>
              <a:t>die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Krippe</a:t>
            </a:r>
            <a:r>
              <a:rPr lang="cs-CZ" dirty="0" smtClean="0"/>
              <a:t> </a:t>
            </a:r>
            <a:r>
              <a:rPr lang="cs-CZ" dirty="0" err="1" smtClean="0"/>
              <a:t>aufgebaut</a:t>
            </a:r>
            <a:r>
              <a:rPr lang="cs-CZ" dirty="0" smtClean="0"/>
              <a:t>.</a:t>
            </a:r>
          </a:p>
          <a:p>
            <a:pPr indent="0">
              <a:buNone/>
            </a:pPr>
            <a:endParaRPr lang="cs-CZ" dirty="0"/>
          </a:p>
          <a:p>
            <a:pPr marL="457200" indent="-457200"/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Aben</a:t>
            </a:r>
            <a:r>
              <a:rPr lang="de-DE" dirty="0" smtClean="0"/>
              <a:t>d</a:t>
            </a:r>
            <a:r>
              <a:rPr lang="cs-CZ" dirty="0" err="1" smtClean="0"/>
              <a:t>essen</a:t>
            </a:r>
            <a:r>
              <a:rPr lang="cs-CZ" dirty="0" smtClean="0"/>
              <a:t> </a:t>
            </a:r>
            <a:r>
              <a:rPr lang="cs-CZ" dirty="0" err="1" smtClean="0"/>
              <a:t>haben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meisten</a:t>
            </a:r>
            <a:r>
              <a:rPr lang="cs-CZ" dirty="0" smtClean="0"/>
              <a:t> </a:t>
            </a:r>
            <a:r>
              <a:rPr lang="cs-CZ" dirty="0" err="1" smtClean="0"/>
              <a:t>Deutschen</a:t>
            </a:r>
            <a:r>
              <a:rPr lang="cs-CZ" dirty="0" smtClean="0"/>
              <a:t> </a:t>
            </a:r>
            <a:r>
              <a:rPr lang="cs-CZ" dirty="0" err="1" smtClean="0"/>
              <a:t>Kartoffelsalat</a:t>
            </a:r>
            <a:r>
              <a:rPr lang="cs-CZ" dirty="0" smtClean="0"/>
              <a:t> </a:t>
            </a:r>
            <a:r>
              <a:rPr lang="cs-CZ" dirty="0" err="1" smtClean="0"/>
              <a:t>mit</a:t>
            </a:r>
            <a:r>
              <a:rPr lang="cs-CZ" dirty="0" smtClean="0"/>
              <a:t> </a:t>
            </a:r>
            <a:r>
              <a:rPr lang="cs-CZ" dirty="0" err="1" smtClean="0"/>
              <a:t>Bratwurst</a:t>
            </a:r>
            <a:r>
              <a:rPr lang="cs-CZ" dirty="0" smtClean="0"/>
              <a:t>, oder </a:t>
            </a:r>
            <a:r>
              <a:rPr lang="cs-CZ" dirty="0" err="1" smtClean="0"/>
              <a:t>Kartoffeln</a:t>
            </a:r>
            <a:r>
              <a:rPr lang="cs-CZ" dirty="0" smtClean="0"/>
              <a:t> </a:t>
            </a:r>
            <a:r>
              <a:rPr lang="cs-CZ" dirty="0" err="1" smtClean="0"/>
              <a:t>mit</a:t>
            </a:r>
            <a:r>
              <a:rPr lang="cs-CZ" dirty="0" smtClean="0"/>
              <a:t> </a:t>
            </a:r>
            <a:r>
              <a:rPr lang="cs-CZ" dirty="0" err="1" smtClean="0"/>
              <a:t>Sauerkraut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Bratwurst</a:t>
            </a:r>
            <a:r>
              <a:rPr lang="cs-CZ" dirty="0" smtClean="0"/>
              <a:t> oder </a:t>
            </a:r>
            <a:r>
              <a:rPr lang="cs-CZ" dirty="0" err="1" smtClean="0"/>
              <a:t>Wei</a:t>
            </a:r>
            <a:r>
              <a:rPr lang="de-DE" dirty="0" err="1" smtClean="0"/>
              <a:t>ßwurst</a:t>
            </a:r>
            <a:r>
              <a:rPr lang="de-DE" dirty="0" smtClean="0"/>
              <a:t>.</a:t>
            </a:r>
          </a:p>
          <a:p>
            <a:pPr marL="457200" indent="-457200"/>
            <a:endParaRPr lang="de-DE" dirty="0"/>
          </a:p>
          <a:p>
            <a:pPr marL="457200" indent="-457200"/>
            <a:r>
              <a:rPr lang="de-DE" dirty="0" smtClean="0"/>
              <a:t>Nach dem Abendessen geht die ganze Familie zu dem Weihnachtsbaum und singt </a:t>
            </a:r>
            <a:r>
              <a:rPr lang="de-DE" dirty="0" smtClean="0">
                <a:solidFill>
                  <a:srgbClr val="0070C0"/>
                </a:solidFill>
              </a:rPr>
              <a:t>Weihnachtslieder</a:t>
            </a:r>
            <a:r>
              <a:rPr lang="de-DE" dirty="0" smtClean="0"/>
              <a:t>.</a:t>
            </a:r>
            <a:endParaRPr lang="de-DE" dirty="0"/>
          </a:p>
          <a:p>
            <a:pPr marL="457200" indent="-457200"/>
            <a:endParaRPr lang="cs-CZ" dirty="0" smtClean="0"/>
          </a:p>
          <a:p>
            <a:pPr indent="0">
              <a:buNone/>
            </a:pPr>
            <a:endParaRPr lang="cs-CZ" dirty="0"/>
          </a:p>
          <a:p>
            <a:pPr marL="457200" indent="-457200"/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511055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endParaRPr lang="de-DE" dirty="0" smtClean="0"/>
          </a:p>
          <a:p>
            <a:r>
              <a:rPr lang="de-DE" dirty="0" smtClean="0"/>
              <a:t>Danach folgt </a:t>
            </a:r>
            <a:r>
              <a:rPr lang="de-DE" dirty="0">
                <a:solidFill>
                  <a:srgbClr val="0070C0"/>
                </a:solidFill>
              </a:rPr>
              <a:t>die Bescherung</a:t>
            </a:r>
            <a:r>
              <a:rPr lang="de-DE" dirty="0"/>
              <a:t>. Alle </a:t>
            </a:r>
            <a:r>
              <a:rPr lang="de-DE" dirty="0" err="1" smtClean="0"/>
              <a:t>Mensche</a:t>
            </a:r>
            <a:endParaRPr lang="de-DE" dirty="0" smtClean="0"/>
          </a:p>
          <a:p>
            <a:pPr indent="0">
              <a:buNone/>
            </a:pPr>
            <a:r>
              <a:rPr lang="de-DE" dirty="0"/>
              <a:t> </a:t>
            </a:r>
            <a:r>
              <a:rPr lang="de-DE" dirty="0" smtClean="0"/>
              <a:t>   bekommen </a:t>
            </a:r>
            <a:r>
              <a:rPr lang="de-DE" dirty="0">
                <a:solidFill>
                  <a:srgbClr val="0070C0"/>
                </a:solidFill>
              </a:rPr>
              <a:t>Geschenke</a:t>
            </a:r>
            <a:r>
              <a:rPr lang="de-DE" dirty="0"/>
              <a:t>.</a:t>
            </a:r>
          </a:p>
          <a:p>
            <a:endParaRPr lang="de-DE" dirty="0"/>
          </a:p>
          <a:p>
            <a:r>
              <a:rPr lang="cs-CZ" dirty="0" err="1" smtClean="0"/>
              <a:t>Viele</a:t>
            </a:r>
            <a:r>
              <a:rPr lang="cs-CZ" dirty="0" smtClean="0"/>
              <a:t> </a:t>
            </a:r>
            <a:r>
              <a:rPr lang="cs-CZ" dirty="0" err="1"/>
              <a:t>Familien</a:t>
            </a:r>
            <a:r>
              <a:rPr lang="cs-CZ" dirty="0"/>
              <a:t> </a:t>
            </a:r>
            <a:r>
              <a:rPr lang="cs-CZ" dirty="0" err="1"/>
              <a:t>gehen</a:t>
            </a:r>
            <a:r>
              <a:rPr lang="cs-CZ" dirty="0"/>
              <a:t> </a:t>
            </a:r>
            <a:r>
              <a:rPr lang="de-DE" dirty="0" smtClean="0"/>
              <a:t>abends </a:t>
            </a:r>
            <a:r>
              <a:rPr lang="cs-CZ" dirty="0" smtClean="0"/>
              <a:t>in </a:t>
            </a:r>
            <a:r>
              <a:rPr lang="cs-CZ" dirty="0" err="1"/>
              <a:t>die</a:t>
            </a:r>
            <a:r>
              <a:rPr lang="cs-CZ" dirty="0"/>
              <a:t> </a:t>
            </a:r>
            <a:r>
              <a:rPr lang="cs-CZ" dirty="0" err="1"/>
              <a:t>Kirche</a:t>
            </a:r>
            <a:r>
              <a:rPr lang="cs-CZ" dirty="0"/>
              <a:t>, in </a:t>
            </a:r>
            <a:r>
              <a:rPr lang="cs-CZ" dirty="0" err="1" smtClean="0"/>
              <a:t>einen</a:t>
            </a:r>
            <a:endParaRPr lang="de-DE" dirty="0" smtClean="0"/>
          </a:p>
          <a:p>
            <a:pPr indent="0">
              <a:buNone/>
            </a:pPr>
            <a:r>
              <a:rPr lang="de-DE" dirty="0"/>
              <a:t> </a:t>
            </a:r>
            <a:r>
              <a:rPr lang="de-DE" dirty="0" smtClean="0"/>
              <a:t>   </a:t>
            </a:r>
            <a:r>
              <a:rPr lang="cs-CZ" dirty="0" err="1" smtClean="0">
                <a:solidFill>
                  <a:srgbClr val="0070C0"/>
                </a:solidFill>
              </a:rPr>
              <a:t>Weihnachtsgottesdienst</a:t>
            </a:r>
            <a:r>
              <a:rPr lang="cs-CZ" dirty="0"/>
              <a:t>. </a:t>
            </a:r>
          </a:p>
          <a:p>
            <a:endParaRPr lang="de-DE" dirty="0" smtClean="0"/>
          </a:p>
          <a:p>
            <a:r>
              <a:rPr lang="de-DE" dirty="0" smtClean="0"/>
              <a:t>Die Zwei Tage nach dem Heiligabend sind </a:t>
            </a:r>
            <a:r>
              <a:rPr lang="de-DE" dirty="0" smtClean="0">
                <a:solidFill>
                  <a:srgbClr val="0070C0"/>
                </a:solidFill>
              </a:rPr>
              <a:t>Feiertage,</a:t>
            </a:r>
          </a:p>
          <a:p>
            <a:pPr indent="0">
              <a:buNone/>
            </a:pPr>
            <a:r>
              <a:rPr lang="de-DE" dirty="0">
                <a:solidFill>
                  <a:srgbClr val="0070C0"/>
                </a:solidFill>
              </a:rPr>
              <a:t> </a:t>
            </a:r>
            <a:r>
              <a:rPr lang="de-DE" dirty="0" smtClean="0">
                <a:solidFill>
                  <a:srgbClr val="0070C0"/>
                </a:solidFill>
              </a:rPr>
              <a:t>   </a:t>
            </a:r>
            <a:r>
              <a:rPr lang="de-DE" dirty="0" smtClean="0"/>
              <a:t>an denen oft </a:t>
            </a:r>
            <a:r>
              <a:rPr lang="de-DE" dirty="0" smtClean="0">
                <a:solidFill>
                  <a:srgbClr val="0070C0"/>
                </a:solidFill>
              </a:rPr>
              <a:t>die Verwandten</a:t>
            </a:r>
            <a:r>
              <a:rPr lang="de-DE" dirty="0" smtClean="0"/>
              <a:t> und </a:t>
            </a:r>
            <a:r>
              <a:rPr lang="de-DE" dirty="0" smtClean="0">
                <a:solidFill>
                  <a:srgbClr val="0070C0"/>
                </a:solidFill>
              </a:rPr>
              <a:t>Bekannten</a:t>
            </a:r>
          </a:p>
          <a:p>
            <a:pPr indent="0">
              <a:buNone/>
            </a:pPr>
            <a:r>
              <a:rPr lang="de-DE" dirty="0"/>
              <a:t> </a:t>
            </a:r>
            <a:r>
              <a:rPr lang="de-DE" dirty="0" smtClean="0"/>
              <a:t>   besucht werden.</a:t>
            </a:r>
          </a:p>
          <a:p>
            <a:pPr indent="0">
              <a:buNone/>
            </a:pPr>
            <a:endParaRPr lang="de-DE" dirty="0"/>
          </a:p>
          <a:p>
            <a:pPr marL="457200" indent="-457200"/>
            <a:r>
              <a:rPr lang="de-DE" dirty="0" smtClean="0"/>
              <a:t>Die Weihnachtszeit endet am 6. Januar, an </a:t>
            </a:r>
            <a:r>
              <a:rPr lang="de-DE" dirty="0" smtClean="0">
                <a:solidFill>
                  <a:srgbClr val="0070C0"/>
                </a:solidFill>
              </a:rPr>
              <a:t>Heildreikönig.</a:t>
            </a: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698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47936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Silvester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r>
              <a:rPr lang="de-DE" dirty="0" smtClean="0"/>
              <a:t>Am 31. Dezember feiert man Silvester. Silvester war</a:t>
            </a:r>
          </a:p>
          <a:p>
            <a:pPr indent="0">
              <a:buNone/>
            </a:pPr>
            <a:r>
              <a:rPr lang="de-DE" dirty="0"/>
              <a:t> </a:t>
            </a:r>
            <a:r>
              <a:rPr lang="de-DE" dirty="0" smtClean="0"/>
              <a:t>  </a:t>
            </a:r>
            <a:r>
              <a:rPr lang="de-DE" dirty="0" smtClean="0">
                <a:solidFill>
                  <a:srgbClr val="0070C0"/>
                </a:solidFill>
              </a:rPr>
              <a:t>ein Papst</a:t>
            </a:r>
            <a:r>
              <a:rPr lang="de-DE" dirty="0" smtClean="0"/>
              <a:t>, der am 31. 12. 335 gestorben ist.</a:t>
            </a:r>
          </a:p>
          <a:p>
            <a:pPr indent="0">
              <a:buNone/>
            </a:pPr>
            <a:endParaRPr lang="de-DE" dirty="0"/>
          </a:p>
          <a:p>
            <a:pPr marL="457200" indent="-457200"/>
            <a:r>
              <a:rPr lang="de-DE" dirty="0" smtClean="0"/>
              <a:t>Leute schmücken bunt ihre Wohnungen und man bereitet die </a:t>
            </a:r>
            <a:r>
              <a:rPr lang="de-DE" dirty="0" smtClean="0">
                <a:solidFill>
                  <a:srgbClr val="0070C0"/>
                </a:solidFill>
              </a:rPr>
              <a:t>Bowle </a:t>
            </a:r>
            <a:r>
              <a:rPr lang="de-DE" dirty="0" smtClean="0"/>
              <a:t>vor. </a:t>
            </a:r>
          </a:p>
          <a:p>
            <a:pPr marL="457200" indent="-457200"/>
            <a:endParaRPr lang="de-DE" dirty="0"/>
          </a:p>
          <a:p>
            <a:pPr marL="457200" indent="-457200"/>
            <a:r>
              <a:rPr lang="de-DE" dirty="0" smtClean="0"/>
              <a:t>Viele Menschen treffen sich am Abend auf Partys, im Fernsehen laufen verschiedene Shows.</a:t>
            </a:r>
          </a:p>
          <a:p>
            <a:pPr marL="457200" indent="-457200"/>
            <a:endParaRPr lang="de-DE" dirty="0"/>
          </a:p>
          <a:p>
            <a:pPr marL="457200" indent="-457200"/>
            <a:r>
              <a:rPr lang="de-DE" dirty="0" smtClean="0"/>
              <a:t>Die Kinder dürfen am diesen Abend bis in die Nacht </a:t>
            </a:r>
            <a:r>
              <a:rPr lang="de-DE" dirty="0" smtClean="0">
                <a:solidFill>
                  <a:srgbClr val="0070C0"/>
                </a:solidFill>
              </a:rPr>
              <a:t>aufbleiben</a:t>
            </a:r>
            <a:r>
              <a:rPr lang="de-DE" dirty="0" smtClean="0"/>
              <a:t>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9619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de-DE" dirty="0" smtClean="0"/>
              <a:t>Um 24:00 wird </a:t>
            </a:r>
            <a:r>
              <a:rPr lang="de-DE" dirty="0" smtClean="0">
                <a:solidFill>
                  <a:srgbClr val="0070C0"/>
                </a:solidFill>
              </a:rPr>
              <a:t>der Himmel</a:t>
            </a:r>
            <a:r>
              <a:rPr lang="de-DE" dirty="0" smtClean="0"/>
              <a:t> mit den Raketen</a:t>
            </a:r>
          </a:p>
          <a:p>
            <a:pPr indent="0">
              <a:buNone/>
            </a:pPr>
            <a:r>
              <a:rPr lang="de-DE" dirty="0"/>
              <a:t> </a:t>
            </a:r>
            <a:r>
              <a:rPr lang="de-DE" dirty="0" smtClean="0"/>
              <a:t>   erleuchtet. Die Raketen dürfen erst drei Tage vor</a:t>
            </a:r>
          </a:p>
          <a:p>
            <a:pPr indent="0">
              <a:buNone/>
            </a:pPr>
            <a:r>
              <a:rPr lang="de-DE" dirty="0"/>
              <a:t> </a:t>
            </a:r>
            <a:r>
              <a:rPr lang="de-DE" dirty="0" smtClean="0"/>
              <a:t>   Silvester verkauft werden.</a:t>
            </a:r>
          </a:p>
          <a:p>
            <a:pPr indent="0">
              <a:buNone/>
            </a:pPr>
            <a:endParaRPr lang="de-DE" dirty="0"/>
          </a:p>
          <a:p>
            <a:pPr marL="457200" indent="-457200"/>
            <a:r>
              <a:rPr lang="de-DE" dirty="0" smtClean="0"/>
              <a:t>Eine schöne Tradition ist </a:t>
            </a:r>
            <a:r>
              <a:rPr lang="de-DE" dirty="0" smtClean="0">
                <a:solidFill>
                  <a:srgbClr val="0070C0"/>
                </a:solidFill>
              </a:rPr>
              <a:t>das Bleigießen</a:t>
            </a:r>
            <a:r>
              <a:rPr lang="de-DE" dirty="0" smtClean="0"/>
              <a:t>. Mann gießt das heiße Blei ins Wasser und es entstehen verschiedene Figuren, welche bestimmte </a:t>
            </a:r>
            <a:r>
              <a:rPr lang="de-DE" dirty="0" smtClean="0">
                <a:solidFill>
                  <a:srgbClr val="0070C0"/>
                </a:solidFill>
              </a:rPr>
              <a:t>Bedeutungen </a:t>
            </a:r>
            <a:r>
              <a:rPr lang="de-DE" dirty="0" smtClean="0"/>
              <a:t>für das nächste Jahr haben.</a:t>
            </a:r>
          </a:p>
          <a:p>
            <a:pPr marL="457200" indent="-457200"/>
            <a:endParaRPr lang="de-DE" dirty="0"/>
          </a:p>
          <a:p>
            <a:pPr marL="457200" indent="-457200"/>
            <a:r>
              <a:rPr lang="de-DE" dirty="0" smtClean="0">
                <a:solidFill>
                  <a:srgbClr val="0070C0"/>
                </a:solidFill>
              </a:rPr>
              <a:t>Knallbonbons</a:t>
            </a:r>
            <a:r>
              <a:rPr lang="de-DE" dirty="0" smtClean="0"/>
              <a:t> sind besonders bei Kindern beliebt.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976813"/>
            <a:ext cx="1547813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1029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indent="0">
              <a:buNone/>
            </a:pPr>
            <a:r>
              <a:rPr lang="de-DE" b="1" u="sng" dirty="0" smtClean="0">
                <a:solidFill>
                  <a:srgbClr val="0070C0"/>
                </a:solidFill>
              </a:rPr>
              <a:t>Beantworten Sie folgende Fragen:</a:t>
            </a:r>
          </a:p>
          <a:p>
            <a:pPr indent="0">
              <a:buNone/>
            </a:pPr>
            <a:endParaRPr lang="de-DE" b="1" u="sng" dirty="0">
              <a:solidFill>
                <a:srgbClr val="0070C0"/>
              </a:solidFill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de-DE" dirty="0" smtClean="0"/>
              <a:t>Wann </a:t>
            </a:r>
            <a:r>
              <a:rPr lang="de-DE" dirty="0" err="1" smtClean="0"/>
              <a:t>schm</a:t>
            </a:r>
            <a:r>
              <a:rPr lang="cs-CZ" dirty="0" err="1" smtClean="0"/>
              <a:t>ücken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den </a:t>
            </a:r>
            <a:r>
              <a:rPr lang="cs-CZ" dirty="0" err="1" smtClean="0"/>
              <a:t>Weihnachtsbaum</a:t>
            </a:r>
            <a:r>
              <a:rPr lang="cs-CZ" dirty="0" smtClean="0"/>
              <a:t>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err="1" smtClean="0"/>
              <a:t>Singen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Weihnachtslieder</a:t>
            </a:r>
            <a:r>
              <a:rPr lang="cs-CZ" dirty="0" smtClean="0"/>
              <a:t>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err="1" smtClean="0"/>
              <a:t>Gehen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24. </a:t>
            </a:r>
            <a:r>
              <a:rPr lang="cs-CZ" dirty="0" err="1" smtClean="0"/>
              <a:t>Dezember</a:t>
            </a:r>
            <a:r>
              <a:rPr lang="cs-CZ" dirty="0" smtClean="0"/>
              <a:t> in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Kirche</a:t>
            </a:r>
            <a:r>
              <a:rPr lang="cs-CZ" dirty="0" smtClean="0"/>
              <a:t>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essen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Heiligabend</a:t>
            </a:r>
            <a:r>
              <a:rPr lang="cs-CZ" dirty="0" smtClean="0"/>
              <a:t>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Ihre</a:t>
            </a:r>
            <a:r>
              <a:rPr lang="cs-CZ" dirty="0" smtClean="0"/>
              <a:t> </a:t>
            </a:r>
            <a:r>
              <a:rPr lang="cs-CZ" dirty="0" err="1" smtClean="0"/>
              <a:t>Familie</a:t>
            </a:r>
            <a:r>
              <a:rPr lang="cs-CZ" dirty="0" smtClean="0"/>
              <a:t> </a:t>
            </a:r>
            <a:r>
              <a:rPr lang="cs-CZ" dirty="0" err="1" smtClean="0"/>
              <a:t>viele</a:t>
            </a:r>
            <a:r>
              <a:rPr lang="cs-CZ" dirty="0" smtClean="0"/>
              <a:t> </a:t>
            </a:r>
            <a:r>
              <a:rPr lang="cs-CZ" dirty="0" err="1" smtClean="0"/>
              <a:t>Weihnachtsbräuche</a:t>
            </a:r>
            <a:r>
              <a:rPr lang="cs-CZ" dirty="0" smtClean="0"/>
              <a:t>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Weihnachtsbaum</a:t>
            </a:r>
            <a:r>
              <a:rPr lang="cs-CZ" dirty="0" smtClean="0"/>
              <a:t> </a:t>
            </a:r>
            <a:r>
              <a:rPr lang="cs-CZ" dirty="0" err="1" smtClean="0"/>
              <a:t>natürlich</a:t>
            </a:r>
            <a:r>
              <a:rPr lang="cs-CZ" dirty="0" smtClean="0"/>
              <a:t> oder </a:t>
            </a:r>
            <a:r>
              <a:rPr lang="cs-CZ" dirty="0" err="1"/>
              <a:t>k</a:t>
            </a:r>
            <a:r>
              <a:rPr lang="cs-CZ" dirty="0" err="1" smtClean="0"/>
              <a:t>ünstlich</a:t>
            </a:r>
            <a:r>
              <a:rPr lang="cs-CZ" dirty="0" smtClean="0"/>
              <a:t>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werden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Silvester</a:t>
            </a:r>
            <a:r>
              <a:rPr lang="cs-CZ" dirty="0" smtClean="0"/>
              <a:t> </a:t>
            </a:r>
            <a:r>
              <a:rPr lang="cs-CZ" dirty="0" err="1" smtClean="0"/>
              <a:t>feiern</a:t>
            </a:r>
            <a:r>
              <a:rPr lang="cs-CZ" dirty="0" smtClean="0"/>
              <a:t>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2979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03920"/>
          </a:xfrm>
        </p:spPr>
        <p:txBody>
          <a:bodyPr>
            <a:normAutofit fontScale="90000"/>
          </a:bodyPr>
          <a:lstStyle/>
          <a:p>
            <a:r>
              <a:rPr lang="cs-CZ" sz="3600" dirty="0" err="1" smtClean="0"/>
              <a:t>Was</a:t>
            </a:r>
            <a:r>
              <a:rPr lang="cs-CZ" sz="3600" dirty="0" smtClean="0"/>
              <a:t> </a:t>
            </a:r>
            <a:r>
              <a:rPr lang="cs-CZ" sz="3600" dirty="0" err="1" smtClean="0"/>
              <a:t>gehört</a:t>
            </a:r>
            <a:r>
              <a:rPr lang="cs-CZ" sz="3600" dirty="0" smtClean="0"/>
              <a:t> </a:t>
            </a:r>
            <a:r>
              <a:rPr lang="cs-CZ" sz="3600" dirty="0" err="1" smtClean="0"/>
              <a:t>zusammen</a:t>
            </a:r>
            <a:r>
              <a:rPr lang="cs-CZ" sz="3600" dirty="0" smtClean="0"/>
              <a:t>?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Der </a:t>
            </a:r>
            <a:r>
              <a:rPr lang="cs-CZ" b="1" dirty="0" err="1" smtClean="0">
                <a:solidFill>
                  <a:srgbClr val="FF0000"/>
                </a:solidFill>
              </a:rPr>
              <a:t>Nikolaustag</a:t>
            </a:r>
            <a:r>
              <a:rPr lang="cs-CZ" b="1" dirty="0" smtClean="0">
                <a:solidFill>
                  <a:srgbClr val="FF0000"/>
                </a:solidFill>
              </a:rPr>
              <a:t>	Der </a:t>
            </a:r>
            <a:r>
              <a:rPr lang="cs-CZ" b="1" dirty="0" err="1" smtClean="0">
                <a:solidFill>
                  <a:srgbClr val="FF0000"/>
                </a:solidFill>
              </a:rPr>
              <a:t>Heiligabend</a:t>
            </a:r>
            <a:r>
              <a:rPr lang="cs-CZ" b="1" dirty="0" smtClean="0">
                <a:solidFill>
                  <a:srgbClr val="FF0000"/>
                </a:solidFill>
              </a:rPr>
              <a:t>	 Der </a:t>
            </a:r>
            <a:r>
              <a:rPr lang="cs-CZ" b="1" dirty="0" err="1" smtClean="0">
                <a:solidFill>
                  <a:srgbClr val="FF0000"/>
                </a:solidFill>
              </a:rPr>
              <a:t>Silvester</a:t>
            </a:r>
            <a:endParaRPr lang="cs-CZ" b="1" dirty="0" smtClean="0">
              <a:solidFill>
                <a:srgbClr val="FF0000"/>
              </a:solidFill>
            </a:endParaRPr>
          </a:p>
          <a:p>
            <a:pPr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						</a:t>
            </a:r>
          </a:p>
          <a:p>
            <a:pPr indent="0">
              <a:buNone/>
            </a:pPr>
            <a:endParaRPr lang="cs-CZ" b="1" dirty="0" smtClean="0"/>
          </a:p>
          <a:p>
            <a:pPr indent="0">
              <a:buNone/>
            </a:pPr>
            <a:endParaRPr lang="cs-CZ" b="1" dirty="0" smtClean="0"/>
          </a:p>
          <a:p>
            <a:pPr indent="0">
              <a:lnSpc>
                <a:spcPct val="150000"/>
              </a:lnSpc>
              <a:buNone/>
            </a:pPr>
            <a:r>
              <a:rPr lang="cs-CZ" b="1" dirty="0" err="1" smtClean="0"/>
              <a:t>Geschenke</a:t>
            </a:r>
            <a:r>
              <a:rPr lang="cs-CZ" b="1" dirty="0" smtClean="0"/>
              <a:t>, </a:t>
            </a:r>
            <a:r>
              <a:rPr lang="cs-CZ" b="1" dirty="0" err="1" smtClean="0"/>
              <a:t>Weihnachstlieder</a:t>
            </a:r>
            <a:r>
              <a:rPr lang="cs-CZ" b="1" dirty="0" smtClean="0"/>
              <a:t>, Kohle, </a:t>
            </a:r>
            <a:r>
              <a:rPr lang="cs-CZ" b="1" dirty="0" err="1" smtClean="0"/>
              <a:t>Knallbonbons</a:t>
            </a:r>
            <a:r>
              <a:rPr lang="cs-CZ" b="1" dirty="0" smtClean="0"/>
              <a:t>,</a:t>
            </a:r>
          </a:p>
          <a:p>
            <a:pPr indent="0">
              <a:lnSpc>
                <a:spcPct val="150000"/>
              </a:lnSpc>
              <a:buNone/>
            </a:pPr>
            <a:r>
              <a:rPr lang="cs-CZ" b="1" dirty="0" err="1" smtClean="0"/>
              <a:t>Weihnachtsgebäck</a:t>
            </a:r>
            <a:r>
              <a:rPr lang="cs-CZ" b="1" dirty="0" smtClean="0"/>
              <a:t>, </a:t>
            </a:r>
            <a:r>
              <a:rPr lang="cs-CZ" b="1" dirty="0" err="1" smtClean="0"/>
              <a:t>Bleigie</a:t>
            </a:r>
            <a:r>
              <a:rPr lang="de-DE" b="1" dirty="0" err="1" smtClean="0"/>
              <a:t>ßen</a:t>
            </a:r>
            <a:r>
              <a:rPr lang="de-DE" b="1" dirty="0" smtClean="0"/>
              <a:t>, </a:t>
            </a:r>
            <a:r>
              <a:rPr lang="cs-CZ" b="1" dirty="0" err="1" smtClean="0"/>
              <a:t>Raketen</a:t>
            </a:r>
            <a:r>
              <a:rPr lang="cs-CZ" b="1" dirty="0" smtClean="0"/>
              <a:t>, </a:t>
            </a:r>
            <a:r>
              <a:rPr lang="cs-CZ" b="1" dirty="0" err="1" smtClean="0"/>
              <a:t>Gedichte</a:t>
            </a:r>
            <a:r>
              <a:rPr lang="cs-CZ" b="1" dirty="0" smtClean="0"/>
              <a:t>,</a:t>
            </a:r>
          </a:p>
          <a:p>
            <a:pPr indent="0">
              <a:lnSpc>
                <a:spcPct val="150000"/>
              </a:lnSpc>
              <a:buNone/>
            </a:pPr>
            <a:r>
              <a:rPr lang="cs-CZ" b="1" dirty="0" err="1" smtClean="0"/>
              <a:t>Sack</a:t>
            </a:r>
            <a:r>
              <a:rPr lang="cs-CZ" b="1" dirty="0" smtClean="0"/>
              <a:t>,  </a:t>
            </a:r>
            <a:r>
              <a:rPr lang="cs-CZ" b="1" dirty="0" err="1" smtClean="0"/>
              <a:t>Kartoffelsalat</a:t>
            </a:r>
            <a:r>
              <a:rPr lang="cs-CZ" b="1" dirty="0" smtClean="0"/>
              <a:t>, </a:t>
            </a:r>
            <a:r>
              <a:rPr lang="cs-CZ" b="1" dirty="0" err="1" smtClean="0"/>
              <a:t>Weihnachstbaum</a:t>
            </a:r>
            <a:r>
              <a:rPr lang="cs-CZ" b="1" dirty="0" smtClean="0"/>
              <a:t>, </a:t>
            </a:r>
            <a:r>
              <a:rPr lang="cs-CZ" b="1" dirty="0" err="1" smtClean="0"/>
              <a:t>Bescherung</a:t>
            </a:r>
            <a:r>
              <a:rPr lang="cs-CZ" b="1" dirty="0" smtClean="0"/>
              <a:t>, </a:t>
            </a:r>
            <a:r>
              <a:rPr lang="cs-CZ" b="1" dirty="0" err="1" smtClean="0"/>
              <a:t>Weihnachtsgottesdienst</a:t>
            </a:r>
            <a:r>
              <a:rPr lang="cs-CZ" b="1" dirty="0" smtClean="0"/>
              <a:t>, Bowle</a:t>
            </a:r>
          </a:p>
          <a:p>
            <a:pPr indent="0">
              <a:lnSpc>
                <a:spcPct val="150000"/>
              </a:lnSpc>
              <a:buNone/>
            </a:pPr>
            <a:endParaRPr lang="cs-CZ" b="1" dirty="0" smtClean="0"/>
          </a:p>
          <a:p>
            <a:pPr indent="0">
              <a:buNone/>
            </a:pPr>
            <a:endParaRPr lang="cs-CZ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772816"/>
            <a:ext cx="1331789" cy="1331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772816"/>
            <a:ext cx="1259779" cy="1259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45463"/>
            <a:ext cx="1359142" cy="1359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655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507288" cy="6264696"/>
          </a:xfrm>
        </p:spPr>
        <p:txBody>
          <a:bodyPr>
            <a:normAutofit lnSpcReduction="10000"/>
          </a:bodyPr>
          <a:lstStyle/>
          <a:p>
            <a:pPr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Der </a:t>
            </a:r>
            <a:r>
              <a:rPr lang="cs-CZ" b="1" dirty="0" err="1" smtClean="0">
                <a:solidFill>
                  <a:srgbClr val="FF0000"/>
                </a:solidFill>
              </a:rPr>
              <a:t>Nikolaustag</a:t>
            </a:r>
            <a:r>
              <a:rPr lang="cs-CZ" b="1" dirty="0" smtClean="0">
                <a:solidFill>
                  <a:srgbClr val="FF0000"/>
                </a:solidFill>
              </a:rPr>
              <a:t>	</a:t>
            </a:r>
          </a:p>
          <a:p>
            <a:pPr indent="0">
              <a:buNone/>
            </a:pPr>
            <a:r>
              <a:rPr lang="cs-CZ" dirty="0" err="1" smtClean="0"/>
              <a:t>die</a:t>
            </a:r>
            <a:r>
              <a:rPr lang="cs-CZ" dirty="0" smtClean="0"/>
              <a:t> Kohle,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Gedichte</a:t>
            </a:r>
            <a:r>
              <a:rPr lang="cs-CZ" dirty="0" smtClean="0"/>
              <a:t>, der </a:t>
            </a:r>
            <a:r>
              <a:rPr lang="cs-CZ" dirty="0" err="1" smtClean="0"/>
              <a:t>Sack</a:t>
            </a:r>
            <a:r>
              <a:rPr lang="cs-CZ" dirty="0" smtClean="0"/>
              <a:t>, </a:t>
            </a:r>
            <a:endParaRPr lang="cs-CZ" dirty="0"/>
          </a:p>
          <a:p>
            <a:pPr indent="0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indent="0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indent="0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Der </a:t>
            </a:r>
            <a:r>
              <a:rPr lang="cs-CZ" b="1" dirty="0" err="1" smtClean="0">
                <a:solidFill>
                  <a:srgbClr val="FF0000"/>
                </a:solidFill>
              </a:rPr>
              <a:t>Heiligabend</a:t>
            </a:r>
            <a:r>
              <a:rPr lang="cs-CZ" b="1" dirty="0" smtClean="0">
                <a:solidFill>
                  <a:srgbClr val="FF0000"/>
                </a:solidFill>
              </a:rPr>
              <a:t>	</a:t>
            </a:r>
          </a:p>
          <a:p>
            <a:pPr indent="0"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Geschenke</a:t>
            </a:r>
            <a:r>
              <a:rPr lang="cs-CZ" dirty="0" smtClean="0"/>
              <a:t>,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Weihnachstlieder</a:t>
            </a:r>
            <a:r>
              <a:rPr lang="cs-CZ" dirty="0" smtClean="0"/>
              <a:t>,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Weihnachtsgebäck</a:t>
            </a:r>
            <a:r>
              <a:rPr lang="cs-CZ" dirty="0" smtClean="0"/>
              <a:t>, der </a:t>
            </a:r>
            <a:r>
              <a:rPr lang="cs-CZ" dirty="0" err="1" smtClean="0"/>
              <a:t>Kartoffelsalat</a:t>
            </a:r>
            <a:r>
              <a:rPr lang="cs-CZ" dirty="0" smtClean="0"/>
              <a:t>, der </a:t>
            </a:r>
            <a:r>
              <a:rPr lang="cs-CZ" dirty="0" err="1" smtClean="0"/>
              <a:t>Weihnachstbaum</a:t>
            </a:r>
            <a:r>
              <a:rPr lang="cs-CZ" dirty="0" smtClean="0"/>
              <a:t>,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Bescherung</a:t>
            </a:r>
            <a:r>
              <a:rPr lang="cs-CZ" dirty="0" smtClean="0"/>
              <a:t>, der </a:t>
            </a:r>
            <a:r>
              <a:rPr lang="cs-CZ" dirty="0" err="1" smtClean="0"/>
              <a:t>Weihnachts</a:t>
            </a:r>
            <a:r>
              <a:rPr lang="cs-CZ" dirty="0"/>
              <a:t>-</a:t>
            </a:r>
            <a:endParaRPr lang="cs-CZ" dirty="0" smtClean="0"/>
          </a:p>
          <a:p>
            <a:pPr indent="0">
              <a:buNone/>
            </a:pPr>
            <a:r>
              <a:rPr lang="cs-CZ" dirty="0" err="1" smtClean="0"/>
              <a:t>Gottesdienst</a:t>
            </a:r>
            <a:r>
              <a:rPr lang="cs-CZ" dirty="0" smtClean="0"/>
              <a:t>, </a:t>
            </a:r>
            <a:endParaRPr lang="cs-CZ" dirty="0"/>
          </a:p>
          <a:p>
            <a:pPr indent="0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Der </a:t>
            </a:r>
            <a:r>
              <a:rPr lang="cs-CZ" b="1" dirty="0" err="1" smtClean="0">
                <a:solidFill>
                  <a:srgbClr val="FF0000"/>
                </a:solidFill>
              </a:rPr>
              <a:t>Silvester</a:t>
            </a:r>
            <a:r>
              <a:rPr lang="cs-CZ" b="1" dirty="0" smtClean="0">
                <a:solidFill>
                  <a:srgbClr val="FF0000"/>
                </a:solidFill>
              </a:rPr>
              <a:t>     </a:t>
            </a:r>
          </a:p>
          <a:p>
            <a:pPr indent="0"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Knallbonbons</a:t>
            </a:r>
            <a:r>
              <a:rPr lang="cs-CZ" dirty="0" smtClean="0"/>
              <a:t>,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Bleigie</a:t>
            </a:r>
            <a:r>
              <a:rPr lang="de-DE" dirty="0" err="1" smtClean="0"/>
              <a:t>ßen</a:t>
            </a:r>
            <a:r>
              <a:rPr lang="de-DE" dirty="0" smtClean="0"/>
              <a:t>,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Raketen</a:t>
            </a:r>
            <a:r>
              <a:rPr lang="cs-CZ" dirty="0" smtClean="0"/>
              <a:t>,  </a:t>
            </a:r>
          </a:p>
          <a:p>
            <a:pPr indent="0">
              <a:buNone/>
            </a:pPr>
            <a:r>
              <a:rPr lang="cs-CZ" dirty="0" err="1" smtClean="0"/>
              <a:t>die</a:t>
            </a:r>
            <a:r>
              <a:rPr lang="cs-CZ" dirty="0" smtClean="0"/>
              <a:t> Bowle</a:t>
            </a:r>
          </a:p>
          <a:p>
            <a:pPr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						</a:t>
            </a:r>
          </a:p>
          <a:p>
            <a:pPr indent="0">
              <a:buNone/>
            </a:pPr>
            <a:endParaRPr lang="cs-CZ" b="1" dirty="0" smtClean="0"/>
          </a:p>
          <a:p>
            <a:pPr indent="0">
              <a:buNone/>
            </a:pPr>
            <a:endParaRPr lang="cs-CZ" b="1" dirty="0" smtClean="0"/>
          </a:p>
          <a:p>
            <a:pPr indent="0">
              <a:lnSpc>
                <a:spcPct val="150000"/>
              </a:lnSpc>
              <a:buNone/>
            </a:pPr>
            <a:endParaRPr lang="cs-CZ" b="1" dirty="0" smtClean="0"/>
          </a:p>
          <a:p>
            <a:pPr indent="0">
              <a:buNone/>
            </a:pPr>
            <a:endParaRPr lang="cs-CZ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32656"/>
            <a:ext cx="1907853" cy="1907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8543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indent="0">
              <a:buNone/>
            </a:pPr>
            <a:r>
              <a:rPr lang="cs-CZ" b="1" dirty="0" err="1" smtClean="0">
                <a:solidFill>
                  <a:srgbClr val="0070C0"/>
                </a:solidFill>
              </a:rPr>
              <a:t>Erzählen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dirty="0" err="1" smtClean="0">
                <a:solidFill>
                  <a:srgbClr val="0070C0"/>
                </a:solidFill>
              </a:rPr>
              <a:t>Sie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dirty="0" err="1" smtClean="0">
                <a:solidFill>
                  <a:srgbClr val="0070C0"/>
                </a:solidFill>
              </a:rPr>
              <a:t>eine</a:t>
            </a:r>
            <a:r>
              <a:rPr lang="cs-CZ" b="1" dirty="0" smtClean="0">
                <a:solidFill>
                  <a:srgbClr val="0070C0"/>
                </a:solidFill>
              </a:rPr>
              <a:t> kurze </a:t>
            </a:r>
            <a:r>
              <a:rPr lang="cs-CZ" b="1" dirty="0" err="1" smtClean="0">
                <a:solidFill>
                  <a:srgbClr val="0070C0"/>
                </a:solidFill>
              </a:rPr>
              <a:t>Geschichte</a:t>
            </a:r>
            <a:r>
              <a:rPr lang="cs-CZ" b="1" dirty="0" smtClean="0">
                <a:solidFill>
                  <a:srgbClr val="0070C0"/>
                </a:solidFill>
              </a:rPr>
              <a:t>...</a:t>
            </a:r>
          </a:p>
          <a:p>
            <a:pPr indent="0">
              <a:buNone/>
            </a:pPr>
            <a:endParaRPr lang="cs-CZ" b="1" dirty="0">
              <a:solidFill>
                <a:srgbClr val="0070C0"/>
              </a:solidFill>
            </a:endParaRPr>
          </a:p>
          <a:p>
            <a:pPr indent="0">
              <a:buNone/>
            </a:pPr>
            <a:endParaRPr lang="cs-CZ" b="1" dirty="0">
              <a:solidFill>
                <a:srgbClr val="0070C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412776"/>
            <a:ext cx="4680520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696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indent="0">
              <a:lnSpc>
                <a:spcPct val="150000"/>
              </a:lnSpc>
              <a:buNone/>
            </a:pPr>
            <a:r>
              <a:rPr lang="cs-CZ" b="1" u="sng" dirty="0" err="1" smtClean="0">
                <a:solidFill>
                  <a:srgbClr val="0070C0"/>
                </a:solidFill>
              </a:rPr>
              <a:t>Bilden</a:t>
            </a:r>
            <a:r>
              <a:rPr lang="cs-CZ" b="1" u="sng" dirty="0" smtClean="0">
                <a:solidFill>
                  <a:srgbClr val="0070C0"/>
                </a:solidFill>
              </a:rPr>
              <a:t> </a:t>
            </a:r>
            <a:r>
              <a:rPr lang="cs-CZ" b="1" u="sng" dirty="0" err="1" smtClean="0">
                <a:solidFill>
                  <a:srgbClr val="0070C0"/>
                </a:solidFill>
              </a:rPr>
              <a:t>Sie</a:t>
            </a:r>
            <a:r>
              <a:rPr lang="cs-CZ" b="1" u="sng" dirty="0" smtClean="0">
                <a:solidFill>
                  <a:srgbClr val="0070C0"/>
                </a:solidFill>
              </a:rPr>
              <a:t> 4 </a:t>
            </a:r>
            <a:r>
              <a:rPr lang="cs-CZ" b="1" u="sng" dirty="0" err="1" smtClean="0">
                <a:solidFill>
                  <a:srgbClr val="0070C0"/>
                </a:solidFill>
              </a:rPr>
              <a:t>Fragen</a:t>
            </a:r>
            <a:r>
              <a:rPr lang="cs-CZ" b="1" u="sng" dirty="0" smtClean="0">
                <a:solidFill>
                  <a:srgbClr val="0070C0"/>
                </a:solidFill>
              </a:rPr>
              <a:t> </a:t>
            </a:r>
            <a:r>
              <a:rPr lang="cs-CZ" b="1" u="sng" dirty="0" err="1" smtClean="0">
                <a:solidFill>
                  <a:srgbClr val="0070C0"/>
                </a:solidFill>
              </a:rPr>
              <a:t>zum</a:t>
            </a:r>
            <a:r>
              <a:rPr lang="cs-CZ" b="1" u="sng" dirty="0" smtClean="0">
                <a:solidFill>
                  <a:srgbClr val="0070C0"/>
                </a:solidFill>
              </a:rPr>
              <a:t> </a:t>
            </a:r>
            <a:r>
              <a:rPr lang="cs-CZ" b="1" u="sng" dirty="0" err="1" smtClean="0">
                <a:solidFill>
                  <a:srgbClr val="0070C0"/>
                </a:solidFill>
              </a:rPr>
              <a:t>Thema</a:t>
            </a:r>
            <a:r>
              <a:rPr lang="cs-CZ" b="1" u="sng" dirty="0" smtClean="0">
                <a:solidFill>
                  <a:srgbClr val="0070C0"/>
                </a:solidFill>
              </a:rPr>
              <a:t> </a:t>
            </a:r>
            <a:r>
              <a:rPr lang="cs-CZ" b="1" u="sng" dirty="0" err="1" smtClean="0">
                <a:solidFill>
                  <a:srgbClr val="0070C0"/>
                </a:solidFill>
              </a:rPr>
              <a:t>Weihnachten</a:t>
            </a:r>
            <a:r>
              <a:rPr lang="cs-CZ" b="1" u="sng" dirty="0" smtClean="0">
                <a:solidFill>
                  <a:srgbClr val="0070C0"/>
                </a:solidFill>
              </a:rPr>
              <a:t> </a:t>
            </a:r>
            <a:r>
              <a:rPr lang="cs-CZ" b="1" u="sng" dirty="0" err="1" smtClean="0">
                <a:solidFill>
                  <a:srgbClr val="0070C0"/>
                </a:solidFill>
              </a:rPr>
              <a:t>und</a:t>
            </a:r>
            <a:r>
              <a:rPr lang="cs-CZ" b="1" u="sng" dirty="0" smtClean="0">
                <a:solidFill>
                  <a:srgbClr val="0070C0"/>
                </a:solidFill>
              </a:rPr>
              <a:t> </a:t>
            </a:r>
            <a:r>
              <a:rPr lang="cs-CZ" b="1" u="sng" dirty="0" err="1" smtClean="0">
                <a:solidFill>
                  <a:srgbClr val="0070C0"/>
                </a:solidFill>
              </a:rPr>
              <a:t>Silvester</a:t>
            </a:r>
            <a:r>
              <a:rPr lang="cs-CZ" b="1" u="sng" dirty="0" smtClean="0">
                <a:solidFill>
                  <a:srgbClr val="0070C0"/>
                </a:solidFill>
              </a:rPr>
              <a:t> </a:t>
            </a:r>
            <a:r>
              <a:rPr lang="cs-CZ" b="1" u="sng" dirty="0" err="1" smtClean="0">
                <a:solidFill>
                  <a:srgbClr val="0070C0"/>
                </a:solidFill>
              </a:rPr>
              <a:t>und</a:t>
            </a:r>
            <a:r>
              <a:rPr lang="cs-CZ" b="1" u="sng" dirty="0" smtClean="0">
                <a:solidFill>
                  <a:srgbClr val="0070C0"/>
                </a:solidFill>
              </a:rPr>
              <a:t> </a:t>
            </a:r>
            <a:r>
              <a:rPr lang="cs-CZ" b="1" u="sng" dirty="0" err="1" smtClean="0">
                <a:solidFill>
                  <a:srgbClr val="0070C0"/>
                </a:solidFill>
              </a:rPr>
              <a:t>fragen</a:t>
            </a:r>
            <a:r>
              <a:rPr lang="cs-CZ" b="1" u="sng" dirty="0" smtClean="0">
                <a:solidFill>
                  <a:srgbClr val="0070C0"/>
                </a:solidFill>
              </a:rPr>
              <a:t> </a:t>
            </a:r>
            <a:r>
              <a:rPr lang="cs-CZ" b="1" u="sng" dirty="0" err="1" smtClean="0">
                <a:solidFill>
                  <a:srgbClr val="0070C0"/>
                </a:solidFill>
              </a:rPr>
              <a:t>Sie</a:t>
            </a:r>
            <a:r>
              <a:rPr lang="cs-CZ" b="1" u="sng" dirty="0" smtClean="0">
                <a:solidFill>
                  <a:srgbClr val="0070C0"/>
                </a:solidFill>
              </a:rPr>
              <a:t> </a:t>
            </a:r>
            <a:r>
              <a:rPr lang="cs-CZ" b="1" u="sng" dirty="0" err="1" smtClean="0">
                <a:solidFill>
                  <a:srgbClr val="0070C0"/>
                </a:solidFill>
              </a:rPr>
              <a:t>ihre</a:t>
            </a:r>
            <a:r>
              <a:rPr lang="cs-CZ" b="1" u="sng" dirty="0" smtClean="0">
                <a:solidFill>
                  <a:srgbClr val="0070C0"/>
                </a:solidFill>
              </a:rPr>
              <a:t> </a:t>
            </a:r>
            <a:r>
              <a:rPr lang="cs-CZ" b="1" u="sng" dirty="0" err="1" smtClean="0">
                <a:solidFill>
                  <a:srgbClr val="0070C0"/>
                </a:solidFill>
              </a:rPr>
              <a:t>Mitschüler</a:t>
            </a:r>
            <a:r>
              <a:rPr lang="cs-CZ" b="1" u="sng" dirty="0" smtClean="0">
                <a:solidFill>
                  <a:srgbClr val="0070C0"/>
                </a:solidFill>
              </a:rPr>
              <a:t>...</a:t>
            </a:r>
          </a:p>
          <a:p>
            <a:pPr indent="0">
              <a:lnSpc>
                <a:spcPct val="150000"/>
              </a:lnSpc>
              <a:buNone/>
            </a:pPr>
            <a:endParaRPr lang="cs-CZ" b="1" u="sng" dirty="0">
              <a:solidFill>
                <a:srgbClr val="0070C0"/>
              </a:solidFill>
            </a:endParaRPr>
          </a:p>
          <a:p>
            <a:pPr indent="0">
              <a:lnSpc>
                <a:spcPct val="150000"/>
              </a:lnSpc>
              <a:buNone/>
            </a:pPr>
            <a:endParaRPr lang="cs-CZ" b="1" u="sng" dirty="0">
              <a:solidFill>
                <a:srgbClr val="0070C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012179"/>
            <a:ext cx="4140100" cy="414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6181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/>
              <a:t>Obrázky 1 – </a:t>
            </a:r>
            <a:r>
              <a:rPr lang="cs-CZ" sz="1800" dirty="0" smtClean="0"/>
              <a:t>12 </a:t>
            </a:r>
            <a:r>
              <a:rPr lang="cs-CZ" sz="1800" dirty="0"/>
              <a:t>použity z </a:t>
            </a:r>
            <a:r>
              <a:rPr lang="it-IT" sz="1800" dirty="0"/>
              <a:t>www.office.microsoft.com [online]. c2011 [cit. </a:t>
            </a:r>
            <a:r>
              <a:rPr lang="it-IT" sz="1800" dirty="0" smtClean="0"/>
              <a:t>2011-</a:t>
            </a:r>
            <a:r>
              <a:rPr lang="cs-CZ" sz="1800" dirty="0" smtClean="0"/>
              <a:t>12</a:t>
            </a:r>
            <a:r>
              <a:rPr lang="it-IT" sz="1800" dirty="0" smtClean="0"/>
              <a:t>-</a:t>
            </a:r>
            <a:r>
              <a:rPr lang="cs-CZ" sz="1800" dirty="0" smtClean="0"/>
              <a:t>02</a:t>
            </a:r>
            <a:r>
              <a:rPr lang="it-IT" sz="1800" dirty="0" smtClean="0"/>
              <a:t>]. </a:t>
            </a:r>
            <a:endParaRPr lang="it-IT" sz="1800" dirty="0"/>
          </a:p>
          <a:p>
            <a:pPr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949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1409</TotalTime>
  <Words>543</Words>
  <Application>Microsoft Office PowerPoint</Application>
  <PresentationFormat>Předvádění na obrazovce (4:3)</PresentationFormat>
  <Paragraphs>111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Human</vt:lpstr>
      <vt:lpstr>Německý jazyk – Cvičení na podporu konverzace </vt:lpstr>
      <vt:lpstr>  Weihnachten  in Deutschland</vt:lpstr>
      <vt:lpstr>Advent</vt:lpstr>
      <vt:lpstr>Der Nikolaustag</vt:lpstr>
      <vt:lpstr>Der Heiligabend</vt:lpstr>
      <vt:lpstr>Prezentace aplikace PowerPoint</vt:lpstr>
      <vt:lpstr>Silvester</vt:lpstr>
      <vt:lpstr>Prezentace aplikace PowerPoint</vt:lpstr>
      <vt:lpstr>Prezentace aplikace PowerPoint</vt:lpstr>
      <vt:lpstr>Was gehört zusammen?</vt:lpstr>
      <vt:lpstr>Prezentace aplikace PowerPoint</vt:lpstr>
      <vt:lpstr>Prezentace aplikace PowerPoint</vt:lpstr>
      <vt:lpstr>Prezentace aplikace PowerPoint</vt:lpstr>
      <vt:lpstr>Přehled zdrojů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BERLIN</dc:title>
  <dc:creator>Petr Kozlovský</dc:creator>
  <cp:lastModifiedBy>Petr Chvojka</cp:lastModifiedBy>
  <cp:revision>139</cp:revision>
  <dcterms:created xsi:type="dcterms:W3CDTF">2011-11-03T18:30:26Z</dcterms:created>
  <dcterms:modified xsi:type="dcterms:W3CDTF">2012-04-15T19:09:08Z</dcterms:modified>
</cp:coreProperties>
</file>