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5"/>
  </p:notesMasterIdLst>
  <p:sldIdLst>
    <p:sldId id="282" r:id="rId2"/>
    <p:sldId id="256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1" r:id="rId13"/>
    <p:sldId id="27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130274-B71C-4297-A899-15923A9B3891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81AC0C-A002-4B03-A9FB-9028D5D60D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30584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37808" y="332657"/>
            <a:ext cx="7772400" cy="648072"/>
          </a:xfrm>
        </p:spPr>
        <p:txBody>
          <a:bodyPr>
            <a:normAutofit/>
          </a:bodyPr>
          <a:lstStyle/>
          <a:p>
            <a:pPr algn="ctr"/>
            <a:r>
              <a:rPr lang="cs-CZ" sz="2800" dirty="0" smtClean="0"/>
              <a:t>Německý jazyk – Cvičení na podporu konverzace </a:t>
            </a:r>
            <a:endParaRPr lang="cs-CZ" sz="2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1052736"/>
            <a:ext cx="6400800" cy="864096"/>
          </a:xfrm>
        </p:spPr>
        <p:txBody>
          <a:bodyPr>
            <a:normAutofit/>
          </a:bodyPr>
          <a:lstStyle/>
          <a:p>
            <a:pPr algn="ctr"/>
            <a:r>
              <a:rPr lang="cs-CZ" sz="3200" b="1" smtClean="0">
                <a:solidFill>
                  <a:schemeClr val="tx1"/>
                </a:solidFill>
              </a:rPr>
              <a:t>Wohnen</a:t>
            </a:r>
            <a:endParaRPr lang="cs-CZ" sz="3200" b="1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475656" y="1700808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VY_32_INOVACE_02-36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6838946"/>
              </p:ext>
            </p:extLst>
          </p:nvPr>
        </p:nvGraphicFramePr>
        <p:xfrm>
          <a:off x="1691680" y="2348880"/>
          <a:ext cx="6208395" cy="22997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288032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9.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Jazyk</a:t>
                      </a:r>
                      <a:r>
                        <a:rPr lang="cs-CZ" sz="1200" kern="50" baseline="0" dirty="0" smtClean="0">
                          <a:effectLst/>
                          <a:latin typeface="Times New Roman"/>
                          <a:ea typeface="Times New Roman"/>
                        </a:rPr>
                        <a:t> a jazyková komunikace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Německý jazyk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Cvičení na podporu konverzace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err="1" smtClean="0">
                          <a:effectLst/>
                          <a:latin typeface="Times New Roman"/>
                          <a:ea typeface="Times New Roman"/>
                        </a:rPr>
                        <a:t>Wohnen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Mgr.</a:t>
                      </a:r>
                      <a:r>
                        <a:rPr lang="cs-CZ" sz="1200" kern="50" baseline="0" dirty="0" smtClean="0">
                          <a:effectLst/>
                          <a:latin typeface="Times New Roman"/>
                          <a:ea typeface="Times New Roman"/>
                        </a:rPr>
                        <a:t> Petr Kozlovský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16. 12. 2011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Materiál je zaměřený na</a:t>
                      </a:r>
                      <a:r>
                        <a:rPr lang="cs-CZ" sz="1200" kern="50" baseline="0" dirty="0" smtClean="0">
                          <a:effectLst/>
                          <a:latin typeface="Times New Roman"/>
                          <a:ea typeface="Times New Roman"/>
                        </a:rPr>
                        <a:t> procvičení a rozšíření slovní zásoby tématu „bydlení“. Žáci řeší výhod y  a nevýhody různých způsobů bydlení.  Dále je pozornost věnována jednotlivým místnostem v bytě a jejich zařízení (nábytek, další vybavení apod.)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6200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Wohnen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72553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480720"/>
          </a:xfrm>
        </p:spPr>
        <p:txBody>
          <a:bodyPr>
            <a:normAutofit/>
          </a:bodyPr>
          <a:lstStyle/>
          <a:p>
            <a:pPr indent="0" algn="ctr">
              <a:buNone/>
            </a:pPr>
            <a:endParaRPr lang="cs-CZ" sz="3200" b="1" dirty="0"/>
          </a:p>
          <a:p>
            <a:pPr indent="0" algn="ctr">
              <a:buNone/>
            </a:pPr>
            <a:endParaRPr lang="cs-CZ" sz="3200" b="1" dirty="0" smtClean="0"/>
          </a:p>
          <a:p>
            <a:pPr indent="0" algn="ctr">
              <a:buNone/>
            </a:pPr>
            <a:endParaRPr lang="cs-CZ" sz="3200" b="1" dirty="0"/>
          </a:p>
          <a:p>
            <a:pPr indent="0" algn="ctr">
              <a:buNone/>
            </a:pPr>
            <a:endParaRPr lang="cs-CZ" sz="3200" b="1" dirty="0" smtClean="0"/>
          </a:p>
          <a:p>
            <a:pPr indent="0" algn="ctr">
              <a:buNone/>
            </a:pPr>
            <a:endParaRPr lang="cs-CZ" sz="3200" b="1" dirty="0"/>
          </a:p>
          <a:p>
            <a:pPr indent="0" algn="ctr">
              <a:buNone/>
            </a:pPr>
            <a:endParaRPr lang="cs-CZ" sz="3200" b="1" dirty="0" smtClean="0"/>
          </a:p>
          <a:p>
            <a:pPr indent="0" algn="ctr">
              <a:buNone/>
            </a:pPr>
            <a:endParaRPr lang="cs-CZ" sz="3200" b="1" dirty="0"/>
          </a:p>
          <a:p>
            <a:pPr indent="0" algn="ctr">
              <a:buNone/>
            </a:pPr>
            <a:endParaRPr lang="cs-CZ" sz="3200" b="1" dirty="0" smtClean="0"/>
          </a:p>
          <a:p>
            <a:pPr indent="0" algn="ctr">
              <a:buNone/>
            </a:pPr>
            <a:endParaRPr lang="cs-CZ" sz="3200" b="1" dirty="0"/>
          </a:p>
          <a:p>
            <a:pPr indent="0" algn="ctr">
              <a:buNone/>
            </a:pPr>
            <a:endParaRPr lang="cs-CZ" sz="3200" b="1" dirty="0" smtClean="0"/>
          </a:p>
          <a:p>
            <a:pPr indent="0" algn="ctr">
              <a:buNone/>
            </a:pPr>
            <a:endParaRPr lang="cs-CZ" sz="3200" b="1" dirty="0"/>
          </a:p>
          <a:p>
            <a:pPr indent="0">
              <a:buNone/>
            </a:pPr>
            <a:r>
              <a:rPr lang="cs-CZ" sz="3200" b="1" dirty="0" smtClean="0"/>
              <a:t>S</a:t>
            </a:r>
            <a:endParaRPr lang="cs-CZ" sz="3200" b="1" dirty="0"/>
          </a:p>
        </p:txBody>
      </p:sp>
      <p:sp>
        <p:nvSpPr>
          <p:cNvPr id="4" name="Ovál 3"/>
          <p:cNvSpPr/>
          <p:nvPr/>
        </p:nvSpPr>
        <p:spPr>
          <a:xfrm>
            <a:off x="3059832" y="2276872"/>
            <a:ext cx="2880320" cy="1656184"/>
          </a:xfrm>
          <a:prstGeom prst="ellipse">
            <a:avLst/>
          </a:prstGeom>
          <a:solidFill>
            <a:schemeClr val="bg1"/>
          </a:solidFill>
          <a:ln w="317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>
                <a:solidFill>
                  <a:schemeClr val="tx1"/>
                </a:solidFill>
              </a:rPr>
              <a:t>Wohnen</a:t>
            </a:r>
            <a:endParaRPr lang="cs-CZ" sz="4000" b="1" dirty="0">
              <a:solidFill>
                <a:schemeClr val="tx1"/>
              </a:solidFill>
            </a:endParaRPr>
          </a:p>
        </p:txBody>
      </p:sp>
      <p:cxnSp>
        <p:nvCxnSpPr>
          <p:cNvPr id="6" name="Přímá spojnice 5"/>
          <p:cNvCxnSpPr/>
          <p:nvPr/>
        </p:nvCxnSpPr>
        <p:spPr>
          <a:xfrm flipH="1">
            <a:off x="1916801" y="3645024"/>
            <a:ext cx="1440160" cy="936104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4355976" y="3933056"/>
            <a:ext cx="432048" cy="1224136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>
            <a:stCxn id="4" idx="5"/>
          </p:cNvCxnSpPr>
          <p:nvPr/>
        </p:nvCxnSpPr>
        <p:spPr>
          <a:xfrm>
            <a:off x="5518339" y="3690513"/>
            <a:ext cx="1069885" cy="1034631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 flipV="1">
            <a:off x="5724128" y="1772816"/>
            <a:ext cx="1584176" cy="864096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>
            <a:endCxn id="3" idx="3"/>
          </p:cNvCxnSpPr>
          <p:nvPr/>
        </p:nvCxnSpPr>
        <p:spPr>
          <a:xfrm>
            <a:off x="5940152" y="3212976"/>
            <a:ext cx="2746648" cy="288032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 flipH="1" flipV="1">
            <a:off x="4355976" y="980728"/>
            <a:ext cx="144016" cy="1224136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flipH="1" flipV="1">
            <a:off x="1115616" y="1268760"/>
            <a:ext cx="2241345" cy="1368152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>
            <a:stCxn id="4" idx="2"/>
          </p:cNvCxnSpPr>
          <p:nvPr/>
        </p:nvCxnSpPr>
        <p:spPr>
          <a:xfrm flipH="1" flipV="1">
            <a:off x="755576" y="2924944"/>
            <a:ext cx="2304256" cy="18002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 flipV="1">
            <a:off x="5094140" y="1610798"/>
            <a:ext cx="442283" cy="684076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 flipH="1">
            <a:off x="1888735" y="3842823"/>
            <a:ext cx="1944216" cy="2088232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 flipH="1" flipV="1">
            <a:off x="3356961" y="1520788"/>
            <a:ext cx="494959" cy="864096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5094140" y="3842823"/>
            <a:ext cx="959141" cy="2088232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1714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755104"/>
          </a:xfrm>
        </p:spPr>
        <p:txBody>
          <a:bodyPr>
            <a:normAutofit fontScale="90000"/>
          </a:bodyPr>
          <a:lstStyle/>
          <a:p>
            <a:r>
              <a:rPr lang="cs-CZ" dirty="0" err="1" smtClean="0"/>
              <a:t>Wo</a:t>
            </a:r>
            <a:r>
              <a:rPr lang="cs-CZ" dirty="0" smtClean="0"/>
              <a:t> </a:t>
            </a:r>
            <a:r>
              <a:rPr lang="cs-CZ" dirty="0" err="1" smtClean="0"/>
              <a:t>können</a:t>
            </a:r>
            <a:r>
              <a:rPr lang="cs-CZ" dirty="0" smtClean="0"/>
              <a:t> </a:t>
            </a:r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/>
              <a:t>wohnen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-228600">
              <a:buNone/>
            </a:pPr>
            <a:r>
              <a:rPr lang="cs-CZ" dirty="0" smtClean="0"/>
              <a:t>					</a:t>
            </a:r>
          </a:p>
          <a:p>
            <a:pPr indent="-228600">
              <a:buNone/>
            </a:pPr>
            <a:r>
              <a:rPr lang="cs-CZ" sz="3200" dirty="0" smtClean="0"/>
              <a:t>				In ..............................</a:t>
            </a:r>
          </a:p>
          <a:p>
            <a:pPr indent="-228600">
              <a:buNone/>
            </a:pPr>
            <a:endParaRPr lang="cs-CZ" sz="3200" dirty="0"/>
          </a:p>
          <a:p>
            <a:pPr indent="-228600">
              <a:buNone/>
            </a:pPr>
            <a:endParaRPr lang="cs-CZ" sz="3200" dirty="0" smtClean="0"/>
          </a:p>
          <a:p>
            <a:pPr indent="-228600">
              <a:buNone/>
            </a:pPr>
            <a:endParaRPr lang="cs-CZ" sz="3200" dirty="0"/>
          </a:p>
          <a:p>
            <a:pPr indent="-228600">
              <a:buNone/>
            </a:pPr>
            <a:r>
              <a:rPr lang="cs-CZ" sz="3200" dirty="0" smtClean="0"/>
              <a:t>				</a:t>
            </a:r>
          </a:p>
          <a:p>
            <a:pPr indent="-228600">
              <a:buNone/>
            </a:pPr>
            <a:r>
              <a:rPr lang="cs-CZ" sz="3200" dirty="0"/>
              <a:t>	</a:t>
            </a:r>
            <a:r>
              <a:rPr lang="cs-CZ" sz="3200" dirty="0" smtClean="0"/>
              <a:t>			</a:t>
            </a:r>
            <a:r>
              <a:rPr lang="cs-CZ" sz="3200" dirty="0" err="1" smtClean="0"/>
              <a:t>Auf</a:t>
            </a:r>
            <a:r>
              <a:rPr lang="cs-CZ" sz="3200" dirty="0" smtClean="0"/>
              <a:t> ...........................</a:t>
            </a:r>
            <a:endParaRPr lang="cs-CZ" sz="3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771" y="1196752"/>
            <a:ext cx="2613101" cy="2613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770" y="4149080"/>
            <a:ext cx="2469085" cy="2469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5280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Wo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Leben</a:t>
            </a:r>
            <a:r>
              <a:rPr lang="cs-CZ" dirty="0" smtClean="0"/>
              <a:t> </a:t>
            </a:r>
            <a:r>
              <a:rPr lang="cs-CZ" dirty="0" err="1" smtClean="0"/>
              <a:t>besser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pPr indent="0">
              <a:buNone/>
            </a:pPr>
            <a:r>
              <a:rPr lang="cs-CZ" dirty="0" smtClean="0"/>
              <a:t>		</a:t>
            </a:r>
            <a:r>
              <a:rPr lang="cs-CZ" dirty="0" err="1" smtClean="0"/>
              <a:t>Vorteile</a:t>
            </a:r>
            <a:r>
              <a:rPr lang="cs-CZ" dirty="0" smtClean="0"/>
              <a:t>:	.................................................</a:t>
            </a:r>
          </a:p>
          <a:p>
            <a:pPr indent="0">
              <a:buNone/>
            </a:pPr>
            <a:r>
              <a:rPr lang="cs-CZ" dirty="0"/>
              <a:t>	</a:t>
            </a:r>
            <a:r>
              <a:rPr lang="cs-CZ" dirty="0" smtClean="0"/>
              <a:t>			.................................................</a:t>
            </a:r>
          </a:p>
          <a:p>
            <a:pPr indent="0">
              <a:buNone/>
            </a:pPr>
            <a:r>
              <a:rPr lang="cs-CZ" dirty="0"/>
              <a:t>	</a:t>
            </a:r>
            <a:r>
              <a:rPr lang="cs-CZ" dirty="0" smtClean="0"/>
              <a:t>			.................................................</a:t>
            </a:r>
          </a:p>
          <a:p>
            <a:pPr indent="0">
              <a:buNone/>
            </a:pPr>
            <a:r>
              <a:rPr lang="cs-CZ" dirty="0"/>
              <a:t>	</a:t>
            </a:r>
            <a:r>
              <a:rPr lang="cs-CZ" dirty="0" smtClean="0"/>
              <a:t>			.................................................</a:t>
            </a:r>
          </a:p>
          <a:p>
            <a:pPr indent="0">
              <a:buNone/>
            </a:pPr>
            <a:r>
              <a:rPr lang="cs-CZ" dirty="0"/>
              <a:t>	</a:t>
            </a:r>
            <a:r>
              <a:rPr lang="cs-CZ" dirty="0" smtClean="0"/>
              <a:t>			.................................................</a:t>
            </a:r>
          </a:p>
          <a:p>
            <a:pPr indent="0">
              <a:buNone/>
            </a:pPr>
            <a:endParaRPr lang="cs-CZ" dirty="0"/>
          </a:p>
          <a:p>
            <a:pPr indent="0">
              <a:buNone/>
            </a:pPr>
            <a:r>
              <a:rPr lang="cs-CZ" dirty="0" smtClean="0"/>
              <a:t>		</a:t>
            </a:r>
            <a:r>
              <a:rPr lang="cs-CZ" dirty="0" err="1" smtClean="0"/>
              <a:t>Nachteile</a:t>
            </a:r>
            <a:r>
              <a:rPr lang="cs-CZ" dirty="0" smtClean="0"/>
              <a:t>:	.................................................</a:t>
            </a:r>
          </a:p>
          <a:p>
            <a:pPr indent="0">
              <a:buNone/>
            </a:pPr>
            <a:r>
              <a:rPr lang="cs-CZ" dirty="0"/>
              <a:t>	</a:t>
            </a:r>
            <a:r>
              <a:rPr lang="cs-CZ" dirty="0" smtClean="0"/>
              <a:t>			.................................................</a:t>
            </a:r>
          </a:p>
          <a:p>
            <a:pPr indent="0">
              <a:buNone/>
            </a:pPr>
            <a:r>
              <a:rPr lang="cs-CZ" dirty="0"/>
              <a:t>	</a:t>
            </a:r>
            <a:r>
              <a:rPr lang="cs-CZ" dirty="0" smtClean="0"/>
              <a:t>			.................................................</a:t>
            </a:r>
          </a:p>
          <a:p>
            <a:pPr indent="0">
              <a:buNone/>
            </a:pPr>
            <a:r>
              <a:rPr lang="cs-CZ" dirty="0"/>
              <a:t>	</a:t>
            </a:r>
            <a:r>
              <a:rPr lang="cs-CZ" dirty="0" smtClean="0"/>
              <a:t>			.................................................</a:t>
            </a:r>
          </a:p>
          <a:p>
            <a:pPr indent="0">
              <a:buNone/>
            </a:pPr>
            <a:r>
              <a:rPr lang="cs-CZ" dirty="0"/>
              <a:t>	</a:t>
            </a:r>
            <a:r>
              <a:rPr lang="cs-CZ" dirty="0" smtClean="0"/>
              <a:t>			.................................................</a:t>
            </a:r>
            <a:endParaRPr lang="cs-CZ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78" y="1469829"/>
            <a:ext cx="2088232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44" y="4221088"/>
            <a:ext cx="2237300" cy="2237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6248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indent="0">
              <a:buNone/>
            </a:pPr>
            <a:r>
              <a:rPr lang="cs-CZ" dirty="0" smtClean="0"/>
              <a:t>		</a:t>
            </a:r>
            <a:r>
              <a:rPr lang="cs-CZ" dirty="0" err="1" smtClean="0"/>
              <a:t>Vorteile</a:t>
            </a:r>
            <a:r>
              <a:rPr lang="cs-CZ" dirty="0" smtClean="0"/>
              <a:t>:	.................................................</a:t>
            </a:r>
          </a:p>
          <a:p>
            <a:pPr indent="0">
              <a:buNone/>
            </a:pPr>
            <a:r>
              <a:rPr lang="cs-CZ" dirty="0"/>
              <a:t>	</a:t>
            </a:r>
            <a:r>
              <a:rPr lang="cs-CZ" dirty="0" smtClean="0"/>
              <a:t>			.................................................</a:t>
            </a:r>
          </a:p>
          <a:p>
            <a:pPr indent="0">
              <a:buNone/>
            </a:pPr>
            <a:r>
              <a:rPr lang="cs-CZ" dirty="0"/>
              <a:t>	</a:t>
            </a:r>
            <a:r>
              <a:rPr lang="cs-CZ" dirty="0" smtClean="0"/>
              <a:t>			.................................................</a:t>
            </a:r>
          </a:p>
          <a:p>
            <a:pPr indent="0">
              <a:buNone/>
            </a:pPr>
            <a:r>
              <a:rPr lang="cs-CZ" dirty="0"/>
              <a:t>	</a:t>
            </a:r>
            <a:r>
              <a:rPr lang="cs-CZ" dirty="0" smtClean="0"/>
              <a:t>			.................................................</a:t>
            </a:r>
          </a:p>
          <a:p>
            <a:pPr indent="0">
              <a:buNone/>
            </a:pPr>
            <a:r>
              <a:rPr lang="cs-CZ" dirty="0"/>
              <a:t>	</a:t>
            </a:r>
            <a:r>
              <a:rPr lang="cs-CZ" dirty="0" smtClean="0"/>
              <a:t>			.................................................</a:t>
            </a:r>
          </a:p>
          <a:p>
            <a:pPr indent="0">
              <a:buNone/>
            </a:pPr>
            <a:endParaRPr lang="cs-CZ" dirty="0"/>
          </a:p>
          <a:p>
            <a:pPr indent="0">
              <a:buNone/>
            </a:pPr>
            <a:r>
              <a:rPr lang="cs-CZ" dirty="0" smtClean="0"/>
              <a:t>		</a:t>
            </a:r>
            <a:r>
              <a:rPr lang="cs-CZ" dirty="0" err="1" smtClean="0"/>
              <a:t>Nachteile</a:t>
            </a:r>
            <a:r>
              <a:rPr lang="cs-CZ" dirty="0" smtClean="0"/>
              <a:t>:	.................................................</a:t>
            </a:r>
          </a:p>
          <a:p>
            <a:pPr indent="0">
              <a:buNone/>
            </a:pPr>
            <a:r>
              <a:rPr lang="cs-CZ" dirty="0"/>
              <a:t>	</a:t>
            </a:r>
            <a:r>
              <a:rPr lang="cs-CZ" dirty="0" smtClean="0"/>
              <a:t>			.................................................</a:t>
            </a:r>
          </a:p>
          <a:p>
            <a:pPr indent="0">
              <a:buNone/>
            </a:pPr>
            <a:r>
              <a:rPr lang="cs-CZ" dirty="0"/>
              <a:t>	</a:t>
            </a:r>
            <a:r>
              <a:rPr lang="cs-CZ" dirty="0" smtClean="0"/>
              <a:t>			.................................................</a:t>
            </a:r>
          </a:p>
          <a:p>
            <a:pPr indent="0">
              <a:buNone/>
            </a:pPr>
            <a:r>
              <a:rPr lang="cs-CZ" dirty="0"/>
              <a:t>	</a:t>
            </a:r>
            <a:r>
              <a:rPr lang="cs-CZ" dirty="0" smtClean="0"/>
              <a:t>			.................................................</a:t>
            </a:r>
          </a:p>
          <a:p>
            <a:pPr indent="0">
              <a:buNone/>
            </a:pPr>
            <a:r>
              <a:rPr lang="cs-CZ" dirty="0"/>
              <a:t>	</a:t>
            </a:r>
            <a:r>
              <a:rPr lang="cs-CZ" dirty="0" smtClean="0"/>
              <a:t>			.................................................</a:t>
            </a:r>
            <a:endParaRPr lang="cs-CZ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80728"/>
            <a:ext cx="1944216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717032"/>
            <a:ext cx="2088232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9948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endParaRPr lang="cs-CZ" sz="3200" dirty="0" smtClean="0"/>
          </a:p>
          <a:p>
            <a:pPr>
              <a:lnSpc>
                <a:spcPct val="110000"/>
              </a:lnSpc>
            </a:pPr>
            <a:r>
              <a:rPr lang="cs-CZ" sz="3200" dirty="0" err="1" smtClean="0"/>
              <a:t>Wohnst</a:t>
            </a:r>
            <a:r>
              <a:rPr lang="cs-CZ" sz="3200" dirty="0" smtClean="0"/>
              <a:t> </a:t>
            </a:r>
            <a:r>
              <a:rPr lang="cs-CZ" sz="3200" dirty="0" err="1" smtClean="0"/>
              <a:t>du</a:t>
            </a:r>
            <a:r>
              <a:rPr lang="cs-CZ" sz="3200" dirty="0" smtClean="0"/>
              <a:t> in </a:t>
            </a:r>
            <a:r>
              <a:rPr lang="cs-CZ" sz="3200" dirty="0" err="1" smtClean="0"/>
              <a:t>einem</a:t>
            </a:r>
            <a:r>
              <a:rPr lang="cs-CZ" sz="3200" dirty="0" smtClean="0"/>
              <a:t> </a:t>
            </a:r>
            <a:r>
              <a:rPr lang="cs-CZ" sz="3200" dirty="0" err="1" smtClean="0"/>
              <a:t>Haus</a:t>
            </a:r>
            <a:r>
              <a:rPr lang="cs-CZ" sz="3200" dirty="0" smtClean="0"/>
              <a:t> oder </a:t>
            </a:r>
          </a:p>
          <a:p>
            <a:pPr indent="0">
              <a:lnSpc>
                <a:spcPct val="110000"/>
              </a:lnSpc>
              <a:buNone/>
            </a:pPr>
            <a:r>
              <a:rPr lang="cs-CZ" sz="3200" dirty="0"/>
              <a:t> </a:t>
            </a:r>
            <a:r>
              <a:rPr lang="cs-CZ" sz="3200" dirty="0" smtClean="0"/>
              <a:t>   in </a:t>
            </a:r>
            <a:r>
              <a:rPr lang="cs-CZ" sz="3200" dirty="0" err="1" smtClean="0"/>
              <a:t>einer</a:t>
            </a:r>
            <a:r>
              <a:rPr lang="cs-CZ" sz="3200" dirty="0" smtClean="0"/>
              <a:t> </a:t>
            </a:r>
            <a:r>
              <a:rPr lang="cs-CZ" sz="3200" dirty="0" err="1" smtClean="0"/>
              <a:t>Wohnung</a:t>
            </a:r>
            <a:r>
              <a:rPr lang="cs-CZ" sz="3200" dirty="0" smtClean="0"/>
              <a:t>?</a:t>
            </a:r>
          </a:p>
          <a:p>
            <a:pPr indent="0">
              <a:lnSpc>
                <a:spcPct val="110000"/>
              </a:lnSpc>
              <a:buNone/>
            </a:pPr>
            <a:endParaRPr lang="cs-CZ" sz="3200" dirty="0"/>
          </a:p>
          <a:p>
            <a:pPr marL="457200" indent="-457200">
              <a:lnSpc>
                <a:spcPct val="110000"/>
              </a:lnSpc>
            </a:pPr>
            <a:r>
              <a:rPr lang="cs-CZ" sz="3200" dirty="0" err="1" smtClean="0"/>
              <a:t>Wie</a:t>
            </a:r>
            <a:r>
              <a:rPr lang="cs-CZ" sz="3200" dirty="0" smtClean="0"/>
              <a:t> </a:t>
            </a:r>
            <a:r>
              <a:rPr lang="cs-CZ" sz="3200" dirty="0" err="1" smtClean="0"/>
              <a:t>gro</a:t>
            </a:r>
            <a:r>
              <a:rPr lang="de-DE" sz="3200" dirty="0" smtClean="0"/>
              <a:t>ß ist </a:t>
            </a:r>
            <a:r>
              <a:rPr lang="cs-CZ" sz="3200" dirty="0" err="1" smtClean="0"/>
              <a:t>das</a:t>
            </a:r>
            <a:r>
              <a:rPr lang="cs-CZ" sz="3200" dirty="0" smtClean="0"/>
              <a:t> </a:t>
            </a:r>
            <a:r>
              <a:rPr lang="cs-CZ" sz="3200" dirty="0" err="1" smtClean="0"/>
              <a:t>Haus</a:t>
            </a:r>
            <a:r>
              <a:rPr lang="cs-CZ" sz="3200" dirty="0" smtClean="0"/>
              <a:t> / </a:t>
            </a:r>
            <a:r>
              <a:rPr lang="cs-CZ" sz="3200" dirty="0" err="1" smtClean="0"/>
              <a:t>die</a:t>
            </a:r>
            <a:r>
              <a:rPr lang="cs-CZ" sz="3200" dirty="0" smtClean="0"/>
              <a:t> </a:t>
            </a:r>
            <a:r>
              <a:rPr lang="cs-CZ" sz="3200" dirty="0" err="1" smtClean="0"/>
              <a:t>Wohnung</a:t>
            </a:r>
            <a:r>
              <a:rPr lang="cs-CZ" sz="3200" dirty="0" smtClean="0"/>
              <a:t>?</a:t>
            </a:r>
          </a:p>
          <a:p>
            <a:pPr marL="457200" indent="-457200">
              <a:lnSpc>
                <a:spcPct val="110000"/>
              </a:lnSpc>
            </a:pPr>
            <a:endParaRPr lang="cs-CZ" sz="3200" dirty="0"/>
          </a:p>
          <a:p>
            <a:pPr marL="457200" indent="-457200">
              <a:lnSpc>
                <a:spcPct val="110000"/>
              </a:lnSpc>
            </a:pPr>
            <a:r>
              <a:rPr lang="cs-CZ" sz="3200" dirty="0" err="1" smtClean="0"/>
              <a:t>Hast</a:t>
            </a:r>
            <a:r>
              <a:rPr lang="cs-CZ" sz="3200" dirty="0" smtClean="0"/>
              <a:t> </a:t>
            </a:r>
            <a:r>
              <a:rPr lang="cs-CZ" sz="3200" dirty="0" err="1" smtClean="0"/>
              <a:t>du</a:t>
            </a:r>
            <a:r>
              <a:rPr lang="cs-CZ" sz="3200" dirty="0" smtClean="0"/>
              <a:t> </a:t>
            </a:r>
            <a:r>
              <a:rPr lang="de-DE" sz="3200" dirty="0" smtClean="0"/>
              <a:t>dein eigenes Zimmer</a:t>
            </a:r>
            <a:r>
              <a:rPr lang="cs-CZ" sz="3200" dirty="0" smtClean="0"/>
              <a:t>?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764704"/>
            <a:ext cx="7560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err="1" smtClean="0">
                <a:solidFill>
                  <a:schemeClr val="accent5">
                    <a:lumMod val="75000"/>
                  </a:schemeClr>
                </a:solidFill>
              </a:rPr>
              <a:t>Frag</a:t>
            </a:r>
            <a:r>
              <a:rPr lang="cs-CZ" sz="36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sz="3600" b="1" dirty="0" err="1" smtClean="0">
                <a:solidFill>
                  <a:schemeClr val="accent5">
                    <a:lumMod val="75000"/>
                  </a:schemeClr>
                </a:solidFill>
              </a:rPr>
              <a:t>deinen</a:t>
            </a:r>
            <a:r>
              <a:rPr lang="cs-CZ" sz="36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sz="3600" b="1" dirty="0" err="1" smtClean="0">
                <a:solidFill>
                  <a:schemeClr val="accent5">
                    <a:lumMod val="75000"/>
                  </a:schemeClr>
                </a:solidFill>
              </a:rPr>
              <a:t>Freund</a:t>
            </a:r>
            <a:r>
              <a:rPr lang="cs-CZ" sz="36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sz="3600" b="1" dirty="0" err="1" smtClean="0">
                <a:solidFill>
                  <a:schemeClr val="accent5">
                    <a:lumMod val="75000"/>
                  </a:schemeClr>
                </a:solidFill>
              </a:rPr>
              <a:t>und</a:t>
            </a:r>
            <a:r>
              <a:rPr lang="cs-CZ" sz="36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sz="3600" b="1" dirty="0" err="1" smtClean="0">
                <a:solidFill>
                  <a:schemeClr val="accent5">
                    <a:lumMod val="75000"/>
                  </a:schemeClr>
                </a:solidFill>
              </a:rPr>
              <a:t>schreib</a:t>
            </a:r>
            <a:r>
              <a:rPr lang="cs-CZ" sz="36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sz="3600" b="1" dirty="0" err="1" smtClean="0">
                <a:solidFill>
                  <a:schemeClr val="accent5">
                    <a:lumMod val="75000"/>
                  </a:schemeClr>
                </a:solidFill>
              </a:rPr>
              <a:t>seine</a:t>
            </a:r>
            <a:r>
              <a:rPr lang="cs-CZ" sz="36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sz="3600" b="1" dirty="0" err="1" smtClean="0">
                <a:solidFill>
                  <a:schemeClr val="accent5">
                    <a:lumMod val="75000"/>
                  </a:schemeClr>
                </a:solidFill>
              </a:rPr>
              <a:t>Antworten</a:t>
            </a:r>
            <a:r>
              <a:rPr lang="cs-CZ" sz="3600" b="1" dirty="0" smtClean="0">
                <a:solidFill>
                  <a:schemeClr val="accent5">
                    <a:lumMod val="75000"/>
                  </a:schemeClr>
                </a:solidFill>
              </a:rPr>
              <a:t>...</a:t>
            </a:r>
            <a:endParaRPr lang="cs-CZ" sz="36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2191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Wie</a:t>
            </a:r>
            <a:r>
              <a:rPr lang="cs-CZ" dirty="0" smtClean="0"/>
              <a:t> </a:t>
            </a:r>
            <a:r>
              <a:rPr lang="cs-CZ" dirty="0" err="1" smtClean="0"/>
              <a:t>hei</a:t>
            </a:r>
            <a:r>
              <a:rPr lang="de-DE" dirty="0" err="1" smtClean="0"/>
              <a:t>ßen</a:t>
            </a:r>
            <a:r>
              <a:rPr lang="de-DE" dirty="0" smtClean="0"/>
              <a:t> diese Zimmer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 fontScale="92500" lnSpcReduction="10000"/>
          </a:bodyPr>
          <a:lstStyle/>
          <a:p>
            <a:pPr indent="0">
              <a:lnSpc>
                <a:spcPct val="150000"/>
              </a:lnSpc>
              <a:buNone/>
            </a:pP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Wohnzimmer</a:t>
            </a:r>
            <a:r>
              <a:rPr lang="cs-CZ" dirty="0" smtClean="0"/>
              <a:t>			koupelna</a:t>
            </a:r>
          </a:p>
          <a:p>
            <a:pPr indent="0">
              <a:lnSpc>
                <a:spcPct val="150000"/>
              </a:lnSpc>
              <a:buNone/>
            </a:pP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Badezimmer</a:t>
            </a:r>
            <a:r>
              <a:rPr lang="cs-CZ" dirty="0" smtClean="0"/>
              <a:t>			chodba</a:t>
            </a:r>
            <a:endParaRPr lang="cs-CZ" dirty="0"/>
          </a:p>
          <a:p>
            <a:pPr indent="0">
              <a:lnSpc>
                <a:spcPct val="150000"/>
              </a:lnSpc>
              <a:buNone/>
            </a:pP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Kinderzimmer</a:t>
            </a:r>
            <a:r>
              <a:rPr lang="cs-CZ" dirty="0" smtClean="0"/>
              <a:t>			pracovna</a:t>
            </a:r>
          </a:p>
          <a:p>
            <a:pPr indent="0">
              <a:lnSpc>
                <a:spcPct val="150000"/>
              </a:lnSpc>
              <a:buNone/>
            </a:pPr>
            <a:r>
              <a:rPr lang="cs-CZ" dirty="0" smtClean="0"/>
              <a:t>der </a:t>
            </a:r>
            <a:r>
              <a:rPr lang="cs-CZ" dirty="0" err="1" smtClean="0"/>
              <a:t>Flur</a:t>
            </a:r>
            <a:r>
              <a:rPr lang="cs-CZ" dirty="0" smtClean="0"/>
              <a:t>				kuchyň</a:t>
            </a:r>
          </a:p>
          <a:p>
            <a:pPr indent="0">
              <a:lnSpc>
                <a:spcPct val="150000"/>
              </a:lnSpc>
              <a:buNone/>
            </a:pP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Küche</a:t>
            </a:r>
            <a:r>
              <a:rPr lang="cs-CZ" dirty="0" smtClean="0"/>
              <a:t>				sklep</a:t>
            </a:r>
          </a:p>
          <a:p>
            <a:pPr indent="0">
              <a:lnSpc>
                <a:spcPct val="150000"/>
              </a:lnSpc>
              <a:buNone/>
            </a:pP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Schlafzimmer</a:t>
            </a:r>
            <a:r>
              <a:rPr lang="cs-CZ" dirty="0" smtClean="0"/>
              <a:t>			obývák</a:t>
            </a:r>
          </a:p>
          <a:p>
            <a:pPr indent="0">
              <a:lnSpc>
                <a:spcPct val="150000"/>
              </a:lnSpc>
              <a:buNone/>
            </a:pPr>
            <a:r>
              <a:rPr lang="cs-CZ" dirty="0" smtClean="0"/>
              <a:t>der </a:t>
            </a:r>
            <a:r>
              <a:rPr lang="cs-CZ" dirty="0" err="1" smtClean="0"/>
              <a:t>Dachboden</a:t>
            </a:r>
            <a:r>
              <a:rPr lang="cs-CZ" dirty="0" smtClean="0"/>
              <a:t>			ložnice</a:t>
            </a:r>
          </a:p>
          <a:p>
            <a:pPr indent="0">
              <a:lnSpc>
                <a:spcPct val="150000"/>
              </a:lnSpc>
              <a:buNone/>
            </a:pPr>
            <a:r>
              <a:rPr lang="cs-CZ" dirty="0" smtClean="0"/>
              <a:t>der Keller				dětský pokoj</a:t>
            </a:r>
          </a:p>
          <a:p>
            <a:pPr indent="0">
              <a:lnSpc>
                <a:spcPct val="150000"/>
              </a:lnSpc>
              <a:buNone/>
            </a:pP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Arbeitszimmer</a:t>
            </a:r>
            <a:r>
              <a:rPr lang="cs-CZ" dirty="0" smtClean="0"/>
              <a:t>			půda</a:t>
            </a:r>
          </a:p>
          <a:p>
            <a:pPr indent="0">
              <a:buNone/>
            </a:pPr>
            <a:endParaRPr lang="cs-CZ" dirty="0" smtClean="0"/>
          </a:p>
          <a:p>
            <a:pPr indent="0">
              <a:buNone/>
            </a:pPr>
            <a:endParaRPr lang="cs-CZ" dirty="0"/>
          </a:p>
          <a:p>
            <a:pPr indent="0">
              <a:buNone/>
            </a:pPr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2987824" y="1988840"/>
            <a:ext cx="1944216" cy="2736304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 flipV="1">
            <a:off x="2843808" y="1988840"/>
            <a:ext cx="2088232" cy="576064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987824" y="3104964"/>
            <a:ext cx="2088232" cy="2520280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V="1">
            <a:off x="1619672" y="2564904"/>
            <a:ext cx="3312368" cy="108012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 flipV="1">
            <a:off x="1979712" y="3645024"/>
            <a:ext cx="2952328" cy="576064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3059832" y="4725144"/>
            <a:ext cx="1872208" cy="504056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2771800" y="5301208"/>
            <a:ext cx="2232248" cy="1152128"/>
          </a:xfrm>
          <a:prstGeom prst="line">
            <a:avLst/>
          </a:prstGeom>
          <a:ln w="254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 flipV="1">
            <a:off x="1979712" y="4221088"/>
            <a:ext cx="3024336" cy="1656184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 flipV="1">
            <a:off x="3275856" y="3140968"/>
            <a:ext cx="1656184" cy="3312368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8982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Jaká přídavná jména lze použít</a:t>
            </a:r>
            <a:br>
              <a:rPr lang="cs-CZ" dirty="0" smtClean="0"/>
            </a:br>
            <a:r>
              <a:rPr lang="cs-CZ" dirty="0" smtClean="0"/>
              <a:t>v souvislosti s bydlením?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5069160"/>
          </a:xfrm>
        </p:spPr>
        <p:txBody>
          <a:bodyPr/>
          <a:lstStyle/>
          <a:p>
            <a:pPr indent="0">
              <a:lnSpc>
                <a:spcPct val="150000"/>
              </a:lnSpc>
              <a:buNone/>
            </a:pPr>
            <a:r>
              <a:rPr lang="cs-CZ" sz="3600" dirty="0" err="1" smtClean="0"/>
              <a:t>gro</a:t>
            </a:r>
            <a:r>
              <a:rPr lang="de-DE" sz="3600" dirty="0" smtClean="0"/>
              <a:t>ß, neugierig, hell, schlank, dunkel, modern, jung, teuer, klein, pünktlich,</a:t>
            </a:r>
          </a:p>
          <a:p>
            <a:pPr indent="0">
              <a:lnSpc>
                <a:spcPct val="150000"/>
              </a:lnSpc>
              <a:buNone/>
            </a:pPr>
            <a:r>
              <a:rPr lang="de-DE" sz="3600" dirty="0" smtClean="0"/>
              <a:t>selbstbewusst, billig, lang,  kurz, gemütlich,</a:t>
            </a:r>
          </a:p>
          <a:p>
            <a:pPr indent="0">
              <a:lnSpc>
                <a:spcPct val="150000"/>
              </a:lnSpc>
              <a:buNone/>
            </a:pPr>
            <a:r>
              <a:rPr lang="de-DE" sz="3600" dirty="0" smtClean="0"/>
              <a:t>geräumig, fleißig, unmodern...</a:t>
            </a:r>
          </a:p>
          <a:p>
            <a:pPr indent="0">
              <a:lnSpc>
                <a:spcPct val="150000"/>
              </a:lnSpc>
              <a:buNone/>
            </a:pPr>
            <a:r>
              <a:rPr lang="de-DE" sz="3600" b="1" dirty="0" smtClean="0">
                <a:solidFill>
                  <a:srgbClr val="C00000"/>
                </a:solidFill>
              </a:rPr>
              <a:t>groß, hell, dunkel, modern, teuer, klein,</a:t>
            </a:r>
          </a:p>
          <a:p>
            <a:pPr indent="0">
              <a:lnSpc>
                <a:spcPct val="150000"/>
              </a:lnSpc>
              <a:buNone/>
            </a:pPr>
            <a:r>
              <a:rPr lang="de-DE" sz="3600" b="1" dirty="0" smtClean="0">
                <a:solidFill>
                  <a:srgbClr val="C00000"/>
                </a:solidFill>
              </a:rPr>
              <a:t>billig, gemütlich, geräumig, unmodern </a:t>
            </a:r>
            <a:endParaRPr lang="de-DE" sz="3600" b="1" dirty="0">
              <a:solidFill>
                <a:srgbClr val="C00000"/>
              </a:solidFill>
            </a:endParaRPr>
          </a:p>
          <a:p>
            <a:pPr indent="0">
              <a:lnSpc>
                <a:spcPct val="150000"/>
              </a:lnSpc>
              <a:buNone/>
            </a:pPr>
            <a:endParaRPr lang="de-DE" sz="3600" dirty="0" smtClean="0"/>
          </a:p>
          <a:p>
            <a:pPr indent="0">
              <a:lnSpc>
                <a:spcPct val="150000"/>
              </a:lnSpc>
              <a:buNone/>
            </a:pPr>
            <a:endParaRPr lang="de-DE" sz="3600" dirty="0" smtClean="0"/>
          </a:p>
          <a:p>
            <a:pPr indent="0">
              <a:lnSpc>
                <a:spcPct val="150000"/>
              </a:lnSpc>
              <a:buNone/>
            </a:pPr>
            <a:endParaRPr lang="de-DE" sz="3600" dirty="0" smtClean="0"/>
          </a:p>
          <a:p>
            <a:pPr indent="0">
              <a:buNone/>
            </a:pPr>
            <a:endParaRPr lang="de-DE" sz="3600" dirty="0" smtClean="0"/>
          </a:p>
        </p:txBody>
      </p:sp>
      <p:cxnSp>
        <p:nvCxnSpPr>
          <p:cNvPr id="5" name="Přímá spojnice 4"/>
          <p:cNvCxnSpPr/>
          <p:nvPr/>
        </p:nvCxnSpPr>
        <p:spPr>
          <a:xfrm>
            <a:off x="251520" y="5013176"/>
            <a:ext cx="8496944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7803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err="1" smtClean="0"/>
              <a:t>Dopl</a:t>
            </a:r>
            <a:r>
              <a:rPr lang="cs-CZ" dirty="0" smtClean="0"/>
              <a:t>ň</a:t>
            </a:r>
            <a:r>
              <a:rPr lang="de-DE" dirty="0" err="1" smtClean="0"/>
              <a:t>te</a:t>
            </a:r>
            <a:r>
              <a:rPr lang="de-DE" dirty="0" smtClean="0"/>
              <a:t> </a:t>
            </a:r>
            <a:r>
              <a:rPr lang="de-DE" dirty="0" err="1" smtClean="0"/>
              <a:t>vhodn</a:t>
            </a:r>
            <a:r>
              <a:rPr lang="cs-CZ" dirty="0" smtClean="0"/>
              <a:t>é</a:t>
            </a:r>
            <a:r>
              <a:rPr lang="de-DE" dirty="0" smtClean="0"/>
              <a:t> </a:t>
            </a:r>
            <a:r>
              <a:rPr lang="de-DE" dirty="0" err="1" smtClean="0"/>
              <a:t>sloveso</a:t>
            </a:r>
            <a:r>
              <a:rPr lang="cs-CZ" dirty="0" smtClean="0"/>
              <a:t>:</a:t>
            </a:r>
            <a:br>
              <a:rPr lang="cs-CZ" dirty="0" smtClean="0"/>
            </a:br>
            <a:r>
              <a:rPr lang="cs-CZ" b="0" i="1" dirty="0" err="1" smtClean="0"/>
              <a:t>sitzen</a:t>
            </a:r>
            <a:r>
              <a:rPr lang="cs-CZ" b="0" i="1" dirty="0" smtClean="0"/>
              <a:t> – </a:t>
            </a:r>
            <a:r>
              <a:rPr lang="cs-CZ" b="0" i="1" dirty="0" err="1" smtClean="0"/>
              <a:t>liegen</a:t>
            </a:r>
            <a:r>
              <a:rPr lang="cs-CZ" b="0" i="1" dirty="0" smtClean="0"/>
              <a:t> - stehen</a:t>
            </a:r>
            <a:endParaRPr lang="cs-CZ" b="0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240030" indent="-514350">
              <a:lnSpc>
                <a:spcPct val="150000"/>
              </a:lnSpc>
              <a:buFont typeface="+mj-lt"/>
              <a:buAutoNum type="arabicPeriod"/>
            </a:pPr>
            <a:r>
              <a:rPr lang="cs-CZ" dirty="0" err="1" smtClean="0"/>
              <a:t>Das</a:t>
            </a:r>
            <a:r>
              <a:rPr lang="cs-CZ" dirty="0" smtClean="0"/>
              <a:t> Buch ...............................</a:t>
            </a:r>
            <a:r>
              <a:rPr lang="cs-CZ" dirty="0" err="1" smtClean="0"/>
              <a:t>auf</a:t>
            </a:r>
            <a:r>
              <a:rPr lang="cs-CZ" dirty="0" smtClean="0"/>
              <a:t> dem </a:t>
            </a:r>
            <a:r>
              <a:rPr lang="cs-CZ" dirty="0" err="1" smtClean="0"/>
              <a:t>Tisch</a:t>
            </a:r>
            <a:r>
              <a:rPr lang="cs-CZ" dirty="0" smtClean="0"/>
              <a:t>.	</a:t>
            </a:r>
            <a:endParaRPr lang="cs-CZ" dirty="0"/>
          </a:p>
          <a:p>
            <a:pPr marL="240030" indent="-514350">
              <a:lnSpc>
                <a:spcPct val="150000"/>
              </a:lnSpc>
              <a:buFont typeface="+mj-lt"/>
              <a:buAutoNum type="arabicPeriod"/>
            </a:pPr>
            <a:r>
              <a:rPr lang="cs-CZ" dirty="0" smtClean="0"/>
              <a:t>Die </a:t>
            </a:r>
            <a:r>
              <a:rPr lang="cs-CZ" dirty="0" err="1" smtClean="0"/>
              <a:t>Bücher</a:t>
            </a:r>
            <a:r>
              <a:rPr lang="cs-CZ" dirty="0" smtClean="0"/>
              <a:t> ............................ </a:t>
            </a:r>
            <a:r>
              <a:rPr lang="cs-CZ" dirty="0" err="1" smtClean="0"/>
              <a:t>im</a:t>
            </a:r>
            <a:r>
              <a:rPr lang="cs-CZ" dirty="0" smtClean="0"/>
              <a:t> </a:t>
            </a:r>
            <a:r>
              <a:rPr lang="cs-CZ" dirty="0" err="1" smtClean="0"/>
              <a:t>Regal</a:t>
            </a:r>
            <a:r>
              <a:rPr lang="cs-CZ" dirty="0" smtClean="0"/>
              <a:t>.</a:t>
            </a:r>
            <a:endParaRPr lang="cs-CZ" dirty="0"/>
          </a:p>
          <a:p>
            <a:pPr marL="240030" indent="-514350">
              <a:lnSpc>
                <a:spcPct val="150000"/>
              </a:lnSpc>
              <a:buFont typeface="+mj-lt"/>
              <a:buAutoNum type="arabicPeriod"/>
            </a:pPr>
            <a:r>
              <a:rPr lang="cs-CZ" dirty="0" smtClean="0"/>
              <a:t>Der </a:t>
            </a:r>
            <a:r>
              <a:rPr lang="cs-CZ" dirty="0" err="1" smtClean="0"/>
              <a:t>Junge</a:t>
            </a:r>
            <a:r>
              <a:rPr lang="cs-CZ" dirty="0" smtClean="0"/>
              <a:t> ............................... </a:t>
            </a:r>
            <a:r>
              <a:rPr lang="cs-CZ" dirty="0" err="1" smtClean="0"/>
              <a:t>auf</a:t>
            </a:r>
            <a:r>
              <a:rPr lang="cs-CZ" dirty="0" smtClean="0"/>
              <a:t> dem Sofa.</a:t>
            </a:r>
          </a:p>
          <a:p>
            <a:pPr marL="240030" indent="-514350">
              <a:lnSpc>
                <a:spcPct val="150000"/>
              </a:lnSpc>
              <a:buFont typeface="+mj-lt"/>
              <a:buAutoNum type="arabicPeriod"/>
            </a:pPr>
            <a:r>
              <a:rPr lang="cs-CZ" dirty="0" smtClean="0"/>
              <a:t>Die </a:t>
            </a:r>
            <a:r>
              <a:rPr lang="cs-CZ" dirty="0" err="1" smtClean="0"/>
              <a:t>Vase</a:t>
            </a:r>
            <a:r>
              <a:rPr lang="cs-CZ" dirty="0" smtClean="0"/>
              <a:t> ................................. </a:t>
            </a:r>
            <a:r>
              <a:rPr lang="cs-CZ" dirty="0" err="1" smtClean="0"/>
              <a:t>auf</a:t>
            </a:r>
            <a:r>
              <a:rPr lang="cs-CZ" dirty="0" smtClean="0"/>
              <a:t> dem </a:t>
            </a:r>
            <a:r>
              <a:rPr lang="cs-CZ" dirty="0" err="1" smtClean="0"/>
              <a:t>Tisch</a:t>
            </a:r>
            <a:r>
              <a:rPr lang="cs-CZ" dirty="0" smtClean="0"/>
              <a:t>.</a:t>
            </a:r>
          </a:p>
          <a:p>
            <a:pPr marL="240030" indent="-514350">
              <a:lnSpc>
                <a:spcPct val="150000"/>
              </a:lnSpc>
              <a:buFont typeface="+mj-lt"/>
              <a:buAutoNum type="arabicPeriod"/>
            </a:pP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Haus</a:t>
            </a:r>
            <a:r>
              <a:rPr lang="cs-CZ" dirty="0" smtClean="0"/>
              <a:t> ...............................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See</a:t>
            </a:r>
            <a:r>
              <a:rPr lang="cs-CZ" dirty="0" smtClean="0"/>
              <a:t>.</a:t>
            </a:r>
          </a:p>
          <a:p>
            <a:pPr indent="0">
              <a:buNone/>
            </a:pPr>
            <a:endParaRPr lang="cs-CZ" dirty="0" smtClean="0"/>
          </a:p>
          <a:p>
            <a:pPr indent="0">
              <a:buNone/>
            </a:pPr>
            <a:r>
              <a:rPr lang="cs-CZ" b="1" dirty="0" smtClean="0"/>
              <a:t>       A		       B		    C		D		 E</a:t>
            </a:r>
          </a:p>
          <a:p>
            <a:endParaRPr lang="cs-CZ" dirty="0"/>
          </a:p>
          <a:p>
            <a:pPr indent="0">
              <a:buNone/>
            </a:pPr>
            <a:r>
              <a:rPr lang="cs-CZ" dirty="0" smtClean="0"/>
              <a:t>			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5265994"/>
            <a:ext cx="1403797" cy="14037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5258501"/>
            <a:ext cx="1403797" cy="14037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5287310"/>
            <a:ext cx="1331789" cy="1331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5258501"/>
            <a:ext cx="1360598" cy="1360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293417"/>
            <a:ext cx="1372283" cy="1372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315847" y="1556792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err="1" smtClean="0">
                <a:solidFill>
                  <a:srgbClr val="FF0000"/>
                </a:solidFill>
              </a:rPr>
              <a:t>liegt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335885" y="2085095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stehen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367042" y="2610306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err="1" smtClean="0">
                <a:solidFill>
                  <a:srgbClr val="FF0000"/>
                </a:solidFill>
              </a:rPr>
              <a:t>sitzt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335885" y="3192969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err="1" smtClean="0">
                <a:solidFill>
                  <a:srgbClr val="FF0000"/>
                </a:solidFill>
              </a:rPr>
              <a:t>steht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367042" y="3716189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err="1" smtClean="0">
                <a:solidFill>
                  <a:srgbClr val="FF0000"/>
                </a:solidFill>
              </a:rPr>
              <a:t>liegt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1267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0" grpId="0"/>
      <p:bldP spid="11" grpId="0"/>
      <p:bldP spid="12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75928"/>
          </a:xfrm>
        </p:spPr>
        <p:txBody>
          <a:bodyPr>
            <a:normAutofit fontScale="90000"/>
          </a:bodyPr>
          <a:lstStyle/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alles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in dem </a:t>
            </a:r>
            <a:r>
              <a:rPr lang="cs-CZ" dirty="0" err="1" smtClean="0"/>
              <a:t>Zimmer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697760"/>
          </a:xfrm>
        </p:spPr>
        <p:txBody>
          <a:bodyPr>
            <a:normAutofit fontScale="85000" lnSpcReduction="20000"/>
          </a:bodyPr>
          <a:lstStyle/>
          <a:p>
            <a:pPr indent="0">
              <a:lnSpc>
                <a:spcPct val="150000"/>
              </a:lnSpc>
              <a:buNone/>
            </a:pPr>
            <a:r>
              <a:rPr lang="cs-CZ" dirty="0" smtClean="0"/>
              <a:t>						</a:t>
            </a:r>
            <a:r>
              <a:rPr lang="cs-CZ" sz="3600" dirty="0" smtClean="0"/>
              <a:t>............ </a:t>
            </a:r>
            <a:r>
              <a:rPr lang="cs-CZ" sz="3600" dirty="0" err="1" smtClean="0"/>
              <a:t>ilbd</a:t>
            </a:r>
            <a:endParaRPr lang="cs-CZ" sz="3600" dirty="0" smtClean="0"/>
          </a:p>
          <a:p>
            <a:pPr indent="0">
              <a:lnSpc>
                <a:spcPct val="150000"/>
              </a:lnSpc>
              <a:buNone/>
            </a:pPr>
            <a:r>
              <a:rPr lang="cs-CZ" sz="3600" dirty="0" smtClean="0"/>
              <a:t>						............ </a:t>
            </a:r>
            <a:r>
              <a:rPr lang="cs-CZ" sz="3600" dirty="0" err="1" smtClean="0"/>
              <a:t>restfen</a:t>
            </a:r>
            <a:endParaRPr lang="cs-CZ" sz="3600" dirty="0" smtClean="0"/>
          </a:p>
          <a:p>
            <a:pPr indent="0">
              <a:lnSpc>
                <a:spcPct val="150000"/>
              </a:lnSpc>
              <a:buNone/>
            </a:pPr>
            <a:r>
              <a:rPr lang="cs-CZ" sz="3600" dirty="0" smtClean="0"/>
              <a:t>						............ </a:t>
            </a:r>
            <a:r>
              <a:rPr lang="cs-CZ" sz="3600" dirty="0" err="1" smtClean="0"/>
              <a:t>ofas</a:t>
            </a:r>
            <a:endParaRPr lang="cs-CZ" sz="3600" dirty="0" smtClean="0"/>
          </a:p>
          <a:p>
            <a:pPr indent="0">
              <a:lnSpc>
                <a:spcPct val="150000"/>
              </a:lnSpc>
              <a:buNone/>
            </a:pPr>
            <a:r>
              <a:rPr lang="cs-CZ" sz="3600" dirty="0" smtClean="0"/>
              <a:t>						............ </a:t>
            </a:r>
            <a:r>
              <a:rPr lang="cs-CZ" sz="3600" dirty="0" err="1" smtClean="0"/>
              <a:t>maple</a:t>
            </a:r>
            <a:endParaRPr lang="cs-CZ" sz="3600" dirty="0" smtClean="0"/>
          </a:p>
          <a:p>
            <a:pPr indent="0">
              <a:lnSpc>
                <a:spcPct val="150000"/>
              </a:lnSpc>
              <a:buNone/>
            </a:pPr>
            <a:r>
              <a:rPr lang="cs-CZ" sz="3600" dirty="0" smtClean="0"/>
              <a:t>						............ </a:t>
            </a:r>
            <a:r>
              <a:rPr lang="cs-CZ" sz="3600" dirty="0" err="1" smtClean="0"/>
              <a:t>lusht</a:t>
            </a:r>
            <a:endParaRPr lang="cs-CZ" sz="3600" dirty="0" smtClean="0"/>
          </a:p>
          <a:p>
            <a:pPr indent="0">
              <a:lnSpc>
                <a:spcPct val="150000"/>
              </a:lnSpc>
              <a:buNone/>
            </a:pPr>
            <a:r>
              <a:rPr lang="cs-CZ" sz="3600" dirty="0" smtClean="0"/>
              <a:t>						............ </a:t>
            </a:r>
            <a:r>
              <a:rPr lang="cs-CZ" sz="3600" dirty="0" err="1" smtClean="0"/>
              <a:t>sicht</a:t>
            </a:r>
            <a:endParaRPr lang="cs-CZ" sz="3600" dirty="0" smtClean="0"/>
          </a:p>
          <a:p>
            <a:pPr indent="0">
              <a:lnSpc>
                <a:spcPct val="150000"/>
              </a:lnSpc>
              <a:buNone/>
            </a:pPr>
            <a:r>
              <a:rPr lang="cs-CZ" sz="3600" dirty="0" smtClean="0"/>
              <a:t>						.............</a:t>
            </a:r>
            <a:r>
              <a:rPr lang="cs-CZ" sz="3600" dirty="0" err="1" smtClean="0"/>
              <a:t>asev</a:t>
            </a:r>
            <a:endParaRPr lang="cs-CZ" sz="3600" dirty="0" smtClean="0"/>
          </a:p>
          <a:p>
            <a:pPr indent="0">
              <a:lnSpc>
                <a:spcPct val="150000"/>
              </a:lnSpc>
              <a:buNone/>
            </a:pPr>
            <a:r>
              <a:rPr lang="cs-CZ" sz="3600" dirty="0" smtClean="0"/>
              <a:t>						............</a:t>
            </a:r>
            <a:r>
              <a:rPr lang="cs-CZ" sz="3600" dirty="0" err="1" smtClean="0"/>
              <a:t>kiman</a:t>
            </a:r>
            <a:endParaRPr lang="cs-CZ" sz="3600" dirty="0" smtClean="0"/>
          </a:p>
          <a:p>
            <a:pPr indent="0">
              <a:buNone/>
            </a:pPr>
            <a:endParaRPr lang="cs-CZ" dirty="0" smtClean="0"/>
          </a:p>
          <a:p>
            <a:pPr indent="0">
              <a:buNone/>
            </a:pPr>
            <a:r>
              <a:rPr lang="cs-CZ" dirty="0" smtClean="0"/>
              <a:t>	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80728"/>
            <a:ext cx="5472608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3765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7592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Die </a:t>
            </a:r>
            <a:r>
              <a:rPr lang="cs-CZ" dirty="0" err="1" smtClean="0"/>
              <a:t>Lösung</a:t>
            </a:r>
            <a:r>
              <a:rPr lang="cs-CZ" dirty="0" smtClean="0"/>
              <a:t>...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697760"/>
          </a:xfrm>
        </p:spPr>
        <p:txBody>
          <a:bodyPr>
            <a:normAutofit fontScale="85000" lnSpcReduction="20000"/>
          </a:bodyPr>
          <a:lstStyle/>
          <a:p>
            <a:pPr indent="0">
              <a:lnSpc>
                <a:spcPct val="150000"/>
              </a:lnSpc>
              <a:buNone/>
            </a:pPr>
            <a:r>
              <a:rPr lang="cs-CZ" dirty="0" smtClean="0"/>
              <a:t>						</a:t>
            </a:r>
            <a:r>
              <a:rPr lang="cs-CZ" sz="3600" dirty="0" err="1" smtClean="0"/>
              <a:t>das</a:t>
            </a:r>
            <a:r>
              <a:rPr lang="cs-CZ" sz="3600" dirty="0" smtClean="0"/>
              <a:t> </a:t>
            </a:r>
            <a:r>
              <a:rPr lang="cs-CZ" sz="3600" dirty="0" err="1" smtClean="0"/>
              <a:t>Bild</a:t>
            </a:r>
            <a:endParaRPr lang="cs-CZ" sz="3600" dirty="0" smtClean="0"/>
          </a:p>
          <a:p>
            <a:pPr indent="0">
              <a:lnSpc>
                <a:spcPct val="150000"/>
              </a:lnSpc>
              <a:buNone/>
            </a:pPr>
            <a:r>
              <a:rPr lang="cs-CZ" sz="3600" dirty="0" smtClean="0"/>
              <a:t>						</a:t>
            </a:r>
            <a:r>
              <a:rPr lang="cs-CZ" sz="3600" dirty="0" err="1" smtClean="0"/>
              <a:t>das</a:t>
            </a:r>
            <a:r>
              <a:rPr lang="cs-CZ" sz="3600" dirty="0" smtClean="0"/>
              <a:t> </a:t>
            </a:r>
            <a:r>
              <a:rPr lang="cs-CZ" sz="3600" dirty="0" err="1" smtClean="0"/>
              <a:t>Fenster</a:t>
            </a:r>
            <a:endParaRPr lang="cs-CZ" sz="3600" dirty="0" smtClean="0"/>
          </a:p>
          <a:p>
            <a:pPr indent="0">
              <a:lnSpc>
                <a:spcPct val="150000"/>
              </a:lnSpc>
              <a:buNone/>
            </a:pPr>
            <a:r>
              <a:rPr lang="cs-CZ" sz="3600" dirty="0" smtClean="0"/>
              <a:t>						</a:t>
            </a:r>
            <a:r>
              <a:rPr lang="cs-CZ" sz="3600" dirty="0" err="1" smtClean="0"/>
              <a:t>das</a:t>
            </a:r>
            <a:r>
              <a:rPr lang="cs-CZ" sz="3600" dirty="0" smtClean="0"/>
              <a:t> Sofa</a:t>
            </a:r>
          </a:p>
          <a:p>
            <a:pPr indent="0">
              <a:lnSpc>
                <a:spcPct val="150000"/>
              </a:lnSpc>
              <a:buNone/>
            </a:pPr>
            <a:r>
              <a:rPr lang="cs-CZ" sz="3600" dirty="0" smtClean="0"/>
              <a:t>						</a:t>
            </a:r>
            <a:r>
              <a:rPr lang="cs-CZ" sz="3600" dirty="0" err="1" smtClean="0"/>
              <a:t>die</a:t>
            </a:r>
            <a:r>
              <a:rPr lang="cs-CZ" sz="3600" dirty="0" smtClean="0"/>
              <a:t> </a:t>
            </a:r>
            <a:r>
              <a:rPr lang="cs-CZ" sz="3600" dirty="0" err="1" smtClean="0"/>
              <a:t>Lampe</a:t>
            </a:r>
            <a:endParaRPr lang="cs-CZ" sz="3600" dirty="0" smtClean="0"/>
          </a:p>
          <a:p>
            <a:pPr indent="0">
              <a:lnSpc>
                <a:spcPct val="150000"/>
              </a:lnSpc>
              <a:buNone/>
            </a:pPr>
            <a:r>
              <a:rPr lang="cs-CZ" sz="3600" dirty="0" smtClean="0"/>
              <a:t>						der </a:t>
            </a:r>
            <a:r>
              <a:rPr lang="cs-CZ" sz="3600" dirty="0" err="1" smtClean="0"/>
              <a:t>Stuhl</a:t>
            </a:r>
            <a:endParaRPr lang="cs-CZ" sz="3600" dirty="0" smtClean="0"/>
          </a:p>
          <a:p>
            <a:pPr indent="0">
              <a:lnSpc>
                <a:spcPct val="150000"/>
              </a:lnSpc>
              <a:buNone/>
            </a:pPr>
            <a:r>
              <a:rPr lang="cs-CZ" sz="3600" dirty="0" smtClean="0"/>
              <a:t>						der </a:t>
            </a:r>
            <a:r>
              <a:rPr lang="cs-CZ" sz="3600" dirty="0" err="1" smtClean="0"/>
              <a:t>Tisch</a:t>
            </a:r>
            <a:endParaRPr lang="cs-CZ" sz="3600" dirty="0" smtClean="0"/>
          </a:p>
          <a:p>
            <a:pPr indent="0">
              <a:lnSpc>
                <a:spcPct val="150000"/>
              </a:lnSpc>
              <a:buNone/>
            </a:pPr>
            <a:r>
              <a:rPr lang="cs-CZ" sz="3600" dirty="0" smtClean="0"/>
              <a:t>						</a:t>
            </a:r>
            <a:r>
              <a:rPr lang="cs-CZ" sz="3600" dirty="0" err="1" smtClean="0"/>
              <a:t>die</a:t>
            </a:r>
            <a:r>
              <a:rPr lang="cs-CZ" sz="3600" dirty="0" smtClean="0"/>
              <a:t> </a:t>
            </a:r>
            <a:r>
              <a:rPr lang="cs-CZ" sz="3600" dirty="0" err="1" smtClean="0"/>
              <a:t>Vase</a:t>
            </a:r>
            <a:endParaRPr lang="cs-CZ" sz="3600" dirty="0" smtClean="0"/>
          </a:p>
          <a:p>
            <a:pPr indent="0">
              <a:lnSpc>
                <a:spcPct val="150000"/>
              </a:lnSpc>
              <a:buNone/>
            </a:pPr>
            <a:r>
              <a:rPr lang="cs-CZ" sz="3600" dirty="0" smtClean="0"/>
              <a:t>						der </a:t>
            </a:r>
            <a:r>
              <a:rPr lang="cs-CZ" sz="3600" dirty="0" err="1" smtClean="0"/>
              <a:t>Kamin</a:t>
            </a:r>
            <a:endParaRPr lang="cs-CZ" sz="3600" dirty="0" smtClean="0"/>
          </a:p>
          <a:p>
            <a:pPr indent="0">
              <a:buNone/>
            </a:pPr>
            <a:endParaRPr lang="cs-CZ" dirty="0" smtClean="0"/>
          </a:p>
          <a:p>
            <a:pPr indent="0">
              <a:buNone/>
            </a:pPr>
            <a:r>
              <a:rPr lang="cs-CZ" dirty="0" smtClean="0"/>
              <a:t>	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80728"/>
            <a:ext cx="5472608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 flipH="1">
            <a:off x="5364088" y="1556792"/>
            <a:ext cx="576064" cy="165618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H="1">
            <a:off x="2339752" y="2060848"/>
            <a:ext cx="3600400" cy="144016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H="1">
            <a:off x="3275856" y="2780928"/>
            <a:ext cx="2808312" cy="158417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H="1">
            <a:off x="5220072" y="3356992"/>
            <a:ext cx="720080" cy="64807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H="1">
            <a:off x="5580112" y="3933056"/>
            <a:ext cx="340002" cy="100811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H="1" flipV="1">
            <a:off x="1115616" y="4365104"/>
            <a:ext cx="4824536" cy="72008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H="1" flipV="1">
            <a:off x="1115616" y="4941168"/>
            <a:ext cx="4824536" cy="86409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H="1">
            <a:off x="3527884" y="4437112"/>
            <a:ext cx="2412268" cy="288032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3122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7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Přehled zdrojů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/>
              <a:t>Obrázky 1 – 1</a:t>
            </a:r>
            <a:r>
              <a:rPr lang="cs-CZ" sz="1800" dirty="0" smtClean="0"/>
              <a:t>3 </a:t>
            </a:r>
            <a:r>
              <a:rPr lang="cs-CZ" sz="1800" dirty="0"/>
              <a:t>použity z </a:t>
            </a:r>
            <a:r>
              <a:rPr lang="it-IT" sz="1800" dirty="0"/>
              <a:t>www.office.microsoft.com [online]. c2011 [cit. </a:t>
            </a:r>
            <a:r>
              <a:rPr lang="it-IT" sz="1800" dirty="0" smtClean="0"/>
              <a:t>2011-</a:t>
            </a:r>
            <a:r>
              <a:rPr lang="cs-CZ" sz="1800" dirty="0" smtClean="0"/>
              <a:t>12</a:t>
            </a:r>
            <a:r>
              <a:rPr lang="it-IT" sz="1800" dirty="0" smtClean="0"/>
              <a:t>-</a:t>
            </a:r>
            <a:r>
              <a:rPr lang="cs-CZ" sz="1800" smtClean="0"/>
              <a:t>16</a:t>
            </a:r>
            <a:r>
              <a:rPr lang="it-IT" sz="1800" smtClean="0"/>
              <a:t>]. </a:t>
            </a:r>
            <a:endParaRPr lang="it-IT" sz="1800" dirty="0"/>
          </a:p>
        </p:txBody>
      </p:sp>
    </p:spTree>
    <p:extLst>
      <p:ext uri="{BB962C8B-B14F-4D97-AF65-F5344CB8AC3E}">
        <p14:creationId xmlns:p14="http://schemas.microsoft.com/office/powerpoint/2010/main" val="893437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TC010113062[[fn=Lidský motiv]]</Template>
  <TotalTime>591</TotalTime>
  <Words>263</Words>
  <Application>Microsoft Office PowerPoint</Application>
  <PresentationFormat>Předvádění na obrazovce (4:3)</PresentationFormat>
  <Paragraphs>131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Human</vt:lpstr>
      <vt:lpstr>Německý jazyk – Cvičení na podporu konverzace </vt:lpstr>
      <vt:lpstr>Wohnen</vt:lpstr>
      <vt:lpstr>Prezentace aplikace PowerPoint</vt:lpstr>
      <vt:lpstr>Wo können wir wohnen?</vt:lpstr>
      <vt:lpstr>Wo ist das Leben besser?</vt:lpstr>
      <vt:lpstr>Prezentace aplikace PowerPoint</vt:lpstr>
      <vt:lpstr>Prezentace aplikace PowerPoint</vt:lpstr>
      <vt:lpstr>Wie heißen diese Zimmer?</vt:lpstr>
      <vt:lpstr>Jaká přídavná jména lze použít v souvislosti s bydlením?</vt:lpstr>
      <vt:lpstr>Doplňte vhodné sloveso: sitzen – liegen - stehen</vt:lpstr>
      <vt:lpstr>Was alles ist in dem Zimmer?</vt:lpstr>
      <vt:lpstr>Die Lösung...</vt:lpstr>
      <vt:lpstr>Přehled zdrojů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BERLIN</dc:title>
  <dc:creator>Petr Kozlovský</dc:creator>
  <cp:lastModifiedBy>Petr Chvojka</cp:lastModifiedBy>
  <cp:revision>64</cp:revision>
  <dcterms:created xsi:type="dcterms:W3CDTF">2011-11-03T18:30:26Z</dcterms:created>
  <dcterms:modified xsi:type="dcterms:W3CDTF">2012-04-15T19:10:20Z</dcterms:modified>
</cp:coreProperties>
</file>