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72" r:id="rId2"/>
    <p:sldId id="256" r:id="rId3"/>
    <p:sldId id="259" r:id="rId4"/>
    <p:sldId id="257" r:id="rId5"/>
    <p:sldId id="260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AD56E"/>
    <a:srgbClr val="C35D97"/>
    <a:srgbClr val="8C92BC"/>
    <a:srgbClr val="C991C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D0AE2-58C1-4714-A442-06E004197282}" type="datetimeFigureOut">
              <a:rPr lang="cs-CZ" smtClean="0"/>
              <a:pPr/>
              <a:t>16.4.2012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343AF3DF-AA5E-49D0-9104-C8204EC2035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D0AE2-58C1-4714-A442-06E004197282}" type="datetimeFigureOut">
              <a:rPr lang="cs-CZ" smtClean="0"/>
              <a:pPr/>
              <a:t>16.4.2012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3AF3DF-AA5E-49D0-9104-C8204EC2035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D0AE2-58C1-4714-A442-06E004197282}" type="datetimeFigureOut">
              <a:rPr lang="cs-CZ" smtClean="0"/>
              <a:pPr/>
              <a:t>16.4.2012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343AF3DF-AA5E-49D0-9104-C8204EC203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D0AE2-58C1-4714-A442-06E004197282}" type="datetimeFigureOut">
              <a:rPr lang="cs-CZ" smtClean="0"/>
              <a:pPr/>
              <a:t>16.4.2012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3AF3DF-AA5E-49D0-9104-C8204EC2035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D0AE2-58C1-4714-A442-06E004197282}" type="datetimeFigureOut">
              <a:rPr lang="cs-CZ" smtClean="0"/>
              <a:pPr/>
              <a:t>16.4.2012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3AF3DF-AA5E-49D0-9104-C8204EC2035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D0AE2-58C1-4714-A442-06E004197282}" type="datetimeFigureOut">
              <a:rPr lang="cs-CZ" smtClean="0"/>
              <a:pPr/>
              <a:t>16.4.2012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3AF3DF-AA5E-49D0-9104-C8204EC203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D0AE2-58C1-4714-A442-06E004197282}" type="datetimeFigureOut">
              <a:rPr lang="cs-CZ" smtClean="0"/>
              <a:pPr/>
              <a:t>16.4.2012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3AF3DF-AA5E-49D0-9104-C8204EC203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D0AE2-58C1-4714-A442-06E004197282}" type="datetimeFigureOut">
              <a:rPr lang="cs-CZ" smtClean="0"/>
              <a:pPr/>
              <a:t>16.4.2012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3AF3DF-AA5E-49D0-9104-C8204EC2035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D0AE2-58C1-4714-A442-06E004197282}" type="datetimeFigureOut">
              <a:rPr lang="cs-CZ" smtClean="0"/>
              <a:pPr/>
              <a:t>16.4.2012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343AF3DF-AA5E-49D0-9104-C8204EC2035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D0AE2-58C1-4714-A442-06E004197282}" type="datetimeFigureOut">
              <a:rPr lang="cs-CZ" smtClean="0"/>
              <a:pPr/>
              <a:t>16.4.2012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3AF3DF-AA5E-49D0-9104-C8204EC203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D0AE2-58C1-4714-A442-06E004197282}" type="datetimeFigureOut">
              <a:rPr lang="cs-CZ" smtClean="0"/>
              <a:pPr/>
              <a:t>16.4.2012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3AF3DF-AA5E-49D0-9104-C8204EC203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084D0AE2-58C1-4714-A442-06E004197282}" type="datetimeFigureOut">
              <a:rPr lang="cs-CZ" smtClean="0"/>
              <a:pPr/>
              <a:t>16.4.2012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343AF3DF-AA5E-49D0-9104-C8204EC2035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10" Type="http://schemas.openxmlformats.org/officeDocument/2006/relationships/image" Target="../media/image21.png"/><Relationship Id="rId4" Type="http://schemas.openxmlformats.org/officeDocument/2006/relationships/image" Target="../media/image15.png"/><Relationship Id="rId9" Type="http://schemas.openxmlformats.org/officeDocument/2006/relationships/image" Target="../media/image20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10" Type="http://schemas.openxmlformats.org/officeDocument/2006/relationships/image" Target="../media/image30.png"/><Relationship Id="rId4" Type="http://schemas.openxmlformats.org/officeDocument/2006/relationships/image" Target="../media/image24.png"/><Relationship Id="rId9" Type="http://schemas.openxmlformats.org/officeDocument/2006/relationships/image" Target="../media/image29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png"/><Relationship Id="rId3" Type="http://schemas.openxmlformats.org/officeDocument/2006/relationships/image" Target="../media/image32.png"/><Relationship Id="rId7" Type="http://schemas.openxmlformats.org/officeDocument/2006/relationships/image" Target="../media/image36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5.png"/><Relationship Id="rId5" Type="http://schemas.openxmlformats.org/officeDocument/2006/relationships/image" Target="../media/image34.png"/><Relationship Id="rId10" Type="http://schemas.openxmlformats.org/officeDocument/2006/relationships/image" Target="../media/image39.png"/><Relationship Id="rId4" Type="http://schemas.openxmlformats.org/officeDocument/2006/relationships/image" Target="../media/image33.png"/><Relationship Id="rId9" Type="http://schemas.openxmlformats.org/officeDocument/2006/relationships/image" Target="../media/image38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png"/><Relationship Id="rId3" Type="http://schemas.openxmlformats.org/officeDocument/2006/relationships/image" Target="../media/image41.png"/><Relationship Id="rId7" Type="http://schemas.openxmlformats.org/officeDocument/2006/relationships/image" Target="../media/image45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4.png"/><Relationship Id="rId5" Type="http://schemas.openxmlformats.org/officeDocument/2006/relationships/image" Target="../media/image43.png"/><Relationship Id="rId10" Type="http://schemas.openxmlformats.org/officeDocument/2006/relationships/image" Target="../media/image48.png"/><Relationship Id="rId4" Type="http://schemas.openxmlformats.org/officeDocument/2006/relationships/image" Target="../media/image42.png"/><Relationship Id="rId9" Type="http://schemas.openxmlformats.org/officeDocument/2006/relationships/image" Target="../media/image47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37808" y="332657"/>
            <a:ext cx="7772400" cy="648072"/>
          </a:xfrm>
        </p:spPr>
        <p:txBody>
          <a:bodyPr>
            <a:normAutofit fontScale="90000"/>
          </a:bodyPr>
          <a:lstStyle/>
          <a:p>
            <a:pPr algn="ctr"/>
            <a:r>
              <a:rPr lang="cs-CZ" sz="2800" dirty="0" smtClean="0"/>
              <a:t>Německý jazyk – Cvičení na podporu konverzace </a:t>
            </a: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1052736"/>
            <a:ext cx="6400800" cy="864096"/>
          </a:xfrm>
        </p:spPr>
        <p:txBody>
          <a:bodyPr>
            <a:normAutofit fontScale="92500" lnSpcReduction="20000"/>
          </a:bodyPr>
          <a:lstStyle/>
          <a:p>
            <a:pPr algn="ctr"/>
            <a:r>
              <a:rPr lang="cs-CZ" sz="3200" b="1" dirty="0" err="1" smtClean="0">
                <a:solidFill>
                  <a:schemeClr val="tx1"/>
                </a:solidFill>
              </a:rPr>
              <a:t>Sprachspiel</a:t>
            </a:r>
            <a:r>
              <a:rPr lang="cs-CZ" sz="3200" b="1" dirty="0" smtClean="0">
                <a:solidFill>
                  <a:schemeClr val="tx1"/>
                </a:solidFill>
              </a:rPr>
              <a:t> III - </a:t>
            </a:r>
            <a:r>
              <a:rPr lang="cs-CZ" sz="3200" b="1" dirty="0" err="1" smtClean="0">
                <a:solidFill>
                  <a:schemeClr val="tx1"/>
                </a:solidFill>
              </a:rPr>
              <a:t>Gedächtnistraining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619672" y="1844824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VY_32_INOVACE_02-37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772238579"/>
              </p:ext>
            </p:extLst>
          </p:nvPr>
        </p:nvGraphicFramePr>
        <p:xfrm>
          <a:off x="1691680" y="2348880"/>
          <a:ext cx="6208395" cy="284835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288032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9.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Jazyk</a:t>
                      </a:r>
                      <a:r>
                        <a:rPr lang="cs-CZ" sz="1200" kern="50" baseline="0" dirty="0" smtClean="0">
                          <a:effectLst/>
                          <a:latin typeface="Times New Roman"/>
                          <a:ea typeface="Times New Roman"/>
                        </a:rPr>
                        <a:t> a jazyková komunikace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Německý jazyk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Cvičení na podporu konverzace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err="1" smtClean="0">
                          <a:effectLst/>
                          <a:latin typeface="Times New Roman"/>
                          <a:ea typeface="Times New Roman"/>
                        </a:rPr>
                        <a:t>Sprachspiel</a:t>
                      </a: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 - </a:t>
                      </a:r>
                      <a:r>
                        <a:rPr lang="cs-CZ" sz="1200" kern="50" dirty="0" err="1" smtClean="0">
                          <a:effectLst/>
                          <a:latin typeface="Times New Roman"/>
                          <a:ea typeface="Times New Roman"/>
                        </a:rPr>
                        <a:t>Gedächtnistraining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Mgr.</a:t>
                      </a:r>
                      <a:r>
                        <a:rPr lang="cs-CZ" sz="1200" kern="50" baseline="0" dirty="0" smtClean="0">
                          <a:effectLst/>
                          <a:latin typeface="Times New Roman"/>
                          <a:ea typeface="Times New Roman"/>
                        </a:rPr>
                        <a:t> Petr Kozlovský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16. 12. 2011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Tato</a:t>
                      </a:r>
                      <a:r>
                        <a:rPr lang="cs-CZ" sz="1200" kern="50" baseline="0" dirty="0" smtClean="0">
                          <a:effectLst/>
                          <a:latin typeface="Times New Roman"/>
                          <a:ea typeface="Times New Roman"/>
                        </a:rPr>
                        <a:t> aktivita je zaměřena na upevňování slovní zásoby, posílení motivace. Jedná se o tzv. „</a:t>
                      </a:r>
                      <a:r>
                        <a:rPr lang="cs-CZ" sz="1200" kern="50" baseline="0" dirty="0" err="1" smtClean="0">
                          <a:effectLst/>
                          <a:latin typeface="Times New Roman"/>
                          <a:ea typeface="Times New Roman"/>
                        </a:rPr>
                        <a:t>Kimovku</a:t>
                      </a:r>
                      <a:r>
                        <a:rPr lang="cs-CZ" sz="1200" kern="50" baseline="0" dirty="0" smtClean="0">
                          <a:effectLst/>
                          <a:latin typeface="Times New Roman"/>
                          <a:ea typeface="Times New Roman"/>
                        </a:rPr>
                        <a:t>“, kdy žáci vidí na určitou dobu obrázky  a následně musí říci jejich význam v němčině. 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086200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Sprachspiel</a:t>
            </a:r>
            <a:r>
              <a:rPr lang="cs-CZ" dirty="0" smtClean="0"/>
              <a:t> III.</a:t>
            </a:r>
            <a:br>
              <a:rPr lang="cs-CZ" dirty="0" smtClean="0"/>
            </a:br>
            <a:r>
              <a:rPr lang="cs-CZ" dirty="0" err="1" smtClean="0"/>
              <a:t>Gedächtnistraining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 txBox="1">
            <a:spLocks/>
          </p:cNvSpPr>
          <p:nvPr/>
        </p:nvSpPr>
        <p:spPr>
          <a:xfrm>
            <a:off x="683568" y="764704"/>
            <a:ext cx="7632848" cy="86409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bIns="91440" anchor="b" anchorCtr="0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b="1" noProof="0" dirty="0" smtClean="0"/>
              <a:t>Hra na procvičení slovní zásoby: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3568" y="2348880"/>
            <a:ext cx="756084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/>
              <a:t>Na dalších stránkách uvidíte devět obrázků po dobu 30 vteřin. Vaším úkolem bude zapamatovat si je v daném pořadí. Po 30 vteřinách obrázky zmizí a Vy napíšete slovy, co na obrázcích bylo. Vyhrává ten, kdo bude mít správně uvedený nejvyšší počet obrázků.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467543" y="260649"/>
          <a:ext cx="8280921" cy="633670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60307"/>
                <a:gridCol w="2760307"/>
                <a:gridCol w="2760307"/>
              </a:tblGrid>
              <a:tr h="2112234"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  <a:tr h="2112234"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2112234"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404664"/>
            <a:ext cx="1764554" cy="18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07904" y="404664"/>
            <a:ext cx="1800200" cy="18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88224" y="404664"/>
            <a:ext cx="1763836" cy="18358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71600" y="2564904"/>
            <a:ext cx="1763837" cy="1763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779912" y="2564904"/>
            <a:ext cx="1763837" cy="1763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588224" y="2564904"/>
            <a:ext cx="1763837" cy="1763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971600" y="4653136"/>
            <a:ext cx="1763837" cy="1763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779912" y="4653136"/>
            <a:ext cx="1728192" cy="18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588224" y="4653136"/>
            <a:ext cx="1763837" cy="1763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305557914"/>
              </p:ext>
            </p:extLst>
          </p:nvPr>
        </p:nvGraphicFramePr>
        <p:xfrm>
          <a:off x="467543" y="260649"/>
          <a:ext cx="8280921" cy="633670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60307"/>
                <a:gridCol w="2760307"/>
                <a:gridCol w="2760307"/>
              </a:tblGrid>
              <a:tr h="2112234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r </a:t>
                      </a:r>
                      <a:r>
                        <a:rPr lang="cs-CZ" sz="3200" dirty="0" err="1" smtClean="0">
                          <a:solidFill>
                            <a:schemeClr val="tx1"/>
                          </a:solidFill>
                        </a:rPr>
                        <a:t>Schneemann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r </a:t>
                      </a:r>
                      <a:r>
                        <a:rPr lang="cs-CZ" sz="3200" dirty="0" err="1" smtClean="0">
                          <a:solidFill>
                            <a:schemeClr val="tx1"/>
                          </a:solidFill>
                        </a:rPr>
                        <a:t>Hund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e </a:t>
                      </a:r>
                      <a:r>
                        <a:rPr lang="cs-CZ" sz="3200" dirty="0" err="1" smtClean="0">
                          <a:solidFill>
                            <a:schemeClr val="tx1"/>
                          </a:solidFill>
                        </a:rPr>
                        <a:t>Katze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  <a:tr h="2112234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r </a:t>
                      </a:r>
                      <a:r>
                        <a:rPr lang="cs-CZ" sz="3200" b="1" dirty="0" err="1" smtClean="0">
                          <a:solidFill>
                            <a:schemeClr val="tx1"/>
                          </a:solidFill>
                        </a:rPr>
                        <a:t>Ball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e </a:t>
                      </a:r>
                      <a:r>
                        <a:rPr lang="cs-CZ" sz="3200" b="1" dirty="0" err="1" smtClean="0">
                          <a:solidFill>
                            <a:schemeClr val="tx1"/>
                          </a:solidFill>
                        </a:rPr>
                        <a:t>Tasse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r </a:t>
                      </a:r>
                      <a:r>
                        <a:rPr lang="cs-CZ" sz="3200" b="1" dirty="0" err="1" smtClean="0">
                          <a:solidFill>
                            <a:schemeClr val="tx1"/>
                          </a:solidFill>
                        </a:rPr>
                        <a:t>Stuhl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2112234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s Auto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s </a:t>
                      </a:r>
                      <a:r>
                        <a:rPr lang="cs-CZ" sz="3200" b="1" dirty="0" err="1" smtClean="0">
                          <a:solidFill>
                            <a:schemeClr val="tx1"/>
                          </a:solidFill>
                        </a:rPr>
                        <a:t>Kind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s </a:t>
                      </a:r>
                      <a:r>
                        <a:rPr lang="cs-CZ" sz="3200" b="1" dirty="0" err="1" smtClean="0">
                          <a:solidFill>
                            <a:schemeClr val="tx1"/>
                          </a:solidFill>
                        </a:rPr>
                        <a:t>Auge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467543" y="260649"/>
          <a:ext cx="8280921" cy="633670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60307"/>
                <a:gridCol w="2760307"/>
                <a:gridCol w="2760307"/>
              </a:tblGrid>
              <a:tr h="2112234"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</a:tr>
              <a:tr h="2112234"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C991C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C991C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C991C2"/>
                    </a:solidFill>
                  </a:tcPr>
                </a:tc>
              </a:tr>
              <a:tr h="2112234"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404664"/>
            <a:ext cx="1763837" cy="1763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79912" y="404664"/>
            <a:ext cx="1763837" cy="17281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16216" y="404664"/>
            <a:ext cx="1763837" cy="1763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71600" y="2492896"/>
            <a:ext cx="1907853" cy="19078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707904" y="2492896"/>
            <a:ext cx="1907853" cy="19078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707904" y="4653136"/>
            <a:ext cx="1800200" cy="18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33936" y="2492896"/>
            <a:ext cx="1835845" cy="18358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93049" y="4624514"/>
            <a:ext cx="1887474" cy="18874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33937" y="4603327"/>
            <a:ext cx="1878284" cy="18782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323865502"/>
              </p:ext>
            </p:extLst>
          </p:nvPr>
        </p:nvGraphicFramePr>
        <p:xfrm>
          <a:off x="467543" y="260649"/>
          <a:ext cx="8280921" cy="633670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60307"/>
                <a:gridCol w="2760307"/>
                <a:gridCol w="2760307"/>
              </a:tblGrid>
              <a:tr h="2112234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r </a:t>
                      </a:r>
                      <a:r>
                        <a:rPr lang="cs-CZ" sz="3200" dirty="0" err="1" smtClean="0">
                          <a:solidFill>
                            <a:schemeClr val="tx1"/>
                          </a:solidFill>
                        </a:rPr>
                        <a:t>Schuh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r>
                        <a:rPr lang="cs-CZ" sz="3200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3200" baseline="0" dirty="0" err="1" smtClean="0">
                          <a:solidFill>
                            <a:schemeClr val="tx1"/>
                          </a:solidFill>
                        </a:rPr>
                        <a:t>Mund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r>
                        <a:rPr lang="cs-CZ" sz="3200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3200" baseline="0" dirty="0" err="1" smtClean="0">
                          <a:solidFill>
                            <a:schemeClr val="tx1"/>
                          </a:solidFill>
                        </a:rPr>
                        <a:t>Elefant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</a:tr>
              <a:tr h="2112234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r </a:t>
                      </a:r>
                      <a:r>
                        <a:rPr lang="cs-CZ" sz="3200" b="1" dirty="0" err="1" smtClean="0">
                          <a:solidFill>
                            <a:schemeClr val="tx1"/>
                          </a:solidFill>
                        </a:rPr>
                        <a:t>Baum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C991C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r </a:t>
                      </a:r>
                      <a:r>
                        <a:rPr lang="cs-CZ" sz="3200" b="1" dirty="0" err="1" smtClean="0">
                          <a:solidFill>
                            <a:schemeClr val="tx1"/>
                          </a:solidFill>
                        </a:rPr>
                        <a:t>Apfel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C991C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e Blume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C991C2"/>
                    </a:solidFill>
                  </a:tcPr>
                </a:tc>
              </a:tr>
              <a:tr h="2112234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e </a:t>
                      </a:r>
                      <a:r>
                        <a:rPr lang="cs-CZ" sz="3200" b="1" dirty="0" err="1" smtClean="0">
                          <a:solidFill>
                            <a:schemeClr val="tx1"/>
                          </a:solidFill>
                        </a:rPr>
                        <a:t>Sonne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s T-</a:t>
                      </a:r>
                      <a:r>
                        <a:rPr lang="cs-CZ" sz="3200" b="1" dirty="0" err="1" smtClean="0">
                          <a:solidFill>
                            <a:schemeClr val="tx1"/>
                          </a:solidFill>
                        </a:rPr>
                        <a:t>Shirt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r </a:t>
                      </a:r>
                      <a:r>
                        <a:rPr lang="cs-CZ" sz="3200" b="1" dirty="0" err="1" smtClean="0">
                          <a:solidFill>
                            <a:schemeClr val="tx1"/>
                          </a:solidFill>
                        </a:rPr>
                        <a:t>Brief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467543" y="260649"/>
          <a:ext cx="8280921" cy="633670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60307"/>
                <a:gridCol w="2760307"/>
                <a:gridCol w="2760307"/>
              </a:tblGrid>
              <a:tr h="2112234"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</a:tr>
              <a:tr h="2112234"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2112234"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8C92B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8C92B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8C92BC"/>
                    </a:solidFill>
                  </a:tcPr>
                </a:tc>
              </a:tr>
            </a:tbl>
          </a:graphicData>
        </a:graphic>
      </p:graphicFrame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404664"/>
            <a:ext cx="1800200" cy="18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79912" y="404664"/>
            <a:ext cx="1763837" cy="1763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44208" y="404664"/>
            <a:ext cx="1872208" cy="17281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043608" y="2564904"/>
            <a:ext cx="1763837" cy="1763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707904" y="2564904"/>
            <a:ext cx="1763837" cy="1763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516216" y="2564904"/>
            <a:ext cx="1763837" cy="1763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043608" y="4653136"/>
            <a:ext cx="1763837" cy="1763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707904" y="4653136"/>
            <a:ext cx="1835845" cy="18358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2" name="Picture 10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407846" y="4653136"/>
            <a:ext cx="1800200" cy="18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497674010"/>
              </p:ext>
            </p:extLst>
          </p:nvPr>
        </p:nvGraphicFramePr>
        <p:xfrm>
          <a:off x="467543" y="260649"/>
          <a:ext cx="8280921" cy="633670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60307"/>
                <a:gridCol w="2760307"/>
                <a:gridCol w="2760307"/>
              </a:tblGrid>
              <a:tr h="2112234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r </a:t>
                      </a:r>
                      <a:r>
                        <a:rPr lang="cs-CZ" sz="3200" dirty="0" err="1" smtClean="0">
                          <a:solidFill>
                            <a:schemeClr val="tx1"/>
                          </a:solidFill>
                        </a:rPr>
                        <a:t>Sänger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s </a:t>
                      </a:r>
                      <a:r>
                        <a:rPr lang="cs-CZ" sz="3200" dirty="0" err="1" smtClean="0">
                          <a:solidFill>
                            <a:schemeClr val="tx1"/>
                          </a:solidFill>
                        </a:rPr>
                        <a:t>Fahrrad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e Orange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</a:tr>
              <a:tr h="2112234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s </a:t>
                      </a:r>
                      <a:r>
                        <a:rPr lang="cs-CZ" sz="3200" b="1" dirty="0" err="1" smtClean="0">
                          <a:solidFill>
                            <a:schemeClr val="tx1"/>
                          </a:solidFill>
                        </a:rPr>
                        <a:t>Haus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e </a:t>
                      </a:r>
                      <a:r>
                        <a:rPr lang="cs-CZ" sz="3200" b="1" dirty="0" err="1" smtClean="0">
                          <a:solidFill>
                            <a:schemeClr val="tx1"/>
                          </a:solidFill>
                        </a:rPr>
                        <a:t>Maus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s </a:t>
                      </a:r>
                      <a:r>
                        <a:rPr lang="cs-CZ" sz="3200" b="1" dirty="0" err="1" smtClean="0">
                          <a:solidFill>
                            <a:schemeClr val="tx1"/>
                          </a:solidFill>
                        </a:rPr>
                        <a:t>Ohr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2112234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e </a:t>
                      </a:r>
                      <a:r>
                        <a:rPr lang="cs-CZ" sz="3200" b="1" dirty="0" err="1" smtClean="0">
                          <a:solidFill>
                            <a:schemeClr val="tx1"/>
                          </a:solidFill>
                        </a:rPr>
                        <a:t>Banane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8C92B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s Buch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8C92B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r </a:t>
                      </a:r>
                      <a:r>
                        <a:rPr lang="cs-CZ" sz="3200" b="1" dirty="0" err="1" smtClean="0">
                          <a:solidFill>
                            <a:schemeClr val="tx1"/>
                          </a:solidFill>
                        </a:rPr>
                        <a:t>Lehrer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8C92BC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467543" y="260649"/>
          <a:ext cx="8280921" cy="633670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60307"/>
                <a:gridCol w="2760307"/>
                <a:gridCol w="2760307"/>
              </a:tblGrid>
              <a:tr h="2112234"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C35D9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C35D9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C35D97"/>
                    </a:solidFill>
                  </a:tcPr>
                </a:tc>
              </a:tr>
              <a:tr h="2112234"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  <a:tr h="2112234"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DAD56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DAD56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DAD56E"/>
                    </a:solidFill>
                  </a:tcPr>
                </a:tc>
              </a:tr>
            </a:tbl>
          </a:graphicData>
        </a:graphic>
      </p:graphicFrame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404664"/>
            <a:ext cx="1835845" cy="18358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07904" y="404664"/>
            <a:ext cx="1835845" cy="18358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71600" y="2492896"/>
            <a:ext cx="1835845" cy="18358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707904" y="2564904"/>
            <a:ext cx="1763837" cy="1763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444208" y="404664"/>
            <a:ext cx="1763837" cy="1763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444208" y="2492896"/>
            <a:ext cx="1800200" cy="18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4" name="Picture 8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971600" y="4653136"/>
            <a:ext cx="1800200" cy="18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6" name="Picture 10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372200" y="4653136"/>
            <a:ext cx="1835845" cy="18358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35896" y="4653135"/>
            <a:ext cx="1835845" cy="18358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484397838"/>
              </p:ext>
            </p:extLst>
          </p:nvPr>
        </p:nvGraphicFramePr>
        <p:xfrm>
          <a:off x="467543" y="260649"/>
          <a:ext cx="8280921" cy="633670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60307"/>
                <a:gridCol w="2760307"/>
                <a:gridCol w="2760307"/>
              </a:tblGrid>
              <a:tr h="2112234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r Kuli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C35D9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e </a:t>
                      </a:r>
                      <a:r>
                        <a:rPr lang="cs-CZ" sz="3200" dirty="0" err="1" smtClean="0">
                          <a:solidFill>
                            <a:schemeClr val="tx1"/>
                          </a:solidFill>
                        </a:rPr>
                        <a:t>Brille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C35D9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e </a:t>
                      </a:r>
                      <a:r>
                        <a:rPr lang="cs-CZ" sz="3200" dirty="0" err="1" smtClean="0">
                          <a:solidFill>
                            <a:schemeClr val="tx1"/>
                          </a:solidFill>
                        </a:rPr>
                        <a:t>Tomate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C35D97"/>
                    </a:solidFill>
                  </a:tcPr>
                </a:tc>
              </a:tr>
              <a:tr h="2112234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e </a:t>
                      </a:r>
                      <a:r>
                        <a:rPr lang="cs-CZ" sz="3200" b="1" dirty="0" err="1" smtClean="0">
                          <a:solidFill>
                            <a:schemeClr val="tx1"/>
                          </a:solidFill>
                        </a:rPr>
                        <a:t>Möhre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r </a:t>
                      </a:r>
                      <a:r>
                        <a:rPr lang="cs-CZ" sz="3200" b="1" dirty="0" err="1" smtClean="0">
                          <a:solidFill>
                            <a:schemeClr val="tx1"/>
                          </a:solidFill>
                        </a:rPr>
                        <a:t>Papagei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r Bus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  <a:tr h="2112234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e </a:t>
                      </a:r>
                      <a:r>
                        <a:rPr lang="cs-CZ" sz="3200" b="1" dirty="0" err="1" smtClean="0">
                          <a:solidFill>
                            <a:schemeClr val="tx1"/>
                          </a:solidFill>
                        </a:rPr>
                        <a:t>Socken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DAD56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e </a:t>
                      </a:r>
                      <a:r>
                        <a:rPr lang="cs-CZ" sz="3200" b="1" dirty="0" err="1" smtClean="0">
                          <a:solidFill>
                            <a:schemeClr val="tx1"/>
                          </a:solidFill>
                        </a:rPr>
                        <a:t>Gitarre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DAD56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r </a:t>
                      </a:r>
                      <a:r>
                        <a:rPr lang="cs-CZ" sz="3200" b="1" dirty="0" err="1" smtClean="0">
                          <a:solidFill>
                            <a:schemeClr val="tx1"/>
                          </a:solidFill>
                        </a:rPr>
                        <a:t>Brief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DAD56E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467543" y="260649"/>
          <a:ext cx="8280921" cy="633670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60307"/>
                <a:gridCol w="2760307"/>
                <a:gridCol w="2760307"/>
              </a:tblGrid>
              <a:tr h="2112234"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bg2">
                        <a:lumMod val="50000"/>
                      </a:schemeClr>
                    </a:solidFill>
                  </a:tcPr>
                </a:tc>
              </a:tr>
              <a:tr h="2112234"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  <a:tr h="2112234"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1" y="404665"/>
            <a:ext cx="1800200" cy="18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07904" y="404664"/>
            <a:ext cx="1763837" cy="1763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16216" y="404664"/>
            <a:ext cx="1763837" cy="1763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444208" y="2492896"/>
            <a:ext cx="1835845" cy="18358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707904" y="2492896"/>
            <a:ext cx="1872208" cy="18722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7" name="Picture 7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707904" y="4653136"/>
            <a:ext cx="1835845" cy="18358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8" name="Picture 8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971600" y="2492896"/>
            <a:ext cx="1872208" cy="18722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9" name="Picture 9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971600" y="4653136"/>
            <a:ext cx="1800200" cy="18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30" name="Picture 10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407846" y="4653136"/>
            <a:ext cx="1800200" cy="18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804972791"/>
              </p:ext>
            </p:extLst>
          </p:nvPr>
        </p:nvGraphicFramePr>
        <p:xfrm>
          <a:off x="467543" y="260649"/>
          <a:ext cx="8280921" cy="633670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60307"/>
                <a:gridCol w="2760307"/>
                <a:gridCol w="2760307"/>
              </a:tblGrid>
              <a:tr h="2112234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s </a:t>
                      </a:r>
                      <a:r>
                        <a:rPr lang="cs-CZ" sz="3200" dirty="0" err="1" smtClean="0">
                          <a:solidFill>
                            <a:schemeClr val="tx1"/>
                          </a:solidFill>
                        </a:rPr>
                        <a:t>Geld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s </a:t>
                      </a:r>
                      <a:r>
                        <a:rPr lang="cs-CZ" sz="3200" dirty="0" err="1" smtClean="0">
                          <a:solidFill>
                            <a:schemeClr val="tx1"/>
                          </a:solidFill>
                        </a:rPr>
                        <a:t>Schwein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s Handy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bg2">
                        <a:lumMod val="50000"/>
                      </a:schemeClr>
                    </a:solidFill>
                  </a:tcPr>
                </a:tc>
              </a:tr>
              <a:tr h="2112234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r </a:t>
                      </a:r>
                      <a:r>
                        <a:rPr lang="cs-CZ" sz="3200" b="1" dirty="0" err="1" smtClean="0">
                          <a:solidFill>
                            <a:schemeClr val="tx1"/>
                          </a:solidFill>
                        </a:rPr>
                        <a:t>Honig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e </a:t>
                      </a:r>
                      <a:r>
                        <a:rPr lang="cs-CZ" sz="3200" b="1" dirty="0" err="1" smtClean="0">
                          <a:solidFill>
                            <a:schemeClr val="tx1"/>
                          </a:solidFill>
                        </a:rPr>
                        <a:t>Giraffe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r </a:t>
                      </a:r>
                      <a:r>
                        <a:rPr lang="cs-CZ" sz="3200" b="1" dirty="0" err="1" smtClean="0">
                          <a:solidFill>
                            <a:schemeClr val="tx1"/>
                          </a:solidFill>
                        </a:rPr>
                        <a:t>Fernseher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  <a:tr h="2112234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e </a:t>
                      </a:r>
                      <a:r>
                        <a:rPr lang="cs-CZ" sz="3200" b="1" dirty="0" err="1" smtClean="0">
                          <a:solidFill>
                            <a:schemeClr val="tx1"/>
                          </a:solidFill>
                        </a:rPr>
                        <a:t>Sonne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s Zebra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r Stern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Použité zdroje:</a:t>
            </a:r>
            <a:endParaRPr lang="cs-CZ" sz="3200" dirty="0"/>
          </a:p>
        </p:txBody>
      </p:sp>
      <p:sp>
        <p:nvSpPr>
          <p:cNvPr id="3" name="Obdélník 2"/>
          <p:cNvSpPr/>
          <p:nvPr/>
        </p:nvSpPr>
        <p:spPr>
          <a:xfrm>
            <a:off x="899592" y="1772816"/>
            <a:ext cx="7848872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i="1" dirty="0" smtClean="0">
                <a:latin typeface="Verdana" pitchFamily="34" charset="0"/>
              </a:rPr>
              <a:t>Všechny použité obrázky: </a:t>
            </a:r>
            <a:r>
              <a:rPr lang="it-IT" sz="1200" i="1" dirty="0">
                <a:latin typeface="Verdana" pitchFamily="34" charset="0"/>
              </a:rPr>
              <a:t>www.office.microsoft.com [online]. c2011 [cit. </a:t>
            </a:r>
            <a:r>
              <a:rPr lang="it-IT" sz="1200" i="1" dirty="0" smtClean="0">
                <a:latin typeface="Verdana" pitchFamily="34" charset="0"/>
              </a:rPr>
              <a:t>2011-</a:t>
            </a:r>
            <a:r>
              <a:rPr lang="cs-CZ" sz="1200" i="1" dirty="0" smtClean="0">
                <a:latin typeface="Verdana" pitchFamily="34" charset="0"/>
              </a:rPr>
              <a:t>12</a:t>
            </a:r>
            <a:r>
              <a:rPr lang="it-IT" sz="1200" i="1" dirty="0" smtClean="0">
                <a:latin typeface="Verdana" pitchFamily="34" charset="0"/>
              </a:rPr>
              <a:t>-1</a:t>
            </a:r>
            <a:r>
              <a:rPr lang="cs-CZ" sz="1200" i="1" dirty="0" smtClean="0">
                <a:latin typeface="Verdana" pitchFamily="34" charset="0"/>
              </a:rPr>
              <a:t>6</a:t>
            </a:r>
            <a:r>
              <a:rPr lang="it-IT" sz="1200" i="1" dirty="0" smtClean="0">
                <a:latin typeface="Verdana" pitchFamily="34" charset="0"/>
              </a:rPr>
              <a:t>]. </a:t>
            </a:r>
            <a:endParaRPr lang="it-IT" sz="1200" i="1" dirty="0"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120</TotalTime>
  <Words>262</Words>
  <Application>Microsoft Office PowerPoint</Application>
  <PresentationFormat>Předvádění na obrazovce (4:3)</PresentationFormat>
  <Paragraphs>70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Jmění</vt:lpstr>
      <vt:lpstr>Německý jazyk – Cvičení na podporu konverzace </vt:lpstr>
      <vt:lpstr>Sprachspiel III. Gedächtnistraining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kozlovsky</dc:creator>
  <cp:lastModifiedBy>Simona</cp:lastModifiedBy>
  <cp:revision>16</cp:revision>
  <dcterms:created xsi:type="dcterms:W3CDTF">2011-12-18T13:13:46Z</dcterms:created>
  <dcterms:modified xsi:type="dcterms:W3CDTF">2012-04-16T07:53:09Z</dcterms:modified>
</cp:coreProperties>
</file>