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4E924D-2827-459C-B47D-BFF2733A2180}" type="doc">
      <dgm:prSet loTypeId="urn:microsoft.com/office/officeart/2008/layout/PictureAccentBlocks" loCatId="picture" qsTypeId="urn:microsoft.com/office/officeart/2005/8/quickstyle/simple1" qsCatId="simple" csTypeId="urn:microsoft.com/office/officeart/2005/8/colors/accent1_2" csCatId="accent1" phldr="1"/>
      <dgm:spPr/>
    </dgm:pt>
    <dgm:pt modelId="{92F63D94-CB2F-43BD-AD4A-6F9E137FDC36}">
      <dgm:prSet phldrT="[Text]" phldr="1"/>
      <dgm:spPr/>
      <dgm:t>
        <a:bodyPr/>
        <a:lstStyle/>
        <a:p>
          <a:endParaRPr lang="cs-CZ"/>
        </a:p>
      </dgm:t>
    </dgm:pt>
    <dgm:pt modelId="{E3D75E8D-22C9-4EDF-91DC-7F1BB3DFC9DD}" type="parTrans" cxnId="{FC58FB76-F97F-4302-A651-5828160D33B3}">
      <dgm:prSet/>
      <dgm:spPr/>
      <dgm:t>
        <a:bodyPr/>
        <a:lstStyle/>
        <a:p>
          <a:endParaRPr lang="cs-CZ"/>
        </a:p>
      </dgm:t>
    </dgm:pt>
    <dgm:pt modelId="{736640F2-C0E9-4E7F-8F2E-D7D215369B84}" type="sibTrans" cxnId="{FC58FB76-F97F-4302-A651-5828160D33B3}">
      <dgm:prSet/>
      <dgm:spPr/>
      <dgm:t>
        <a:bodyPr/>
        <a:lstStyle/>
        <a:p>
          <a:endParaRPr lang="cs-CZ"/>
        </a:p>
      </dgm:t>
    </dgm:pt>
    <dgm:pt modelId="{C6DA9730-1B8D-44DA-8AC2-6C4610972C2F}" type="pres">
      <dgm:prSet presAssocID="{EC4E924D-2827-459C-B47D-BFF2733A2180}" presName="Name0" presStyleCnt="0">
        <dgm:presLayoutVars>
          <dgm:dir/>
        </dgm:presLayoutVars>
      </dgm:prSet>
      <dgm:spPr/>
    </dgm:pt>
    <dgm:pt modelId="{CCA311A2-2A73-4F5B-8625-A5A1C4B46475}" type="pres">
      <dgm:prSet presAssocID="{92F63D94-CB2F-43BD-AD4A-6F9E137FDC36}" presName="composite" presStyleCnt="0"/>
      <dgm:spPr/>
    </dgm:pt>
    <dgm:pt modelId="{7CEF479A-C12E-4D48-BD0A-3EEBD9F78382}" type="pres">
      <dgm:prSet presAssocID="{92F63D94-CB2F-43BD-AD4A-6F9E137FDC36}" presName="Image" presStyleLbl="alignNode1" presStyleIdx="0" presStyleCnt="1" custScaleX="135033" custScaleY="158315" custLinFactNeighborX="-7586" custLinFactNeighborY="-2112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</dgm:spPr>
      <dgm:t>
        <a:bodyPr/>
        <a:lstStyle/>
        <a:p>
          <a:endParaRPr lang="cs-CZ"/>
        </a:p>
      </dgm:t>
      <dgm:extLst/>
    </dgm:pt>
    <dgm:pt modelId="{C65268DD-C895-4D3D-99D7-7087F110EA45}" type="pres">
      <dgm:prSet presAssocID="{92F63D94-CB2F-43BD-AD4A-6F9E137FDC36}" presName="Paren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58FB76-F97F-4302-A651-5828160D33B3}" srcId="{EC4E924D-2827-459C-B47D-BFF2733A2180}" destId="{92F63D94-CB2F-43BD-AD4A-6F9E137FDC36}" srcOrd="0" destOrd="0" parTransId="{E3D75E8D-22C9-4EDF-91DC-7F1BB3DFC9DD}" sibTransId="{736640F2-C0E9-4E7F-8F2E-D7D215369B84}"/>
    <dgm:cxn modelId="{4C733A67-0A13-4959-A24D-5BBF13B5447C}" type="presOf" srcId="{92F63D94-CB2F-43BD-AD4A-6F9E137FDC36}" destId="{C65268DD-C895-4D3D-99D7-7087F110EA45}" srcOrd="0" destOrd="0" presId="urn:microsoft.com/office/officeart/2008/layout/PictureAccentBlocks"/>
    <dgm:cxn modelId="{5CFC2814-39A5-4828-82CF-0B0F02C697F4}" type="presOf" srcId="{EC4E924D-2827-459C-B47D-BFF2733A2180}" destId="{C6DA9730-1B8D-44DA-8AC2-6C4610972C2F}" srcOrd="0" destOrd="0" presId="urn:microsoft.com/office/officeart/2008/layout/PictureAccentBlocks"/>
    <dgm:cxn modelId="{5F2B9AB4-B29B-4000-B128-54FEAB7CB137}" type="presParOf" srcId="{C6DA9730-1B8D-44DA-8AC2-6C4610972C2F}" destId="{CCA311A2-2A73-4F5B-8625-A5A1C4B46475}" srcOrd="0" destOrd="0" presId="urn:microsoft.com/office/officeart/2008/layout/PictureAccentBlocks"/>
    <dgm:cxn modelId="{4CB78BFA-F8CE-424A-8A0E-49B785886151}" type="presParOf" srcId="{CCA311A2-2A73-4F5B-8625-A5A1C4B46475}" destId="{7CEF479A-C12E-4D48-BD0A-3EEBD9F78382}" srcOrd="0" destOrd="0" presId="urn:microsoft.com/office/officeart/2008/layout/PictureAccentBlocks"/>
    <dgm:cxn modelId="{051DB18F-E15D-4188-9AC2-43FD3C384A6A}" type="presParOf" srcId="{CCA311A2-2A73-4F5B-8625-A5A1C4B46475}" destId="{C65268DD-C895-4D3D-99D7-7087F110EA45}" srcOrd="1" destOrd="0" presId="urn:microsoft.com/office/officeart/2008/layout/PictureAccentBlock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EF479A-C12E-4D48-BD0A-3EEBD9F78382}">
      <dsp:nvSpPr>
        <dsp:cNvPr id="0" name=""/>
        <dsp:cNvSpPr/>
      </dsp:nvSpPr>
      <dsp:spPr>
        <a:xfrm>
          <a:off x="0" y="0"/>
          <a:ext cx="4098443" cy="48050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8000" b="-8000"/>
          </a:stretch>
        </a:blip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268DD-C895-4D3D-99D7-7087F110EA45}">
      <dsp:nvSpPr>
        <dsp:cNvPr id="0" name=""/>
        <dsp:cNvSpPr/>
      </dsp:nvSpPr>
      <dsp:spPr>
        <a:xfrm rot="16200000">
          <a:off x="-1211413" y="2190487"/>
          <a:ext cx="3035141" cy="607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" tIns="24765" rIns="24765" bIns="24765" numCol="1" spcCol="1270" anchor="b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900" kern="1200"/>
        </a:p>
      </dsp:txBody>
      <dsp:txXfrm>
        <a:off x="-1211413" y="2190487"/>
        <a:ext cx="3035141" cy="607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AccentBlocks">
  <dgm:title val=""/>
  <dgm:desc val=""/>
  <dgm:catLst>
    <dgm:cat type="picture" pri="12000"/>
    <dgm:cat type="pictureconvert" pri="12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gt" val="5">
        <dgm:choose name="Name3">
          <dgm:if name="Name4" func="var" arg="dir" op="equ" val="norm">
            <dgm:alg type="snake">
              <dgm:param type="grDir" val="bL"/>
              <dgm:param type="bkpt" val="fixed"/>
              <dgm:param type="bkPtFixedVal" val="3"/>
              <dgm:param type="off" val="off"/>
              <dgm:param type="horzAlign" val="r"/>
              <dgm:param type="vertAlign" val="b"/>
            </dgm:alg>
          </dgm:if>
          <dgm:else name="Name5">
            <dgm:alg type="snake">
              <dgm:param type="grDir" val="bR"/>
              <dgm:param type="bkpt" val="fixed"/>
              <dgm:param type="bkPtFixedVal" val="3"/>
              <dgm:param type="off" val="off"/>
              <dgm:param type="horzAlign" val="l"/>
              <dgm:param type="vertAlign" val="b"/>
            </dgm:alg>
          </dgm:else>
        </dgm:choose>
      </dgm:if>
      <dgm:else name="Name6">
        <dgm:choose name="Name7">
          <dgm:if name="Name8" func="var" arg="dir" op="equ" val="norm">
            <dgm:alg type="snake">
              <dgm:param type="grDir" val="bL"/>
              <dgm:param type="bkpt" val="fixed"/>
              <dgm:param type="bkPtFixedVal" val="2"/>
              <dgm:param type="off" val="off"/>
              <dgm:param type="horzAlign" val="r"/>
              <dgm:param type="vertAlign" val="b"/>
            </dgm:alg>
          </dgm:if>
          <dgm:else name="Name9">
            <dgm:alg type="snake">
              <dgm:param type="grDir" val="bR"/>
              <dgm:param type="bkpt" val="fixed"/>
              <dgm:param type="bkPtFixedVal" val="2"/>
              <dgm:param type="off" val="off"/>
              <dgm:param type="horzAlign" val="l"/>
              <dgm:param type="vertAlign" val="b"/>
            </dgm:alg>
          </dgm:else>
        </dgm:choose>
      </dgm:else>
    </dgm:choose>
    <dgm:shape xmlns:r="http://schemas.openxmlformats.org/officeDocument/2006/relationships" r:blip="">
      <dgm:adjLst/>
    </dgm:shape>
    <dgm:constrLst>
      <dgm:constr type="alignOff" val="1"/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13"/>
      <dgm:constr type="w" for="ch" forName="sibTrans" refType="w" refFor="ch" refForName="composite" op="equ" fact="0.000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2"/>
        </dgm:alg>
        <dgm:shape xmlns:r="http://schemas.openxmlformats.org/officeDocument/2006/relationships" r:blip="">
          <dgm:adjLst/>
        </dgm:shape>
        <dgm:choose name="Name10">
          <dgm:if name="Name11" func="var" arg="dir" op="equ" val="norm">
            <dgm:constrLst>
              <dgm:constr type="l" for="ch" forName="Image" refType="w" refFor="ch" refForName="Image" fact="0.2"/>
              <dgm:constr type="t" for="ch" forName="Image" refType="h" fact="0"/>
              <dgm:constr type="h" for="ch" forName="Image" refType="h"/>
              <dgm:constr type="w" for="ch" forName="Image" refType="h" refFor="ch" refForName="Image" op="equ"/>
              <dgm:constr type="l" for="ch" forName="Parent" refType="w" fact="0"/>
              <dgm:constr type="t" for="ch" forName="Parent" refType="h" fact="0"/>
              <dgm:constr type="w" for="ch" forName="Parent" refType="h" refFor="ch" refForName="Image" op="equ" fact="0.2"/>
              <dgm:constr type="h" for="ch" forName="Parent" refType="h" refFor="ch" refForName="Image" op="equ"/>
            </dgm:constrLst>
          </dgm:if>
          <dgm:else name="Name12">
            <dgm:constrLst>
              <dgm:constr type="l" for="ch" forName="Image" refType="w" fact="0"/>
              <dgm:constr type="t" for="ch" forName="Image" refType="h" fact="0"/>
              <dgm:constr type="h" for="ch" forName="Image" refType="h"/>
              <dgm:constr type="w" for="ch" forName="Image" refType="h" refFor="ch" refForName="Image" op="equ"/>
              <dgm:constr type="l" for="ch" forName="Parent" refType="w" refFor="ch" refForName="Image"/>
              <dgm:constr type="t" for="ch" forName="Parent" refType="h" fact="0"/>
              <dgm:constr type="w" for="ch" forName="Parent" refType="w" refFor="ch" refForName="Image" fact="0.2"/>
              <dgm:constr type="h" for="ch" forName="Parent" refType="h" refFor="ch" refForName="Image"/>
            </dgm:constrLst>
          </dgm:else>
        </dgm:choose>
        <dgm:layoutNode name="Image" styleLbl="alig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revTx">
          <dgm:varLst>
            <dgm:bulletEnabled val="1"/>
          </dgm:varLst>
          <dgm:alg type="tx">
            <dgm:param type="parTxLTRAlign" val="l"/>
            <dgm:param type="txAnchorVert" val="b"/>
            <dgm:param type="txAnchorVertCh" val="b"/>
            <dgm:param type="autoTxRot" val="grav"/>
          </dgm:alg>
          <dgm:choose name="Name13">
            <dgm:if name="Name14" func="var" arg="dir" op="equ" val="norm">
              <dgm:shape xmlns:r="http://schemas.openxmlformats.org/officeDocument/2006/relationships" rot="270" type="rect" r:blip="">
                <dgm:adjLst/>
              </dgm:shape>
            </dgm:if>
            <dgm:else name="Name15">
              <dgm:shape xmlns:r="http://schemas.openxmlformats.org/officeDocument/2006/relationships" rot="90" type="rect" r:blip="">
                <dgm:adjLst/>
              </dgm:shape>
            </dgm:else>
          </dgm:choose>
          <dgm:presOf axis="desOr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C03731F-E0E7-4336-A281-6C18412561A7}" type="datetimeFigureOut">
              <a:rPr lang="cs-CZ" smtClean="0"/>
              <a:t>10.4.2011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EEEF251-783E-482F-B5BE-2BD90BC083AC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467544" y="3501008"/>
            <a:ext cx="8305800" cy="295232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0800000" flipV="1">
            <a:off x="179512" y="260648"/>
            <a:ext cx="8784976" cy="4896544"/>
          </a:xfrm>
        </p:spPr>
        <p:txBody>
          <a:bodyPr/>
          <a:lstStyle/>
          <a:p>
            <a:r>
              <a:rPr lang="cs-CZ" sz="4000" dirty="0" smtClean="0">
                <a:latin typeface="+mj-lt"/>
              </a:rPr>
              <a:t>ŠABLONA III/2</a:t>
            </a:r>
          </a:p>
          <a:p>
            <a:r>
              <a:rPr lang="cs-CZ" sz="4000" dirty="0" smtClean="0">
                <a:latin typeface="+mj-lt"/>
              </a:rPr>
              <a:t>JAN HUS</a:t>
            </a:r>
          </a:p>
          <a:p>
            <a:r>
              <a:rPr lang="cs-CZ" sz="4000" dirty="0"/>
              <a:t>Helena Škopková –ZŠ Nádražní,</a:t>
            </a:r>
          </a:p>
          <a:p>
            <a:r>
              <a:rPr lang="cs-CZ" sz="4000" dirty="0"/>
              <a:t>Horní </a:t>
            </a:r>
            <a:r>
              <a:rPr lang="cs-CZ" sz="4000" dirty="0" smtClean="0"/>
              <a:t>Slavkov</a:t>
            </a:r>
            <a:endParaRPr lang="cs-CZ" sz="4000" dirty="0" smtClean="0">
              <a:latin typeface="+mj-lt"/>
            </a:endParaRPr>
          </a:p>
          <a:p>
            <a:endParaRPr lang="cs-CZ" sz="4000" dirty="0" smtClean="0">
              <a:latin typeface="+mj-lt"/>
            </a:endParaRPr>
          </a:p>
          <a:p>
            <a:r>
              <a:rPr lang="cs-CZ" sz="4000" dirty="0"/>
              <a:t>VY_32_INOVACE_61_JAN HUS</a:t>
            </a:r>
            <a:endParaRPr lang="cs-CZ" sz="4000" dirty="0">
              <a:latin typeface="+mj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145" y="479715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0690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5400" dirty="0" smtClean="0"/>
              <a:t>Husitské války</a:t>
            </a:r>
            <a:endParaRPr lang="cs-CZ" sz="5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>
                <a:solidFill>
                  <a:srgbClr val="0070C0"/>
                </a:solidFill>
              </a:rPr>
              <a:t>JAN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sz="8800" dirty="0" smtClean="0">
                <a:solidFill>
                  <a:srgbClr val="0070C0"/>
                </a:solidFill>
              </a:rPr>
              <a:t>HUS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2135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chemeClr val="accent3"/>
                </a:solidFill>
              </a:rPr>
              <a:t>Narodil se v </a:t>
            </a:r>
            <a:r>
              <a:rPr lang="cs-CZ" sz="4800" dirty="0" smtClean="0">
                <a:solidFill>
                  <a:schemeClr val="accent3"/>
                </a:solidFill>
              </a:rPr>
              <a:t>Husinci.</a:t>
            </a:r>
            <a:endParaRPr lang="cs-CZ" sz="4800" dirty="0" smtClean="0">
              <a:solidFill>
                <a:schemeClr val="accent3"/>
              </a:solidFill>
            </a:endParaRPr>
          </a:p>
          <a:p>
            <a:r>
              <a:rPr lang="cs-CZ" sz="4800" dirty="0" smtClean="0">
                <a:solidFill>
                  <a:schemeClr val="accent3"/>
                </a:solidFill>
              </a:rPr>
              <a:t>Studoval na univerzitě.</a:t>
            </a:r>
          </a:p>
          <a:p>
            <a:r>
              <a:rPr lang="cs-CZ" sz="4800" dirty="0" smtClean="0">
                <a:solidFill>
                  <a:schemeClr val="accent3"/>
                </a:solidFill>
              </a:rPr>
              <a:t>Stal se profesorem .</a:t>
            </a:r>
          </a:p>
          <a:p>
            <a:r>
              <a:rPr lang="cs-CZ" sz="4800" dirty="0" smtClean="0">
                <a:solidFill>
                  <a:schemeClr val="accent3"/>
                </a:solidFill>
              </a:rPr>
              <a:t>Získal titul Mistr.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145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3"/>
                </a:solidFill>
              </a:rPr>
              <a:t>Kázal </a:t>
            </a:r>
            <a:r>
              <a:rPr lang="cs-CZ" sz="4400" dirty="0">
                <a:solidFill>
                  <a:schemeClr val="accent3"/>
                </a:solidFill>
              </a:rPr>
              <a:t>v KAPLI BETLÉMSKÉ</a:t>
            </a:r>
            <a:r>
              <a:rPr lang="cs-CZ" sz="4400" dirty="0" smtClean="0">
                <a:solidFill>
                  <a:schemeClr val="accent3"/>
                </a:solidFill>
              </a:rPr>
              <a:t>.</a:t>
            </a:r>
          </a:p>
          <a:p>
            <a:r>
              <a:rPr lang="cs-CZ" sz="4400" dirty="0" smtClean="0">
                <a:solidFill>
                  <a:schemeClr val="accent3"/>
                </a:solidFill>
              </a:rPr>
              <a:t>Ve svých kázáních kritizoval církev.</a:t>
            </a:r>
          </a:p>
          <a:p>
            <a:r>
              <a:rPr lang="cs-CZ" sz="4400" dirty="0" smtClean="0">
                <a:solidFill>
                  <a:schemeClr val="accent3"/>
                </a:solidFill>
              </a:rPr>
              <a:t>Byl velice oblíbený a na jeho kázání se sjížděli do Prahy lidé z dalekého  okolí.</a:t>
            </a:r>
            <a:endParaRPr lang="cs-CZ" sz="4400" dirty="0">
              <a:solidFill>
                <a:schemeClr val="accent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0600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accent3"/>
                </a:solidFill>
              </a:rPr>
              <a:t>Byl pozván na koncil do Kostnice, aby vysvětlil svoje učení. </a:t>
            </a:r>
          </a:p>
          <a:p>
            <a:r>
              <a:rPr lang="cs-CZ" sz="4800" dirty="0" smtClean="0">
                <a:solidFill>
                  <a:schemeClr val="accent3"/>
                </a:solidFill>
              </a:rPr>
              <a:t>Zde byl zatčen </a:t>
            </a:r>
            <a:r>
              <a:rPr lang="cs-CZ" sz="4800" dirty="0" smtClean="0">
                <a:solidFill>
                  <a:schemeClr val="accent3"/>
                </a:solidFill>
              </a:rPr>
              <a:t>a uvězněn.</a:t>
            </a:r>
          </a:p>
          <a:p>
            <a:r>
              <a:rPr lang="cs-CZ" sz="4800" dirty="0" smtClean="0">
                <a:solidFill>
                  <a:schemeClr val="accent3"/>
                </a:solidFill>
              </a:rPr>
              <a:t>4.července 1415 byl Jan Hus upálen.</a:t>
            </a:r>
            <a:endParaRPr lang="cs-CZ" sz="4800" dirty="0">
              <a:solidFill>
                <a:schemeClr val="accent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1737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660232" y="476672"/>
            <a:ext cx="2057400" cy="10668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Jan Hus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rázek 4"/>
          <p:cNvSpPr txBox="1">
            <a:spLocks/>
          </p:cNvSpPr>
          <p:nvPr/>
        </p:nvSpPr>
        <p:spPr>
          <a:xfrm>
            <a:off x="467544" y="476672"/>
            <a:ext cx="6019800" cy="5562600"/>
          </a:xfrm>
          <a:prstGeom prst="rect">
            <a:avLst/>
          </a:prstGeo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570366543"/>
              </p:ext>
            </p:extLst>
          </p:nvPr>
        </p:nvGraphicFramePr>
        <p:xfrm>
          <a:off x="1547664" y="836712"/>
          <a:ext cx="4176464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14107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rázek 2"/>
          <p:cNvSpPr txBox="1">
            <a:spLocks/>
          </p:cNvSpPr>
          <p:nvPr/>
        </p:nvSpPr>
        <p:spPr>
          <a:xfrm>
            <a:off x="1691680" y="476672"/>
            <a:ext cx="6019800" cy="5562600"/>
          </a:xfrm>
          <a:prstGeom prst="rect">
            <a:avLst/>
          </a:prstGeo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87589"/>
            <a:ext cx="7605036" cy="5340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0845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5661248"/>
            <a:ext cx="7128792" cy="792088"/>
          </a:xfrm>
        </p:spPr>
        <p:txBody>
          <a:bodyPr/>
          <a:lstStyle/>
          <a:p>
            <a:r>
              <a:rPr lang="cs-CZ" sz="2000" dirty="0" smtClean="0">
                <a:latin typeface="+mn-lt"/>
              </a:rPr>
              <a:t> </a:t>
            </a:r>
            <a:endParaRPr lang="cs-CZ" sz="2000" dirty="0">
              <a:latin typeface="+mn-lt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95536" y="332656"/>
            <a:ext cx="7924800" cy="547260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Obrázky použity z </a:t>
            </a:r>
            <a:r>
              <a:rPr lang="cs-CZ" sz="3200" dirty="0" smtClean="0"/>
              <a:t>wikipedie</a:t>
            </a:r>
          </a:p>
          <a:p>
            <a:pPr algn="ctr"/>
            <a:r>
              <a:rPr lang="cs-CZ" sz="3200" dirty="0">
                <a:solidFill>
                  <a:schemeClr val="tx1"/>
                </a:solidFill>
              </a:rPr>
              <a:t>http://cs.wikipedia.org/wiki/Soubor:Jan_Vil%C3%ADmek_-_</a:t>
            </a:r>
            <a:r>
              <a:rPr lang="cs-CZ" sz="3200" dirty="0" smtClean="0">
                <a:solidFill>
                  <a:schemeClr val="tx1"/>
                </a:solidFill>
              </a:rPr>
              <a:t>Mistr_Jan_Hus.jpg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/>
              <a:t>http://commons.wikimedia.org/wiki/File:Bro%C5%BE%C3%ADk,_V%C3%A1clav_-_Hus_p%C5%99ed_koncilem_6._%</a:t>
            </a:r>
            <a:r>
              <a:rPr lang="cs-CZ" sz="3200" dirty="0" smtClean="0"/>
              <a:t>C4%8Dervence_1415.jpg </a:t>
            </a:r>
          </a:p>
          <a:p>
            <a:pPr algn="ctr"/>
            <a:r>
              <a:rPr lang="cs-CZ" sz="3200" dirty="0"/>
              <a:t>d</a:t>
            </a:r>
            <a:r>
              <a:rPr lang="cs-CZ" sz="3200" dirty="0" smtClean="0"/>
              <a:t>ne 10.4.2011</a:t>
            </a:r>
          </a:p>
          <a:p>
            <a:pPr algn="ctr"/>
            <a:endParaRPr lang="cs-CZ" sz="3200" dirty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2404803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309</TotalTime>
  <Words>110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Prezentace aplikace PowerPoint</vt:lpstr>
      <vt:lpstr>JAN  HUS</vt:lpstr>
      <vt:lpstr>Prezentace aplikace PowerPoint</vt:lpstr>
      <vt:lpstr>Prezentace aplikace PowerPoint</vt:lpstr>
      <vt:lpstr>Prezentace aplikace PowerPoint</vt:lpstr>
      <vt:lpstr>Jan Hus</vt:lpstr>
      <vt:lpstr>Prezentace aplikace PowerPoint</vt:lpstr>
      <vt:lpstr>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Škopková Helena</dc:creator>
  <cp:lastModifiedBy>Škopková Helena</cp:lastModifiedBy>
  <cp:revision>19</cp:revision>
  <cp:lastPrinted>2011-04-07T15:55:39Z</cp:lastPrinted>
  <dcterms:created xsi:type="dcterms:W3CDTF">2011-03-18T17:07:33Z</dcterms:created>
  <dcterms:modified xsi:type="dcterms:W3CDTF">2011-04-10T14:33:00Z</dcterms:modified>
</cp:coreProperties>
</file>