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4"/>
  </p:notesMasterIdLst>
  <p:sldIdLst>
    <p:sldId id="286" r:id="rId2"/>
    <p:sldId id="256" r:id="rId3"/>
    <p:sldId id="284" r:id="rId4"/>
    <p:sldId id="285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6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05C717F-A22C-4C9C-93AE-20A1E1D7AD0E}">
          <p14:sldIdLst>
            <p14:sldId id="286"/>
            <p14:sldId id="256"/>
            <p14:sldId id="284"/>
            <p14:sldId id="285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66"/>
          </p14:sldIdLst>
        </p14:section>
        <p14:section name="Oddíl bez názvu" id="{00F2422A-B968-4B5B-83EA-AAB2E4B2275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58" d="100"/>
          <a:sy n="58" d="100"/>
        </p:scale>
        <p:origin x="-864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30274-B71C-4297-A899-15923A9B389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1AC0C-A002-4B03-A9FB-9028D5D60D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05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3" Type="http://schemas.openxmlformats.org/officeDocument/2006/relationships/slide" Target="slide7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Tvoření otázek</a:t>
            </a:r>
          </a:p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Was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wissen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wir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über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unsere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Schule</a:t>
            </a:r>
            <a:r>
              <a:rPr lang="cs-CZ" sz="3200" b="1" dirty="0" smtClean="0">
                <a:solidFill>
                  <a:schemeClr val="tx1"/>
                </a:solidFill>
              </a:rPr>
              <a:t>?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503187" y="1929036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VY_32_INOVACE_02-40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7361066"/>
              </p:ext>
            </p:extLst>
          </p:nvPr>
        </p:nvGraphicFramePr>
        <p:xfrm>
          <a:off x="1691680" y="2348880"/>
          <a:ext cx="6208395" cy="22997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Tvoření otázek –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Was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wissen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wir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über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unsere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Schule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?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20. 12. 2011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Jedná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se o jazykovou hru, která je zaměřena na podporu samostatného tvoření otázek a vzájemnou kooperaci. Žáci jsou rozděleni do dvou skupin a musí tvořit otázky na základě informace, kterou vidí na monitoru. (podrobná pravidla jsou vedena v prezentaci)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269" y="692696"/>
            <a:ext cx="7772400" cy="1745754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wissen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unsere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85293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Žáci se rozdělí do dvou stejně početných skupin.</a:t>
            </a:r>
          </a:p>
          <a:p>
            <a:pPr algn="just"/>
            <a:r>
              <a:rPr lang="cs-CZ" dirty="0" smtClean="0"/>
              <a:t>Každá skupina si určí na začátku hry jednoho mluvčího. Během hry se mluvčí ve skupině střídají.</a:t>
            </a:r>
          </a:p>
          <a:p>
            <a:pPr algn="just"/>
            <a:r>
              <a:rPr lang="cs-CZ" dirty="0" smtClean="0"/>
              <a:t>Mluvčí si vybere číslo v tabulce. Pod číslem se skrývá vždy jedna osobní informace. Úkolem celé skupiny je vytvořit otázku, která by se vztahovala k uvedené informaci.  </a:t>
            </a:r>
          </a:p>
          <a:p>
            <a:pPr algn="just"/>
            <a:r>
              <a:rPr lang="cs-CZ" dirty="0" smtClean="0"/>
              <a:t>Pokud je otázka správná, získává skupina do tabulky křížek resp. kolečko. Pokud skupina otázku nevytvoří správně, otázku pokládá soupeř.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6429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Otázky se tvoří ve střídavém pořadí, dokud jedna za skupin nevytvoří správnou otázku.</a:t>
            </a:r>
            <a:endParaRPr lang="cs-CZ" dirty="0"/>
          </a:p>
          <a:p>
            <a:r>
              <a:rPr lang="cs-CZ" dirty="0" smtClean="0"/>
              <a:t>Vyhrává skupina, které se v tabulce podaří zakřížkovat resp. zakroužkovat horizontálně, vertikálně, nebo diagonálně </a:t>
            </a:r>
            <a:r>
              <a:rPr lang="cs-CZ" dirty="0"/>
              <a:t>4 políčka</a:t>
            </a:r>
            <a:r>
              <a:rPr lang="cs-CZ" dirty="0" smtClean="0"/>
              <a:t> (princip hry piškvorky).</a:t>
            </a:r>
          </a:p>
          <a:p>
            <a:r>
              <a:rPr lang="cs-CZ" dirty="0" smtClean="0"/>
              <a:t>Políčka je tedy dobré si vybírat podle toho, jaká políčka jsou pro danou skupinu výhodná z hlediska jejich pozice.</a:t>
            </a:r>
          </a:p>
          <a:p>
            <a:endParaRPr lang="cs-CZ" dirty="0"/>
          </a:p>
          <a:p>
            <a:endParaRPr lang="cs-CZ" dirty="0" smtClean="0"/>
          </a:p>
          <a:p>
            <a:pPr indent="0" algn="ctr">
              <a:buNone/>
            </a:pPr>
            <a:r>
              <a:rPr lang="cs-CZ" sz="8000" b="1" dirty="0" err="1" smtClean="0">
                <a:solidFill>
                  <a:srgbClr val="7030A0"/>
                </a:solidFill>
              </a:rPr>
              <a:t>Viel</a:t>
            </a:r>
            <a:r>
              <a:rPr lang="cs-CZ" sz="8000" b="1" dirty="0" smtClean="0">
                <a:solidFill>
                  <a:srgbClr val="7030A0"/>
                </a:solidFill>
              </a:rPr>
              <a:t> </a:t>
            </a:r>
            <a:r>
              <a:rPr lang="cs-CZ" sz="8000" b="1" dirty="0" err="1" smtClean="0">
                <a:solidFill>
                  <a:srgbClr val="7030A0"/>
                </a:solidFill>
              </a:rPr>
              <a:t>Spa</a:t>
            </a:r>
            <a:r>
              <a:rPr lang="de-DE" sz="8000" b="1" dirty="0" smtClean="0">
                <a:solidFill>
                  <a:srgbClr val="7030A0"/>
                </a:solidFill>
              </a:rPr>
              <a:t>ß</a:t>
            </a:r>
            <a:r>
              <a:rPr lang="cs-CZ" sz="8000" b="1" dirty="0" smtClean="0">
                <a:solidFill>
                  <a:srgbClr val="7030A0"/>
                </a:solidFill>
              </a:rPr>
              <a:t>!</a:t>
            </a:r>
            <a:endParaRPr lang="cs-CZ" sz="8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586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9703292"/>
              </p:ext>
            </p:extLst>
          </p:nvPr>
        </p:nvGraphicFramePr>
        <p:xfrm>
          <a:off x="467544" y="1484784"/>
          <a:ext cx="8229600" cy="49689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152550"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1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2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4" action="ppaction://hlinksldjump"/>
                        </a:rPr>
                        <a:t>3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1152128"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224136"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1440160"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0" dirty="0" smtClean="0">
                          <a:solidFill>
                            <a:schemeClr val="tx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500701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0070C0"/>
                </a:solidFill>
              </a:rPr>
              <a:t>Personalinformationen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89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25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15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9600" b="1" dirty="0" smtClean="0">
                <a:solidFill>
                  <a:srgbClr val="7030A0"/>
                </a:solidFill>
              </a:rPr>
              <a:t>232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 smtClean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>
                <a:solidFill>
                  <a:srgbClr val="7030A0"/>
                </a:solidFill>
              </a:rPr>
              <a:t>2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Petr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14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Jaroslav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err="1" smtClean="0">
                <a:solidFill>
                  <a:srgbClr val="7030A0"/>
                </a:solidFill>
              </a:rPr>
              <a:t>mehr</a:t>
            </a:r>
            <a:r>
              <a:rPr lang="cs-CZ" sz="8800" b="1" dirty="0" smtClean="0">
                <a:solidFill>
                  <a:srgbClr val="7030A0"/>
                </a:solidFill>
              </a:rPr>
              <a:t> </a:t>
            </a:r>
            <a:r>
              <a:rPr lang="cs-CZ" sz="8800" b="1" dirty="0" err="1" smtClean="0">
                <a:solidFill>
                  <a:srgbClr val="7030A0"/>
                </a:solidFill>
              </a:rPr>
              <a:t>als</a:t>
            </a:r>
            <a:r>
              <a:rPr lang="cs-CZ" sz="8800" b="1" dirty="0" smtClean="0">
                <a:solidFill>
                  <a:srgbClr val="7030A0"/>
                </a:solidFill>
              </a:rPr>
              <a:t> 100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 smtClean="0">
                <a:solidFill>
                  <a:srgbClr val="7030A0"/>
                </a:solidFill>
                <a:hlinkClick r:id="rId2" action="ppaction://hlinksldjump"/>
              </a:rPr>
              <a:t>ZPĚT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err="1" smtClean="0">
                <a:solidFill>
                  <a:srgbClr val="7030A0"/>
                </a:solidFill>
              </a:rPr>
              <a:t>gelb</a:t>
            </a:r>
            <a:r>
              <a:rPr lang="cs-CZ" sz="8800" b="1" dirty="0" smtClean="0">
                <a:solidFill>
                  <a:srgbClr val="7030A0"/>
                </a:solidFill>
              </a:rPr>
              <a:t> - </a:t>
            </a:r>
            <a:r>
              <a:rPr lang="cs-CZ" sz="8800" b="1" dirty="0" err="1" smtClean="0">
                <a:solidFill>
                  <a:srgbClr val="7030A0"/>
                </a:solidFill>
              </a:rPr>
              <a:t>wei</a:t>
            </a:r>
            <a:r>
              <a:rPr lang="de-DE" sz="8800" b="1" dirty="0" smtClean="0">
                <a:solidFill>
                  <a:srgbClr val="7030A0"/>
                </a:solidFill>
              </a:rPr>
              <a:t>ß</a:t>
            </a: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>
                <a:solidFill>
                  <a:srgbClr val="7030A0"/>
                </a:solidFill>
              </a:rPr>
              <a:t>	</a:t>
            </a:r>
            <a:r>
              <a:rPr lang="cs-CZ" sz="2400" b="1" dirty="0" smtClean="0">
                <a:solidFill>
                  <a:srgbClr val="7030A0"/>
                </a:solidFill>
              </a:rPr>
              <a:t>						</a:t>
            </a:r>
            <a:r>
              <a:rPr lang="cs-CZ" sz="2400" b="1" dirty="0" smtClean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62500" lnSpcReduction="20000"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mit dem </a:t>
            </a:r>
            <a:r>
              <a:rPr lang="cs-CZ" sz="8800" b="1" dirty="0" smtClean="0">
                <a:solidFill>
                  <a:srgbClr val="7030A0"/>
                </a:solidFill>
              </a:rPr>
              <a:t>Bus</a:t>
            </a:r>
            <a:endParaRPr lang="de-DE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de-DE" sz="8800" b="1" dirty="0" smtClean="0">
                <a:solidFill>
                  <a:srgbClr val="7030A0"/>
                </a:solidFill>
              </a:rPr>
              <a:t>mit dem </a:t>
            </a:r>
            <a:r>
              <a:rPr lang="de-DE" sz="8800" b="1" dirty="0" smtClean="0">
                <a:solidFill>
                  <a:srgbClr val="7030A0"/>
                </a:solidFill>
              </a:rPr>
              <a:t>Zug</a:t>
            </a:r>
            <a:endParaRPr lang="de-DE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>
                <a:solidFill>
                  <a:srgbClr val="7030A0"/>
                </a:solidFill>
              </a:rPr>
              <a:t>m</a:t>
            </a:r>
            <a:r>
              <a:rPr lang="de-DE" sz="8800" b="1" dirty="0" smtClean="0">
                <a:solidFill>
                  <a:srgbClr val="7030A0"/>
                </a:solidFill>
              </a:rPr>
              <a:t>it </a:t>
            </a:r>
            <a:r>
              <a:rPr lang="de-DE" sz="8800" b="1" dirty="0" smtClean="0">
                <a:solidFill>
                  <a:srgbClr val="7030A0"/>
                </a:solidFill>
              </a:rPr>
              <a:t>dem Auto</a:t>
            </a:r>
          </a:p>
          <a:p>
            <a:pPr indent="0" algn="ctr">
              <a:buNone/>
            </a:pPr>
            <a:r>
              <a:rPr lang="cs-CZ" sz="8800" b="1" dirty="0">
                <a:solidFill>
                  <a:srgbClr val="7030A0"/>
                </a:solidFill>
              </a:rPr>
              <a:t>m</a:t>
            </a:r>
            <a:r>
              <a:rPr lang="de-DE" sz="8800" b="1" smtClean="0">
                <a:solidFill>
                  <a:srgbClr val="7030A0"/>
                </a:solidFill>
              </a:rPr>
              <a:t>it </a:t>
            </a:r>
            <a:r>
              <a:rPr lang="de-DE" sz="8800" b="1" dirty="0" smtClean="0">
                <a:solidFill>
                  <a:srgbClr val="7030A0"/>
                </a:solidFill>
              </a:rPr>
              <a:t>dem Fahrrad</a:t>
            </a:r>
          </a:p>
          <a:p>
            <a:pPr indent="0" algn="ctr">
              <a:buNone/>
            </a:pPr>
            <a:r>
              <a:rPr lang="de-DE" sz="8800" b="1" dirty="0" smtClean="0">
                <a:solidFill>
                  <a:srgbClr val="7030A0"/>
                </a:solidFill>
              </a:rPr>
              <a:t>zu Fuß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 smtClean="0">
                <a:solidFill>
                  <a:srgbClr val="7030A0"/>
                </a:solidFill>
                <a:hlinkClick r:id="rId2" action="ppaction://hlinksldjump"/>
              </a:rPr>
              <a:t>ZPĚT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de-DE" sz="8800" b="1" dirty="0" smtClean="0">
                <a:solidFill>
                  <a:srgbClr val="7030A0"/>
                </a:solidFill>
              </a:rPr>
              <a:t>8:05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10000"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de-DE" sz="8800" b="1" dirty="0" smtClean="0">
                <a:solidFill>
                  <a:srgbClr val="7030A0"/>
                </a:solidFill>
              </a:rPr>
              <a:t>Frau 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de-DE" sz="8800" b="1" dirty="0" err="1" smtClean="0">
                <a:solidFill>
                  <a:srgbClr val="7030A0"/>
                </a:solidFill>
              </a:rPr>
              <a:t>Vondr</a:t>
            </a:r>
            <a:r>
              <a:rPr lang="cs-CZ" sz="8800" b="1" dirty="0" err="1" smtClean="0">
                <a:solidFill>
                  <a:srgbClr val="7030A0"/>
                </a:solidFill>
              </a:rPr>
              <a:t>áčková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8:10</a:t>
            </a: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err="1" smtClean="0">
                <a:solidFill>
                  <a:srgbClr val="7030A0"/>
                </a:solidFill>
              </a:rPr>
              <a:t>Montag</a:t>
            </a: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err="1" smtClean="0">
                <a:solidFill>
                  <a:srgbClr val="7030A0"/>
                </a:solidFill>
              </a:rPr>
              <a:t>am</a:t>
            </a:r>
            <a:r>
              <a:rPr lang="cs-CZ" sz="8800" b="1" dirty="0" smtClean="0">
                <a:solidFill>
                  <a:srgbClr val="7030A0"/>
                </a:solidFill>
              </a:rPr>
              <a:t> 1. </a:t>
            </a:r>
            <a:r>
              <a:rPr lang="cs-CZ" sz="8800" b="1" dirty="0" err="1" smtClean="0">
                <a:solidFill>
                  <a:srgbClr val="7030A0"/>
                </a:solidFill>
              </a:rPr>
              <a:t>Juli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2 </a:t>
            </a:r>
            <a:r>
              <a:rPr lang="cs-CZ" sz="8800" b="1" dirty="0" err="1" smtClean="0">
                <a:solidFill>
                  <a:srgbClr val="7030A0"/>
                </a:solidFill>
              </a:rPr>
              <a:t>Monate</a:t>
            </a: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 algn="ctr">
              <a:buNone/>
            </a:pPr>
            <a:endParaRPr lang="cs-CZ" sz="8800" b="1" dirty="0" smtClean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8800" b="1" dirty="0" smtClean="0">
                <a:solidFill>
                  <a:srgbClr val="7030A0"/>
                </a:solidFill>
              </a:rPr>
              <a:t>Fučíkova 430</a:t>
            </a:r>
          </a:p>
          <a:p>
            <a:pPr indent="0" algn="ctr">
              <a:buNone/>
            </a:pPr>
            <a:endParaRPr lang="cs-CZ" sz="88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</a:t>
            </a:r>
          </a:p>
          <a:p>
            <a:pPr indent="0" algn="ctr">
              <a:buNone/>
            </a:pPr>
            <a:endParaRPr lang="cs-CZ" sz="2400" b="1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							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>
                <a:solidFill>
                  <a:srgbClr val="7030A0"/>
                </a:solidFill>
                <a:hlinkClick r:id="rId2" action="ppaction://hlinksldjump"/>
              </a:rPr>
              <a:t>ZURÜCK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3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Obrázek 1 použit </a:t>
            </a:r>
            <a:r>
              <a:rPr lang="cs-CZ" sz="1800" dirty="0"/>
              <a:t>z </a:t>
            </a:r>
            <a:r>
              <a:rPr lang="it-IT" sz="1800" dirty="0"/>
              <a:t>www.office.microsoft.com [online]. c2011 [cit. </a:t>
            </a:r>
            <a:r>
              <a:rPr lang="it-IT" sz="1800" dirty="0" smtClean="0"/>
              <a:t>2011-</a:t>
            </a:r>
            <a:r>
              <a:rPr lang="cs-CZ" sz="1800" dirty="0" smtClean="0"/>
              <a:t>12</a:t>
            </a:r>
            <a:r>
              <a:rPr lang="it-IT" sz="1800" dirty="0" smtClean="0"/>
              <a:t>-</a:t>
            </a:r>
            <a:r>
              <a:rPr lang="cs-CZ" sz="1800" dirty="0" smtClean="0"/>
              <a:t>20</a:t>
            </a:r>
            <a:r>
              <a:rPr lang="it-IT" sz="1800" dirty="0" smtClean="0"/>
              <a:t>]. </a:t>
            </a:r>
            <a:endParaRPr lang="it-IT" sz="1800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49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1469</TotalTime>
  <Words>344</Words>
  <Application>Microsoft Office PowerPoint</Application>
  <PresentationFormat>On-screen Show (4:3)</PresentationFormat>
  <Paragraphs>153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Human</vt:lpstr>
      <vt:lpstr>Německý jazyk – Cvičení na podporu konverzace </vt:lpstr>
      <vt:lpstr>  Was wissen wir über unsere Schule?</vt:lpstr>
      <vt:lpstr>Pravidla hry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Přehled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Valued Acer Customer</cp:lastModifiedBy>
  <cp:revision>147</cp:revision>
  <dcterms:created xsi:type="dcterms:W3CDTF">2011-11-03T18:30:26Z</dcterms:created>
  <dcterms:modified xsi:type="dcterms:W3CDTF">2012-04-18T14:20:23Z</dcterms:modified>
</cp:coreProperties>
</file>