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78" r:id="rId3"/>
    <p:sldId id="256" r:id="rId4"/>
    <p:sldId id="257" r:id="rId5"/>
    <p:sldId id="259" r:id="rId6"/>
    <p:sldId id="261" r:id="rId7"/>
    <p:sldId id="263" r:id="rId8"/>
    <p:sldId id="265" r:id="rId9"/>
    <p:sldId id="267" r:id="rId10"/>
    <p:sldId id="268" r:id="rId11"/>
    <p:sldId id="269" r:id="rId12"/>
    <p:sldId id="271" r:id="rId13"/>
    <p:sldId id="273" r:id="rId14"/>
    <p:sldId id="275" r:id="rId1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68" autoAdjust="0"/>
    <p:restoredTop sz="94660"/>
  </p:normalViewPr>
  <p:slideViewPr>
    <p:cSldViewPr>
      <p:cViewPr varScale="1">
        <p:scale>
          <a:sx n="40" d="100"/>
          <a:sy n="40" d="100"/>
        </p:scale>
        <p:origin x="-139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1A09CB-D70C-419A-B4AE-732DEEEF20B3}" type="datetimeFigureOut">
              <a:rPr lang="cs-CZ"/>
              <a:pPr>
                <a:defRPr/>
              </a:pPr>
              <a:t>15.11.2014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646BC8-0804-44DA-89A4-DE03EEF08CF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3334A9-2107-4ADD-A89B-07D1AF2B8451}" type="datetimeFigureOut">
              <a:rPr lang="cs-CZ"/>
              <a:pPr>
                <a:defRPr/>
              </a:pPr>
              <a:t>15.11.2014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C3AA0D-3529-446C-9ECD-05EEDBA3418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7B751C-C6A5-4F12-85D6-86758F2ED0CA}" type="datetimeFigureOut">
              <a:rPr lang="cs-CZ"/>
              <a:pPr>
                <a:defRPr/>
              </a:pPr>
              <a:t>15.11.2014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9F03AA-5855-4D7F-82A0-CF512D8E7EC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1DFD6E-BF45-499F-8E2C-D3ED1C5BC4F0}" type="datetimeFigureOut">
              <a:rPr lang="cs-CZ"/>
              <a:pPr>
                <a:defRPr/>
              </a:pPr>
              <a:t>15.11.2014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DB4C59-D010-4E1E-87A4-EBEC202B852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831ACE-24EA-4DE1-86E5-1D8BF48F58F6}" type="datetimeFigureOut">
              <a:rPr lang="cs-CZ"/>
              <a:pPr>
                <a:defRPr/>
              </a:pPr>
              <a:t>15.11.2014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9A6B2E-E716-4636-A155-8B0DB94D49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36150-27E2-4BDB-9677-E308DF6DB407}" type="datetimeFigureOut">
              <a:rPr lang="cs-CZ"/>
              <a:pPr>
                <a:defRPr/>
              </a:pPr>
              <a:t>15.11.2014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D9D101-E2EA-4A4B-851A-F2C794F5FF2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F7C554-24D5-4395-8E11-B7E3CE8E4F48}" type="datetimeFigureOut">
              <a:rPr lang="cs-CZ"/>
              <a:pPr>
                <a:defRPr/>
              </a:pPr>
              <a:t>15.11.2014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7B898A-7A2B-4398-A5BC-A3440B1FFE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7F163A-2AF0-47B1-8AFE-98DA55B198C0}" type="datetimeFigureOut">
              <a:rPr lang="cs-CZ"/>
              <a:pPr>
                <a:defRPr/>
              </a:pPr>
              <a:t>15.11.2014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17210E-68E0-4D4F-8FE6-4755DF22EDF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CA62FB-9E23-478D-BC88-002632611287}" type="datetimeFigureOut">
              <a:rPr lang="cs-CZ"/>
              <a:pPr>
                <a:defRPr/>
              </a:pPr>
              <a:t>15.11.2014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6C5432-DEA3-422B-A1C0-F7D17146DEA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FA7CE6-FF56-4781-A324-4520A561FCDC}" type="datetimeFigureOut">
              <a:rPr lang="cs-CZ"/>
              <a:pPr>
                <a:defRPr/>
              </a:pPr>
              <a:t>15.11.2014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58A8CE-C024-4850-8FDA-A836146364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D8FA26-9B4C-4B52-B6C4-B9E7890AE7B2}" type="datetimeFigureOut">
              <a:rPr lang="cs-CZ"/>
              <a:pPr>
                <a:defRPr/>
              </a:pPr>
              <a:t>15.11.2014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4A9EC3-AED7-4838-9B8C-C1A9CE782C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B567A1A-1E03-4928-81E3-327566E0F32C}" type="datetimeFigureOut">
              <a:rPr lang="cs-CZ"/>
              <a:pPr>
                <a:defRPr/>
              </a:pPr>
              <a:t>15.11.2014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4AAA1BE-0022-4704-93FE-CE9390B5DC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13314" name="Zástupný symbol pro obsah 4" descr="Untitled 11.bmp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58875" y="1457325"/>
            <a:ext cx="6826250" cy="5400675"/>
          </a:xfrm>
        </p:spPr>
      </p:pic>
      <p:pic>
        <p:nvPicPr>
          <p:cNvPr id="13315" name="Obrázek 2" descr="Logolink_horizontal_zaklad_RG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5450" y="0"/>
            <a:ext cx="5753100" cy="1414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14338" name="Zástupný symbol pro obsah 4" descr="Untitled 12.bmp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842963" y="1646238"/>
            <a:ext cx="7458075" cy="4433887"/>
          </a:xfrm>
        </p:spPr>
      </p:pic>
      <p:pic>
        <p:nvPicPr>
          <p:cNvPr id="14339" name="Obrázek 2" descr="Logolink_horizontal_zaklad_RG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5450" y="0"/>
            <a:ext cx="5753100" cy="1414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6600" b="1" smtClean="0"/>
              <a:t>LES</a:t>
            </a:r>
          </a:p>
        </p:txBody>
      </p:sp>
      <p:sp>
        <p:nvSpPr>
          <p:cNvPr id="15362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z="4400" b="1" smtClean="0">
                <a:solidFill>
                  <a:schemeClr val="tx1"/>
                </a:solidFill>
              </a:rPr>
              <a:t>Zvířata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/>
              <a:t>Prase divoké</a:t>
            </a:r>
          </a:p>
        </p:txBody>
      </p:sp>
      <p:sp>
        <p:nvSpPr>
          <p:cNvPr id="16386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7859713" cy="4525963"/>
          </a:xfrm>
        </p:spPr>
        <p:txBody>
          <a:bodyPr/>
          <a:lstStyle/>
          <a:p>
            <a:r>
              <a:rPr lang="cs-CZ" smtClean="0"/>
              <a:t>je všežravec</a:t>
            </a:r>
          </a:p>
          <a:p>
            <a:r>
              <a:rPr lang="cs-CZ" smtClean="0"/>
              <a:t>má jemný čich a přizpůsobený rypák k rytí v zemi</a:t>
            </a:r>
          </a:p>
          <a:p>
            <a:r>
              <a:rPr lang="cs-CZ" smtClean="0"/>
              <a:t>živí se lesními plody, kořínky, plži</a:t>
            </a:r>
          </a:p>
          <a:p>
            <a:r>
              <a:rPr lang="cs-CZ" smtClean="0"/>
              <a:t>samice (bachyně) se stará o pruhovaná mláďata</a:t>
            </a:r>
          </a:p>
          <a:p>
            <a:r>
              <a:rPr lang="cs-CZ" smtClean="0"/>
              <a:t>divoká prasata mají mohutné zuby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/>
              <a:t>Srnec obecný</a:t>
            </a:r>
          </a:p>
        </p:txBody>
      </p:sp>
      <p:sp>
        <p:nvSpPr>
          <p:cNvPr id="1741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je býložravec</a:t>
            </a:r>
          </a:p>
          <a:p>
            <a:r>
              <a:rPr lang="cs-CZ" smtClean="0"/>
              <a:t>má zakrněný ocásek, na zadečku má oválnou bílou skvrnu</a:t>
            </a:r>
          </a:p>
          <a:p>
            <a:r>
              <a:rPr lang="cs-CZ" smtClean="0"/>
              <a:t>samice mají parůžky</a:t>
            </a:r>
          </a:p>
          <a:p>
            <a:r>
              <a:rPr lang="cs-CZ" smtClean="0"/>
              <a:t>patří mezi lovnou zvěř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/>
              <a:t>Veverka obecná</a:t>
            </a:r>
          </a:p>
        </p:txBody>
      </p:sp>
      <p:sp>
        <p:nvSpPr>
          <p:cNvPr id="1843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je to hlodavec</a:t>
            </a:r>
          </a:p>
          <a:p>
            <a:r>
              <a:rPr lang="cs-CZ" smtClean="0"/>
              <a:t>barvu má zrzavou, hnědou</a:t>
            </a:r>
          </a:p>
          <a:p>
            <a:r>
              <a:rPr lang="cs-CZ" smtClean="0"/>
              <a:t>umí šplhat, dobře skáče, kormidluje huňatým ocasem</a:t>
            </a:r>
          </a:p>
          <a:p>
            <a:r>
              <a:rPr lang="cs-CZ" smtClean="0"/>
              <a:t>živí se žaludy, bukvicemi, oříšky, semeny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/>
              <a:t>Jezevec lesní</a:t>
            </a:r>
          </a:p>
        </p:txBody>
      </p:sp>
      <p:sp>
        <p:nvSpPr>
          <p:cNvPr id="1945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je to všežravec</a:t>
            </a:r>
          </a:p>
          <a:p>
            <a:r>
              <a:rPr lang="cs-CZ" smtClean="0"/>
              <a:t>má černobílou pruhovanou hlavu</a:t>
            </a:r>
          </a:p>
          <a:p>
            <a:r>
              <a:rPr lang="cs-CZ" smtClean="0"/>
              <a:t>patří mezi noční zvířata</a:t>
            </a:r>
          </a:p>
          <a:p>
            <a:r>
              <a:rPr lang="cs-CZ" smtClean="0"/>
              <a:t>vyhrabává složité podzemní nory</a:t>
            </a:r>
          </a:p>
          <a:p>
            <a:r>
              <a:rPr lang="cs-CZ" smtClean="0"/>
              <a:t>v zimě spí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/>
              <a:t>Liška obecná</a:t>
            </a:r>
          </a:p>
        </p:txBody>
      </p:sp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je to psovitá šelma</a:t>
            </a:r>
          </a:p>
          <a:p>
            <a:r>
              <a:rPr lang="cs-CZ" smtClean="0"/>
              <a:t>žije v lese a u lidských obydlích</a:t>
            </a:r>
          </a:p>
          <a:p>
            <a:r>
              <a:rPr lang="cs-CZ" smtClean="0"/>
              <a:t>loví myši, žáby, brouky, uloví zajíce</a:t>
            </a:r>
          </a:p>
          <a:p>
            <a:r>
              <a:rPr lang="cs-CZ" smtClean="0"/>
              <a:t>může být přenašečem vztekliny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/>
              <a:t>Datel černý</a:t>
            </a:r>
          </a:p>
        </p:txBody>
      </p:sp>
      <p:sp>
        <p:nvSpPr>
          <p:cNvPr id="2150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patří mezi šplhavce</a:t>
            </a:r>
          </a:p>
          <a:p>
            <a:r>
              <a:rPr lang="cs-CZ" smtClean="0"/>
              <a:t>má silný zobák</a:t>
            </a:r>
          </a:p>
          <a:p>
            <a:r>
              <a:rPr lang="cs-CZ" smtClean="0"/>
              <a:t>je velmi užitečný</a:t>
            </a:r>
          </a:p>
          <a:p>
            <a:r>
              <a:rPr lang="cs-CZ" smtClean="0"/>
              <a:t>vytesává hlubokou dutinu do stromu, kam snáší vajíčka</a:t>
            </a:r>
          </a:p>
          <a:p>
            <a:r>
              <a:rPr lang="cs-CZ" smtClean="0"/>
              <a:t>zobákem rozbíjí kůru a dlouhým jazykem vybírá larvy hmyzu</a:t>
            </a:r>
          </a:p>
          <a:p>
            <a:pPr>
              <a:buFont typeface="Arial" charset="0"/>
              <a:buNone/>
            </a:pPr>
            <a:endParaRPr lang="cs-CZ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Obrázek 3" descr="x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5" name="Zástupný symbol pro obsah 4" descr="Acorn_Woodpecker_on_black_oak_tree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55650" y="620713"/>
            <a:ext cx="7673975" cy="5111750"/>
          </a:xfrm>
          <a:ln w="38100" cap="sq">
            <a:solidFill>
              <a:srgbClr val="000000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611188" y="6165850"/>
            <a:ext cx="55499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1000"/>
              <a:t>Steve Ryan: http://commons.wikimedia.org/wiki/File:Acorn_Woodpecker_on_black_oak_tree.jpg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/>
              <a:t>Kukačka obecná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má pruhovanou hruď, žluté oči, zakřivený zobák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sameček kuká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nestaví hnízdo, neumí se postarat o potomky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snáší vajíčka do cizích hnízd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živí se chlupatými housenkami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odlétá do teplých krajin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je velice užitečná</a:t>
            </a: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/>
              <a:t>Zmije obecná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cs-CZ" smtClean="0"/>
              <a:t>noční živočich</a:t>
            </a:r>
          </a:p>
          <a:p>
            <a:pPr>
              <a:lnSpc>
                <a:spcPct val="90000"/>
              </a:lnSpc>
            </a:pPr>
            <a:r>
              <a:rPr lang="cs-CZ" smtClean="0"/>
              <a:t>ve dne se vyhřívá na sluníčku</a:t>
            </a:r>
          </a:p>
          <a:p>
            <a:pPr>
              <a:lnSpc>
                <a:spcPct val="90000"/>
              </a:lnSpc>
            </a:pPr>
            <a:r>
              <a:rPr lang="cs-CZ" smtClean="0"/>
              <a:t>délka až 80</a:t>
            </a:r>
            <a:r>
              <a:rPr lang="cs-CZ" smtClean="0">
                <a:latin typeface="Arial" charset="0"/>
              </a:rPr>
              <a:t> </a:t>
            </a:r>
            <a:r>
              <a:rPr lang="cs-CZ" smtClean="0"/>
              <a:t>cm</a:t>
            </a:r>
          </a:p>
          <a:p>
            <a:pPr>
              <a:lnSpc>
                <a:spcPct val="90000"/>
              </a:lnSpc>
            </a:pPr>
            <a:r>
              <a:rPr lang="cs-CZ" smtClean="0"/>
              <a:t>zbarvení šedé, hnědé, černé a na zádech má klikatou čáru</a:t>
            </a:r>
          </a:p>
          <a:p>
            <a:pPr>
              <a:lnSpc>
                <a:spcPct val="90000"/>
              </a:lnSpc>
            </a:pPr>
            <a:r>
              <a:rPr lang="cs-CZ" smtClean="0"/>
              <a:t>je vejcoživorodá </a:t>
            </a:r>
          </a:p>
          <a:p>
            <a:pPr>
              <a:lnSpc>
                <a:spcPct val="90000"/>
              </a:lnSpc>
            </a:pPr>
            <a:r>
              <a:rPr lang="cs-CZ" smtClean="0"/>
              <a:t>je to náš jediný jedovatý had</a:t>
            </a:r>
          </a:p>
          <a:p>
            <a:pPr>
              <a:lnSpc>
                <a:spcPct val="90000"/>
              </a:lnSpc>
            </a:pPr>
            <a:r>
              <a:rPr lang="cs-CZ" smtClean="0"/>
              <a:t>loví myši, hmyz</a:t>
            </a:r>
          </a:p>
          <a:p>
            <a:pPr>
              <a:lnSpc>
                <a:spcPct val="90000"/>
              </a:lnSpc>
            </a:pPr>
            <a:endParaRPr lang="cs-CZ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/>
              <a:t>Mravenec lesní</a:t>
            </a:r>
          </a:p>
        </p:txBody>
      </p:sp>
      <p:sp>
        <p:nvSpPr>
          <p:cNvPr id="2560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patří mezi živočichy, kteří chrání les</a:t>
            </a:r>
          </a:p>
          <a:p>
            <a:r>
              <a:rPr lang="cs-CZ" smtClean="0"/>
              <a:t>staví si mohutná hnízda (mraveniště)</a:t>
            </a:r>
          </a:p>
          <a:p>
            <a:r>
              <a:rPr lang="cs-CZ" smtClean="0"/>
              <a:t>v mraveništi žije přes milion dělnic</a:t>
            </a:r>
          </a:p>
          <a:p>
            <a:r>
              <a:rPr lang="cs-CZ" smtClean="0"/>
              <a:t>mravenci mají jednu královnu</a:t>
            </a:r>
          </a:p>
          <a:p>
            <a:r>
              <a:rPr lang="cs-CZ" smtClean="0"/>
              <a:t>lesní mravenci jsou drav</a:t>
            </a:r>
            <a:r>
              <a:rPr lang="cs-CZ" smtClean="0">
                <a:latin typeface="Arial" charset="0"/>
              </a:rPr>
              <a:t>í</a:t>
            </a:r>
          </a:p>
          <a:p>
            <a:pPr>
              <a:buFont typeface="Arial" charset="0"/>
              <a:buNone/>
            </a:pPr>
            <a:endParaRPr lang="cs-CZ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/>
              <a:t>Lýkožrout smrkový</a:t>
            </a:r>
          </a:p>
        </p:txBody>
      </p:sp>
      <p:sp>
        <p:nvSpPr>
          <p:cNvPr id="2662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patří mezi kůrovce – škůdci lesů</a:t>
            </a:r>
          </a:p>
          <a:p>
            <a:r>
              <a:rPr lang="cs-CZ" smtClean="0"/>
              <a:t>žije hlavně na smrku</a:t>
            </a:r>
          </a:p>
          <a:p>
            <a:r>
              <a:rPr lang="cs-CZ" smtClean="0"/>
              <a:t>postižené stromy se musí vykácet</a:t>
            </a:r>
          </a:p>
          <a:p>
            <a:r>
              <a:rPr lang="cs-CZ" smtClean="0"/>
              <a:t>stromu škodí jeho larvy, které vyžírají lýko stromu</a:t>
            </a:r>
          </a:p>
          <a:p>
            <a:endParaRPr lang="cs-CZ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271</Words>
  <Application>Microsoft Office PowerPoint</Application>
  <PresentationFormat>On-screen Show (4:3)</PresentationFormat>
  <Paragraphs>63</Paragraphs>
  <Slides>14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7" baseType="lpstr">
      <vt:lpstr>Calibri</vt:lpstr>
      <vt:lpstr>Arial</vt:lpstr>
      <vt:lpstr>Motiv sady Office</vt:lpstr>
      <vt:lpstr>Snímek 1</vt:lpstr>
      <vt:lpstr>Snímek 2</vt:lpstr>
      <vt:lpstr>LES</vt:lpstr>
      <vt:lpstr>Prase divoké</vt:lpstr>
      <vt:lpstr>Srnec obecný</vt:lpstr>
      <vt:lpstr>Veverka obecná</vt:lpstr>
      <vt:lpstr>Jezevec lesní</vt:lpstr>
      <vt:lpstr>Liška obecná</vt:lpstr>
      <vt:lpstr>Datel černý</vt:lpstr>
      <vt:lpstr>Snímek 10</vt:lpstr>
      <vt:lpstr>Kukačka obecná</vt:lpstr>
      <vt:lpstr>Zmije obecná</vt:lpstr>
      <vt:lpstr>Mravenec lesní</vt:lpstr>
      <vt:lpstr>Lýkožrout smrkový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</dc:title>
  <dc:creator>Nikola</dc:creator>
  <cp:lastModifiedBy>DUM</cp:lastModifiedBy>
  <cp:revision>8</cp:revision>
  <dcterms:created xsi:type="dcterms:W3CDTF">2013-09-16T12:00:35Z</dcterms:created>
  <dcterms:modified xsi:type="dcterms:W3CDTF">2014-11-15T19:30:14Z</dcterms:modified>
</cp:coreProperties>
</file>