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3"/>
  </p:notesMasterIdLst>
  <p:sldIdLst>
    <p:sldId id="265" r:id="rId4"/>
    <p:sldId id="257" r:id="rId5"/>
    <p:sldId id="258" r:id="rId6"/>
    <p:sldId id="259" r:id="rId7"/>
    <p:sldId id="262" r:id="rId8"/>
    <p:sldId id="261" r:id="rId9"/>
    <p:sldId id="260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8E88A2-8FF1-417C-A012-1907FEDC62B0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34A5D9-AFCE-47C9-89C8-25585C72D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566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645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434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4675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1353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162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627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928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7393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271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07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619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6604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649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533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9626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675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4884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3822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0039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9639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279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5561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4539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2846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636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4244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2369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3637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6378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6197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7701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5405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526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3CF86-5FFC-4C71-8542-C0078DCDEF8E}" type="datetimeFigureOut">
              <a:rPr lang="cs-CZ" smtClean="0"/>
              <a:t>11.11.2014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4B38F-AB7B-4E43-A487-4B0DFEB8BB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4431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704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4D62B-6C1D-4EDA-9CF3-2D8FFB1C82A4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11.11.2014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68C62-D849-4279-A3B6-D665071B531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94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417779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Povídala 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3_12_CJ_Povídala 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11.11.14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odpovídají na otázky,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hledají podstatná jména, určují u nich pády.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0138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3688" y="548680"/>
            <a:ext cx="5832648" cy="2188840"/>
          </a:xfrm>
          <a:solidFill>
            <a:srgbClr val="00B05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9600" b="1" dirty="0" smtClean="0"/>
              <a:t>POVÍDALA </a:t>
            </a:r>
            <a:endParaRPr lang="cs-CZ" sz="9600" b="1" dirty="0"/>
          </a:p>
        </p:txBody>
      </p:sp>
      <p:pic>
        <p:nvPicPr>
          <p:cNvPr id="1026" name="Picture 2" descr="C:\Users\Ema\AppData\Local\Microsoft\Windows\Temporary Internet Files\Content.IE5\6OYDRTCC\MP9004015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6952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ma\AppData\Local\Microsoft\Windows\Temporary Internet Files\Content.IE5\UGGZ0R6R\MP90042300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6" y="2996445"/>
            <a:ext cx="3889951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916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332656"/>
            <a:ext cx="8856984" cy="6264696"/>
          </a:xfrm>
          <a:solidFill>
            <a:srgbClr val="00B050"/>
          </a:solidFill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cs-CZ" sz="4000" dirty="0" smtClean="0"/>
              <a:t>Povídala žabka žabce: „jestlipak znáš toho chlapce, co uhodil rosničku, až zlámala si nožičku?“</a:t>
            </a:r>
          </a:p>
          <a:p>
            <a:pPr marL="514350" indent="-514350">
              <a:buAutoNum type="arabicPeriod"/>
            </a:pPr>
            <a:r>
              <a:rPr lang="cs-CZ" sz="4000" b="1" dirty="0" smtClean="0"/>
              <a:t>„Jakpak bych ho nepoznala“, druhá žabka povídala, „</a:t>
            </a:r>
            <a:r>
              <a:rPr lang="cs-CZ" sz="4000" b="1" dirty="0" err="1" smtClean="0"/>
              <a:t>mravenečkům</a:t>
            </a:r>
            <a:r>
              <a:rPr lang="cs-CZ" sz="4000" b="1" dirty="0" smtClean="0"/>
              <a:t> rozbil dům a shodil hnízdo </a:t>
            </a:r>
            <a:r>
              <a:rPr lang="cs-CZ" sz="4000" b="1" dirty="0" err="1" smtClean="0"/>
              <a:t>vrabečkům</a:t>
            </a:r>
            <a:r>
              <a:rPr lang="cs-CZ" sz="4000" b="1" dirty="0" smtClean="0"/>
              <a:t>.“</a:t>
            </a:r>
          </a:p>
          <a:p>
            <a:pPr marL="514350" indent="-514350">
              <a:buAutoNum type="arabicPeriod"/>
            </a:pPr>
            <a:r>
              <a:rPr lang="cs-CZ" sz="4000" dirty="0" smtClean="0"/>
              <a:t>Podívej se, ty </a:t>
            </a:r>
            <a:r>
              <a:rPr lang="cs-CZ" sz="4000" dirty="0" err="1" smtClean="0"/>
              <a:t>ty</a:t>
            </a:r>
            <a:r>
              <a:rPr lang="cs-CZ" sz="4000" dirty="0" smtClean="0"/>
              <a:t> kluku, na to přece nemáš ruku, na to Bůh ti ruce dal, abys druhým pomáhal.</a:t>
            </a:r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38572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Najdi podstatná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/>
          </a:bodyPr>
          <a:lstStyle/>
          <a:p>
            <a:pPr marL="514350" lvl="0" indent="-514350">
              <a:buFont typeface="Arial" panose="020B0604020202020204" pitchFamily="34" charset="0"/>
              <a:buAutoNum type="arabicPeriod"/>
            </a:pPr>
            <a:r>
              <a:rPr lang="cs-CZ" sz="4000" dirty="0">
                <a:solidFill>
                  <a:prstClr val="black"/>
                </a:solidFill>
              </a:rPr>
              <a:t>Povídala žabka žabce: „jestlipak znáš toho chlapce, co uhodil rosničku, až zlámala si nožičku?“</a:t>
            </a:r>
          </a:p>
          <a:p>
            <a:pPr marL="514350" lvl="0" indent="-514350">
              <a:buFont typeface="Arial" panose="020B0604020202020204" pitchFamily="34" charset="0"/>
              <a:buAutoNum type="arabicPeriod"/>
            </a:pPr>
            <a:r>
              <a:rPr lang="cs-CZ" sz="4000" b="1" dirty="0">
                <a:solidFill>
                  <a:prstClr val="black"/>
                </a:solidFill>
              </a:rPr>
              <a:t>„Jakpak bych ho nepoznala“, druhá </a:t>
            </a:r>
            <a:r>
              <a:rPr lang="cs-CZ" sz="4000" b="1" dirty="0" smtClean="0">
                <a:solidFill>
                  <a:prstClr val="black"/>
                </a:solidFill>
              </a:rPr>
              <a:t>	žabka </a:t>
            </a:r>
            <a:r>
              <a:rPr lang="cs-CZ" sz="4000" b="1" dirty="0">
                <a:solidFill>
                  <a:prstClr val="black"/>
                </a:solidFill>
              </a:rPr>
              <a:t>povídala, „</a:t>
            </a:r>
            <a:r>
              <a:rPr lang="cs-CZ" sz="4000" b="1" dirty="0" err="1">
                <a:solidFill>
                  <a:prstClr val="black"/>
                </a:solidFill>
              </a:rPr>
              <a:t>mravenečkům</a:t>
            </a:r>
            <a:r>
              <a:rPr lang="cs-CZ" sz="4000" b="1" dirty="0">
                <a:solidFill>
                  <a:prstClr val="black"/>
                </a:solidFill>
              </a:rPr>
              <a:t> </a:t>
            </a:r>
            <a:r>
              <a:rPr lang="cs-CZ" sz="4000" b="1" dirty="0" smtClean="0">
                <a:solidFill>
                  <a:prstClr val="black"/>
                </a:solidFill>
              </a:rPr>
              <a:t>		rozbil </a:t>
            </a:r>
            <a:r>
              <a:rPr lang="cs-CZ" sz="4000" b="1" dirty="0">
                <a:solidFill>
                  <a:prstClr val="black"/>
                </a:solidFill>
              </a:rPr>
              <a:t>dům a shodil hnízdo </a:t>
            </a:r>
            <a:r>
              <a:rPr lang="cs-CZ" sz="4000" b="1" dirty="0" smtClean="0">
                <a:solidFill>
                  <a:prstClr val="black"/>
                </a:solidFill>
              </a:rPr>
              <a:t>		</a:t>
            </a:r>
            <a:r>
              <a:rPr lang="cs-CZ" sz="4000" b="1" dirty="0" err="1" smtClean="0">
                <a:solidFill>
                  <a:prstClr val="black"/>
                </a:solidFill>
              </a:rPr>
              <a:t>vrabečkům</a:t>
            </a:r>
            <a:r>
              <a:rPr lang="cs-CZ" sz="4000" b="1" dirty="0">
                <a:solidFill>
                  <a:prstClr val="black"/>
                </a:solidFill>
              </a:rPr>
              <a:t>.“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43608" y="5589240"/>
            <a:ext cx="7776864" cy="115212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Žabka, chlapce, rosničku, nožičku, </a:t>
            </a:r>
            <a:r>
              <a:rPr lang="cs-CZ" sz="3600" b="1" dirty="0" err="1" smtClean="0">
                <a:solidFill>
                  <a:schemeClr val="tx1"/>
                </a:solidFill>
              </a:rPr>
              <a:t>mravenečkům</a:t>
            </a:r>
            <a:r>
              <a:rPr lang="cs-CZ" sz="3600" b="1" dirty="0" smtClean="0">
                <a:solidFill>
                  <a:schemeClr val="tx1"/>
                </a:solidFill>
              </a:rPr>
              <a:t>, dům, hnízdo, </a:t>
            </a:r>
            <a:r>
              <a:rPr lang="cs-CZ" sz="3600" b="1" dirty="0" err="1" smtClean="0">
                <a:solidFill>
                  <a:schemeClr val="tx1"/>
                </a:solidFill>
              </a:rPr>
              <a:t>vrabečkům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Ema\AppData\Local\Microsoft\Windows\Temporary Internet Files\Content.IE5\G5Z7KKFZ\MC900391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37" y="4293096"/>
            <a:ext cx="1818742" cy="1200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20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cs-CZ" dirty="0" smtClean="0"/>
              <a:t>Řekni si pádové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Autofit/>
          </a:bodyPr>
          <a:lstStyle/>
          <a:p>
            <a:r>
              <a:rPr lang="cs-CZ" sz="3600" dirty="0" smtClean="0"/>
              <a:t>1. </a:t>
            </a:r>
            <a:r>
              <a:rPr lang="cs-CZ" sz="4000" dirty="0" smtClean="0"/>
              <a:t>pád  </a:t>
            </a:r>
            <a:r>
              <a:rPr lang="cs-CZ" sz="4000" b="1" dirty="0" smtClean="0"/>
              <a:t>kdo co</a:t>
            </a:r>
          </a:p>
          <a:p>
            <a:r>
              <a:rPr lang="cs-CZ" sz="4000" dirty="0" smtClean="0"/>
              <a:t>2. pád bez </a:t>
            </a:r>
            <a:r>
              <a:rPr lang="cs-CZ" sz="4000" b="1" dirty="0" smtClean="0"/>
              <a:t>koho čeho</a:t>
            </a:r>
          </a:p>
          <a:p>
            <a:r>
              <a:rPr lang="cs-CZ" sz="4000" dirty="0" smtClean="0"/>
              <a:t>3. pád ke </a:t>
            </a:r>
            <a:r>
              <a:rPr lang="cs-CZ" sz="4000" b="1" dirty="0" smtClean="0"/>
              <a:t>komu čemu</a:t>
            </a:r>
          </a:p>
          <a:p>
            <a:r>
              <a:rPr lang="cs-CZ" sz="4000" dirty="0" smtClean="0"/>
              <a:t>4. pád vidím </a:t>
            </a:r>
            <a:r>
              <a:rPr lang="cs-CZ" sz="4000" b="1" dirty="0" smtClean="0"/>
              <a:t>koho co</a:t>
            </a:r>
          </a:p>
          <a:p>
            <a:r>
              <a:rPr lang="cs-CZ" sz="4000" dirty="0" smtClean="0"/>
              <a:t>5. pád </a:t>
            </a:r>
            <a:r>
              <a:rPr lang="cs-CZ" sz="4000" b="1" dirty="0" smtClean="0"/>
              <a:t>oslovujeme, voláme</a:t>
            </a:r>
          </a:p>
          <a:p>
            <a:r>
              <a:rPr lang="cs-CZ" sz="4000" dirty="0" smtClean="0"/>
              <a:t>6. pád o </a:t>
            </a:r>
            <a:r>
              <a:rPr lang="cs-CZ" sz="4000" b="1" dirty="0" smtClean="0"/>
              <a:t>kom o čem</a:t>
            </a:r>
          </a:p>
          <a:p>
            <a:r>
              <a:rPr lang="cs-CZ" sz="4000" dirty="0" smtClean="0"/>
              <a:t>7. pád s </a:t>
            </a:r>
            <a:r>
              <a:rPr lang="cs-CZ" sz="4000" b="1" dirty="0" smtClean="0"/>
              <a:t>kým čím</a:t>
            </a:r>
          </a:p>
          <a:p>
            <a:endParaRPr lang="cs-CZ" sz="3600" dirty="0"/>
          </a:p>
        </p:txBody>
      </p:sp>
      <p:pic>
        <p:nvPicPr>
          <p:cNvPr id="3074" name="Picture 2" descr="C:\Users\Ema\AppData\Local\Microsoft\Windows\Temporary Internet Files\Content.IE5\WJ65NQTH\MC90042836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8"/>
            <a:ext cx="319264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116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00B050"/>
          </a:solidFill>
        </p:spPr>
        <p:txBody>
          <a:bodyPr/>
          <a:lstStyle/>
          <a:p>
            <a:r>
              <a:rPr lang="cs-CZ" dirty="0" smtClean="0"/>
              <a:t>Urči pád podstatných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4525963"/>
          </a:xfrm>
        </p:spPr>
        <p:txBody>
          <a:bodyPr/>
          <a:lstStyle/>
          <a:p>
            <a:pPr marL="514350" lvl="0" indent="-514350">
              <a:buFont typeface="Arial" panose="020B0604020202020204" pitchFamily="34" charset="0"/>
              <a:buAutoNum type="arabicPeriod"/>
            </a:pPr>
            <a:r>
              <a:rPr lang="cs-CZ" sz="4000" dirty="0">
                <a:solidFill>
                  <a:prstClr val="black"/>
                </a:solidFill>
              </a:rPr>
              <a:t>Povídala </a:t>
            </a:r>
            <a:r>
              <a:rPr lang="cs-CZ" sz="4000" b="1" dirty="0">
                <a:solidFill>
                  <a:prstClr val="black"/>
                </a:solidFill>
              </a:rPr>
              <a:t>žabka</a:t>
            </a:r>
            <a:r>
              <a:rPr lang="cs-CZ" sz="4000" dirty="0">
                <a:solidFill>
                  <a:prstClr val="black"/>
                </a:solidFill>
              </a:rPr>
              <a:t> </a:t>
            </a:r>
            <a:r>
              <a:rPr lang="cs-CZ" sz="4000" b="1" dirty="0">
                <a:solidFill>
                  <a:prstClr val="black"/>
                </a:solidFill>
              </a:rPr>
              <a:t>žabce</a:t>
            </a:r>
            <a:r>
              <a:rPr lang="cs-CZ" sz="4000" dirty="0">
                <a:solidFill>
                  <a:prstClr val="black"/>
                </a:solidFill>
              </a:rPr>
              <a:t>: „jestlipak znáš toho </a:t>
            </a:r>
            <a:r>
              <a:rPr lang="cs-CZ" sz="4000" b="1" dirty="0">
                <a:solidFill>
                  <a:prstClr val="black"/>
                </a:solidFill>
              </a:rPr>
              <a:t>chlapce</a:t>
            </a:r>
            <a:r>
              <a:rPr lang="cs-CZ" sz="4000" dirty="0">
                <a:solidFill>
                  <a:prstClr val="black"/>
                </a:solidFill>
              </a:rPr>
              <a:t>, co uhodil </a:t>
            </a:r>
            <a:r>
              <a:rPr lang="cs-CZ" sz="4000" b="1" dirty="0">
                <a:solidFill>
                  <a:prstClr val="black"/>
                </a:solidFill>
              </a:rPr>
              <a:t>rosničku</a:t>
            </a:r>
            <a:r>
              <a:rPr lang="cs-CZ" sz="4000" dirty="0">
                <a:solidFill>
                  <a:prstClr val="black"/>
                </a:solidFill>
              </a:rPr>
              <a:t>, až zlámala si </a:t>
            </a:r>
            <a:r>
              <a:rPr lang="cs-CZ" sz="4000" b="1" dirty="0">
                <a:solidFill>
                  <a:prstClr val="black"/>
                </a:solidFill>
              </a:rPr>
              <a:t>nožičku</a:t>
            </a:r>
            <a:r>
              <a:rPr lang="cs-CZ" sz="4000" dirty="0">
                <a:solidFill>
                  <a:prstClr val="black"/>
                </a:solidFill>
              </a:rPr>
              <a:t>?“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788024" y="1772816"/>
            <a:ext cx="2448272" cy="410445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kdo co  </a:t>
            </a:r>
          </a:p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komu čemu</a:t>
            </a:r>
          </a:p>
          <a:p>
            <a:pPr algn="ctr"/>
            <a:endParaRPr lang="cs-CZ" sz="3200" dirty="0" smtClean="0">
              <a:solidFill>
                <a:schemeClr val="tx1"/>
              </a:solidFill>
            </a:endParaRPr>
          </a:p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koho čeho</a:t>
            </a:r>
          </a:p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koho co</a:t>
            </a:r>
          </a:p>
          <a:p>
            <a:pPr algn="ctr"/>
            <a:endParaRPr lang="cs-CZ" sz="3200" dirty="0" smtClean="0">
              <a:solidFill>
                <a:schemeClr val="tx1"/>
              </a:solidFill>
            </a:endParaRPr>
          </a:p>
          <a:p>
            <a:pPr algn="ctr"/>
            <a:endParaRPr lang="cs-CZ" sz="3200" dirty="0" smtClean="0">
              <a:solidFill>
                <a:schemeClr val="tx1"/>
              </a:solidFill>
            </a:endParaRPr>
          </a:p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koho co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67744" y="1196752"/>
            <a:ext cx="4968552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/>
              <a:t>Ptej se otázkami</a:t>
            </a:r>
            <a:endParaRPr lang="cs-CZ" sz="4400" dirty="0"/>
          </a:p>
        </p:txBody>
      </p:sp>
      <p:sp>
        <p:nvSpPr>
          <p:cNvPr id="6" name="Obdélník 5"/>
          <p:cNvSpPr/>
          <p:nvPr/>
        </p:nvSpPr>
        <p:spPr>
          <a:xfrm>
            <a:off x="7563377" y="1772816"/>
            <a:ext cx="1296144" cy="4392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1. pád</a:t>
            </a:r>
          </a:p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3. pád</a:t>
            </a:r>
          </a:p>
          <a:p>
            <a:pPr algn="ctr"/>
            <a:endParaRPr lang="cs-CZ" sz="28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2. pád</a:t>
            </a:r>
          </a:p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4. pád</a:t>
            </a:r>
          </a:p>
          <a:p>
            <a:pPr algn="ctr"/>
            <a:endParaRPr lang="cs-CZ" sz="2800" b="1" dirty="0" smtClean="0">
              <a:solidFill>
                <a:schemeClr val="tx1"/>
              </a:solidFill>
            </a:endParaRPr>
          </a:p>
          <a:p>
            <a:pPr algn="ctr"/>
            <a:endParaRPr lang="cs-CZ" sz="2800" b="1" dirty="0" smtClean="0">
              <a:solidFill>
                <a:schemeClr val="tx1"/>
              </a:solidFill>
            </a:endParaRPr>
          </a:p>
          <a:p>
            <a:pPr algn="ctr"/>
            <a:endParaRPr lang="cs-CZ" sz="28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4. pád</a:t>
            </a:r>
          </a:p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Ema\AppData\Local\Microsoft\Windows\Temporary Internet Files\Content.IE5\Q9P1SBI1\MC9003478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094" y="5335122"/>
            <a:ext cx="1579926" cy="126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94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Otázky</a:t>
            </a:r>
            <a:endParaRPr lang="cs-CZ" sz="5400" b="1" dirty="0"/>
          </a:p>
        </p:txBody>
      </p:sp>
      <p:pic>
        <p:nvPicPr>
          <p:cNvPr id="5122" name="Picture 2" descr="C:\Users\Ema\AppData\Local\Microsoft\Windows\Temporary Internet Files\Content.IE5\DDN7X588\MC9002331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844" y="1412776"/>
            <a:ext cx="3662301" cy="510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5141168"/>
          </a:xfrm>
          <a:solidFill>
            <a:srgbClr val="92D050"/>
          </a:solidFill>
        </p:spPr>
        <p:txBody>
          <a:bodyPr>
            <a:normAutofit fontScale="85000" lnSpcReduction="10000"/>
          </a:bodyPr>
          <a:lstStyle/>
          <a:p>
            <a:pPr marL="514350" lvl="0" indent="-514350">
              <a:buFont typeface="Arial" panose="020B0604020202020204" pitchFamily="34" charset="0"/>
              <a:buAutoNum type="arabicPeriod"/>
            </a:pPr>
            <a:r>
              <a:rPr lang="cs-CZ" sz="4000" b="1" dirty="0" smtClean="0">
                <a:solidFill>
                  <a:prstClr val="black"/>
                </a:solidFill>
              </a:rPr>
              <a:t>Co udělal kluk rosničce?</a:t>
            </a:r>
          </a:p>
          <a:p>
            <a:pPr marL="0" lvl="0" indent="0">
              <a:buNone/>
            </a:pPr>
            <a:r>
              <a:rPr lang="cs-CZ" sz="4000" b="1" dirty="0" smtClean="0">
                <a:solidFill>
                  <a:prstClr val="black"/>
                </a:solidFill>
              </a:rPr>
              <a:t>Kluk uhodil rosničku, až si zlámala nožičku.</a:t>
            </a:r>
          </a:p>
          <a:p>
            <a:pPr marL="0" lvl="0" indent="0">
              <a:buNone/>
            </a:pPr>
            <a:endParaRPr lang="cs-CZ" sz="40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4000" b="1" dirty="0" smtClean="0">
                <a:solidFill>
                  <a:prstClr val="black"/>
                </a:solidFill>
              </a:rPr>
              <a:t>2. Jaká všechna zvířata vystupují v písni?</a:t>
            </a:r>
          </a:p>
          <a:p>
            <a:pPr marL="0" lvl="0" indent="0">
              <a:buNone/>
            </a:pPr>
            <a:r>
              <a:rPr lang="cs-CZ" sz="4000" b="1" dirty="0" smtClean="0">
                <a:solidFill>
                  <a:prstClr val="black"/>
                </a:solidFill>
              </a:rPr>
              <a:t>V písni jsou žabky, </a:t>
            </a:r>
            <a:r>
              <a:rPr lang="cs-CZ" sz="4000" b="1" dirty="0" err="1" smtClean="0">
                <a:solidFill>
                  <a:prstClr val="black"/>
                </a:solidFill>
              </a:rPr>
              <a:t>mravenečci</a:t>
            </a:r>
            <a:r>
              <a:rPr lang="cs-CZ" sz="4000" b="1" dirty="0" smtClean="0">
                <a:solidFill>
                  <a:prstClr val="black"/>
                </a:solidFill>
              </a:rPr>
              <a:t>, vrabci, rosnička. </a:t>
            </a:r>
          </a:p>
          <a:p>
            <a:pPr marL="514350" lvl="0" indent="-514350">
              <a:buFont typeface="Arial" panose="020B0604020202020204" pitchFamily="34" charset="0"/>
              <a:buAutoNum type="arabicPeriod"/>
            </a:pPr>
            <a:endParaRPr lang="cs-CZ" sz="40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4000" b="1" dirty="0" smtClean="0">
                <a:solidFill>
                  <a:prstClr val="black"/>
                </a:solidFill>
              </a:rPr>
              <a:t>3. Na co ti dal ruce Bůh?</a:t>
            </a:r>
          </a:p>
          <a:p>
            <a:pPr marL="0" lvl="0" indent="0">
              <a:buNone/>
            </a:pPr>
            <a:r>
              <a:rPr lang="cs-CZ" sz="4000" b="1" dirty="0" smtClean="0">
                <a:solidFill>
                  <a:prstClr val="black"/>
                </a:solidFill>
              </a:rPr>
              <a:t>Bůh ti dal ruce na to, abys druhým pomáhal.</a:t>
            </a:r>
          </a:p>
          <a:p>
            <a:pPr marL="514350" lvl="0" indent="-514350">
              <a:buFont typeface="Arial" panose="020B0604020202020204" pitchFamily="34" charset="0"/>
              <a:buAutoNum type="arabicPeriod"/>
            </a:pPr>
            <a:endParaRPr lang="cs-CZ" sz="3700" dirty="0" smtClean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rabicPeriod"/>
            </a:pPr>
            <a:endParaRPr lang="cs-CZ" sz="3700" dirty="0" smtClean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rabicPeriod"/>
            </a:pPr>
            <a:endParaRPr lang="cs-CZ" sz="3700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rabicPeriod"/>
            </a:pPr>
            <a:endParaRPr lang="cs-CZ" sz="3700" dirty="0" smtClean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rabicPeriod"/>
            </a:pPr>
            <a:endParaRPr lang="cs-CZ" sz="3700" dirty="0" smtClean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rabicPeriod"/>
            </a:pPr>
            <a:endParaRPr lang="cs-CZ" sz="3700" dirty="0">
              <a:solidFill>
                <a:prstClr val="black"/>
              </a:solidFill>
            </a:endParaRPr>
          </a:p>
          <a:p>
            <a:pPr marL="514350" lvl="0" indent="-514350">
              <a:buFont typeface="Arial" panose="020B0604020202020204" pitchFamily="34" charset="0"/>
              <a:buAutoNum type="arabicPeriod"/>
            </a:pPr>
            <a:endParaRPr lang="cs-CZ" sz="3700" dirty="0">
              <a:solidFill>
                <a:prstClr val="black"/>
              </a:solidFill>
            </a:endParaRPr>
          </a:p>
        </p:txBody>
      </p:sp>
      <p:pic>
        <p:nvPicPr>
          <p:cNvPr id="5123" name="Picture 3" descr="C:\Users\Ema\AppData\Local\Microsoft\Windows\Temporary Internet Files\Content.IE5\ZLSGG7ZE\MC9002152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79973"/>
            <a:ext cx="1673911" cy="190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Ema\AppData\Local\Microsoft\Windows\Temporary Internet Files\Content.IE5\DDN7X588\MC9002331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091" y="63847"/>
            <a:ext cx="1152128" cy="1607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01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b="1" dirty="0" smtClean="0"/>
              <a:t>Využij správně své ruce!</a:t>
            </a:r>
            <a:endParaRPr lang="cs-CZ" b="1" dirty="0"/>
          </a:p>
        </p:txBody>
      </p:sp>
      <p:pic>
        <p:nvPicPr>
          <p:cNvPr id="6146" name="Picture 2" descr="C:\Users\Ema\AppData\Local\Microsoft\Windows\Temporary Internet Files\Content.IE5\YQ9JGPH9\MC9002331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351" y="1196752"/>
            <a:ext cx="3085297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Ema\AppData\Local\Microsoft\Windows\Temporary Internet Files\Content.IE5\UGGZ0R6R\MC900441572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41784"/>
            <a:ext cx="3237234" cy="252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96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>
                <a:solidFill>
                  <a:srgbClr val="4E3B30"/>
                </a:solidFill>
                <a:latin typeface="Franklin Gothic Book"/>
              </a:rPr>
              <a:t>Galerie Klipart MS </a:t>
            </a:r>
            <a:r>
              <a:rPr lang="cs-CZ" sz="2700" dirty="0" smtClean="0">
                <a:solidFill>
                  <a:srgbClr val="4E3B30"/>
                </a:solidFill>
                <a:latin typeface="Franklin Gothic Book"/>
              </a:rPr>
              <a:t>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 smtClean="0">
                <a:solidFill>
                  <a:srgbClr val="4E3B30"/>
                </a:solidFill>
                <a:latin typeface="Franklin Gothic Book"/>
              </a:rPr>
              <a:t>Chlouba, P. Zpíváme si písničku 2. Vydala ROSA, Praha. 1996.</a:t>
            </a:r>
            <a:endParaRPr lang="cs-CZ" sz="2700" dirty="0">
              <a:solidFill>
                <a:srgbClr val="4E3B30"/>
              </a:solidFill>
              <a:latin typeface="Franklin Gothic Book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57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373</Words>
  <Application>Microsoft Office PowerPoint</Application>
  <PresentationFormat>Předvádění na obrazovce (4:3)</PresentationFormat>
  <Paragraphs>79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Motiv systému Office</vt:lpstr>
      <vt:lpstr>1_Motiv systému Office</vt:lpstr>
      <vt:lpstr>2_Motiv systému Office</vt:lpstr>
      <vt:lpstr>Prezentace aplikace PowerPoint</vt:lpstr>
      <vt:lpstr>Prezentace aplikace PowerPoint</vt:lpstr>
      <vt:lpstr>Prezentace aplikace PowerPoint</vt:lpstr>
      <vt:lpstr>Najdi podstatná jména</vt:lpstr>
      <vt:lpstr>Řekni si pádové otázky</vt:lpstr>
      <vt:lpstr>Urči pád podstatných jmen</vt:lpstr>
      <vt:lpstr>Otázky</vt:lpstr>
      <vt:lpstr>Využij správně své ruce!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11</cp:revision>
  <dcterms:created xsi:type="dcterms:W3CDTF">2014-11-11T19:29:54Z</dcterms:created>
  <dcterms:modified xsi:type="dcterms:W3CDTF">2014-11-11T21:20:15Z</dcterms:modified>
</cp:coreProperties>
</file>