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9" r:id="rId3"/>
    <p:sldId id="268" r:id="rId4"/>
    <p:sldId id="256" r:id="rId5"/>
    <p:sldId id="259" r:id="rId6"/>
    <p:sldId id="258" r:id="rId7"/>
    <p:sldId id="260" r:id="rId8"/>
    <p:sldId id="261" r:id="rId9"/>
    <p:sldId id="262" r:id="rId10"/>
    <p:sldId id="263" r:id="rId11"/>
    <p:sldId id="264" r:id="rId12"/>
    <p:sldId id="265" r:id="rId13"/>
    <p:sldId id="270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3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F5108C-FDA1-4C64-9D55-82FA31018DF3}" type="datetimeFigureOut">
              <a:rPr lang="cs-CZ"/>
              <a:pPr>
                <a:defRPr/>
              </a:pPr>
              <a:t>17.11.2014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8406E2-8430-4DEB-90F6-213A54DF0E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0E8266-C032-460F-94C9-47081B2128E9}" type="datetimeFigureOut">
              <a:rPr lang="cs-CZ"/>
              <a:pPr>
                <a:defRPr/>
              </a:pPr>
              <a:t>17.11.2014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5BFD59-F230-4A98-859A-874BCC9C46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3BA41A-9CCD-49B1-8E29-11920BBE422F}" type="datetimeFigureOut">
              <a:rPr lang="cs-CZ"/>
              <a:pPr>
                <a:defRPr/>
              </a:pPr>
              <a:t>17.11.2014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3F017D-4502-41D7-AF63-6C464DC41E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9F2D74-2434-425D-A64F-91436BBA6301}" type="datetimeFigureOut">
              <a:rPr lang="cs-CZ"/>
              <a:pPr>
                <a:defRPr/>
              </a:pPr>
              <a:t>17.11.2014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F68A6D-AAFA-4290-B59A-017141C487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0FE096-7C35-4A79-A2F4-954994A5CF51}" type="datetimeFigureOut">
              <a:rPr lang="cs-CZ"/>
              <a:pPr>
                <a:defRPr/>
              </a:pPr>
              <a:t>17.11.2014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0CC443-BA6C-418D-8AE3-3948C54C45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BEE13C-B6B4-4301-92E0-8986EB6BE428}" type="datetimeFigureOut">
              <a:rPr lang="cs-CZ"/>
              <a:pPr>
                <a:defRPr/>
              </a:pPr>
              <a:t>17.11.2014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A9553C-2BC4-49E4-ADC5-D6CF0A0B0F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DF43C0-9F4F-4851-A271-CBF941DBDAD0}" type="datetimeFigureOut">
              <a:rPr lang="cs-CZ"/>
              <a:pPr>
                <a:defRPr/>
              </a:pPr>
              <a:t>17.11.2014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C1DB34-5F61-4698-808C-0AD0A105F6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19D545-D206-4CBC-B059-52F5A398A150}" type="datetimeFigureOut">
              <a:rPr lang="cs-CZ"/>
              <a:pPr>
                <a:defRPr/>
              </a:pPr>
              <a:t>17.11.2014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08CF3F-5011-420D-9378-7B2AC1CF80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45F513-5FDA-4795-8716-BD829D99380C}" type="datetimeFigureOut">
              <a:rPr lang="cs-CZ"/>
              <a:pPr>
                <a:defRPr/>
              </a:pPr>
              <a:t>17.11.2014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F6F977-BF52-48B5-8F53-7C4479EE75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C601BD-D758-4C7B-8F96-E967AA7A4A5E}" type="datetimeFigureOut">
              <a:rPr lang="cs-CZ"/>
              <a:pPr>
                <a:defRPr/>
              </a:pPr>
              <a:t>17.11.2014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9EADB7-9683-4481-B5B6-72CC4531EF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613DBF-EC2E-4142-B042-7FBB104AC8B1}" type="datetimeFigureOut">
              <a:rPr lang="cs-CZ"/>
              <a:pPr>
                <a:defRPr/>
              </a:pPr>
              <a:t>17.11.2014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783F52-5DBD-4DCB-898A-6D4C554BC6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53A2EBD-F392-419B-B305-516A6929B154}" type="datetimeFigureOut">
              <a:rPr lang="cs-CZ"/>
              <a:pPr>
                <a:defRPr/>
              </a:pPr>
              <a:t>17.11.2014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37B38B5-1094-4605-B6C0-4E305F0DA3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7" Type="http://schemas.openxmlformats.org/officeDocument/2006/relationships/image" Target="../media/image8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emf"/><Relationship Id="rId5" Type="http://schemas.openxmlformats.org/officeDocument/2006/relationships/image" Target="../media/image6.emf"/><Relationship Id="rId4" Type="http://schemas.openxmlformats.org/officeDocument/2006/relationships/image" Target="../media/image5.e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emf"/><Relationship Id="rId13" Type="http://schemas.openxmlformats.org/officeDocument/2006/relationships/image" Target="../media/image15.emf"/><Relationship Id="rId3" Type="http://schemas.openxmlformats.org/officeDocument/2006/relationships/image" Target="../media/image4.emf"/><Relationship Id="rId7" Type="http://schemas.openxmlformats.org/officeDocument/2006/relationships/image" Target="../media/image8.emf"/><Relationship Id="rId12" Type="http://schemas.openxmlformats.org/officeDocument/2006/relationships/image" Target="../media/image14.e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emf"/><Relationship Id="rId11" Type="http://schemas.openxmlformats.org/officeDocument/2006/relationships/image" Target="../media/image13.emf"/><Relationship Id="rId5" Type="http://schemas.openxmlformats.org/officeDocument/2006/relationships/image" Target="../media/image6.emf"/><Relationship Id="rId10" Type="http://schemas.openxmlformats.org/officeDocument/2006/relationships/image" Target="../media/image12.emf"/><Relationship Id="rId4" Type="http://schemas.openxmlformats.org/officeDocument/2006/relationships/image" Target="../media/image5.emf"/><Relationship Id="rId9" Type="http://schemas.openxmlformats.org/officeDocument/2006/relationships/image" Target="../media/image11.e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emf"/><Relationship Id="rId13" Type="http://schemas.openxmlformats.org/officeDocument/2006/relationships/image" Target="../media/image15.emf"/><Relationship Id="rId3" Type="http://schemas.openxmlformats.org/officeDocument/2006/relationships/image" Target="../media/image4.emf"/><Relationship Id="rId7" Type="http://schemas.openxmlformats.org/officeDocument/2006/relationships/image" Target="../media/image8.emf"/><Relationship Id="rId12" Type="http://schemas.openxmlformats.org/officeDocument/2006/relationships/image" Target="../media/image14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emf"/><Relationship Id="rId11" Type="http://schemas.openxmlformats.org/officeDocument/2006/relationships/image" Target="../media/image13.emf"/><Relationship Id="rId5" Type="http://schemas.openxmlformats.org/officeDocument/2006/relationships/image" Target="../media/image6.emf"/><Relationship Id="rId10" Type="http://schemas.openxmlformats.org/officeDocument/2006/relationships/image" Target="../media/image12.emf"/><Relationship Id="rId4" Type="http://schemas.openxmlformats.org/officeDocument/2006/relationships/image" Target="../media/image5.emf"/><Relationship Id="rId9" Type="http://schemas.openxmlformats.org/officeDocument/2006/relationships/image" Target="../media/image11.e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emf"/><Relationship Id="rId13" Type="http://schemas.openxmlformats.org/officeDocument/2006/relationships/image" Target="../media/image15.emf"/><Relationship Id="rId3" Type="http://schemas.openxmlformats.org/officeDocument/2006/relationships/image" Target="../media/image4.emf"/><Relationship Id="rId7" Type="http://schemas.openxmlformats.org/officeDocument/2006/relationships/image" Target="../media/image8.emf"/><Relationship Id="rId12" Type="http://schemas.openxmlformats.org/officeDocument/2006/relationships/image" Target="../media/image14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emf"/><Relationship Id="rId11" Type="http://schemas.openxmlformats.org/officeDocument/2006/relationships/image" Target="../media/image13.emf"/><Relationship Id="rId5" Type="http://schemas.openxmlformats.org/officeDocument/2006/relationships/image" Target="../media/image6.emf"/><Relationship Id="rId10" Type="http://schemas.openxmlformats.org/officeDocument/2006/relationships/image" Target="../media/image12.emf"/><Relationship Id="rId4" Type="http://schemas.openxmlformats.org/officeDocument/2006/relationships/image" Target="../media/image5.emf"/><Relationship Id="rId9" Type="http://schemas.openxmlformats.org/officeDocument/2006/relationships/image" Target="../media/image11.e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13" Type="http://schemas.openxmlformats.org/officeDocument/2006/relationships/image" Target="../media/image8.emf"/><Relationship Id="rId18" Type="http://schemas.openxmlformats.org/officeDocument/2006/relationships/image" Target="../media/image14.emf"/><Relationship Id="rId3" Type="http://schemas.openxmlformats.org/officeDocument/2006/relationships/image" Target="../media/image17.emf"/><Relationship Id="rId7" Type="http://schemas.openxmlformats.org/officeDocument/2006/relationships/image" Target="../media/image21.emf"/><Relationship Id="rId12" Type="http://schemas.openxmlformats.org/officeDocument/2006/relationships/image" Target="../media/image7.emf"/><Relationship Id="rId17" Type="http://schemas.openxmlformats.org/officeDocument/2006/relationships/image" Target="../media/image13.emf"/><Relationship Id="rId2" Type="http://schemas.openxmlformats.org/officeDocument/2006/relationships/image" Target="../media/image16.emf"/><Relationship Id="rId16" Type="http://schemas.openxmlformats.org/officeDocument/2006/relationships/image" Target="../media/image12.emf"/><Relationship Id="rId20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emf"/><Relationship Id="rId11" Type="http://schemas.openxmlformats.org/officeDocument/2006/relationships/image" Target="../media/image6.emf"/><Relationship Id="rId5" Type="http://schemas.openxmlformats.org/officeDocument/2006/relationships/image" Target="../media/image19.emf"/><Relationship Id="rId15" Type="http://schemas.openxmlformats.org/officeDocument/2006/relationships/image" Target="../media/image11.emf"/><Relationship Id="rId10" Type="http://schemas.openxmlformats.org/officeDocument/2006/relationships/image" Target="../media/image5.emf"/><Relationship Id="rId19" Type="http://schemas.openxmlformats.org/officeDocument/2006/relationships/image" Target="../media/image15.emf"/><Relationship Id="rId4" Type="http://schemas.openxmlformats.org/officeDocument/2006/relationships/image" Target="../media/image18.emf"/><Relationship Id="rId9" Type="http://schemas.openxmlformats.org/officeDocument/2006/relationships/image" Target="../media/image4.emf"/><Relationship Id="rId14" Type="http://schemas.openxmlformats.org/officeDocument/2006/relationships/image" Target="../media/image10.e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13" Type="http://schemas.openxmlformats.org/officeDocument/2006/relationships/image" Target="../media/image8.emf"/><Relationship Id="rId18" Type="http://schemas.openxmlformats.org/officeDocument/2006/relationships/image" Target="../media/image14.emf"/><Relationship Id="rId3" Type="http://schemas.openxmlformats.org/officeDocument/2006/relationships/image" Target="../media/image17.emf"/><Relationship Id="rId7" Type="http://schemas.openxmlformats.org/officeDocument/2006/relationships/image" Target="../media/image21.emf"/><Relationship Id="rId12" Type="http://schemas.openxmlformats.org/officeDocument/2006/relationships/image" Target="../media/image7.emf"/><Relationship Id="rId17" Type="http://schemas.openxmlformats.org/officeDocument/2006/relationships/image" Target="../media/image13.emf"/><Relationship Id="rId2" Type="http://schemas.openxmlformats.org/officeDocument/2006/relationships/image" Target="../media/image16.emf"/><Relationship Id="rId16" Type="http://schemas.openxmlformats.org/officeDocument/2006/relationships/image" Target="../media/image1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emf"/><Relationship Id="rId11" Type="http://schemas.openxmlformats.org/officeDocument/2006/relationships/image" Target="../media/image6.emf"/><Relationship Id="rId5" Type="http://schemas.openxmlformats.org/officeDocument/2006/relationships/image" Target="../media/image19.emf"/><Relationship Id="rId15" Type="http://schemas.openxmlformats.org/officeDocument/2006/relationships/image" Target="../media/image11.emf"/><Relationship Id="rId10" Type="http://schemas.openxmlformats.org/officeDocument/2006/relationships/image" Target="../media/image5.emf"/><Relationship Id="rId19" Type="http://schemas.openxmlformats.org/officeDocument/2006/relationships/image" Target="../media/image15.emf"/><Relationship Id="rId4" Type="http://schemas.openxmlformats.org/officeDocument/2006/relationships/image" Target="../media/image18.emf"/><Relationship Id="rId9" Type="http://schemas.openxmlformats.org/officeDocument/2006/relationships/image" Target="../media/image4.emf"/><Relationship Id="rId14" Type="http://schemas.openxmlformats.org/officeDocument/2006/relationships/image" Target="../media/image10.e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8.emf"/><Relationship Id="rId18" Type="http://schemas.openxmlformats.org/officeDocument/2006/relationships/image" Target="../media/image14.emf"/><Relationship Id="rId3" Type="http://schemas.openxmlformats.org/officeDocument/2006/relationships/image" Target="../media/image17.emf"/><Relationship Id="rId7" Type="http://schemas.openxmlformats.org/officeDocument/2006/relationships/image" Target="../media/image21.emf"/><Relationship Id="rId12" Type="http://schemas.openxmlformats.org/officeDocument/2006/relationships/image" Target="../media/image7.emf"/><Relationship Id="rId17" Type="http://schemas.openxmlformats.org/officeDocument/2006/relationships/image" Target="../media/image13.emf"/><Relationship Id="rId2" Type="http://schemas.openxmlformats.org/officeDocument/2006/relationships/image" Target="../media/image16.emf"/><Relationship Id="rId16" Type="http://schemas.openxmlformats.org/officeDocument/2006/relationships/image" Target="../media/image1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emf"/><Relationship Id="rId11" Type="http://schemas.openxmlformats.org/officeDocument/2006/relationships/image" Target="../media/image6.emf"/><Relationship Id="rId5" Type="http://schemas.openxmlformats.org/officeDocument/2006/relationships/image" Target="../media/image19.emf"/><Relationship Id="rId15" Type="http://schemas.openxmlformats.org/officeDocument/2006/relationships/image" Target="../media/image11.emf"/><Relationship Id="rId10" Type="http://schemas.openxmlformats.org/officeDocument/2006/relationships/image" Target="../media/image5.emf"/><Relationship Id="rId19" Type="http://schemas.openxmlformats.org/officeDocument/2006/relationships/image" Target="../media/image15.emf"/><Relationship Id="rId4" Type="http://schemas.openxmlformats.org/officeDocument/2006/relationships/image" Target="../media/image18.emf"/><Relationship Id="rId9" Type="http://schemas.openxmlformats.org/officeDocument/2006/relationships/image" Target="../media/image4.emf"/><Relationship Id="rId14" Type="http://schemas.openxmlformats.org/officeDocument/2006/relationships/image" Target="../media/image10.e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image" Target="../media/image8.emf"/><Relationship Id="rId18" Type="http://schemas.openxmlformats.org/officeDocument/2006/relationships/image" Target="../media/image14.emf"/><Relationship Id="rId3" Type="http://schemas.openxmlformats.org/officeDocument/2006/relationships/image" Target="../media/image17.emf"/><Relationship Id="rId21" Type="http://schemas.openxmlformats.org/officeDocument/2006/relationships/image" Target="../media/image25.emf"/><Relationship Id="rId7" Type="http://schemas.openxmlformats.org/officeDocument/2006/relationships/image" Target="../media/image21.emf"/><Relationship Id="rId12" Type="http://schemas.openxmlformats.org/officeDocument/2006/relationships/image" Target="../media/image7.emf"/><Relationship Id="rId17" Type="http://schemas.openxmlformats.org/officeDocument/2006/relationships/image" Target="../media/image13.emf"/><Relationship Id="rId25" Type="http://schemas.openxmlformats.org/officeDocument/2006/relationships/image" Target="../media/image29.emf"/><Relationship Id="rId2" Type="http://schemas.openxmlformats.org/officeDocument/2006/relationships/image" Target="../media/image16.emf"/><Relationship Id="rId16" Type="http://schemas.openxmlformats.org/officeDocument/2006/relationships/image" Target="../media/image12.emf"/><Relationship Id="rId20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emf"/><Relationship Id="rId11" Type="http://schemas.openxmlformats.org/officeDocument/2006/relationships/image" Target="../media/image6.emf"/><Relationship Id="rId24" Type="http://schemas.openxmlformats.org/officeDocument/2006/relationships/image" Target="../media/image28.emf"/><Relationship Id="rId5" Type="http://schemas.openxmlformats.org/officeDocument/2006/relationships/image" Target="../media/image19.emf"/><Relationship Id="rId15" Type="http://schemas.openxmlformats.org/officeDocument/2006/relationships/image" Target="../media/image11.emf"/><Relationship Id="rId23" Type="http://schemas.openxmlformats.org/officeDocument/2006/relationships/image" Target="../media/image27.emf"/><Relationship Id="rId10" Type="http://schemas.openxmlformats.org/officeDocument/2006/relationships/image" Target="../media/image5.emf"/><Relationship Id="rId19" Type="http://schemas.openxmlformats.org/officeDocument/2006/relationships/image" Target="../media/image15.emf"/><Relationship Id="rId4" Type="http://schemas.openxmlformats.org/officeDocument/2006/relationships/image" Target="../media/image18.emf"/><Relationship Id="rId9" Type="http://schemas.openxmlformats.org/officeDocument/2006/relationships/image" Target="../media/image4.emf"/><Relationship Id="rId14" Type="http://schemas.openxmlformats.org/officeDocument/2006/relationships/image" Target="../media/image10.emf"/><Relationship Id="rId22" Type="http://schemas.openxmlformats.org/officeDocument/2006/relationships/image" Target="../media/image26.e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13" Type="http://schemas.openxmlformats.org/officeDocument/2006/relationships/image" Target="../media/image8.emf"/><Relationship Id="rId18" Type="http://schemas.openxmlformats.org/officeDocument/2006/relationships/image" Target="../media/image14.emf"/><Relationship Id="rId3" Type="http://schemas.openxmlformats.org/officeDocument/2006/relationships/image" Target="../media/image17.emf"/><Relationship Id="rId21" Type="http://schemas.openxmlformats.org/officeDocument/2006/relationships/image" Target="../media/image25.emf"/><Relationship Id="rId7" Type="http://schemas.openxmlformats.org/officeDocument/2006/relationships/image" Target="../media/image21.emf"/><Relationship Id="rId12" Type="http://schemas.openxmlformats.org/officeDocument/2006/relationships/image" Target="../media/image7.emf"/><Relationship Id="rId17" Type="http://schemas.openxmlformats.org/officeDocument/2006/relationships/image" Target="../media/image13.emf"/><Relationship Id="rId25" Type="http://schemas.openxmlformats.org/officeDocument/2006/relationships/image" Target="../media/image29.emf"/><Relationship Id="rId2" Type="http://schemas.openxmlformats.org/officeDocument/2006/relationships/image" Target="../media/image16.emf"/><Relationship Id="rId16" Type="http://schemas.openxmlformats.org/officeDocument/2006/relationships/image" Target="../media/image12.emf"/><Relationship Id="rId20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emf"/><Relationship Id="rId11" Type="http://schemas.openxmlformats.org/officeDocument/2006/relationships/image" Target="../media/image6.emf"/><Relationship Id="rId24" Type="http://schemas.openxmlformats.org/officeDocument/2006/relationships/image" Target="../media/image28.emf"/><Relationship Id="rId5" Type="http://schemas.openxmlformats.org/officeDocument/2006/relationships/image" Target="../media/image19.emf"/><Relationship Id="rId15" Type="http://schemas.openxmlformats.org/officeDocument/2006/relationships/image" Target="../media/image11.emf"/><Relationship Id="rId23" Type="http://schemas.openxmlformats.org/officeDocument/2006/relationships/image" Target="../media/image27.emf"/><Relationship Id="rId10" Type="http://schemas.openxmlformats.org/officeDocument/2006/relationships/image" Target="../media/image5.emf"/><Relationship Id="rId19" Type="http://schemas.openxmlformats.org/officeDocument/2006/relationships/image" Target="../media/image15.emf"/><Relationship Id="rId4" Type="http://schemas.openxmlformats.org/officeDocument/2006/relationships/image" Target="../media/image18.emf"/><Relationship Id="rId9" Type="http://schemas.openxmlformats.org/officeDocument/2006/relationships/image" Target="../media/image4.emf"/><Relationship Id="rId14" Type="http://schemas.openxmlformats.org/officeDocument/2006/relationships/image" Target="../media/image10.emf"/><Relationship Id="rId22" Type="http://schemas.openxmlformats.org/officeDocument/2006/relationships/image" Target="../media/image26.e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English Advent Calendar</a:t>
            </a:r>
            <a:br>
              <a:rPr lang="cs-CZ" smtClean="0"/>
            </a:br>
            <a:r>
              <a:rPr lang="cs-CZ" sz="3200" smtClean="0"/>
              <a:t>24 Christmas words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mtClean="0"/>
              <a:t>Interaktivní cvičení a pracovní listy pro 3. – 5. třídy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mtClean="0"/>
              <a:t>Autor: Kateřina Zídková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extovéPole 1"/>
          <p:cNvSpPr txBox="1">
            <a:spLocks noChangeArrowheads="1"/>
          </p:cNvSpPr>
          <p:nvPr/>
        </p:nvSpPr>
        <p:spPr bwMode="auto">
          <a:xfrm>
            <a:off x="755650" y="692150"/>
            <a:ext cx="7759700" cy="3694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Metodické pokyny: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24 obrázků s vánočními motivy a 24 anglických slovíček může sloužit jako oživení </a:t>
            </a:r>
          </a:p>
          <a:p>
            <a:r>
              <a:rPr lang="cs-CZ">
                <a:latin typeface="Calibri" pitchFamily="34" charset="0"/>
              </a:rPr>
              <a:t>předvánočních hodin angličtiny.</a:t>
            </a:r>
          </a:p>
          <a:p>
            <a:r>
              <a:rPr lang="cs-CZ">
                <a:latin typeface="Calibri" pitchFamily="34" charset="0"/>
              </a:rPr>
              <a:t>Zadání k interaktivním cvičením jsou přímo na listech prezentace.</a:t>
            </a:r>
          </a:p>
          <a:p>
            <a:r>
              <a:rPr lang="cs-CZ">
                <a:latin typeface="Calibri" pitchFamily="34" charset="0"/>
              </a:rPr>
              <a:t>Obdoba cvičení je zde v černobílé verzi pro snadnější vytištění a použití jako </a:t>
            </a:r>
          </a:p>
          <a:p>
            <a:r>
              <a:rPr lang="cs-CZ">
                <a:latin typeface="Calibri" pitchFamily="34" charset="0"/>
              </a:rPr>
              <a:t>pracovních listů.</a:t>
            </a:r>
          </a:p>
          <a:p>
            <a:r>
              <a:rPr lang="cs-CZ">
                <a:latin typeface="Calibri" pitchFamily="34" charset="0"/>
              </a:rPr>
              <a:t>Nejdříve cvičíme prvních 6 slovíček, pak 12, 18, a nakonec 24. </a:t>
            </a:r>
          </a:p>
          <a:p>
            <a:r>
              <a:rPr lang="cs-CZ">
                <a:latin typeface="Calibri" pitchFamily="34" charset="0"/>
              </a:rPr>
              <a:t>Můžeme zde ukázat užití neurčitých a určitých členů.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Tato prezentace a pracovní listy vznikly jako doplňkové materiály </a:t>
            </a:r>
          </a:p>
          <a:p>
            <a:r>
              <a:rPr lang="cs-CZ">
                <a:latin typeface="Calibri" pitchFamily="34" charset="0"/>
              </a:rPr>
              <a:t>k English Advent Calendar, učební pomůcce pro hodiny  využívající metody CLIL.</a:t>
            </a:r>
          </a:p>
          <a:p>
            <a:r>
              <a:rPr lang="cs-CZ">
                <a:latin typeface="Calibri" pitchFamily="34" charset="0"/>
              </a:rPr>
              <a:t>Více na www.anglictina-pro-nejmensi.webnode.cz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Obdélník 1"/>
          <p:cNvSpPr>
            <a:spLocks noChangeArrowheads="1"/>
          </p:cNvSpPr>
          <p:nvPr/>
        </p:nvSpPr>
        <p:spPr bwMode="auto">
          <a:xfrm>
            <a:off x="250825" y="333375"/>
            <a:ext cx="6175375" cy="156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Na </a:t>
            </a:r>
            <a:r>
              <a:rPr lang="cs-CZ" sz="2400" b="1" u="sng">
                <a:solidFill>
                  <a:srgbClr val="000000"/>
                </a:solidFill>
                <a:latin typeface="Calibri" pitchFamily="34" charset="0"/>
              </a:rPr>
              <a:t>www. anglictina-pro-nejmensi.webnode.cz </a:t>
            </a:r>
          </a:p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najdete kontakt k objednání English Advent Calendar za 43,-Kč,  metodický list s tipy na hodiny CLIL na 1. stupni ZŠ. </a:t>
            </a:r>
          </a:p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Na </a:t>
            </a:r>
            <a:r>
              <a:rPr lang="cs-CZ" b="1" u="sng">
                <a:solidFill>
                  <a:srgbClr val="000000"/>
                </a:solidFill>
                <a:latin typeface="Calibri" pitchFamily="34" charset="0"/>
              </a:rPr>
              <a:t>www.dumy.cz</a:t>
            </a:r>
            <a:r>
              <a:rPr lang="cs-CZ">
                <a:solidFill>
                  <a:srgbClr val="000000"/>
                </a:solidFill>
                <a:latin typeface="Calibri" pitchFamily="34" charset="0"/>
              </a:rPr>
              <a:t> se mohou objevit další </a:t>
            </a:r>
          </a:p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související materiály.</a:t>
            </a:r>
            <a:endParaRPr lang="cs-CZ" b="1" u="sng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-1234433">
            <a:off x="5581650" y="754063"/>
            <a:ext cx="3235325" cy="244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732265">
            <a:off x="263525" y="3054350"/>
            <a:ext cx="8132763" cy="322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10741" y="77717"/>
            <a:ext cx="972000" cy="972000"/>
          </a:xfrm>
          <a:prstGeom prst="ellipse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01958" y="1160856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01957" y="2223175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19156" y="3321095"/>
            <a:ext cx="980782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20830" y="4473223"/>
            <a:ext cx="980784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19155" y="5661248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062413" y="5260975"/>
            <a:ext cx="10191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candle </a:t>
            </a:r>
            <a:endParaRPr lang="en-US">
              <a:latin typeface="Calibri" pitchFamily="34" charset="0"/>
            </a:endParaRP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4178300" y="1854200"/>
            <a:ext cx="7445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</a:t>
            </a:r>
            <a:r>
              <a:rPr lang="en-US">
                <a:latin typeface="Calibri" pitchFamily="34" charset="0"/>
              </a:rPr>
              <a:t>bell </a:t>
            </a:r>
            <a:endParaRPr lang="cs-CZ">
              <a:latin typeface="Calibri" pitchFamily="34" charset="0"/>
            </a:endParaRP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3703638" y="4511675"/>
            <a:ext cx="17145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</a:t>
            </a:r>
            <a:r>
              <a:rPr lang="en-US">
                <a:latin typeface="Calibri" pitchFamily="34" charset="0"/>
              </a:rPr>
              <a:t>Christmas tree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4221163" y="5962650"/>
            <a:ext cx="7016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star</a:t>
            </a:r>
            <a:endParaRPr lang="en-US">
              <a:latin typeface="Calibri" pitchFamily="34" charset="0"/>
            </a:endParaRP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4073525" y="3622675"/>
            <a:ext cx="9413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</a:t>
            </a:r>
            <a:r>
              <a:rPr lang="en-US">
                <a:latin typeface="Calibri" pitchFamily="34" charset="0"/>
              </a:rPr>
              <a:t>comet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4040188" y="2670175"/>
            <a:ext cx="1063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</a:t>
            </a:r>
            <a:r>
              <a:rPr lang="en-US">
                <a:latin typeface="Calibri" pitchFamily="34" charset="0"/>
              </a:rPr>
              <a:t>present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374900" y="333375"/>
            <a:ext cx="4394200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>
                <a:solidFill>
                  <a:schemeClr val="accent1">
                    <a:lumMod val="75000"/>
                  </a:schemeClr>
                </a:solidFill>
                <a:latin typeface="+mn-lt"/>
                <a:cs typeface="+mn-cs"/>
              </a:rPr>
              <a:t>Read and touch the right picture.</a:t>
            </a:r>
            <a:endParaRPr lang="cs-CZ" sz="2400" b="1">
              <a:solidFill>
                <a:schemeClr val="accent1">
                  <a:lumMod val="75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78 -0.01064 L -0.13611 0.10497 C -0.16649 0.13225 -0.20069 0.1385 -0.23038 0.12324 C -0.26528 0.10566 -0.28594 0.07075 -0.29375 0.02404 L -0.33698 -0.1859 " pathEditMode="relative" rAng="6673484" ptsTypes="FffFF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208" y="2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986 0.04486 L -0.08194 0.15908 C -0.09219 0.18289 -0.11354 0.20902 -0.13819 0.23006 C -0.16701 0.25388 -0.19271 0.26682 -0.21372 0.26937 L -0.31319 0.28185 " pathEditMode="relative" rAng="3475345" ptsTypes="FffFF">
                                      <p:cBhvr>
                                        <p:cTn id="1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69" y="152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389 0.04393 L -0.0835 0.13133 C -0.09739 0.14983 -0.12066 0.17202 -0.14671 0.19191 C -0.17674 0.21549 -0.20209 0.22983 -0.22188 0.23676 L -0.31268 0.27098 " pathEditMode="relative" rAng="3621661" ptsTypes="FffFF">
                                      <p:cBhvr>
                                        <p:cTn id="1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167" y="131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04 -0.01295 L -0.11145 0.02127 C -0.1368 0.0296 -0.16545 0.02289 -0.19097 0.00347 C -0.21927 -0.0178 -0.23663 -0.04786 -0.24322 -0.08139 L -0.27864 -0.23329 " pathEditMode="relative" rAng="7215627" ptsTypes="FffFF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944" y="-47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45087E-6 L -0.11215 -0.11746 C -0.13264 -0.14313 -0.16146 -0.18659 -0.18802 -0.23376 C -0.21701 -0.28925 -0.2342 -0.33966 -0.246 -0.37411 L -0.28889 -0.55399 " pathEditMode="relative" rAng="8712169" ptsTypes="FffFF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667" y="-256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927 -0.04116 L -0.1158 -0.03075 C -0.14462 -0.02636 -0.17899 -0.03954 -0.2092 -0.06474 C -0.24427 -0.09341 -0.2658 -0.12855 -0.27604 -0.16624 L -0.32483 -0.33179 " pathEditMode="relative" rAng="1945107" ptsTypes="FffFF">
                                      <p:cBhvr>
                                        <p:cTn id="3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104" y="-84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6" grpId="0"/>
      <p:bldP spid="13" grpId="0"/>
      <p:bldP spid="14" grpId="0"/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10741" y="77717"/>
            <a:ext cx="972000" cy="972000"/>
          </a:xfrm>
          <a:prstGeom prst="ellipse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01958" y="1160856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01957" y="2223175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19156" y="3321095"/>
            <a:ext cx="980782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20830" y="4473223"/>
            <a:ext cx="980784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19155" y="5661248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062413" y="5378450"/>
            <a:ext cx="10191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candle </a:t>
            </a:r>
            <a:endParaRPr lang="en-US">
              <a:latin typeface="Calibri" pitchFamily="34" charset="0"/>
            </a:endParaRP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4178300" y="1854200"/>
            <a:ext cx="7445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</a:t>
            </a:r>
            <a:r>
              <a:rPr lang="en-US">
                <a:latin typeface="Calibri" pitchFamily="34" charset="0"/>
              </a:rPr>
              <a:t>bell </a:t>
            </a:r>
            <a:endParaRPr lang="cs-CZ">
              <a:latin typeface="Calibri" pitchFamily="34" charset="0"/>
            </a:endParaRP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3703638" y="4511675"/>
            <a:ext cx="17145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</a:t>
            </a:r>
            <a:r>
              <a:rPr lang="en-US">
                <a:latin typeface="Calibri" pitchFamily="34" charset="0"/>
              </a:rPr>
              <a:t>Christmas tree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4221163" y="5962650"/>
            <a:ext cx="7016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star</a:t>
            </a:r>
            <a:endParaRPr lang="en-US">
              <a:latin typeface="Calibri" pitchFamily="34" charset="0"/>
            </a:endParaRP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4073525" y="3622675"/>
            <a:ext cx="9413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</a:t>
            </a:r>
            <a:r>
              <a:rPr lang="en-US">
                <a:latin typeface="Calibri" pitchFamily="34" charset="0"/>
              </a:rPr>
              <a:t>comet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4040188" y="2792413"/>
            <a:ext cx="1063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</a:t>
            </a:r>
            <a:r>
              <a:rPr lang="en-US">
                <a:latin typeface="Calibri" pitchFamily="34" charset="0"/>
              </a:rPr>
              <a:t>present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374900" y="333375"/>
            <a:ext cx="4394200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>
                <a:solidFill>
                  <a:schemeClr val="accent1">
                    <a:lumMod val="75000"/>
                  </a:schemeClr>
                </a:solidFill>
                <a:latin typeface="+mn-lt"/>
                <a:cs typeface="+mn-cs"/>
              </a:rPr>
              <a:t>Read and touch the right picture.</a:t>
            </a:r>
            <a:endParaRPr lang="cs-CZ" sz="2400" b="1">
              <a:solidFill>
                <a:schemeClr val="accent1">
                  <a:lumMod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7865380" y="77717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9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7865380" y="1160856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20" name="Picture 4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7865380" y="2223175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21" name="Picture 5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7865380" y="3321095"/>
            <a:ext cx="1047010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22" name="Picture 6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7931606" y="4473223"/>
            <a:ext cx="980784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23" name="Picture 7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7931606" y="5706091"/>
            <a:ext cx="980784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4167188" y="4051300"/>
            <a:ext cx="7556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bow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3703638" y="976313"/>
            <a:ext cx="11985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jinglebell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3857625" y="1422400"/>
            <a:ext cx="8905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sleigh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4021138" y="3254375"/>
            <a:ext cx="11017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the moon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203700" y="4891088"/>
            <a:ext cx="682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snow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944938" y="2293938"/>
            <a:ext cx="11239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jinglebells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78 -0.01064 L -0.13611 0.10497 C -0.16649 0.13225 -0.20069 0.1385 -0.23038 0.12324 C -0.26528 0.10566 -0.28594 0.07075 -0.29375 0.02404 L -0.33698 -0.1859 " pathEditMode="relative" rAng="6673484" ptsTypes="FffFF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208" y="2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986 0.04486 L -0.08194 0.15908 C -0.09219 0.18289 -0.11354 0.20902 -0.13819 0.23006 C -0.16701 0.25388 -0.19271 0.26682 -0.21372 0.26937 L -0.31319 0.28185 " pathEditMode="relative" rAng="3475345" ptsTypes="FffFF">
                                      <p:cBhvr>
                                        <p:cTn id="1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69" y="152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389 0.04393 L -0.0835 0.13133 C -0.09739 0.14983 -0.12066 0.17202 -0.14671 0.19191 C -0.17674 0.21549 -0.20209 0.22983 -0.22188 0.23676 L -0.31268 0.27098 " pathEditMode="relative" rAng="3621661" ptsTypes="FffFF">
                                      <p:cBhvr>
                                        <p:cTn id="1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167" y="131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04 -0.01295 L -0.11145 0.02127 C -0.1368 0.0296 -0.16545 0.02289 -0.19097 0.00347 C -0.21927 -0.0178 -0.23663 -0.04786 -0.24322 -0.08139 L -0.27864 -0.23329 " pathEditMode="relative" rAng="7215627" ptsTypes="FffFF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944" y="-47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45087E-6 L -0.11215 -0.11746 C -0.13264 -0.14313 -0.16146 -0.18659 -0.18802 -0.23376 C -0.21701 -0.28925 -0.2342 -0.33966 -0.246 -0.37411 L -0.28889 -0.55399 " pathEditMode="relative" rAng="8712169" ptsTypes="FffFF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667" y="-256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927 -0.04116 L -0.1158 -0.03075 C -0.14462 -0.02636 -0.17899 -0.03954 -0.2092 -0.06474 C -0.24427 -0.09341 -0.2658 -0.12855 -0.27604 -0.16624 L -0.32483 -0.33179 " pathEditMode="relative" rAng="1945107" ptsTypes="FffFF">
                                      <p:cBhvr>
                                        <p:cTn id="3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104" y="-84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3.00578E-6 L 0.07518 0.08463 C 0.08924 0.1022 0.11511 0.11815 0.14236 0.12786 C 0.17361 0.13896 0.19983 0.14174 0.22014 0.13642 L 0.31424 0.11214 " pathEditMode="relative" rAng="-26099843" ptsTypes="FffFF">
                                      <p:cBhvr>
                                        <p:cTn id="3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983" y="92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184 0.47422 L 0.22951 0.34728 C 0.21128 0.32994 0.18576 0.28578 0.15816 0.25641 C 0.12639 0.22196 0.11389 0.18428 0.09618 0.16347 L 0.03003 0.05156 " pathEditMode="relative" rAng="0" ptsTypes="FffFF">
                                      <p:cBhvr>
                                        <p:cTn id="41" dur="2000" spd="-100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427" y="-211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56 0.04925 L 0.01111 0.25295 C 0.01059 0.29665 0.02639 0.34613 0.05156 0.38683 C 0.08056 0.43353 0.11268 0.46105 0.14514 0.46891 L 0.29479 0.51515 " pathEditMode="relative" rAng="-2371294" ptsTypes="FffFF">
                                      <p:cBhvr>
                                        <p:cTn id="4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601" y="286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9.24855E-7 L 0.11198 0.19884 C 0.13542 0.24324 0.16459 0.26497 0.19046 0.25827 C 0.21997 0.25064 0.23976 0.21734 0.24914 0.16324 L 0.29653 -0.07561 " pathEditMode="relative" rAng="-6053740" ptsTypes="FffFF">
                                      <p:cBhvr>
                                        <p:cTn id="5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979" y="110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6.93642E-7 L 0.15104 -0.05526 C 0.18386 -0.06636 0.21684 -0.09804 0.23959 -0.14104 C 0.26563 -0.19052 0.27657 -0.23954 0.27275 -0.28509 L 0.26077 -0.49457 " pathEditMode="relative" rAng="-24889276" ptsTypes="FffFF">
                                      <p:cBhvr>
                                        <p:cTn id="5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559" y="-195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08 -0.0067 L 0.05347 -0.11676 C 0.06423 -0.14058 0.08524 -0.16393 0.11076 -0.17965 C 0.13941 -0.19676 0.16528 -0.20347 0.18576 -0.19861 L 0.28403 -0.18381 " pathEditMode="relative" rAng="14706107" ptsTypes="FffFF">
                                      <p:cBhvr>
                                        <p:cTn id="6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830" y="-130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6" grpId="0"/>
      <p:bldP spid="13" grpId="0"/>
      <p:bldP spid="14" grpId="0"/>
      <p:bldP spid="15" grpId="0"/>
      <p:bldP spid="16" grpId="0"/>
      <p:bldP spid="17" grpId="0"/>
      <p:bldP spid="2" grpId="0"/>
      <p:bldP spid="24" grpId="0"/>
      <p:bldP spid="25" grpId="0"/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10741" y="77717"/>
            <a:ext cx="972000" cy="972000"/>
          </a:xfrm>
          <a:prstGeom prst="ellipse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01958" y="1160856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01957" y="2223175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19156" y="3321095"/>
            <a:ext cx="980782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20830" y="4473223"/>
            <a:ext cx="980784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19155" y="5661248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8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7865380" y="77717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9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7865380" y="1160856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0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7865380" y="2223175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11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7865380" y="3321095"/>
            <a:ext cx="1047010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12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7931606" y="4473223"/>
            <a:ext cx="980784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13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7931606" y="5706091"/>
            <a:ext cx="980784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sp>
        <p:nvSpPr>
          <p:cNvPr id="18445" name="TextovéPole 13"/>
          <p:cNvSpPr txBox="1">
            <a:spLocks noChangeArrowheads="1"/>
          </p:cNvSpPr>
          <p:nvPr/>
        </p:nvSpPr>
        <p:spPr bwMode="auto">
          <a:xfrm>
            <a:off x="4062413" y="5378450"/>
            <a:ext cx="10191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candle </a:t>
            </a:r>
            <a:endParaRPr lang="en-US">
              <a:latin typeface="Calibri" pitchFamily="34" charset="0"/>
            </a:endParaRPr>
          </a:p>
        </p:txBody>
      </p:sp>
      <p:sp>
        <p:nvSpPr>
          <p:cNvPr id="18446" name="TextovéPole 14"/>
          <p:cNvSpPr txBox="1">
            <a:spLocks noChangeArrowheads="1"/>
          </p:cNvSpPr>
          <p:nvPr/>
        </p:nvSpPr>
        <p:spPr bwMode="auto">
          <a:xfrm>
            <a:off x="4178300" y="1854200"/>
            <a:ext cx="7445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</a:t>
            </a:r>
            <a:r>
              <a:rPr lang="en-US">
                <a:latin typeface="Calibri" pitchFamily="34" charset="0"/>
              </a:rPr>
              <a:t>bell </a:t>
            </a:r>
            <a:endParaRPr lang="cs-CZ">
              <a:latin typeface="Calibri" pitchFamily="34" charset="0"/>
            </a:endParaRPr>
          </a:p>
        </p:txBody>
      </p:sp>
      <p:sp>
        <p:nvSpPr>
          <p:cNvPr id="18447" name="TextovéPole 15"/>
          <p:cNvSpPr txBox="1">
            <a:spLocks noChangeArrowheads="1"/>
          </p:cNvSpPr>
          <p:nvPr/>
        </p:nvSpPr>
        <p:spPr bwMode="auto">
          <a:xfrm>
            <a:off x="3703638" y="4511675"/>
            <a:ext cx="17145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</a:t>
            </a:r>
            <a:r>
              <a:rPr lang="en-US">
                <a:latin typeface="Calibri" pitchFamily="34" charset="0"/>
              </a:rPr>
              <a:t>Christmas tree</a:t>
            </a:r>
          </a:p>
        </p:txBody>
      </p:sp>
      <p:sp>
        <p:nvSpPr>
          <p:cNvPr id="18448" name="TextovéPole 16"/>
          <p:cNvSpPr txBox="1">
            <a:spLocks noChangeArrowheads="1"/>
          </p:cNvSpPr>
          <p:nvPr/>
        </p:nvSpPr>
        <p:spPr bwMode="auto">
          <a:xfrm>
            <a:off x="4221163" y="5962650"/>
            <a:ext cx="7016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star</a:t>
            </a:r>
            <a:endParaRPr lang="en-US">
              <a:latin typeface="Calibri" pitchFamily="34" charset="0"/>
            </a:endParaRPr>
          </a:p>
        </p:txBody>
      </p:sp>
      <p:sp>
        <p:nvSpPr>
          <p:cNvPr id="18449" name="TextovéPole 17"/>
          <p:cNvSpPr txBox="1">
            <a:spLocks noChangeArrowheads="1"/>
          </p:cNvSpPr>
          <p:nvPr/>
        </p:nvSpPr>
        <p:spPr bwMode="auto">
          <a:xfrm>
            <a:off x="4073525" y="3622675"/>
            <a:ext cx="9413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</a:t>
            </a:r>
            <a:r>
              <a:rPr lang="en-US">
                <a:latin typeface="Calibri" pitchFamily="34" charset="0"/>
              </a:rPr>
              <a:t>comet</a:t>
            </a:r>
          </a:p>
        </p:txBody>
      </p:sp>
      <p:sp>
        <p:nvSpPr>
          <p:cNvPr id="18450" name="TextovéPole 18"/>
          <p:cNvSpPr txBox="1">
            <a:spLocks noChangeArrowheads="1"/>
          </p:cNvSpPr>
          <p:nvPr/>
        </p:nvSpPr>
        <p:spPr bwMode="auto">
          <a:xfrm>
            <a:off x="4040188" y="2792413"/>
            <a:ext cx="1063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</a:t>
            </a:r>
            <a:r>
              <a:rPr lang="en-US">
                <a:latin typeface="Calibri" pitchFamily="34" charset="0"/>
              </a:rPr>
              <a:t>present</a:t>
            </a:r>
          </a:p>
        </p:txBody>
      </p:sp>
      <p:sp>
        <p:nvSpPr>
          <p:cNvPr id="18451" name="TextovéPole 19"/>
          <p:cNvSpPr txBox="1">
            <a:spLocks noChangeArrowheads="1"/>
          </p:cNvSpPr>
          <p:nvPr/>
        </p:nvSpPr>
        <p:spPr bwMode="auto">
          <a:xfrm>
            <a:off x="4167188" y="4051300"/>
            <a:ext cx="7556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bow</a:t>
            </a:r>
          </a:p>
        </p:txBody>
      </p:sp>
      <p:sp>
        <p:nvSpPr>
          <p:cNvPr id="18452" name="TextovéPole 20"/>
          <p:cNvSpPr txBox="1">
            <a:spLocks noChangeArrowheads="1"/>
          </p:cNvSpPr>
          <p:nvPr/>
        </p:nvSpPr>
        <p:spPr bwMode="auto">
          <a:xfrm>
            <a:off x="3703638" y="976313"/>
            <a:ext cx="11985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jinglebell</a:t>
            </a:r>
          </a:p>
        </p:txBody>
      </p:sp>
      <p:sp>
        <p:nvSpPr>
          <p:cNvPr id="18453" name="TextovéPole 21"/>
          <p:cNvSpPr txBox="1">
            <a:spLocks noChangeArrowheads="1"/>
          </p:cNvSpPr>
          <p:nvPr/>
        </p:nvSpPr>
        <p:spPr bwMode="auto">
          <a:xfrm>
            <a:off x="3857625" y="1422400"/>
            <a:ext cx="8905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sleigh</a:t>
            </a:r>
          </a:p>
        </p:txBody>
      </p:sp>
      <p:sp>
        <p:nvSpPr>
          <p:cNvPr id="18454" name="TextovéPole 22"/>
          <p:cNvSpPr txBox="1">
            <a:spLocks noChangeArrowheads="1"/>
          </p:cNvSpPr>
          <p:nvPr/>
        </p:nvSpPr>
        <p:spPr bwMode="auto">
          <a:xfrm>
            <a:off x="4021138" y="3254375"/>
            <a:ext cx="11017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the moon</a:t>
            </a:r>
          </a:p>
        </p:txBody>
      </p:sp>
      <p:sp>
        <p:nvSpPr>
          <p:cNvPr id="18455" name="TextovéPole 23"/>
          <p:cNvSpPr txBox="1">
            <a:spLocks noChangeArrowheads="1"/>
          </p:cNvSpPr>
          <p:nvPr/>
        </p:nvSpPr>
        <p:spPr bwMode="auto">
          <a:xfrm>
            <a:off x="4203700" y="4891088"/>
            <a:ext cx="682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snow</a:t>
            </a:r>
          </a:p>
        </p:txBody>
      </p:sp>
      <p:sp>
        <p:nvSpPr>
          <p:cNvPr id="18456" name="TextovéPole 24"/>
          <p:cNvSpPr txBox="1">
            <a:spLocks noChangeArrowheads="1"/>
          </p:cNvSpPr>
          <p:nvPr/>
        </p:nvSpPr>
        <p:spPr bwMode="auto">
          <a:xfrm>
            <a:off x="3944938" y="2293938"/>
            <a:ext cx="11239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jinglebells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855913" y="230188"/>
            <a:ext cx="3302000" cy="4000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>
                <a:solidFill>
                  <a:schemeClr val="bg1">
                    <a:lumMod val="50000"/>
                  </a:schemeClr>
                </a:solidFill>
                <a:latin typeface="+mn-lt"/>
                <a:cs typeface="+mn-cs"/>
              </a:rPr>
              <a:t>Match the words and pictures</a:t>
            </a:r>
            <a:endParaRPr lang="cs-CZ" sz="2000">
              <a:solidFill>
                <a:schemeClr val="bg1">
                  <a:lumMod val="50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biLevel thresh="50000"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388352" y="1506199"/>
            <a:ext cx="972000" cy="972000"/>
          </a:xfrm>
          <a:prstGeom prst="ellipse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biLevel thresh="50000"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195736" y="4951450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biLevel thresh="50000"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278484" y="3784817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biLevel thresh="50000"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167722" y="5823602"/>
            <a:ext cx="980782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biLevel thresh="50000"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208224" y="2650429"/>
            <a:ext cx="980784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biLevel thresh="50000"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297701" y="3079288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8" cstate="print">
            <a:biLevel thresh="50000"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456444" y="3749954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9" cstate="print">
            <a:biLevel thresh="50000"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051720" y="534199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0" cstate="print">
            <a:biLevel thresh="50000"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452035" y="2791818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11" cstate="print">
            <a:biLevel thresh="50000"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412204" y="4756817"/>
            <a:ext cx="1047010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12" cstate="print">
            <a:biLevel thresh="50000"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921812" y="373522"/>
            <a:ext cx="980784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13" cstate="print">
            <a:biLevel thresh="50000"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278483" y="2004484"/>
            <a:ext cx="980784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4062413" y="5378450"/>
            <a:ext cx="10191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candle </a:t>
            </a:r>
            <a:endParaRPr lang="en-US">
              <a:latin typeface="Calibri" pitchFamily="34" charset="0"/>
            </a:endParaRP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4178300" y="1854200"/>
            <a:ext cx="7445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</a:t>
            </a:r>
            <a:r>
              <a:rPr lang="en-US">
                <a:latin typeface="Calibri" pitchFamily="34" charset="0"/>
              </a:rPr>
              <a:t>bell </a:t>
            </a:r>
            <a:endParaRPr lang="cs-CZ">
              <a:latin typeface="Calibri" pitchFamily="34" charset="0"/>
            </a:endParaRP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3703638" y="4511675"/>
            <a:ext cx="17145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</a:t>
            </a:r>
            <a:r>
              <a:rPr lang="en-US">
                <a:latin typeface="Calibri" pitchFamily="34" charset="0"/>
              </a:rPr>
              <a:t>Christmas tree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4221163" y="5962650"/>
            <a:ext cx="7016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star</a:t>
            </a:r>
            <a:endParaRPr lang="en-US">
              <a:latin typeface="Calibri" pitchFamily="34" charset="0"/>
            </a:endParaRP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4073525" y="3622675"/>
            <a:ext cx="9413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</a:t>
            </a:r>
            <a:r>
              <a:rPr lang="en-US">
                <a:latin typeface="Calibri" pitchFamily="34" charset="0"/>
              </a:rPr>
              <a:t>comet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4040188" y="2792413"/>
            <a:ext cx="1063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</a:t>
            </a:r>
            <a:r>
              <a:rPr lang="en-US">
                <a:latin typeface="Calibri" pitchFamily="34" charset="0"/>
              </a:rPr>
              <a:t>present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4167188" y="4051300"/>
            <a:ext cx="7556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bow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3703638" y="976313"/>
            <a:ext cx="11985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jinglebell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3857625" y="1422400"/>
            <a:ext cx="8905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sleigh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4021138" y="3254375"/>
            <a:ext cx="11017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the moon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4203700" y="4891088"/>
            <a:ext cx="682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snow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3944938" y="2293938"/>
            <a:ext cx="11239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jinglebells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855913" y="230188"/>
            <a:ext cx="2801937" cy="4000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>
                <a:solidFill>
                  <a:schemeClr val="bg1">
                    <a:lumMod val="50000"/>
                  </a:schemeClr>
                </a:solidFill>
                <a:latin typeface="+mn-lt"/>
                <a:cs typeface="+mn-cs"/>
              </a:rPr>
              <a:t>What are these pictures?</a:t>
            </a:r>
            <a:endParaRPr lang="cs-CZ" sz="2000">
              <a:solidFill>
                <a:schemeClr val="bg1">
                  <a:lumMod val="50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005592" y="2223175"/>
            <a:ext cx="977837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896244" y="1942725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368799" y="188640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561328" y="3984301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/>
            </a:extLst>
          </a:blip>
          <a:srcRect l="10687" t="3779" r="10689" b="5922"/>
          <a:stretch/>
        </p:blipFill>
        <p:spPr bwMode="auto">
          <a:xfrm>
            <a:off x="5407659" y="5395606"/>
            <a:ext cx="981346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/>
            </a:extLst>
          </a:blip>
          <a:srcRect l="5507" t="3180" r="9443"/>
          <a:stretch/>
        </p:blipFill>
        <p:spPr bwMode="auto">
          <a:xfrm>
            <a:off x="4784826" y="4389382"/>
            <a:ext cx="971860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292080" y="3015008"/>
            <a:ext cx="972000" cy="972000"/>
          </a:xfrm>
          <a:prstGeom prst="ellipse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446296" y="1083785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675455" y="856029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837514" y="3498301"/>
            <a:ext cx="980782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2" name="Picture 6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024808" y="4389382"/>
            <a:ext cx="980784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3" name="Picture 7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864826" y="5668953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534416" y="3151651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774653" y="1870833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6" name="Picture 4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832725" y="1295391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264080" y="4083518"/>
            <a:ext cx="1047010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8" name="Picture 6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446295" y="2312057"/>
            <a:ext cx="980784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9" name="Picture 7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346573" y="5395606"/>
            <a:ext cx="980784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sp>
        <p:nvSpPr>
          <p:cNvPr id="20499" name="TextovéPole 19"/>
          <p:cNvSpPr txBox="1">
            <a:spLocks noChangeArrowheads="1"/>
          </p:cNvSpPr>
          <p:nvPr/>
        </p:nvSpPr>
        <p:spPr bwMode="auto">
          <a:xfrm>
            <a:off x="176213" y="1949450"/>
            <a:ext cx="10207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candle </a:t>
            </a:r>
            <a:endParaRPr lang="en-US">
              <a:latin typeface="Calibri" pitchFamily="34" charset="0"/>
            </a:endParaRPr>
          </a:p>
        </p:txBody>
      </p:sp>
      <p:sp>
        <p:nvSpPr>
          <p:cNvPr id="20500" name="TextovéPole 20"/>
          <p:cNvSpPr txBox="1">
            <a:spLocks noChangeArrowheads="1"/>
          </p:cNvSpPr>
          <p:nvPr/>
        </p:nvSpPr>
        <p:spPr bwMode="auto">
          <a:xfrm>
            <a:off x="6808788" y="3352800"/>
            <a:ext cx="7429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</a:t>
            </a:r>
            <a:r>
              <a:rPr lang="en-US">
                <a:latin typeface="Calibri" pitchFamily="34" charset="0"/>
              </a:rPr>
              <a:t>bell </a:t>
            </a:r>
            <a:endParaRPr lang="cs-CZ">
              <a:latin typeface="Calibri" pitchFamily="34" charset="0"/>
            </a:endParaRPr>
          </a:p>
        </p:txBody>
      </p:sp>
      <p:sp>
        <p:nvSpPr>
          <p:cNvPr id="20501" name="TextovéPole 21"/>
          <p:cNvSpPr txBox="1">
            <a:spLocks noChangeArrowheads="1"/>
          </p:cNvSpPr>
          <p:nvPr/>
        </p:nvSpPr>
        <p:spPr bwMode="auto">
          <a:xfrm>
            <a:off x="244475" y="606425"/>
            <a:ext cx="17129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</a:t>
            </a:r>
            <a:r>
              <a:rPr lang="en-US">
                <a:latin typeface="Calibri" pitchFamily="34" charset="0"/>
              </a:rPr>
              <a:t>Christmas tree</a:t>
            </a:r>
          </a:p>
        </p:txBody>
      </p:sp>
      <p:sp>
        <p:nvSpPr>
          <p:cNvPr id="20502" name="TextovéPole 22"/>
          <p:cNvSpPr txBox="1">
            <a:spLocks noChangeArrowheads="1"/>
          </p:cNvSpPr>
          <p:nvPr/>
        </p:nvSpPr>
        <p:spPr bwMode="auto">
          <a:xfrm>
            <a:off x="6961188" y="5411788"/>
            <a:ext cx="7000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star</a:t>
            </a:r>
            <a:endParaRPr lang="en-US">
              <a:latin typeface="Calibri" pitchFamily="34" charset="0"/>
            </a:endParaRPr>
          </a:p>
        </p:txBody>
      </p:sp>
      <p:sp>
        <p:nvSpPr>
          <p:cNvPr id="20503" name="TextovéPole 23"/>
          <p:cNvSpPr txBox="1">
            <a:spLocks noChangeArrowheads="1"/>
          </p:cNvSpPr>
          <p:nvPr/>
        </p:nvSpPr>
        <p:spPr bwMode="auto">
          <a:xfrm>
            <a:off x="1174750" y="6154738"/>
            <a:ext cx="9413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</a:t>
            </a:r>
            <a:r>
              <a:rPr lang="en-US">
                <a:latin typeface="Calibri" pitchFamily="34" charset="0"/>
              </a:rPr>
              <a:t>comet</a:t>
            </a:r>
          </a:p>
        </p:txBody>
      </p:sp>
      <p:sp>
        <p:nvSpPr>
          <p:cNvPr id="20504" name="TextovéPole 24"/>
          <p:cNvSpPr txBox="1">
            <a:spLocks noChangeArrowheads="1"/>
          </p:cNvSpPr>
          <p:nvPr/>
        </p:nvSpPr>
        <p:spPr bwMode="auto">
          <a:xfrm>
            <a:off x="411163" y="5210175"/>
            <a:ext cx="1063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</a:t>
            </a:r>
            <a:r>
              <a:rPr lang="en-US">
                <a:latin typeface="Calibri" pitchFamily="34" charset="0"/>
              </a:rPr>
              <a:t>present</a:t>
            </a:r>
          </a:p>
        </p:txBody>
      </p:sp>
      <p:sp>
        <p:nvSpPr>
          <p:cNvPr id="20505" name="TextovéPole 25"/>
          <p:cNvSpPr txBox="1">
            <a:spLocks noChangeArrowheads="1"/>
          </p:cNvSpPr>
          <p:nvPr/>
        </p:nvSpPr>
        <p:spPr bwMode="auto">
          <a:xfrm>
            <a:off x="352425" y="2613025"/>
            <a:ext cx="7556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bow</a:t>
            </a:r>
          </a:p>
        </p:txBody>
      </p:sp>
      <p:sp>
        <p:nvSpPr>
          <p:cNvPr id="20506" name="TextovéPole 26"/>
          <p:cNvSpPr txBox="1">
            <a:spLocks noChangeArrowheads="1"/>
          </p:cNvSpPr>
          <p:nvPr/>
        </p:nvSpPr>
        <p:spPr bwMode="auto">
          <a:xfrm>
            <a:off x="273050" y="3506788"/>
            <a:ext cx="11985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jinglebell</a:t>
            </a:r>
          </a:p>
        </p:txBody>
      </p:sp>
      <p:sp>
        <p:nvSpPr>
          <p:cNvPr id="20507" name="TextovéPole 27"/>
          <p:cNvSpPr txBox="1">
            <a:spLocks noChangeArrowheads="1"/>
          </p:cNvSpPr>
          <p:nvPr/>
        </p:nvSpPr>
        <p:spPr bwMode="auto">
          <a:xfrm>
            <a:off x="285750" y="1301750"/>
            <a:ext cx="889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sleigh</a:t>
            </a:r>
          </a:p>
        </p:txBody>
      </p:sp>
      <p:sp>
        <p:nvSpPr>
          <p:cNvPr id="20508" name="TextovéPole 28"/>
          <p:cNvSpPr txBox="1">
            <a:spLocks noChangeArrowheads="1"/>
          </p:cNvSpPr>
          <p:nvPr/>
        </p:nvSpPr>
        <p:spPr bwMode="auto">
          <a:xfrm>
            <a:off x="7415213" y="1839913"/>
            <a:ext cx="11017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the moon</a:t>
            </a:r>
          </a:p>
        </p:txBody>
      </p:sp>
      <p:sp>
        <p:nvSpPr>
          <p:cNvPr id="20509" name="TextovéPole 29"/>
          <p:cNvSpPr txBox="1">
            <a:spLocks noChangeArrowheads="1"/>
          </p:cNvSpPr>
          <p:nvPr/>
        </p:nvSpPr>
        <p:spPr bwMode="auto">
          <a:xfrm>
            <a:off x="7840663" y="3705225"/>
            <a:ext cx="681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snow</a:t>
            </a:r>
          </a:p>
        </p:txBody>
      </p:sp>
      <p:sp>
        <p:nvSpPr>
          <p:cNvPr id="20510" name="TextovéPole 30"/>
          <p:cNvSpPr txBox="1">
            <a:spLocks noChangeArrowheads="1"/>
          </p:cNvSpPr>
          <p:nvPr/>
        </p:nvSpPr>
        <p:spPr bwMode="auto">
          <a:xfrm>
            <a:off x="244475" y="5692775"/>
            <a:ext cx="11239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jinglebells</a:t>
            </a:r>
          </a:p>
        </p:txBody>
      </p:sp>
      <p:sp>
        <p:nvSpPr>
          <p:cNvPr id="20511" name="TextovéPole 1"/>
          <p:cNvSpPr txBox="1">
            <a:spLocks noChangeArrowheads="1"/>
          </p:cNvSpPr>
          <p:nvPr/>
        </p:nvSpPr>
        <p:spPr bwMode="auto">
          <a:xfrm>
            <a:off x="6961188" y="674688"/>
            <a:ext cx="7556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carp</a:t>
            </a:r>
          </a:p>
        </p:txBody>
      </p:sp>
      <p:sp>
        <p:nvSpPr>
          <p:cNvPr id="20512" name="TextovéPole 2"/>
          <p:cNvSpPr txBox="1">
            <a:spLocks noChangeArrowheads="1"/>
          </p:cNvSpPr>
          <p:nvPr/>
        </p:nvSpPr>
        <p:spPr bwMode="auto">
          <a:xfrm>
            <a:off x="6203950" y="1200150"/>
            <a:ext cx="13604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decoration</a:t>
            </a:r>
          </a:p>
        </p:txBody>
      </p:sp>
      <p:sp>
        <p:nvSpPr>
          <p:cNvPr id="20513" name="TextovéPole 3"/>
          <p:cNvSpPr txBox="1">
            <a:spLocks noChangeArrowheads="1"/>
          </p:cNvSpPr>
          <p:nvPr/>
        </p:nvSpPr>
        <p:spPr bwMode="auto">
          <a:xfrm>
            <a:off x="120650" y="4200525"/>
            <a:ext cx="13255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golden pig</a:t>
            </a:r>
          </a:p>
        </p:txBody>
      </p:sp>
      <p:sp>
        <p:nvSpPr>
          <p:cNvPr id="20514" name="TextovéPole 4"/>
          <p:cNvSpPr txBox="1">
            <a:spLocks noChangeArrowheads="1"/>
          </p:cNvSpPr>
          <p:nvPr/>
        </p:nvSpPr>
        <p:spPr bwMode="auto">
          <a:xfrm>
            <a:off x="7716838" y="4470400"/>
            <a:ext cx="10096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the baby</a:t>
            </a:r>
          </a:p>
          <a:p>
            <a:r>
              <a:rPr lang="cs-CZ">
                <a:latin typeface="Calibri" pitchFamily="34" charset="0"/>
              </a:rPr>
              <a:t>Jesus</a:t>
            </a:r>
          </a:p>
        </p:txBody>
      </p:sp>
      <p:sp>
        <p:nvSpPr>
          <p:cNvPr id="20515" name="TextovéPole 5"/>
          <p:cNvSpPr txBox="1">
            <a:spLocks noChangeArrowheads="1"/>
          </p:cNvSpPr>
          <p:nvPr/>
        </p:nvSpPr>
        <p:spPr bwMode="auto">
          <a:xfrm>
            <a:off x="6961188" y="6154738"/>
            <a:ext cx="10652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mistletoe</a:t>
            </a:r>
          </a:p>
        </p:txBody>
      </p:sp>
      <p:sp>
        <p:nvSpPr>
          <p:cNvPr id="20516" name="TextovéPole 6"/>
          <p:cNvSpPr txBox="1">
            <a:spLocks noChangeArrowheads="1"/>
          </p:cNvSpPr>
          <p:nvPr/>
        </p:nvSpPr>
        <p:spPr bwMode="auto">
          <a:xfrm>
            <a:off x="7005638" y="2524125"/>
            <a:ext cx="15494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halved apple</a:t>
            </a:r>
          </a:p>
        </p:txBody>
      </p:sp>
      <p:sp>
        <p:nvSpPr>
          <p:cNvPr id="3072" name="TextovéPole 3071"/>
          <p:cNvSpPr txBox="1"/>
          <p:nvPr/>
        </p:nvSpPr>
        <p:spPr>
          <a:xfrm>
            <a:off x="1905000" y="206375"/>
            <a:ext cx="3136900" cy="4000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>
                <a:solidFill>
                  <a:schemeClr val="bg1">
                    <a:lumMod val="50000"/>
                  </a:schemeClr>
                </a:solidFill>
                <a:latin typeface="+mn-lt"/>
                <a:cs typeface="+mn-cs"/>
              </a:rPr>
              <a:t>Read and touch the picture.</a:t>
            </a:r>
            <a:endParaRPr lang="cs-CZ" sz="2000" b="1">
              <a:solidFill>
                <a:schemeClr val="bg1">
                  <a:lumMod val="50000"/>
                </a:schemeClr>
              </a:solidFill>
              <a:latin typeface="+mn-lt"/>
              <a:cs typeface="+mn-cs"/>
            </a:endParaRPr>
          </a:p>
        </p:txBody>
      </p:sp>
      <p:cxnSp>
        <p:nvCxnSpPr>
          <p:cNvPr id="3080" name="Přímá spojnice se šipkou 3079"/>
          <p:cNvCxnSpPr/>
          <p:nvPr/>
        </p:nvCxnSpPr>
        <p:spPr>
          <a:xfrm>
            <a:off x="2051050" y="838200"/>
            <a:ext cx="1463675" cy="36195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>
            <a:off x="1108075" y="1639888"/>
            <a:ext cx="385763" cy="83661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82" name="Picture 9"/>
          <p:cNvPicPr>
            <a:picLocks noChangeAspect="1" noChangeArrowheads="1"/>
          </p:cNvPicPr>
          <p:nvPr/>
        </p:nvPicPr>
        <p:blipFill>
          <a:blip r:embed="rId20"/>
          <a:srcRect/>
          <a:stretch>
            <a:fillRect/>
          </a:stretch>
        </p:blipFill>
        <p:spPr bwMode="auto">
          <a:xfrm rot="-3206876">
            <a:off x="1809751" y="4675187"/>
            <a:ext cx="1033462" cy="1033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3" name="Picture 10"/>
          <p:cNvPicPr>
            <a:picLocks noChangeAspect="1" noChangeArrowheads="1"/>
          </p:cNvPicPr>
          <p:nvPr/>
        </p:nvPicPr>
        <p:blipFill>
          <a:blip r:embed="rId20"/>
          <a:srcRect/>
          <a:stretch>
            <a:fillRect/>
          </a:stretch>
        </p:blipFill>
        <p:spPr bwMode="auto">
          <a:xfrm rot="-1661575">
            <a:off x="1284288" y="2546350"/>
            <a:ext cx="12144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4" name="Picture 11"/>
          <p:cNvPicPr>
            <a:picLocks noChangeAspect="1" noChangeArrowheads="1"/>
          </p:cNvPicPr>
          <p:nvPr/>
        </p:nvPicPr>
        <p:blipFill>
          <a:blip r:embed="rId20"/>
          <a:srcRect/>
          <a:stretch>
            <a:fillRect/>
          </a:stretch>
        </p:blipFill>
        <p:spPr bwMode="auto">
          <a:xfrm rot="-2551875">
            <a:off x="1406525" y="5635625"/>
            <a:ext cx="895350" cy="893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Picture 12"/>
          <p:cNvPicPr>
            <a:picLocks noChangeAspect="1" noChangeArrowheads="1"/>
          </p:cNvPicPr>
          <p:nvPr/>
        </p:nvPicPr>
        <p:blipFill>
          <a:blip r:embed="rId20"/>
          <a:srcRect/>
          <a:stretch>
            <a:fillRect/>
          </a:stretch>
        </p:blipFill>
        <p:spPr bwMode="auto">
          <a:xfrm rot="-5160263">
            <a:off x="1674019" y="2539206"/>
            <a:ext cx="1150938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6" name="Picture 13"/>
          <p:cNvPicPr>
            <a:picLocks noChangeAspect="1" noChangeArrowheads="1"/>
          </p:cNvPicPr>
          <p:nvPr/>
        </p:nvPicPr>
        <p:blipFill>
          <a:blip r:embed="rId20"/>
          <a:srcRect/>
          <a:stretch>
            <a:fillRect/>
          </a:stretch>
        </p:blipFill>
        <p:spPr bwMode="auto">
          <a:xfrm rot="8884568">
            <a:off x="6089650" y="1306513"/>
            <a:ext cx="10668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49" name="Přímá spojnice se šipkou 48"/>
          <p:cNvCxnSpPr>
            <a:endCxn id="9" idx="3"/>
          </p:cNvCxnSpPr>
          <p:nvPr/>
        </p:nvCxnSpPr>
        <p:spPr>
          <a:xfrm flipV="1">
            <a:off x="1189038" y="1912938"/>
            <a:ext cx="401637" cy="242887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se šipkou 53"/>
          <p:cNvCxnSpPr/>
          <p:nvPr/>
        </p:nvCxnSpPr>
        <p:spPr>
          <a:xfrm>
            <a:off x="882650" y="4611688"/>
            <a:ext cx="679450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se šipkou 55"/>
          <p:cNvCxnSpPr/>
          <p:nvPr/>
        </p:nvCxnSpPr>
        <p:spPr>
          <a:xfrm flipV="1">
            <a:off x="2009775" y="6367463"/>
            <a:ext cx="1746250" cy="15716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se šipkou 57"/>
          <p:cNvCxnSpPr/>
          <p:nvPr/>
        </p:nvCxnSpPr>
        <p:spPr>
          <a:xfrm flipH="1" flipV="1">
            <a:off x="6389688" y="976313"/>
            <a:ext cx="790575" cy="6826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se šipkou 61"/>
          <p:cNvCxnSpPr/>
          <p:nvPr/>
        </p:nvCxnSpPr>
        <p:spPr>
          <a:xfrm flipH="1">
            <a:off x="5041900" y="2917825"/>
            <a:ext cx="2138363" cy="6508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se šipkou 65"/>
          <p:cNvCxnSpPr>
            <a:stCxn id="3086" idx="1"/>
          </p:cNvCxnSpPr>
          <p:nvPr/>
        </p:nvCxnSpPr>
        <p:spPr>
          <a:xfrm flipH="1">
            <a:off x="6623050" y="1557338"/>
            <a:ext cx="452438" cy="50006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se šipkou 70"/>
          <p:cNvCxnSpPr/>
          <p:nvPr/>
        </p:nvCxnSpPr>
        <p:spPr>
          <a:xfrm flipH="1" flipV="1">
            <a:off x="6350000" y="3705225"/>
            <a:ext cx="725488" cy="6508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se šipkou 74"/>
          <p:cNvCxnSpPr/>
          <p:nvPr/>
        </p:nvCxnSpPr>
        <p:spPr>
          <a:xfrm flipH="1">
            <a:off x="7415213" y="4079875"/>
            <a:ext cx="754062" cy="30480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se šipkou 76"/>
          <p:cNvCxnSpPr/>
          <p:nvPr/>
        </p:nvCxnSpPr>
        <p:spPr>
          <a:xfrm flipH="1" flipV="1">
            <a:off x="5895975" y="5116513"/>
            <a:ext cx="2084388" cy="6350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se šipkou 78"/>
          <p:cNvCxnSpPr>
            <a:stCxn id="20502" idx="1"/>
          </p:cNvCxnSpPr>
          <p:nvPr/>
        </p:nvCxnSpPr>
        <p:spPr>
          <a:xfrm flipH="1" flipV="1">
            <a:off x="4983163" y="3987800"/>
            <a:ext cx="1978025" cy="1609725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se šipkou 81"/>
          <p:cNvCxnSpPr/>
          <p:nvPr/>
        </p:nvCxnSpPr>
        <p:spPr>
          <a:xfrm flipH="1" flipV="1">
            <a:off x="6516688" y="5915025"/>
            <a:ext cx="488950" cy="27305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005592" y="2223175"/>
            <a:ext cx="977837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896244" y="1942725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368799" y="188640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561328" y="3984301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 rotWithShape="1">
          <a:blip r:embed="rId6" cstate="print">
            <a:grayscl/>
            <a:extLst>
              <a:ext uri="{28A0092B-C50C-407E-A947-70E740481C1C}"/>
            </a:extLst>
          </a:blip>
          <a:srcRect l="10687" t="3779" r="10689" b="5922"/>
          <a:stretch/>
        </p:blipFill>
        <p:spPr bwMode="auto">
          <a:xfrm>
            <a:off x="5407659" y="5395606"/>
            <a:ext cx="981346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 rotWithShape="1">
          <a:blip r:embed="rId7" cstate="print">
            <a:grayscl/>
            <a:extLst>
              <a:ext uri="{28A0092B-C50C-407E-A947-70E740481C1C}"/>
            </a:extLst>
          </a:blip>
          <a:srcRect l="5507" t="3180" r="9443"/>
          <a:stretch/>
        </p:blipFill>
        <p:spPr bwMode="auto">
          <a:xfrm>
            <a:off x="4784826" y="4389382"/>
            <a:ext cx="971860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8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292080" y="3015008"/>
            <a:ext cx="972000" cy="972000"/>
          </a:xfrm>
          <a:prstGeom prst="ellipse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9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051720" y="850371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10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851942" y="323391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11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837514" y="3498301"/>
            <a:ext cx="980782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2" name="Picture 6"/>
          <p:cNvPicPr>
            <a:picLocks noChangeAspect="1" noChangeArrowheads="1"/>
          </p:cNvPicPr>
          <p:nvPr/>
        </p:nvPicPr>
        <p:blipFill>
          <a:blip r:embed="rId12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024808" y="4389382"/>
            <a:ext cx="980784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3" name="Picture 7"/>
          <p:cNvPicPr>
            <a:picLocks noChangeAspect="1" noChangeArrowheads="1"/>
          </p:cNvPicPr>
          <p:nvPr/>
        </p:nvPicPr>
        <p:blipFill>
          <a:blip r:embed="rId13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864826" y="5668953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14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339752" y="2709175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15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032503" y="1501501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6" name="Picture 4"/>
          <p:cNvPicPr>
            <a:picLocks noChangeAspect="1" noChangeArrowheads="1"/>
          </p:cNvPicPr>
          <p:nvPr/>
        </p:nvPicPr>
        <p:blipFill>
          <a:blip r:embed="rId16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832725" y="1295391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17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264080" y="4083518"/>
            <a:ext cx="1047010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8" name="Picture 6"/>
          <p:cNvPicPr>
            <a:picLocks noChangeAspect="1" noChangeArrowheads="1"/>
          </p:cNvPicPr>
          <p:nvPr/>
        </p:nvPicPr>
        <p:blipFill>
          <a:blip r:embed="rId18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336722" y="1949461"/>
            <a:ext cx="980784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9" name="Picture 7"/>
          <p:cNvPicPr>
            <a:picLocks noChangeAspect="1" noChangeArrowheads="1"/>
          </p:cNvPicPr>
          <p:nvPr/>
        </p:nvPicPr>
        <p:blipFill>
          <a:blip r:embed="rId19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346573" y="5395606"/>
            <a:ext cx="980784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sp>
        <p:nvSpPr>
          <p:cNvPr id="21523" name="TextovéPole 19"/>
          <p:cNvSpPr txBox="1">
            <a:spLocks noChangeArrowheads="1"/>
          </p:cNvSpPr>
          <p:nvPr/>
        </p:nvSpPr>
        <p:spPr bwMode="auto">
          <a:xfrm>
            <a:off x="176213" y="1949450"/>
            <a:ext cx="10207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candle </a:t>
            </a:r>
            <a:endParaRPr lang="en-US">
              <a:latin typeface="Calibri" pitchFamily="34" charset="0"/>
            </a:endParaRPr>
          </a:p>
        </p:txBody>
      </p:sp>
      <p:sp>
        <p:nvSpPr>
          <p:cNvPr id="21524" name="TextovéPole 20"/>
          <p:cNvSpPr txBox="1">
            <a:spLocks noChangeArrowheads="1"/>
          </p:cNvSpPr>
          <p:nvPr/>
        </p:nvSpPr>
        <p:spPr bwMode="auto">
          <a:xfrm>
            <a:off x="6821488" y="3014663"/>
            <a:ext cx="7429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</a:t>
            </a:r>
            <a:r>
              <a:rPr lang="en-US">
                <a:latin typeface="Calibri" pitchFamily="34" charset="0"/>
              </a:rPr>
              <a:t>bell </a:t>
            </a:r>
            <a:endParaRPr lang="cs-CZ">
              <a:latin typeface="Calibri" pitchFamily="34" charset="0"/>
            </a:endParaRPr>
          </a:p>
        </p:txBody>
      </p:sp>
      <p:sp>
        <p:nvSpPr>
          <p:cNvPr id="21525" name="TextovéPole 21"/>
          <p:cNvSpPr txBox="1">
            <a:spLocks noChangeArrowheads="1"/>
          </p:cNvSpPr>
          <p:nvPr/>
        </p:nvSpPr>
        <p:spPr bwMode="auto">
          <a:xfrm>
            <a:off x="244475" y="606425"/>
            <a:ext cx="17129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</a:t>
            </a:r>
            <a:r>
              <a:rPr lang="en-US">
                <a:latin typeface="Calibri" pitchFamily="34" charset="0"/>
              </a:rPr>
              <a:t>Christmas tree</a:t>
            </a:r>
          </a:p>
        </p:txBody>
      </p:sp>
      <p:sp>
        <p:nvSpPr>
          <p:cNvPr id="21526" name="TextovéPole 22"/>
          <p:cNvSpPr txBox="1">
            <a:spLocks noChangeArrowheads="1"/>
          </p:cNvSpPr>
          <p:nvPr/>
        </p:nvSpPr>
        <p:spPr bwMode="auto">
          <a:xfrm>
            <a:off x="6961188" y="5411788"/>
            <a:ext cx="7000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star</a:t>
            </a:r>
            <a:endParaRPr lang="en-US">
              <a:latin typeface="Calibri" pitchFamily="34" charset="0"/>
            </a:endParaRPr>
          </a:p>
        </p:txBody>
      </p:sp>
      <p:sp>
        <p:nvSpPr>
          <p:cNvPr id="21527" name="TextovéPole 23"/>
          <p:cNvSpPr txBox="1">
            <a:spLocks noChangeArrowheads="1"/>
          </p:cNvSpPr>
          <p:nvPr/>
        </p:nvSpPr>
        <p:spPr bwMode="auto">
          <a:xfrm>
            <a:off x="1174750" y="6154738"/>
            <a:ext cx="9413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</a:t>
            </a:r>
            <a:r>
              <a:rPr lang="en-US">
                <a:latin typeface="Calibri" pitchFamily="34" charset="0"/>
              </a:rPr>
              <a:t>comet</a:t>
            </a:r>
          </a:p>
        </p:txBody>
      </p:sp>
      <p:sp>
        <p:nvSpPr>
          <p:cNvPr id="21528" name="TextovéPole 24"/>
          <p:cNvSpPr txBox="1">
            <a:spLocks noChangeArrowheads="1"/>
          </p:cNvSpPr>
          <p:nvPr/>
        </p:nvSpPr>
        <p:spPr bwMode="auto">
          <a:xfrm>
            <a:off x="411163" y="5210175"/>
            <a:ext cx="1063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</a:t>
            </a:r>
            <a:r>
              <a:rPr lang="en-US">
                <a:latin typeface="Calibri" pitchFamily="34" charset="0"/>
              </a:rPr>
              <a:t>present</a:t>
            </a:r>
          </a:p>
        </p:txBody>
      </p:sp>
      <p:sp>
        <p:nvSpPr>
          <p:cNvPr id="21529" name="TextovéPole 25"/>
          <p:cNvSpPr txBox="1">
            <a:spLocks noChangeArrowheads="1"/>
          </p:cNvSpPr>
          <p:nvPr/>
        </p:nvSpPr>
        <p:spPr bwMode="auto">
          <a:xfrm>
            <a:off x="352425" y="2613025"/>
            <a:ext cx="7556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bow</a:t>
            </a:r>
          </a:p>
        </p:txBody>
      </p:sp>
      <p:sp>
        <p:nvSpPr>
          <p:cNvPr id="21530" name="TextovéPole 26"/>
          <p:cNvSpPr txBox="1">
            <a:spLocks noChangeArrowheads="1"/>
          </p:cNvSpPr>
          <p:nvPr/>
        </p:nvSpPr>
        <p:spPr bwMode="auto">
          <a:xfrm>
            <a:off x="273050" y="3506788"/>
            <a:ext cx="11985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jinglebell</a:t>
            </a:r>
          </a:p>
        </p:txBody>
      </p:sp>
      <p:sp>
        <p:nvSpPr>
          <p:cNvPr id="21531" name="TextovéPole 27"/>
          <p:cNvSpPr txBox="1">
            <a:spLocks noChangeArrowheads="1"/>
          </p:cNvSpPr>
          <p:nvPr/>
        </p:nvSpPr>
        <p:spPr bwMode="auto">
          <a:xfrm>
            <a:off x="285750" y="1301750"/>
            <a:ext cx="889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sleigh</a:t>
            </a:r>
          </a:p>
        </p:txBody>
      </p:sp>
      <p:sp>
        <p:nvSpPr>
          <p:cNvPr id="21532" name="TextovéPole 28"/>
          <p:cNvSpPr txBox="1">
            <a:spLocks noChangeArrowheads="1"/>
          </p:cNvSpPr>
          <p:nvPr/>
        </p:nvSpPr>
        <p:spPr bwMode="auto">
          <a:xfrm>
            <a:off x="7419975" y="1987550"/>
            <a:ext cx="11017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the moon</a:t>
            </a:r>
          </a:p>
        </p:txBody>
      </p:sp>
      <p:sp>
        <p:nvSpPr>
          <p:cNvPr id="21533" name="TextovéPole 29"/>
          <p:cNvSpPr txBox="1">
            <a:spLocks noChangeArrowheads="1"/>
          </p:cNvSpPr>
          <p:nvPr/>
        </p:nvSpPr>
        <p:spPr bwMode="auto">
          <a:xfrm>
            <a:off x="7840663" y="3322638"/>
            <a:ext cx="681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snow</a:t>
            </a:r>
          </a:p>
        </p:txBody>
      </p:sp>
      <p:sp>
        <p:nvSpPr>
          <p:cNvPr id="21534" name="TextovéPole 30"/>
          <p:cNvSpPr txBox="1">
            <a:spLocks noChangeArrowheads="1"/>
          </p:cNvSpPr>
          <p:nvPr/>
        </p:nvSpPr>
        <p:spPr bwMode="auto">
          <a:xfrm>
            <a:off x="244475" y="5692775"/>
            <a:ext cx="11239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jinglebells</a:t>
            </a:r>
          </a:p>
        </p:txBody>
      </p:sp>
      <p:sp>
        <p:nvSpPr>
          <p:cNvPr id="21535" name="TextovéPole 1"/>
          <p:cNvSpPr txBox="1">
            <a:spLocks noChangeArrowheads="1"/>
          </p:cNvSpPr>
          <p:nvPr/>
        </p:nvSpPr>
        <p:spPr bwMode="auto">
          <a:xfrm>
            <a:off x="6961188" y="674688"/>
            <a:ext cx="7556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carp</a:t>
            </a:r>
          </a:p>
        </p:txBody>
      </p:sp>
      <p:sp>
        <p:nvSpPr>
          <p:cNvPr id="21536" name="TextovéPole 2"/>
          <p:cNvSpPr txBox="1">
            <a:spLocks noChangeArrowheads="1"/>
          </p:cNvSpPr>
          <p:nvPr/>
        </p:nvSpPr>
        <p:spPr bwMode="auto">
          <a:xfrm>
            <a:off x="6203950" y="1200150"/>
            <a:ext cx="13604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decoration</a:t>
            </a:r>
          </a:p>
        </p:txBody>
      </p:sp>
      <p:sp>
        <p:nvSpPr>
          <p:cNvPr id="21537" name="TextovéPole 3"/>
          <p:cNvSpPr txBox="1">
            <a:spLocks noChangeArrowheads="1"/>
          </p:cNvSpPr>
          <p:nvPr/>
        </p:nvSpPr>
        <p:spPr bwMode="auto">
          <a:xfrm>
            <a:off x="120650" y="4200525"/>
            <a:ext cx="13255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golden pig</a:t>
            </a:r>
          </a:p>
        </p:txBody>
      </p:sp>
      <p:sp>
        <p:nvSpPr>
          <p:cNvPr id="21538" name="TextovéPole 4"/>
          <p:cNvSpPr txBox="1">
            <a:spLocks noChangeArrowheads="1"/>
          </p:cNvSpPr>
          <p:nvPr/>
        </p:nvSpPr>
        <p:spPr bwMode="auto">
          <a:xfrm>
            <a:off x="7716838" y="4470400"/>
            <a:ext cx="10096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the baby</a:t>
            </a:r>
          </a:p>
          <a:p>
            <a:r>
              <a:rPr lang="cs-CZ">
                <a:latin typeface="Calibri" pitchFamily="34" charset="0"/>
              </a:rPr>
              <a:t>Jesus</a:t>
            </a:r>
          </a:p>
        </p:txBody>
      </p:sp>
      <p:sp>
        <p:nvSpPr>
          <p:cNvPr id="21539" name="TextovéPole 5"/>
          <p:cNvSpPr txBox="1">
            <a:spLocks noChangeArrowheads="1"/>
          </p:cNvSpPr>
          <p:nvPr/>
        </p:nvSpPr>
        <p:spPr bwMode="auto">
          <a:xfrm>
            <a:off x="6961188" y="6154738"/>
            <a:ext cx="10652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mistletoe</a:t>
            </a:r>
          </a:p>
        </p:txBody>
      </p:sp>
      <p:sp>
        <p:nvSpPr>
          <p:cNvPr id="21540" name="TextovéPole 6"/>
          <p:cNvSpPr txBox="1">
            <a:spLocks noChangeArrowheads="1"/>
          </p:cNvSpPr>
          <p:nvPr/>
        </p:nvSpPr>
        <p:spPr bwMode="auto">
          <a:xfrm>
            <a:off x="2062163" y="304800"/>
            <a:ext cx="15494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halved apple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biLevel thresh="50000"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553921" y="2267391"/>
            <a:ext cx="977837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biLevel thresh="50000"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792968" y="3468723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biLevel thresh="50000"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212902" y="993001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biLevel thresh="50000"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292561" y="2126132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 rotWithShape="1">
          <a:blip r:embed="rId6" cstate="print">
            <a:biLevel thresh="50000"/>
            <a:extLst>
              <a:ext uri="{28A0092B-C50C-407E-A947-70E740481C1C}"/>
            </a:extLst>
          </a:blip>
          <a:srcRect l="10687" t="3779" r="10689" b="5922"/>
          <a:stretch/>
        </p:blipFill>
        <p:spPr bwMode="auto">
          <a:xfrm>
            <a:off x="4002083" y="5580272"/>
            <a:ext cx="981346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 rotWithShape="1">
          <a:blip r:embed="rId7" cstate="print">
            <a:biLevel thresh="50000"/>
            <a:extLst>
              <a:ext uri="{28A0092B-C50C-407E-A947-70E740481C1C}"/>
            </a:extLst>
          </a:blip>
          <a:srcRect l="5507" t="3180" r="9443"/>
          <a:stretch/>
        </p:blipFill>
        <p:spPr bwMode="auto">
          <a:xfrm>
            <a:off x="5944038" y="3913985"/>
            <a:ext cx="971860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8" cstate="print">
            <a:biLevel thresh="50000"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022861" y="3025527"/>
            <a:ext cx="972000" cy="972000"/>
          </a:xfrm>
          <a:prstGeom prst="ellipse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9" cstate="print">
            <a:biLevel thresh="50000"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573138" y="3182450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10" cstate="print">
            <a:biLevel thresh="50000"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073204" y="652634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11" cstate="print">
            <a:biLevel thresh="50000"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896576" y="2010723"/>
            <a:ext cx="980782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2" name="Picture 6"/>
          <p:cNvPicPr>
            <a:picLocks noChangeAspect="1" noChangeArrowheads="1"/>
          </p:cNvPicPr>
          <p:nvPr/>
        </p:nvPicPr>
        <p:blipFill>
          <a:blip r:embed="rId12" cstate="print">
            <a:biLevel thresh="50000"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024808" y="4389382"/>
            <a:ext cx="980784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3" name="Picture 7"/>
          <p:cNvPicPr>
            <a:picLocks noChangeAspect="1" noChangeArrowheads="1"/>
          </p:cNvPicPr>
          <p:nvPr/>
        </p:nvPicPr>
        <p:blipFill>
          <a:blip r:embed="rId13" cstate="print">
            <a:biLevel thresh="50000"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980179" y="5210940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14" cstate="print">
            <a:biLevel thresh="50000"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645855" y="4541781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15" cstate="print">
            <a:biLevel thresh="50000"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155463" y="1346793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6" name="Picture 4"/>
          <p:cNvPicPr>
            <a:picLocks noChangeAspect="1" noChangeArrowheads="1"/>
          </p:cNvPicPr>
          <p:nvPr/>
        </p:nvPicPr>
        <p:blipFill>
          <a:blip r:embed="rId16" cstate="print">
            <a:biLevel thresh="50000"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708615" y="1816987"/>
            <a:ext cx="980783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17" cstate="print">
            <a:biLevel thresh="50000"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516586" y="4494726"/>
            <a:ext cx="1047010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8" name="Picture 6"/>
          <p:cNvPicPr>
            <a:picLocks noChangeAspect="1" noChangeArrowheads="1"/>
          </p:cNvPicPr>
          <p:nvPr/>
        </p:nvPicPr>
        <p:blipFill>
          <a:blip r:embed="rId18" cstate="print">
            <a:biLevel thresh="50000"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587506" y="1017765"/>
            <a:ext cx="980784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9" name="Picture 7"/>
          <p:cNvPicPr>
            <a:picLocks noChangeAspect="1" noChangeArrowheads="1"/>
          </p:cNvPicPr>
          <p:nvPr/>
        </p:nvPicPr>
        <p:blipFill>
          <a:blip r:embed="rId19" cstate="print">
            <a:biLevel thresh="50000"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346573" y="5395606"/>
            <a:ext cx="980784" cy="97200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sp>
        <p:nvSpPr>
          <p:cNvPr id="22547" name="TextovéPole 19"/>
          <p:cNvSpPr txBox="1">
            <a:spLocks noChangeArrowheads="1"/>
          </p:cNvSpPr>
          <p:nvPr/>
        </p:nvSpPr>
        <p:spPr bwMode="auto">
          <a:xfrm>
            <a:off x="176213" y="1949450"/>
            <a:ext cx="10207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candle </a:t>
            </a:r>
            <a:endParaRPr lang="en-US">
              <a:latin typeface="Calibri" pitchFamily="34" charset="0"/>
            </a:endParaRPr>
          </a:p>
        </p:txBody>
      </p:sp>
      <p:sp>
        <p:nvSpPr>
          <p:cNvPr id="22548" name="TextovéPole 20"/>
          <p:cNvSpPr txBox="1">
            <a:spLocks noChangeArrowheads="1"/>
          </p:cNvSpPr>
          <p:nvPr/>
        </p:nvSpPr>
        <p:spPr bwMode="auto">
          <a:xfrm>
            <a:off x="6821488" y="3014663"/>
            <a:ext cx="7429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</a:t>
            </a:r>
            <a:r>
              <a:rPr lang="en-US">
                <a:latin typeface="Calibri" pitchFamily="34" charset="0"/>
              </a:rPr>
              <a:t>bell </a:t>
            </a:r>
            <a:endParaRPr lang="cs-CZ">
              <a:latin typeface="Calibri" pitchFamily="34" charset="0"/>
            </a:endParaRPr>
          </a:p>
        </p:txBody>
      </p:sp>
      <p:sp>
        <p:nvSpPr>
          <p:cNvPr id="22549" name="TextovéPole 21"/>
          <p:cNvSpPr txBox="1">
            <a:spLocks noChangeArrowheads="1"/>
          </p:cNvSpPr>
          <p:nvPr/>
        </p:nvSpPr>
        <p:spPr bwMode="auto">
          <a:xfrm>
            <a:off x="244475" y="606425"/>
            <a:ext cx="17129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</a:t>
            </a:r>
            <a:r>
              <a:rPr lang="en-US">
                <a:latin typeface="Calibri" pitchFamily="34" charset="0"/>
              </a:rPr>
              <a:t>Christmas tree</a:t>
            </a:r>
          </a:p>
        </p:txBody>
      </p:sp>
      <p:sp>
        <p:nvSpPr>
          <p:cNvPr id="22550" name="TextovéPole 22"/>
          <p:cNvSpPr txBox="1">
            <a:spLocks noChangeArrowheads="1"/>
          </p:cNvSpPr>
          <p:nvPr/>
        </p:nvSpPr>
        <p:spPr bwMode="auto">
          <a:xfrm>
            <a:off x="7143750" y="5411788"/>
            <a:ext cx="7000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star</a:t>
            </a:r>
            <a:endParaRPr lang="en-US">
              <a:latin typeface="Calibri" pitchFamily="34" charset="0"/>
            </a:endParaRPr>
          </a:p>
        </p:txBody>
      </p:sp>
      <p:sp>
        <p:nvSpPr>
          <p:cNvPr id="22551" name="TextovéPole 23"/>
          <p:cNvSpPr txBox="1">
            <a:spLocks noChangeArrowheads="1"/>
          </p:cNvSpPr>
          <p:nvPr/>
        </p:nvSpPr>
        <p:spPr bwMode="auto">
          <a:xfrm>
            <a:off x="1174750" y="6154738"/>
            <a:ext cx="9413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</a:t>
            </a:r>
            <a:r>
              <a:rPr lang="en-US">
                <a:latin typeface="Calibri" pitchFamily="34" charset="0"/>
              </a:rPr>
              <a:t>comet</a:t>
            </a:r>
          </a:p>
        </p:txBody>
      </p:sp>
      <p:sp>
        <p:nvSpPr>
          <p:cNvPr id="22552" name="TextovéPole 24"/>
          <p:cNvSpPr txBox="1">
            <a:spLocks noChangeArrowheads="1"/>
          </p:cNvSpPr>
          <p:nvPr/>
        </p:nvSpPr>
        <p:spPr bwMode="auto">
          <a:xfrm>
            <a:off x="411163" y="5026025"/>
            <a:ext cx="1063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</a:t>
            </a:r>
            <a:r>
              <a:rPr lang="en-US">
                <a:latin typeface="Calibri" pitchFamily="34" charset="0"/>
              </a:rPr>
              <a:t>present</a:t>
            </a:r>
          </a:p>
        </p:txBody>
      </p:sp>
      <p:sp>
        <p:nvSpPr>
          <p:cNvPr id="22553" name="TextovéPole 25"/>
          <p:cNvSpPr txBox="1">
            <a:spLocks noChangeArrowheads="1"/>
          </p:cNvSpPr>
          <p:nvPr/>
        </p:nvSpPr>
        <p:spPr bwMode="auto">
          <a:xfrm>
            <a:off x="352425" y="2613025"/>
            <a:ext cx="7556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bow</a:t>
            </a:r>
          </a:p>
        </p:txBody>
      </p:sp>
      <p:sp>
        <p:nvSpPr>
          <p:cNvPr id="22554" name="TextovéPole 26"/>
          <p:cNvSpPr txBox="1">
            <a:spLocks noChangeArrowheads="1"/>
          </p:cNvSpPr>
          <p:nvPr/>
        </p:nvSpPr>
        <p:spPr bwMode="auto">
          <a:xfrm>
            <a:off x="273050" y="3506788"/>
            <a:ext cx="11985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jinglebell</a:t>
            </a:r>
          </a:p>
        </p:txBody>
      </p:sp>
      <p:sp>
        <p:nvSpPr>
          <p:cNvPr id="22555" name="TextovéPole 27"/>
          <p:cNvSpPr txBox="1">
            <a:spLocks noChangeArrowheads="1"/>
          </p:cNvSpPr>
          <p:nvPr/>
        </p:nvSpPr>
        <p:spPr bwMode="auto">
          <a:xfrm>
            <a:off x="285750" y="1301750"/>
            <a:ext cx="889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sleigh</a:t>
            </a:r>
          </a:p>
        </p:txBody>
      </p:sp>
      <p:sp>
        <p:nvSpPr>
          <p:cNvPr id="22556" name="TextovéPole 28"/>
          <p:cNvSpPr txBox="1">
            <a:spLocks noChangeArrowheads="1"/>
          </p:cNvSpPr>
          <p:nvPr/>
        </p:nvSpPr>
        <p:spPr bwMode="auto">
          <a:xfrm>
            <a:off x="7419975" y="1987550"/>
            <a:ext cx="11017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the moon</a:t>
            </a:r>
          </a:p>
        </p:txBody>
      </p:sp>
      <p:sp>
        <p:nvSpPr>
          <p:cNvPr id="22557" name="TextovéPole 29"/>
          <p:cNvSpPr txBox="1">
            <a:spLocks noChangeArrowheads="1"/>
          </p:cNvSpPr>
          <p:nvPr/>
        </p:nvSpPr>
        <p:spPr bwMode="auto">
          <a:xfrm>
            <a:off x="7732713" y="3484563"/>
            <a:ext cx="682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snow</a:t>
            </a:r>
          </a:p>
        </p:txBody>
      </p:sp>
      <p:sp>
        <p:nvSpPr>
          <p:cNvPr id="22558" name="TextovéPole 30"/>
          <p:cNvSpPr txBox="1">
            <a:spLocks noChangeArrowheads="1"/>
          </p:cNvSpPr>
          <p:nvPr/>
        </p:nvSpPr>
        <p:spPr bwMode="auto">
          <a:xfrm>
            <a:off x="244475" y="5692775"/>
            <a:ext cx="11239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jinglebells</a:t>
            </a:r>
          </a:p>
        </p:txBody>
      </p:sp>
      <p:sp>
        <p:nvSpPr>
          <p:cNvPr id="22559" name="TextovéPole 1"/>
          <p:cNvSpPr txBox="1">
            <a:spLocks noChangeArrowheads="1"/>
          </p:cNvSpPr>
          <p:nvPr/>
        </p:nvSpPr>
        <p:spPr bwMode="auto">
          <a:xfrm>
            <a:off x="6961188" y="674688"/>
            <a:ext cx="7556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carp</a:t>
            </a:r>
          </a:p>
        </p:txBody>
      </p:sp>
      <p:sp>
        <p:nvSpPr>
          <p:cNvPr id="22560" name="TextovéPole 2"/>
          <p:cNvSpPr txBox="1">
            <a:spLocks noChangeArrowheads="1"/>
          </p:cNvSpPr>
          <p:nvPr/>
        </p:nvSpPr>
        <p:spPr bwMode="auto">
          <a:xfrm>
            <a:off x="6203950" y="1293813"/>
            <a:ext cx="13604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decoration</a:t>
            </a:r>
          </a:p>
        </p:txBody>
      </p:sp>
      <p:sp>
        <p:nvSpPr>
          <p:cNvPr id="22561" name="TextovéPole 3"/>
          <p:cNvSpPr txBox="1">
            <a:spLocks noChangeArrowheads="1"/>
          </p:cNvSpPr>
          <p:nvPr/>
        </p:nvSpPr>
        <p:spPr bwMode="auto">
          <a:xfrm>
            <a:off x="120650" y="4200525"/>
            <a:ext cx="13255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golden pig</a:t>
            </a:r>
          </a:p>
        </p:txBody>
      </p:sp>
      <p:sp>
        <p:nvSpPr>
          <p:cNvPr id="22562" name="TextovéPole 4"/>
          <p:cNvSpPr txBox="1">
            <a:spLocks noChangeArrowheads="1"/>
          </p:cNvSpPr>
          <p:nvPr/>
        </p:nvSpPr>
        <p:spPr bwMode="auto">
          <a:xfrm>
            <a:off x="7569200" y="4389438"/>
            <a:ext cx="10096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the baby</a:t>
            </a:r>
          </a:p>
          <a:p>
            <a:r>
              <a:rPr lang="cs-CZ">
                <a:latin typeface="Calibri" pitchFamily="34" charset="0"/>
              </a:rPr>
              <a:t>Jesus</a:t>
            </a:r>
          </a:p>
        </p:txBody>
      </p:sp>
      <p:sp>
        <p:nvSpPr>
          <p:cNvPr id="22563" name="TextovéPole 5"/>
          <p:cNvSpPr txBox="1">
            <a:spLocks noChangeArrowheads="1"/>
          </p:cNvSpPr>
          <p:nvPr/>
        </p:nvSpPr>
        <p:spPr bwMode="auto">
          <a:xfrm>
            <a:off x="6961188" y="6154738"/>
            <a:ext cx="10652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mistletoe</a:t>
            </a:r>
          </a:p>
        </p:txBody>
      </p:sp>
      <p:sp>
        <p:nvSpPr>
          <p:cNvPr id="22564" name="TextovéPole 6"/>
          <p:cNvSpPr txBox="1">
            <a:spLocks noChangeArrowheads="1"/>
          </p:cNvSpPr>
          <p:nvPr/>
        </p:nvSpPr>
        <p:spPr bwMode="auto">
          <a:xfrm>
            <a:off x="857250" y="3014663"/>
            <a:ext cx="15478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halved apple</a:t>
            </a:r>
          </a:p>
        </p:txBody>
      </p:sp>
      <p:sp>
        <p:nvSpPr>
          <p:cNvPr id="3072" name="TextovéPole 3071"/>
          <p:cNvSpPr txBox="1"/>
          <p:nvPr/>
        </p:nvSpPr>
        <p:spPr>
          <a:xfrm>
            <a:off x="2627313" y="239713"/>
            <a:ext cx="2846387" cy="4016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>
                <a:solidFill>
                  <a:schemeClr val="bg1">
                    <a:lumMod val="50000"/>
                  </a:schemeClr>
                </a:solidFill>
                <a:latin typeface="+mn-lt"/>
                <a:cs typeface="+mn-cs"/>
              </a:rPr>
              <a:t>What are these pictures?</a:t>
            </a:r>
            <a:endParaRPr lang="cs-CZ" sz="2000" b="1">
              <a:solidFill>
                <a:schemeClr val="bg1">
                  <a:lumMod val="50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376938" y="2232297"/>
            <a:ext cx="669788" cy="66579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896245" y="1942725"/>
            <a:ext cx="671806" cy="66579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917495" y="457078"/>
            <a:ext cx="671806" cy="66579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690112" y="3705166"/>
            <a:ext cx="778696" cy="771723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/>
            </a:extLst>
          </a:blip>
          <a:srcRect l="10687" t="3779" r="10689" b="5922"/>
          <a:stretch/>
        </p:blipFill>
        <p:spPr bwMode="auto">
          <a:xfrm>
            <a:off x="5901352" y="6072989"/>
            <a:ext cx="672192" cy="66579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/>
            </a:extLst>
          </a:blip>
          <a:srcRect l="5507" t="3180" r="9443"/>
          <a:stretch/>
        </p:blipFill>
        <p:spPr bwMode="auto">
          <a:xfrm>
            <a:off x="5917495" y="4620693"/>
            <a:ext cx="665694" cy="66579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707711" y="3802216"/>
            <a:ext cx="665790" cy="665790"/>
          </a:xfrm>
          <a:prstGeom prst="ellipse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446297" y="1083785"/>
            <a:ext cx="671806" cy="66579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534417" y="962496"/>
            <a:ext cx="671806" cy="66579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865184" y="5453963"/>
            <a:ext cx="671805" cy="66579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2" name="Picture 6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674766" y="4384166"/>
            <a:ext cx="671807" cy="66579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3" name="Picture 7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536754" y="4995090"/>
            <a:ext cx="671806" cy="66579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780626" y="3151651"/>
            <a:ext cx="671806" cy="66579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774654" y="1870833"/>
            <a:ext cx="671806" cy="66579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6" name="Picture 4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182308" y="1295391"/>
            <a:ext cx="671806" cy="66579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776342" y="3904435"/>
            <a:ext cx="717170" cy="66579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8" name="Picture 6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446295" y="2312057"/>
            <a:ext cx="671807" cy="66579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9" name="Picture 7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346572" y="5986795"/>
            <a:ext cx="671807" cy="66579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sp>
        <p:nvSpPr>
          <p:cNvPr id="23571" name="TextovéPole 19"/>
          <p:cNvSpPr txBox="1">
            <a:spLocks noChangeArrowheads="1"/>
          </p:cNvSpPr>
          <p:nvPr/>
        </p:nvSpPr>
        <p:spPr bwMode="auto">
          <a:xfrm>
            <a:off x="176213" y="1949450"/>
            <a:ext cx="10207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candle </a:t>
            </a:r>
            <a:endParaRPr lang="en-US">
              <a:latin typeface="Calibri" pitchFamily="34" charset="0"/>
            </a:endParaRPr>
          </a:p>
        </p:txBody>
      </p:sp>
      <p:sp>
        <p:nvSpPr>
          <p:cNvPr id="23572" name="TextovéPole 20"/>
          <p:cNvSpPr txBox="1">
            <a:spLocks noChangeArrowheads="1"/>
          </p:cNvSpPr>
          <p:nvPr/>
        </p:nvSpPr>
        <p:spPr bwMode="auto">
          <a:xfrm>
            <a:off x="6411913" y="3335338"/>
            <a:ext cx="7429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</a:t>
            </a:r>
            <a:r>
              <a:rPr lang="en-US">
                <a:latin typeface="Calibri" pitchFamily="34" charset="0"/>
              </a:rPr>
              <a:t>bell </a:t>
            </a:r>
            <a:endParaRPr lang="cs-CZ">
              <a:latin typeface="Calibri" pitchFamily="34" charset="0"/>
            </a:endParaRPr>
          </a:p>
        </p:txBody>
      </p:sp>
      <p:sp>
        <p:nvSpPr>
          <p:cNvPr id="23573" name="TextovéPole 21"/>
          <p:cNvSpPr txBox="1">
            <a:spLocks noChangeArrowheads="1"/>
          </p:cNvSpPr>
          <p:nvPr/>
        </p:nvSpPr>
        <p:spPr bwMode="auto">
          <a:xfrm>
            <a:off x="244475" y="606425"/>
            <a:ext cx="17129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</a:t>
            </a:r>
            <a:r>
              <a:rPr lang="en-US">
                <a:latin typeface="Calibri" pitchFamily="34" charset="0"/>
              </a:rPr>
              <a:t>Christmas tree</a:t>
            </a:r>
          </a:p>
        </p:txBody>
      </p:sp>
      <p:sp>
        <p:nvSpPr>
          <p:cNvPr id="23574" name="TextovéPole 22"/>
          <p:cNvSpPr txBox="1">
            <a:spLocks noChangeArrowheads="1"/>
          </p:cNvSpPr>
          <p:nvPr/>
        </p:nvSpPr>
        <p:spPr bwMode="auto">
          <a:xfrm>
            <a:off x="3451225" y="6278563"/>
            <a:ext cx="7000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star</a:t>
            </a:r>
            <a:endParaRPr lang="en-US">
              <a:latin typeface="Calibri" pitchFamily="34" charset="0"/>
            </a:endParaRPr>
          </a:p>
        </p:txBody>
      </p:sp>
      <p:sp>
        <p:nvSpPr>
          <p:cNvPr id="23575" name="TextovéPole 23"/>
          <p:cNvSpPr txBox="1">
            <a:spLocks noChangeArrowheads="1"/>
          </p:cNvSpPr>
          <p:nvPr/>
        </p:nvSpPr>
        <p:spPr bwMode="auto">
          <a:xfrm>
            <a:off x="1174750" y="6154738"/>
            <a:ext cx="9413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</a:t>
            </a:r>
            <a:r>
              <a:rPr lang="en-US">
                <a:latin typeface="Calibri" pitchFamily="34" charset="0"/>
              </a:rPr>
              <a:t>comet</a:t>
            </a:r>
          </a:p>
        </p:txBody>
      </p:sp>
      <p:sp>
        <p:nvSpPr>
          <p:cNvPr id="23576" name="TextovéPole 24"/>
          <p:cNvSpPr txBox="1">
            <a:spLocks noChangeArrowheads="1"/>
          </p:cNvSpPr>
          <p:nvPr/>
        </p:nvSpPr>
        <p:spPr bwMode="auto">
          <a:xfrm>
            <a:off x="411163" y="5210175"/>
            <a:ext cx="1063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</a:t>
            </a:r>
            <a:r>
              <a:rPr lang="en-US">
                <a:latin typeface="Calibri" pitchFamily="34" charset="0"/>
              </a:rPr>
              <a:t>present</a:t>
            </a:r>
          </a:p>
        </p:txBody>
      </p:sp>
      <p:sp>
        <p:nvSpPr>
          <p:cNvPr id="23577" name="TextovéPole 25"/>
          <p:cNvSpPr txBox="1">
            <a:spLocks noChangeArrowheads="1"/>
          </p:cNvSpPr>
          <p:nvPr/>
        </p:nvSpPr>
        <p:spPr bwMode="auto">
          <a:xfrm>
            <a:off x="352425" y="2613025"/>
            <a:ext cx="7556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bow</a:t>
            </a:r>
          </a:p>
        </p:txBody>
      </p:sp>
      <p:sp>
        <p:nvSpPr>
          <p:cNvPr id="23578" name="TextovéPole 26"/>
          <p:cNvSpPr txBox="1">
            <a:spLocks noChangeArrowheads="1"/>
          </p:cNvSpPr>
          <p:nvPr/>
        </p:nvSpPr>
        <p:spPr bwMode="auto">
          <a:xfrm>
            <a:off x="273050" y="3675063"/>
            <a:ext cx="11985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jinglebell</a:t>
            </a:r>
          </a:p>
        </p:txBody>
      </p:sp>
      <p:sp>
        <p:nvSpPr>
          <p:cNvPr id="23579" name="TextovéPole 27"/>
          <p:cNvSpPr txBox="1">
            <a:spLocks noChangeArrowheads="1"/>
          </p:cNvSpPr>
          <p:nvPr/>
        </p:nvSpPr>
        <p:spPr bwMode="auto">
          <a:xfrm>
            <a:off x="285750" y="1301750"/>
            <a:ext cx="889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sleigh</a:t>
            </a:r>
          </a:p>
        </p:txBody>
      </p:sp>
      <p:sp>
        <p:nvSpPr>
          <p:cNvPr id="23580" name="TextovéPole 28"/>
          <p:cNvSpPr txBox="1">
            <a:spLocks noChangeArrowheads="1"/>
          </p:cNvSpPr>
          <p:nvPr/>
        </p:nvSpPr>
        <p:spPr bwMode="auto">
          <a:xfrm>
            <a:off x="7415213" y="1839913"/>
            <a:ext cx="11017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the moon</a:t>
            </a:r>
          </a:p>
        </p:txBody>
      </p:sp>
      <p:sp>
        <p:nvSpPr>
          <p:cNvPr id="23581" name="TextovéPole 29"/>
          <p:cNvSpPr txBox="1">
            <a:spLocks noChangeArrowheads="1"/>
          </p:cNvSpPr>
          <p:nvPr/>
        </p:nvSpPr>
        <p:spPr bwMode="auto">
          <a:xfrm>
            <a:off x="7840663" y="3987800"/>
            <a:ext cx="681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snow</a:t>
            </a:r>
          </a:p>
        </p:txBody>
      </p:sp>
      <p:sp>
        <p:nvSpPr>
          <p:cNvPr id="23582" name="TextovéPole 30"/>
          <p:cNvSpPr txBox="1">
            <a:spLocks noChangeArrowheads="1"/>
          </p:cNvSpPr>
          <p:nvPr/>
        </p:nvSpPr>
        <p:spPr bwMode="auto">
          <a:xfrm>
            <a:off x="244475" y="5692775"/>
            <a:ext cx="11239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jinglebells</a:t>
            </a:r>
          </a:p>
        </p:txBody>
      </p:sp>
      <p:sp>
        <p:nvSpPr>
          <p:cNvPr id="23583" name="TextovéPole 1"/>
          <p:cNvSpPr txBox="1">
            <a:spLocks noChangeArrowheads="1"/>
          </p:cNvSpPr>
          <p:nvPr/>
        </p:nvSpPr>
        <p:spPr bwMode="auto">
          <a:xfrm>
            <a:off x="6791325" y="304800"/>
            <a:ext cx="7572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carp</a:t>
            </a:r>
          </a:p>
        </p:txBody>
      </p:sp>
      <p:sp>
        <p:nvSpPr>
          <p:cNvPr id="23584" name="TextovéPole 2"/>
          <p:cNvSpPr txBox="1">
            <a:spLocks noChangeArrowheads="1"/>
          </p:cNvSpPr>
          <p:nvPr/>
        </p:nvSpPr>
        <p:spPr bwMode="auto">
          <a:xfrm>
            <a:off x="7037388" y="931863"/>
            <a:ext cx="13604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decoration</a:t>
            </a:r>
          </a:p>
        </p:txBody>
      </p:sp>
      <p:sp>
        <p:nvSpPr>
          <p:cNvPr id="23585" name="TextovéPole 3"/>
          <p:cNvSpPr txBox="1">
            <a:spLocks noChangeArrowheads="1"/>
          </p:cNvSpPr>
          <p:nvPr/>
        </p:nvSpPr>
        <p:spPr bwMode="auto">
          <a:xfrm>
            <a:off x="66675" y="4467225"/>
            <a:ext cx="1327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golden pig</a:t>
            </a:r>
          </a:p>
        </p:txBody>
      </p:sp>
      <p:sp>
        <p:nvSpPr>
          <p:cNvPr id="23586" name="TextovéPole 4"/>
          <p:cNvSpPr txBox="1">
            <a:spLocks noChangeArrowheads="1"/>
          </p:cNvSpPr>
          <p:nvPr/>
        </p:nvSpPr>
        <p:spPr bwMode="auto">
          <a:xfrm>
            <a:off x="7050088" y="4810125"/>
            <a:ext cx="15525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the baby Jesus</a:t>
            </a:r>
          </a:p>
        </p:txBody>
      </p:sp>
      <p:sp>
        <p:nvSpPr>
          <p:cNvPr id="23587" name="TextovéPole 5"/>
          <p:cNvSpPr txBox="1">
            <a:spLocks noChangeArrowheads="1"/>
          </p:cNvSpPr>
          <p:nvPr/>
        </p:nvSpPr>
        <p:spPr bwMode="auto">
          <a:xfrm>
            <a:off x="6961188" y="6154738"/>
            <a:ext cx="10652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mistletoe</a:t>
            </a:r>
          </a:p>
        </p:txBody>
      </p:sp>
      <p:sp>
        <p:nvSpPr>
          <p:cNvPr id="23588" name="TextovéPole 6"/>
          <p:cNvSpPr txBox="1">
            <a:spLocks noChangeArrowheads="1"/>
          </p:cNvSpPr>
          <p:nvPr/>
        </p:nvSpPr>
        <p:spPr bwMode="auto">
          <a:xfrm>
            <a:off x="7005638" y="2524125"/>
            <a:ext cx="15494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halved apple</a:t>
            </a:r>
          </a:p>
        </p:txBody>
      </p:sp>
      <p:sp>
        <p:nvSpPr>
          <p:cNvPr id="3072" name="TextovéPole 3071"/>
          <p:cNvSpPr txBox="1"/>
          <p:nvPr/>
        </p:nvSpPr>
        <p:spPr>
          <a:xfrm>
            <a:off x="2378075" y="133350"/>
            <a:ext cx="3232150" cy="7080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>
                <a:solidFill>
                  <a:schemeClr val="bg1">
                    <a:lumMod val="50000"/>
                  </a:schemeClr>
                </a:solidFill>
                <a:latin typeface="+mn-lt"/>
                <a:cs typeface="+mn-cs"/>
              </a:rPr>
              <a:t>Read the words and match with these 24 pictures.</a:t>
            </a:r>
            <a:endParaRPr lang="cs-CZ" sz="2000" b="1">
              <a:solidFill>
                <a:schemeClr val="bg1">
                  <a:lumMod val="50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313113" y="2833630"/>
            <a:ext cx="681421" cy="681421"/>
          </a:xfrm>
          <a:prstGeom prst="ellipse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348681" y="2782088"/>
            <a:ext cx="731149" cy="724602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536989" y="3591442"/>
            <a:ext cx="799886" cy="792723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762004" y="1260838"/>
            <a:ext cx="682773" cy="676659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24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468808" y="4478905"/>
            <a:ext cx="682773" cy="676659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25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713548" y="4768401"/>
            <a:ext cx="682773" cy="676659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sp>
        <p:nvSpPr>
          <p:cNvPr id="23596" name="TextovéPole 31"/>
          <p:cNvSpPr txBox="1">
            <a:spLocks noChangeArrowheads="1"/>
          </p:cNvSpPr>
          <p:nvPr/>
        </p:nvSpPr>
        <p:spPr bwMode="auto">
          <a:xfrm>
            <a:off x="6534150" y="1414463"/>
            <a:ext cx="12922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snowflake</a:t>
            </a:r>
          </a:p>
        </p:txBody>
      </p:sp>
      <p:sp>
        <p:nvSpPr>
          <p:cNvPr id="23597" name="TextovéPole 32"/>
          <p:cNvSpPr txBox="1">
            <a:spLocks noChangeArrowheads="1"/>
          </p:cNvSpPr>
          <p:nvPr/>
        </p:nvSpPr>
        <p:spPr bwMode="auto">
          <a:xfrm>
            <a:off x="7567613" y="3114675"/>
            <a:ext cx="12636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snowman</a:t>
            </a:r>
          </a:p>
        </p:txBody>
      </p:sp>
      <p:sp>
        <p:nvSpPr>
          <p:cNvPr id="23598" name="TextovéPole 33"/>
          <p:cNvSpPr txBox="1">
            <a:spLocks noChangeArrowheads="1"/>
          </p:cNvSpPr>
          <p:nvPr/>
        </p:nvSpPr>
        <p:spPr bwMode="auto">
          <a:xfrm>
            <a:off x="117475" y="3097213"/>
            <a:ext cx="15097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nutshell boats</a:t>
            </a:r>
          </a:p>
        </p:txBody>
      </p:sp>
      <p:sp>
        <p:nvSpPr>
          <p:cNvPr id="23599" name="TextovéPole 34"/>
          <p:cNvSpPr txBox="1">
            <a:spLocks noChangeArrowheads="1"/>
          </p:cNvSpPr>
          <p:nvPr/>
        </p:nvSpPr>
        <p:spPr bwMode="auto">
          <a:xfrm>
            <a:off x="7134225" y="5395913"/>
            <a:ext cx="9906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presents</a:t>
            </a:r>
          </a:p>
        </p:txBody>
      </p:sp>
      <p:sp>
        <p:nvSpPr>
          <p:cNvPr id="23600" name="TextovéPole 35"/>
          <p:cNvSpPr txBox="1">
            <a:spLocks noChangeArrowheads="1"/>
          </p:cNvSpPr>
          <p:nvPr/>
        </p:nvSpPr>
        <p:spPr bwMode="auto">
          <a:xfrm>
            <a:off x="4983163" y="5602288"/>
            <a:ext cx="1865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Christmas  sweets</a:t>
            </a:r>
          </a:p>
        </p:txBody>
      </p:sp>
      <p:sp>
        <p:nvSpPr>
          <p:cNvPr id="23601" name="TextovéPole 36"/>
          <p:cNvSpPr txBox="1">
            <a:spLocks noChangeArrowheads="1"/>
          </p:cNvSpPr>
          <p:nvPr/>
        </p:nvSpPr>
        <p:spPr bwMode="auto">
          <a:xfrm>
            <a:off x="4557713" y="6221413"/>
            <a:ext cx="9779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an angel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376938" y="2232297"/>
            <a:ext cx="669788" cy="66579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896245" y="1942725"/>
            <a:ext cx="671806" cy="66579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917495" y="457078"/>
            <a:ext cx="671806" cy="66579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690112" y="3705166"/>
            <a:ext cx="778696" cy="771723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 rotWithShape="1">
          <a:blip r:embed="rId6" cstate="print">
            <a:grayscl/>
            <a:extLst>
              <a:ext uri="{28A0092B-C50C-407E-A947-70E740481C1C}"/>
            </a:extLst>
          </a:blip>
          <a:srcRect l="10687" t="3779" r="10689" b="5922"/>
          <a:stretch/>
        </p:blipFill>
        <p:spPr bwMode="auto">
          <a:xfrm>
            <a:off x="5901352" y="6072989"/>
            <a:ext cx="672192" cy="66579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 rotWithShape="1">
          <a:blip r:embed="rId7" cstate="print">
            <a:grayscl/>
            <a:extLst>
              <a:ext uri="{28A0092B-C50C-407E-A947-70E740481C1C}"/>
            </a:extLst>
          </a:blip>
          <a:srcRect l="5507" t="3180" r="9443"/>
          <a:stretch/>
        </p:blipFill>
        <p:spPr bwMode="auto">
          <a:xfrm>
            <a:off x="5917495" y="4620693"/>
            <a:ext cx="665694" cy="66579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8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707711" y="3802216"/>
            <a:ext cx="665790" cy="665790"/>
          </a:xfrm>
          <a:prstGeom prst="ellipse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9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446297" y="1083785"/>
            <a:ext cx="671806" cy="66579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10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534417" y="962496"/>
            <a:ext cx="671806" cy="66579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11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865184" y="5453963"/>
            <a:ext cx="671805" cy="66579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2" name="Picture 6"/>
          <p:cNvPicPr>
            <a:picLocks noChangeAspect="1" noChangeArrowheads="1"/>
          </p:cNvPicPr>
          <p:nvPr/>
        </p:nvPicPr>
        <p:blipFill>
          <a:blip r:embed="rId12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674766" y="4384166"/>
            <a:ext cx="671807" cy="66579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3" name="Picture 7"/>
          <p:cNvPicPr>
            <a:picLocks noChangeAspect="1" noChangeArrowheads="1"/>
          </p:cNvPicPr>
          <p:nvPr/>
        </p:nvPicPr>
        <p:blipFill>
          <a:blip r:embed="rId13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536754" y="4995090"/>
            <a:ext cx="671806" cy="66579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14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780626" y="3151651"/>
            <a:ext cx="671806" cy="66579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15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774654" y="1870833"/>
            <a:ext cx="671806" cy="66579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6" name="Picture 4"/>
          <p:cNvPicPr>
            <a:picLocks noChangeAspect="1" noChangeArrowheads="1"/>
          </p:cNvPicPr>
          <p:nvPr/>
        </p:nvPicPr>
        <p:blipFill>
          <a:blip r:embed="rId16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182308" y="1295391"/>
            <a:ext cx="671806" cy="66579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17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776342" y="3904435"/>
            <a:ext cx="717170" cy="66579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8" name="Picture 6"/>
          <p:cNvPicPr>
            <a:picLocks noChangeAspect="1" noChangeArrowheads="1"/>
          </p:cNvPicPr>
          <p:nvPr/>
        </p:nvPicPr>
        <p:blipFill>
          <a:blip r:embed="rId18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446295" y="2312057"/>
            <a:ext cx="671807" cy="66579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9" name="Picture 7"/>
          <p:cNvPicPr>
            <a:picLocks noChangeAspect="1" noChangeArrowheads="1"/>
          </p:cNvPicPr>
          <p:nvPr/>
        </p:nvPicPr>
        <p:blipFill>
          <a:blip r:embed="rId19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346572" y="5986795"/>
            <a:ext cx="671807" cy="66579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sp>
        <p:nvSpPr>
          <p:cNvPr id="24595" name="TextovéPole 19"/>
          <p:cNvSpPr txBox="1">
            <a:spLocks noChangeArrowheads="1"/>
          </p:cNvSpPr>
          <p:nvPr/>
        </p:nvSpPr>
        <p:spPr bwMode="auto">
          <a:xfrm>
            <a:off x="176213" y="1949450"/>
            <a:ext cx="10207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candle </a:t>
            </a:r>
            <a:endParaRPr lang="en-US">
              <a:latin typeface="Calibri" pitchFamily="34" charset="0"/>
            </a:endParaRPr>
          </a:p>
        </p:txBody>
      </p:sp>
      <p:sp>
        <p:nvSpPr>
          <p:cNvPr id="24596" name="TextovéPole 20"/>
          <p:cNvSpPr txBox="1">
            <a:spLocks noChangeArrowheads="1"/>
          </p:cNvSpPr>
          <p:nvPr/>
        </p:nvSpPr>
        <p:spPr bwMode="auto">
          <a:xfrm>
            <a:off x="6411913" y="3335338"/>
            <a:ext cx="7429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</a:t>
            </a:r>
            <a:r>
              <a:rPr lang="en-US">
                <a:latin typeface="Calibri" pitchFamily="34" charset="0"/>
              </a:rPr>
              <a:t>bell </a:t>
            </a:r>
            <a:endParaRPr lang="cs-CZ">
              <a:latin typeface="Calibri" pitchFamily="34" charset="0"/>
            </a:endParaRPr>
          </a:p>
        </p:txBody>
      </p:sp>
      <p:sp>
        <p:nvSpPr>
          <p:cNvPr id="24597" name="TextovéPole 21"/>
          <p:cNvSpPr txBox="1">
            <a:spLocks noChangeArrowheads="1"/>
          </p:cNvSpPr>
          <p:nvPr/>
        </p:nvSpPr>
        <p:spPr bwMode="auto">
          <a:xfrm>
            <a:off x="244475" y="606425"/>
            <a:ext cx="17129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</a:t>
            </a:r>
            <a:r>
              <a:rPr lang="en-US">
                <a:latin typeface="Calibri" pitchFamily="34" charset="0"/>
              </a:rPr>
              <a:t>Christmas tree</a:t>
            </a:r>
          </a:p>
        </p:txBody>
      </p:sp>
      <p:sp>
        <p:nvSpPr>
          <p:cNvPr id="24598" name="TextovéPole 22"/>
          <p:cNvSpPr txBox="1">
            <a:spLocks noChangeArrowheads="1"/>
          </p:cNvSpPr>
          <p:nvPr/>
        </p:nvSpPr>
        <p:spPr bwMode="auto">
          <a:xfrm>
            <a:off x="3451225" y="6278563"/>
            <a:ext cx="7000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star</a:t>
            </a:r>
            <a:endParaRPr lang="en-US">
              <a:latin typeface="Calibri" pitchFamily="34" charset="0"/>
            </a:endParaRPr>
          </a:p>
        </p:txBody>
      </p:sp>
      <p:sp>
        <p:nvSpPr>
          <p:cNvPr id="24599" name="TextovéPole 23"/>
          <p:cNvSpPr txBox="1">
            <a:spLocks noChangeArrowheads="1"/>
          </p:cNvSpPr>
          <p:nvPr/>
        </p:nvSpPr>
        <p:spPr bwMode="auto">
          <a:xfrm>
            <a:off x="1174750" y="6154738"/>
            <a:ext cx="9413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</a:t>
            </a:r>
            <a:r>
              <a:rPr lang="en-US">
                <a:latin typeface="Calibri" pitchFamily="34" charset="0"/>
              </a:rPr>
              <a:t>comet</a:t>
            </a:r>
          </a:p>
        </p:txBody>
      </p:sp>
      <p:sp>
        <p:nvSpPr>
          <p:cNvPr id="24600" name="TextovéPole 24"/>
          <p:cNvSpPr txBox="1">
            <a:spLocks noChangeArrowheads="1"/>
          </p:cNvSpPr>
          <p:nvPr/>
        </p:nvSpPr>
        <p:spPr bwMode="auto">
          <a:xfrm>
            <a:off x="411163" y="5210175"/>
            <a:ext cx="1063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</a:t>
            </a:r>
            <a:r>
              <a:rPr lang="en-US">
                <a:latin typeface="Calibri" pitchFamily="34" charset="0"/>
              </a:rPr>
              <a:t>present</a:t>
            </a:r>
          </a:p>
        </p:txBody>
      </p:sp>
      <p:sp>
        <p:nvSpPr>
          <p:cNvPr id="24601" name="TextovéPole 25"/>
          <p:cNvSpPr txBox="1">
            <a:spLocks noChangeArrowheads="1"/>
          </p:cNvSpPr>
          <p:nvPr/>
        </p:nvSpPr>
        <p:spPr bwMode="auto">
          <a:xfrm>
            <a:off x="352425" y="2613025"/>
            <a:ext cx="7556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bow</a:t>
            </a:r>
          </a:p>
        </p:txBody>
      </p:sp>
      <p:sp>
        <p:nvSpPr>
          <p:cNvPr id="24602" name="TextovéPole 26"/>
          <p:cNvSpPr txBox="1">
            <a:spLocks noChangeArrowheads="1"/>
          </p:cNvSpPr>
          <p:nvPr/>
        </p:nvSpPr>
        <p:spPr bwMode="auto">
          <a:xfrm>
            <a:off x="273050" y="3675063"/>
            <a:ext cx="11985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jinglebell</a:t>
            </a:r>
          </a:p>
        </p:txBody>
      </p:sp>
      <p:sp>
        <p:nvSpPr>
          <p:cNvPr id="24603" name="TextovéPole 27"/>
          <p:cNvSpPr txBox="1">
            <a:spLocks noChangeArrowheads="1"/>
          </p:cNvSpPr>
          <p:nvPr/>
        </p:nvSpPr>
        <p:spPr bwMode="auto">
          <a:xfrm>
            <a:off x="285750" y="1301750"/>
            <a:ext cx="889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sleigh</a:t>
            </a:r>
          </a:p>
        </p:txBody>
      </p:sp>
      <p:sp>
        <p:nvSpPr>
          <p:cNvPr id="24604" name="TextovéPole 28"/>
          <p:cNvSpPr txBox="1">
            <a:spLocks noChangeArrowheads="1"/>
          </p:cNvSpPr>
          <p:nvPr/>
        </p:nvSpPr>
        <p:spPr bwMode="auto">
          <a:xfrm>
            <a:off x="7415213" y="1839913"/>
            <a:ext cx="11017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the moon</a:t>
            </a:r>
          </a:p>
        </p:txBody>
      </p:sp>
      <p:sp>
        <p:nvSpPr>
          <p:cNvPr id="24605" name="TextovéPole 29"/>
          <p:cNvSpPr txBox="1">
            <a:spLocks noChangeArrowheads="1"/>
          </p:cNvSpPr>
          <p:nvPr/>
        </p:nvSpPr>
        <p:spPr bwMode="auto">
          <a:xfrm>
            <a:off x="7840663" y="3987800"/>
            <a:ext cx="681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snow</a:t>
            </a:r>
          </a:p>
        </p:txBody>
      </p:sp>
      <p:sp>
        <p:nvSpPr>
          <p:cNvPr id="24606" name="TextovéPole 30"/>
          <p:cNvSpPr txBox="1">
            <a:spLocks noChangeArrowheads="1"/>
          </p:cNvSpPr>
          <p:nvPr/>
        </p:nvSpPr>
        <p:spPr bwMode="auto">
          <a:xfrm>
            <a:off x="244475" y="5692775"/>
            <a:ext cx="11239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jinglebells</a:t>
            </a:r>
          </a:p>
        </p:txBody>
      </p:sp>
      <p:sp>
        <p:nvSpPr>
          <p:cNvPr id="24607" name="TextovéPole 1"/>
          <p:cNvSpPr txBox="1">
            <a:spLocks noChangeArrowheads="1"/>
          </p:cNvSpPr>
          <p:nvPr/>
        </p:nvSpPr>
        <p:spPr bwMode="auto">
          <a:xfrm>
            <a:off x="6791325" y="304800"/>
            <a:ext cx="7572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carp</a:t>
            </a:r>
          </a:p>
        </p:txBody>
      </p:sp>
      <p:sp>
        <p:nvSpPr>
          <p:cNvPr id="24608" name="TextovéPole 2"/>
          <p:cNvSpPr txBox="1">
            <a:spLocks noChangeArrowheads="1"/>
          </p:cNvSpPr>
          <p:nvPr/>
        </p:nvSpPr>
        <p:spPr bwMode="auto">
          <a:xfrm>
            <a:off x="7037388" y="931863"/>
            <a:ext cx="13604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decoration</a:t>
            </a:r>
          </a:p>
        </p:txBody>
      </p:sp>
      <p:sp>
        <p:nvSpPr>
          <p:cNvPr id="24609" name="TextovéPole 3"/>
          <p:cNvSpPr txBox="1">
            <a:spLocks noChangeArrowheads="1"/>
          </p:cNvSpPr>
          <p:nvPr/>
        </p:nvSpPr>
        <p:spPr bwMode="auto">
          <a:xfrm>
            <a:off x="66675" y="4467225"/>
            <a:ext cx="1327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golden pig</a:t>
            </a:r>
          </a:p>
        </p:txBody>
      </p:sp>
      <p:sp>
        <p:nvSpPr>
          <p:cNvPr id="24610" name="TextovéPole 4"/>
          <p:cNvSpPr txBox="1">
            <a:spLocks noChangeArrowheads="1"/>
          </p:cNvSpPr>
          <p:nvPr/>
        </p:nvSpPr>
        <p:spPr bwMode="auto">
          <a:xfrm>
            <a:off x="7050088" y="4810125"/>
            <a:ext cx="15525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the baby Jesus</a:t>
            </a:r>
          </a:p>
        </p:txBody>
      </p:sp>
      <p:sp>
        <p:nvSpPr>
          <p:cNvPr id="24611" name="TextovéPole 5"/>
          <p:cNvSpPr txBox="1">
            <a:spLocks noChangeArrowheads="1"/>
          </p:cNvSpPr>
          <p:nvPr/>
        </p:nvSpPr>
        <p:spPr bwMode="auto">
          <a:xfrm>
            <a:off x="6961188" y="6154738"/>
            <a:ext cx="10652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mistletoe</a:t>
            </a:r>
          </a:p>
        </p:txBody>
      </p:sp>
      <p:sp>
        <p:nvSpPr>
          <p:cNvPr id="24612" name="TextovéPole 6"/>
          <p:cNvSpPr txBox="1">
            <a:spLocks noChangeArrowheads="1"/>
          </p:cNvSpPr>
          <p:nvPr/>
        </p:nvSpPr>
        <p:spPr bwMode="auto">
          <a:xfrm>
            <a:off x="7005638" y="2524125"/>
            <a:ext cx="15494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halved apple</a:t>
            </a:r>
          </a:p>
        </p:txBody>
      </p:sp>
      <p:sp>
        <p:nvSpPr>
          <p:cNvPr id="3072" name="TextovéPole 3071"/>
          <p:cNvSpPr txBox="1"/>
          <p:nvPr/>
        </p:nvSpPr>
        <p:spPr>
          <a:xfrm>
            <a:off x="2378075" y="133350"/>
            <a:ext cx="3232150" cy="7080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>
                <a:solidFill>
                  <a:schemeClr val="bg1">
                    <a:lumMod val="50000"/>
                  </a:schemeClr>
                </a:solidFill>
                <a:latin typeface="+mn-lt"/>
                <a:cs typeface="+mn-cs"/>
              </a:rPr>
              <a:t>Read the words and match with these 24 pictures.</a:t>
            </a:r>
            <a:endParaRPr lang="cs-CZ" sz="2000" b="1">
              <a:solidFill>
                <a:schemeClr val="bg1">
                  <a:lumMod val="50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0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313113" y="2833630"/>
            <a:ext cx="681421" cy="681421"/>
          </a:xfrm>
          <a:prstGeom prst="ellipse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1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348681" y="2782088"/>
            <a:ext cx="731149" cy="724602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2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536989" y="3591442"/>
            <a:ext cx="799886" cy="792723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3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762004" y="1260838"/>
            <a:ext cx="682773" cy="676659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24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468808" y="4478905"/>
            <a:ext cx="682773" cy="676659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25" cstate="print">
            <a:grayscl/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713548" y="4768401"/>
            <a:ext cx="682773" cy="676659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sp>
        <p:nvSpPr>
          <p:cNvPr id="24620" name="TextovéPole 31"/>
          <p:cNvSpPr txBox="1">
            <a:spLocks noChangeArrowheads="1"/>
          </p:cNvSpPr>
          <p:nvPr/>
        </p:nvSpPr>
        <p:spPr bwMode="auto">
          <a:xfrm>
            <a:off x="6534150" y="1414463"/>
            <a:ext cx="12922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snowflake</a:t>
            </a:r>
          </a:p>
        </p:txBody>
      </p:sp>
      <p:sp>
        <p:nvSpPr>
          <p:cNvPr id="24621" name="TextovéPole 32"/>
          <p:cNvSpPr txBox="1">
            <a:spLocks noChangeArrowheads="1"/>
          </p:cNvSpPr>
          <p:nvPr/>
        </p:nvSpPr>
        <p:spPr bwMode="auto">
          <a:xfrm>
            <a:off x="7567613" y="3114675"/>
            <a:ext cx="12636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snowman</a:t>
            </a:r>
          </a:p>
        </p:txBody>
      </p:sp>
      <p:sp>
        <p:nvSpPr>
          <p:cNvPr id="24622" name="TextovéPole 33"/>
          <p:cNvSpPr txBox="1">
            <a:spLocks noChangeArrowheads="1"/>
          </p:cNvSpPr>
          <p:nvPr/>
        </p:nvSpPr>
        <p:spPr bwMode="auto">
          <a:xfrm>
            <a:off x="117475" y="3097213"/>
            <a:ext cx="15097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nutshell boats</a:t>
            </a:r>
          </a:p>
        </p:txBody>
      </p:sp>
      <p:sp>
        <p:nvSpPr>
          <p:cNvPr id="24623" name="TextovéPole 34"/>
          <p:cNvSpPr txBox="1">
            <a:spLocks noChangeArrowheads="1"/>
          </p:cNvSpPr>
          <p:nvPr/>
        </p:nvSpPr>
        <p:spPr bwMode="auto">
          <a:xfrm>
            <a:off x="7134225" y="5395913"/>
            <a:ext cx="9906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presents</a:t>
            </a:r>
          </a:p>
        </p:txBody>
      </p:sp>
      <p:sp>
        <p:nvSpPr>
          <p:cNvPr id="24624" name="TextovéPole 35"/>
          <p:cNvSpPr txBox="1">
            <a:spLocks noChangeArrowheads="1"/>
          </p:cNvSpPr>
          <p:nvPr/>
        </p:nvSpPr>
        <p:spPr bwMode="auto">
          <a:xfrm>
            <a:off x="4983163" y="5602288"/>
            <a:ext cx="1865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Christmas  sweets</a:t>
            </a:r>
          </a:p>
        </p:txBody>
      </p:sp>
      <p:sp>
        <p:nvSpPr>
          <p:cNvPr id="24625" name="TextovéPole 36"/>
          <p:cNvSpPr txBox="1">
            <a:spLocks noChangeArrowheads="1"/>
          </p:cNvSpPr>
          <p:nvPr/>
        </p:nvSpPr>
        <p:spPr bwMode="auto">
          <a:xfrm>
            <a:off x="4557713" y="6221413"/>
            <a:ext cx="9779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an angel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extovéPole 1"/>
          <p:cNvSpPr txBox="1">
            <a:spLocks noChangeArrowheads="1"/>
          </p:cNvSpPr>
          <p:nvPr/>
        </p:nvSpPr>
        <p:spPr bwMode="auto">
          <a:xfrm>
            <a:off x="611188" y="1412875"/>
            <a:ext cx="8116887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Obrázky ilustrátorky Petry Komárkové byly převzaty z English Advent Calendar, jehož </a:t>
            </a:r>
          </a:p>
          <a:p>
            <a:r>
              <a:rPr lang="cs-CZ">
                <a:latin typeface="Calibri" pitchFamily="34" charset="0"/>
              </a:rPr>
              <a:t>autorka je  zároveň tvůrcem tohoto D</a:t>
            </a:r>
            <a:r>
              <a:rPr lang="cs-CZ"/>
              <a:t>U</a:t>
            </a:r>
            <a:r>
              <a:rPr lang="cs-CZ">
                <a:latin typeface="Calibri" pitchFamily="34" charset="0"/>
              </a:rPr>
              <a:t>M</a:t>
            </a:r>
            <a:r>
              <a:rPr lang="cs-CZ"/>
              <a:t>.</a:t>
            </a:r>
          </a:p>
          <a:p>
            <a:endParaRPr lang="cs-CZ"/>
          </a:p>
          <a:p>
            <a:r>
              <a:rPr lang="cs-CZ"/>
              <a:t>DUM není vytvořený v rámci šablon.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362</TotalTime>
  <Words>494</Words>
  <Application>Microsoft Office PowerPoint</Application>
  <PresentationFormat>On-screen Show (4:3)</PresentationFormat>
  <Paragraphs>179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Calibri</vt:lpstr>
      <vt:lpstr>Arial</vt:lpstr>
      <vt:lpstr>Motiv systému Office</vt:lpstr>
      <vt:lpstr>English Advent Calendar 24 Christmas words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Kateřina Zídková</dc:creator>
  <cp:lastModifiedBy>DUM</cp:lastModifiedBy>
  <cp:revision>29</cp:revision>
  <dcterms:created xsi:type="dcterms:W3CDTF">2014-11-17T14:45:31Z</dcterms:created>
  <dcterms:modified xsi:type="dcterms:W3CDTF">2014-11-17T21:24:16Z</dcterms:modified>
</cp:coreProperties>
</file>