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72" r:id="rId4"/>
    <p:sldId id="257" r:id="rId5"/>
    <p:sldId id="258" r:id="rId6"/>
    <p:sldId id="259" r:id="rId7"/>
    <p:sldId id="261" r:id="rId8"/>
    <p:sldId id="262" r:id="rId9"/>
    <p:sldId id="264" r:id="rId10"/>
    <p:sldId id="266" r:id="rId11"/>
    <p:sldId id="265" r:id="rId12"/>
    <p:sldId id="267" r:id="rId13"/>
    <p:sldId id="268" r:id="rId14"/>
    <p:sldId id="269" r:id="rId15"/>
    <p:sldId id="270" r:id="rId16"/>
    <p:sldId id="27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80027-1E86-4D8C-82F4-3962BA516788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8402B-6326-4135-B208-6835E700B1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7DEC2-9AEB-4E52-8F9D-40F0F97057DD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475D2-E13D-42D2-923B-BD81619B1D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1D97B8-A667-4DA1-A99A-727B8B24B3A2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183E1-C2C0-41E2-990D-DECCEA3907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B82F8-90DC-4266-855A-B7CFBF6EA12F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DD1E3A-8CB0-4BB3-9C60-0AD77996D0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6DA4BA-5A10-4F83-8519-75E006F48E74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8B382-FAD1-409D-AA99-81AE8778D8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E2788-1264-44FA-A5CE-0699EBA3DE3B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E3549-1C8A-4D63-9D16-EA1336D3D7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4A22B-E4AD-4351-BD19-ACEF02BD6729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FFCD9-E68D-46BA-A476-BADF9232A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B7361-8B0C-4276-AF67-561A2F72FA18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F8697E-1649-46E5-9C9A-6539192E77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E0B7B-CD0C-4571-9AB2-7F8A0D5598C6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30980-2C8B-420C-B3FF-7020423203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CA188-A65B-4771-B410-165AA6966CE5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0015B-3BFD-43FC-A45D-D502ECF48C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C0275-D618-432C-BC29-9C995BBFE03A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D060F-24DF-4971-99BB-0370AC456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ACCFE2-1EB5-4D25-8AED-CA1B7900FDEA}" type="datetimeFigureOut">
              <a:rPr lang="cs-CZ"/>
              <a:pPr>
                <a:defRPr/>
              </a:pPr>
              <a:t>20.11.2014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3C2B0B4-582E-4CF7-BA45-EDB7447E95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90721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/>
        </p:spPr>
      </p:pic>
      <p:sp>
        <p:nvSpPr>
          <p:cNvPr id="13314" name="TextovéPole 4"/>
          <p:cNvSpPr txBox="1">
            <a:spLocks noChangeArrowheads="1"/>
          </p:cNvSpPr>
          <p:nvPr/>
        </p:nvSpPr>
        <p:spPr bwMode="auto">
          <a:xfrm>
            <a:off x="58738" y="5445125"/>
            <a:ext cx="2351087" cy="124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>
                <a:solidFill>
                  <a:srgbClr val="333333"/>
                </a:solidFill>
                <a:latin typeface="Helvetica" pitchFamily="34" charset="0"/>
                <a:cs typeface="Times New Roman" pitchFamily="18" charset="0"/>
              </a:rPr>
              <a:t> </a:t>
            </a:r>
            <a:r>
              <a:rPr lang="cs-CZ" sz="1600" b="1">
                <a:solidFill>
                  <a:srgbClr val="000000"/>
                </a:solidFill>
                <a:latin typeface="Cambria" pitchFamily="18" charset="0"/>
                <a:ea typeface="Times New Roman" pitchFamily="18" charset="0"/>
                <a:cs typeface="David" pitchFamily="2" charset="-79"/>
              </a:rPr>
              <a:t>* 24 surprise windows</a:t>
            </a:r>
            <a:endParaRPr lang="cs-CZ" sz="1600" b="1">
              <a:latin typeface="Cambria" pitchFamily="18" charset="0"/>
              <a:ea typeface="Times New Roman" pitchFamily="18" charset="0"/>
              <a:cs typeface="David" pitchFamily="2" charset="-79"/>
            </a:endParaRPr>
          </a:p>
          <a:p>
            <a:pPr>
              <a:lnSpc>
                <a:spcPct val="150000"/>
              </a:lnSpc>
            </a:pPr>
            <a:r>
              <a:rPr lang="cs-CZ" sz="1600" b="1">
                <a:solidFill>
                  <a:srgbClr val="333333"/>
                </a:solidFill>
                <a:latin typeface="Cambria" pitchFamily="18" charset="0"/>
                <a:ea typeface="Times New Roman" pitchFamily="18" charset="0"/>
                <a:cs typeface="David" pitchFamily="2" charset="-79"/>
              </a:rPr>
              <a:t> </a:t>
            </a:r>
            <a:r>
              <a:rPr lang="cs-CZ" sz="1600" b="1">
                <a:solidFill>
                  <a:srgbClr val="000000"/>
                </a:solidFill>
                <a:latin typeface="Cambria" pitchFamily="18" charset="0"/>
                <a:ea typeface="Times New Roman" pitchFamily="18" charset="0"/>
                <a:cs typeface="David" pitchFamily="2" charset="-79"/>
              </a:rPr>
              <a:t>* 24 picture stickers</a:t>
            </a:r>
            <a:endParaRPr lang="cs-CZ" sz="1600" b="1">
              <a:latin typeface="Cambria" pitchFamily="18" charset="0"/>
              <a:ea typeface="Times New Roman" pitchFamily="18" charset="0"/>
              <a:cs typeface="David" pitchFamily="2" charset="-79"/>
            </a:endParaRPr>
          </a:p>
          <a:p>
            <a:pPr>
              <a:lnSpc>
                <a:spcPct val="150000"/>
              </a:lnSpc>
            </a:pPr>
            <a:r>
              <a:rPr lang="cs-CZ" sz="1600" b="1">
                <a:solidFill>
                  <a:srgbClr val="333333"/>
                </a:solidFill>
                <a:latin typeface="Cambria" pitchFamily="18" charset="0"/>
                <a:ea typeface="Times New Roman" pitchFamily="18" charset="0"/>
                <a:cs typeface="David" pitchFamily="2" charset="-79"/>
              </a:rPr>
              <a:t> </a:t>
            </a:r>
            <a:r>
              <a:rPr lang="cs-CZ" sz="1600" b="1">
                <a:solidFill>
                  <a:srgbClr val="000000"/>
                </a:solidFill>
                <a:latin typeface="Cambria" pitchFamily="18" charset="0"/>
                <a:ea typeface="Times New Roman" pitchFamily="18" charset="0"/>
                <a:cs typeface="David" pitchFamily="2" charset="-79"/>
              </a:rPr>
              <a:t>* 24 English words</a:t>
            </a:r>
            <a:endParaRPr lang="cs-CZ" sz="1600" b="1">
              <a:latin typeface="Cambria" pitchFamily="18" charset="0"/>
              <a:ea typeface="Times New Roman" pitchFamily="18" charset="0"/>
              <a:cs typeface="David" pitchFamily="2" charset="-79"/>
            </a:endParaRPr>
          </a:p>
        </p:txBody>
      </p:sp>
      <p:sp>
        <p:nvSpPr>
          <p:cNvPr id="2" name="Šestiúhelník 1"/>
          <p:cNvSpPr/>
          <p:nvPr/>
        </p:nvSpPr>
        <p:spPr>
          <a:xfrm>
            <a:off x="6002338" y="2592388"/>
            <a:ext cx="71437" cy="182562"/>
          </a:xfrm>
          <a:prstGeom prst="hexagon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solidFill>
                  <a:schemeClr val="tx1"/>
                </a:solidFill>
                <a:latin typeface="Arial Rounded MT Bold" panose="020F0704030504030204" pitchFamily="34" charset="0"/>
              </a:rPr>
              <a:t>.</a:t>
            </a:r>
            <a:endParaRPr lang="cs-CZ">
              <a:solidFill>
                <a:schemeClr val="tx1"/>
              </a:solidFill>
              <a:latin typeface="Arial Rounded MT Bold" panose="020F0704030504030204" pitchFamily="34" charset="0"/>
            </a:endParaRPr>
          </a:p>
        </p:txBody>
      </p:sp>
      <p:sp>
        <p:nvSpPr>
          <p:cNvPr id="3" name="Ovál 2"/>
          <p:cNvSpPr/>
          <p:nvPr/>
        </p:nvSpPr>
        <p:spPr>
          <a:xfrm>
            <a:off x="6051550" y="2725738"/>
            <a:ext cx="46038" cy="46037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7" name="TextovéPole 3"/>
          <p:cNvSpPr txBox="1">
            <a:spLocks noChangeArrowheads="1"/>
          </p:cNvSpPr>
          <p:nvPr/>
        </p:nvSpPr>
        <p:spPr bwMode="auto">
          <a:xfrm>
            <a:off x="1835150" y="260350"/>
            <a:ext cx="22526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latin typeface="Cambria" pitchFamily="18" charset="0"/>
              </a:rPr>
              <a:t>Mgr. Kateřina Zídková</a:t>
            </a:r>
          </a:p>
          <a:p>
            <a:r>
              <a:rPr lang="cs-CZ" sz="1600" b="1">
                <a:latin typeface="Cambria" pitchFamily="18" charset="0"/>
              </a:rPr>
              <a:t>ZŠ Husova, Jičín</a:t>
            </a:r>
          </a:p>
          <a:p>
            <a:r>
              <a:rPr lang="cs-CZ" sz="1600" b="1">
                <a:latin typeface="Cambria" pitchFamily="18" charset="0"/>
              </a:rPr>
              <a:t>2014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1"/>
          <p:cNvSpPr txBox="1">
            <a:spLocks noChangeArrowheads="1"/>
          </p:cNvSpPr>
          <p:nvPr/>
        </p:nvSpPr>
        <p:spPr bwMode="auto">
          <a:xfrm>
            <a:off x="0" y="600075"/>
            <a:ext cx="3627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Make your own English Advent Calendar</a:t>
            </a:r>
          </a:p>
          <a:p>
            <a:r>
              <a:rPr lang="cs-CZ" sz="1200">
                <a:solidFill>
                  <a:srgbClr val="000000"/>
                </a:solidFill>
                <a:latin typeface="Calibri" pitchFamily="34" charset="0"/>
              </a:rPr>
              <a:t>Vyrobte si vlastní anglický adventní kalendář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1412875"/>
            <a:ext cx="9144000" cy="2370138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Zapojte angličtinu alespoň do jediné hodiny pracovního vyučování. CLIL neznamená vést hodinu v cizím jazyce, ale jen včlenit prvky cizího jazyka.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* Pomožte dětem s instrukcemi v angličtině.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* Naučte se společně několik anglických sloves, ztvárněte je gesty.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* Monitorujte práci žáků a doprovázejte instrukcemi v angličtině.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* Chvalte žáky anglicky.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Pokud se vám a vašim žákům tento způsob zalíbí, na tomto adventním kalendáři si můžete vyzkoušet propojit angličtinu s dalšími předměty. </a:t>
            </a:r>
            <a:endParaRPr lang="cs-CZ" sz="120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Na </a:t>
            </a:r>
            <a:r>
              <a:rPr lang="cs-CZ" sz="1600" b="1" u="sng">
                <a:solidFill>
                  <a:prstClr val="black"/>
                </a:solidFill>
                <a:latin typeface="+mn-lt"/>
                <a:cs typeface="+mn-cs"/>
              </a:rPr>
              <a:t>www. anglictina-pro-nejmensi.webnode.cz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prstClr val="black"/>
                </a:solidFill>
                <a:latin typeface="+mn-lt"/>
                <a:cs typeface="+mn-cs"/>
              </a:rPr>
              <a:t>najdete kontakt k objednání English Advent Calendar za 43,-Kč,  metodický list s tipy na další hodiny CLIL na 1. stupni ZŠ, všechny skryté obrázky a další materiály, některé se mohou objevit i na </a:t>
            </a:r>
            <a:r>
              <a:rPr lang="cs-CZ" sz="1200" b="1" u="sng">
                <a:solidFill>
                  <a:prstClr val="black"/>
                </a:solidFill>
                <a:latin typeface="+mn-lt"/>
                <a:cs typeface="+mn-cs"/>
              </a:rPr>
              <a:t>www.dumy.cz</a:t>
            </a:r>
            <a:endParaRPr lang="cs-CZ" sz="1200" b="1" u="sng">
              <a:solidFill>
                <a:prstClr val="black"/>
              </a:solidFill>
              <a:latin typeface="+mn-lt"/>
              <a:cs typeface="+mn-cs"/>
            </a:endParaRPr>
          </a:p>
        </p:txBody>
      </p:sp>
      <p:pic>
        <p:nvPicPr>
          <p:cNvPr id="14339" name="Picture 2" descr="C:\Users\zidkovak\Desktop\AC vše, poslední verze\AC obr. (2) I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402996">
            <a:off x="614363" y="3937000"/>
            <a:ext cx="3624262" cy="271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3" descr="C:\Users\zidkovak\Desktop\AC vše, poslední verze\AC obr. (2) III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531174">
            <a:off x="4843463" y="3894138"/>
            <a:ext cx="3562350" cy="2671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7"/>
          <p:cNvSpPr txBox="1">
            <a:spLocks noChangeArrowheads="1"/>
          </p:cNvSpPr>
          <p:nvPr/>
        </p:nvSpPr>
        <p:spPr bwMode="auto">
          <a:xfrm>
            <a:off x="-11113" y="0"/>
            <a:ext cx="3424238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 b="1">
                <a:solidFill>
                  <a:srgbClr val="000000"/>
                </a:solidFill>
                <a:latin typeface="Calibri" pitchFamily="34" charset="0"/>
              </a:rPr>
              <a:t>Plan for 1st CLIL lesson, Craft + English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Plán pro první hodinu CLIL, pracovní činnosti + anglický jazyk</a:t>
            </a:r>
          </a:p>
        </p:txBody>
      </p:sp>
      <p:sp>
        <p:nvSpPr>
          <p:cNvPr id="15362" name="TextovéPole 9"/>
          <p:cNvSpPr txBox="1">
            <a:spLocks noChangeArrowheads="1"/>
          </p:cNvSpPr>
          <p:nvPr/>
        </p:nvSpPr>
        <p:spPr bwMode="auto">
          <a:xfrm>
            <a:off x="-28575" y="650875"/>
            <a:ext cx="9172575" cy="609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0:00 Introduction. Úvod.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Toto je English Advent Calendar. Co je to? Na co to bude? (Kalendáříky ještě nerozdávejte.)</a:t>
            </a:r>
          </a:p>
          <a:p>
            <a:endParaRPr lang="cs-CZ" sz="100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0:03 Verbs. Slovesa.</a:t>
            </a:r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   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 Musíme si jej dotvořit podle návodu v angličtině. Abyste lépe rozuměli, naučíme se anglická slovíčka.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                                 Učitel říká a předvádí, žáci opakují a napodobují, popř. hádají české slovo: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 Můžete napsat na tabuli.</a:t>
            </a:r>
          </a:p>
          <a:p>
            <a:endParaRPr lang="cs-CZ" sz="100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		0:10 Instructions. Návod.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Můžete promítnout obr. 1 z prezentace, kde je úvodní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strana AC. Žáci hledají instrukce podle pořadí, zkoušejí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číst a překládat. K pochopení slouží názorný obrázek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uprostřed. Nejdříve zkoušejí číst samostatně potichu a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  		poté diskutovat ve dvojicích o postupu práce.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Promítněte </a:t>
            </a:r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prezentaci  s obrázky pracovního postupu</a:t>
            </a:r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  a instrukcemi v angličtině, krok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za krokem .  Přečtěte a přeložte instrukce s celou třídou. (Pokud nemůžete prezentaci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promítnout, raději  čtěte instrukce sami a nechte děti překládat (hádat) význam.) </a:t>
            </a:r>
          </a:p>
          <a:p>
            <a:endParaRPr lang="cs-CZ" sz="1000">
              <a:solidFill>
                <a:srgbClr val="000000"/>
              </a:solidFill>
              <a:latin typeface="Calibri" pitchFamily="34" charset="0"/>
            </a:endParaRPr>
          </a:p>
          <a:p>
            <a:pPr lvl="4"/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0:17 Demonstration. Předvedení       </a:t>
            </a:r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(lze vynechat, pokud využijete prezentaci)</a:t>
            </a:r>
            <a:endParaRPr lang="cs-CZ" sz="1000" b="1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Čtete instrukce a předvádějte jednotlivé kroky.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Podle úrovně žáků, mohou číst a předvádět žáci.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 		Zastavte se u vystříhnutých dárků – geometrických tvarů: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Seznamte se s výrazy v angličtině.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	</a:t>
            </a:r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Rozdejte adventní kalendáře.</a:t>
            </a:r>
          </a:p>
          <a:p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0:25 Making. Vyrobení.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 Žáci samostatně pracují, učitel monitoruje. Může používat instrukce nebo pochvaly v angličtině.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 Nakonec si mohou otevřít první okénko, bez ohledu na datum,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 a nalepit první samolepicí ozdůbku na stromeček.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 </a:t>
            </a:r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Jenom jednu! </a:t>
            </a:r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(Netrpělivci zkazí překvapení sobě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 	 i ostatním a museli by si AC odnést domů.)</a:t>
            </a:r>
          </a:p>
          <a:p>
            <a:endParaRPr lang="cs-CZ" sz="100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0:43 Write your name. Podepište se.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Domluvte se s žáky, zda si mohou výrobek odnést domů, nebo zda budou AC dále používat ve škole.</a:t>
            </a:r>
          </a:p>
          <a:p>
            <a:endParaRPr lang="cs-CZ" sz="1000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1000" b="1">
                <a:solidFill>
                  <a:srgbClr val="000000"/>
                </a:solidFill>
                <a:latin typeface="Calibri" pitchFamily="34" charset="0"/>
              </a:rPr>
              <a:t>Some time left till the end of the lesson? Zbývá ještě trochu času do konce hodiny?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Můžete si zazpívat (pustit, např. na YOU TUBE) jednu z vánočních písniček ze zadní strany AC, 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zatímco pomalejší žáci ještě pracují.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Můžete diskutovat, co asi bude na dalších obrázcích, jaké jsou symboly vánoc.</a:t>
            </a:r>
          </a:p>
          <a:p>
            <a:r>
              <a:rPr lang="cs-CZ" sz="1000">
                <a:solidFill>
                  <a:srgbClr val="000000"/>
                </a:solidFill>
                <a:latin typeface="Calibri" pitchFamily="34" charset="0"/>
              </a:rPr>
              <a:t>	Můžete si zopakovat dnešní nová slovíčka.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030788" y="1557338"/>
            <a:ext cx="1423987" cy="1200150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cut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(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stříhat)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tie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–untie (zavázat –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rozvázat)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fold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– unfold (složit –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rozložit)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glue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, stick (lepit, nalepit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)</a:t>
            </a:r>
            <a:endParaRPr lang="cs-CZ" sz="80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open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(otevřít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m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ake (udělat, vyrobit)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r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ibbon (stužka)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p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resent (dárek)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bow (mašle)</a:t>
            </a:r>
            <a:endParaRPr lang="cs-CZ" sz="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86388" y="3697288"/>
            <a:ext cx="1068387" cy="585787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c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ircle (kruh)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s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quare (čtverec)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t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riangle  (trojúhelník)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r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ectangle (obdélník)</a:t>
            </a:r>
            <a:endParaRPr lang="cs-CZ" sz="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0413" y="4779963"/>
            <a:ext cx="1884362" cy="708025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Look at this.            Podívej se na tohle.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Cut this out.            Vystřihni tohle.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Tie it up like this.   Zavaž to takhle.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Put it here.              Dej to sem.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Great! Well done. Výborně, dobrá práce.</a:t>
            </a:r>
            <a:endParaRPr lang="cs-CZ" sz="80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813" y="1974850"/>
            <a:ext cx="1677987" cy="2308225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1. Untie the red ribbon.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  Rozvaž červenou stužku.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2. Cut the ribbon into two halves.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  Rozstřihni na 2 půlky.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3. Unfold your AC.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 Rozlož svůj AC.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4. Tie it up here and make a bow.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  Svaž ho a udělej mašli.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5. Cut out the Ch. tree and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presents.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  Vystřihni stromeček a dárky.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6. Glue them into the right places.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  Nalep je na správná místa.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7. Open the first window here.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. </a:t>
            </a:r>
            <a:endParaRPr lang="cs-CZ" sz="80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Tady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otevři 1.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okénko.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8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. Stick the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decoration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on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the Ch. tree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    Nalep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ozdobičku na </a:t>
            </a:r>
            <a:r>
              <a:rPr lang="cs-CZ" sz="800">
                <a:solidFill>
                  <a:prstClr val="black"/>
                </a:solidFill>
                <a:latin typeface="+mn-lt"/>
                <a:cs typeface="+mn-cs"/>
              </a:rPr>
              <a:t>stromeček.</a:t>
            </a:r>
            <a:endParaRPr lang="cs-CZ" sz="800">
              <a:solidFill>
                <a:prstClr val="black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zidkovak\Desktop\AC photoes\100_378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588" y="0"/>
            <a:ext cx="9145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ovéPole 1"/>
          <p:cNvSpPr txBox="1">
            <a:spLocks noChangeArrowheads="1"/>
          </p:cNvSpPr>
          <p:nvPr/>
        </p:nvSpPr>
        <p:spPr bwMode="auto">
          <a:xfrm>
            <a:off x="250825" y="549275"/>
            <a:ext cx="18732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Let´s make your 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English</a:t>
            </a: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Advent Calendar.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6877050" y="765175"/>
            <a:ext cx="19177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You will need:</a:t>
            </a:r>
          </a:p>
        </p:txBody>
      </p:sp>
      <p:sp>
        <p:nvSpPr>
          <p:cNvPr id="16388" name="TextovéPole 3"/>
          <p:cNvSpPr txBox="1">
            <a:spLocks noChangeArrowheads="1"/>
          </p:cNvSpPr>
          <p:nvPr/>
        </p:nvSpPr>
        <p:spPr bwMode="auto">
          <a:xfrm>
            <a:off x="7835900" y="1517650"/>
            <a:ext cx="1130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glue</a:t>
            </a:r>
          </a:p>
          <a:p>
            <a:endParaRPr lang="cs-CZ" sz="240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scissors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7664450" y="2717800"/>
            <a:ext cx="508000" cy="998538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7019925" y="1773238"/>
            <a:ext cx="815975" cy="344487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C:\Users\zidkovak\Desktop\AC photoes\100_379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15875"/>
            <a:ext cx="9167813" cy="687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539750" y="390525"/>
            <a:ext cx="28146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Untie the red ribbon.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zidkovak\Desktop\AC photoes\100_3792.JPG"/>
          <p:cNvPicPr>
            <a:picLocks noChangeAspect="1" noChangeArrowheads="1"/>
          </p:cNvPicPr>
          <p:nvPr/>
        </p:nvPicPr>
        <p:blipFill>
          <a:blip r:embed="rId2"/>
          <a:srcRect l="11523"/>
          <a:stretch>
            <a:fillRect/>
          </a:stretch>
        </p:blipFill>
        <p:spPr bwMode="auto">
          <a:xfrm>
            <a:off x="0" y="-68263"/>
            <a:ext cx="9144000" cy="68643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4932363" y="692150"/>
            <a:ext cx="4040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Cut the ribbon into two halves.</a:t>
            </a:r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/>
          <a:srcRect l="14259"/>
          <a:stretch>
            <a:fillRect/>
          </a:stretch>
        </p:blipFill>
        <p:spPr bwMode="auto">
          <a:xfrm>
            <a:off x="3851275" y="1379538"/>
            <a:ext cx="4976813" cy="435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kmý pruh 3"/>
          <p:cNvSpPr/>
          <p:nvPr/>
        </p:nvSpPr>
        <p:spPr>
          <a:xfrm>
            <a:off x="0" y="3200400"/>
            <a:ext cx="1800225" cy="327025"/>
          </a:xfrm>
          <a:prstGeom prst="diagStrip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kmý pruh 6"/>
          <p:cNvSpPr/>
          <p:nvPr/>
        </p:nvSpPr>
        <p:spPr>
          <a:xfrm rot="10800000">
            <a:off x="919163" y="2638425"/>
            <a:ext cx="1798637" cy="350838"/>
          </a:xfrm>
          <a:prstGeom prst="diagStrip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0" y="2205038"/>
            <a:ext cx="2987675" cy="209550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9" name="TextovéPole 5"/>
          <p:cNvSpPr txBox="1">
            <a:spLocks noChangeArrowheads="1"/>
          </p:cNvSpPr>
          <p:nvPr/>
        </p:nvSpPr>
        <p:spPr bwMode="auto">
          <a:xfrm>
            <a:off x="1095375" y="3363913"/>
            <a:ext cx="1738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Cut it  slantingly </a:t>
            </a:r>
          </a:p>
          <a:p>
            <a:r>
              <a:rPr lang="cs-CZ">
                <a:solidFill>
                  <a:schemeClr val="bg1"/>
                </a:solidFill>
                <a:latin typeface="Calibri" pitchFamily="34" charset="0"/>
              </a:rPr>
              <a:t>like  this.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C:\Users\zidkovak\Desktop\AC photoes\100_3794.JPG"/>
          <p:cNvPicPr>
            <a:picLocks noChangeAspect="1" noChangeArrowheads="1"/>
          </p:cNvPicPr>
          <p:nvPr/>
        </p:nvPicPr>
        <p:blipFill>
          <a:blip r:embed="rId2"/>
          <a:srcRect l="314" r="3204"/>
          <a:stretch>
            <a:fillRect/>
          </a:stretch>
        </p:blipFill>
        <p:spPr bwMode="auto">
          <a:xfrm>
            <a:off x="0" y="0"/>
            <a:ext cx="9144000" cy="685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250825" y="620713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alibri" pitchFamily="34" charset="0"/>
              </a:rPr>
              <a:t>Unfold the calendar.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3" descr="C:\Users\zidkovak\Desktop\AC photoes\100_3796.JPG"/>
          <p:cNvPicPr>
            <a:picLocks noChangeAspect="1" noChangeArrowheads="1"/>
          </p:cNvPicPr>
          <p:nvPr/>
        </p:nvPicPr>
        <p:blipFill>
          <a:blip r:embed="rId2"/>
          <a:srcRect l="25603" r="21526"/>
          <a:stretch>
            <a:fillRect/>
          </a:stretch>
        </p:blipFill>
        <p:spPr bwMode="auto">
          <a:xfrm>
            <a:off x="9525" y="0"/>
            <a:ext cx="48355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5435600" y="1412875"/>
            <a:ext cx="3268663" cy="83026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Tie it up with the ribbon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and make a bow.</a:t>
            </a:r>
            <a:endParaRPr lang="cs-CZ" sz="2400">
              <a:latin typeface="+mn-lt"/>
              <a:cs typeface="+mn-cs"/>
            </a:endParaRPr>
          </a:p>
        </p:txBody>
      </p:sp>
      <p:pic>
        <p:nvPicPr>
          <p:cNvPr id="20483" name="Picture 4"/>
          <p:cNvPicPr>
            <a:picLocks noChangeAspect="1" noChangeArrowheads="1"/>
          </p:cNvPicPr>
          <p:nvPr/>
        </p:nvPicPr>
        <p:blipFill>
          <a:blip r:embed="rId3"/>
          <a:srcRect l="27841" r="22881"/>
          <a:stretch>
            <a:fillRect/>
          </a:stretch>
        </p:blipFill>
        <p:spPr bwMode="auto">
          <a:xfrm>
            <a:off x="5651500" y="2725738"/>
            <a:ext cx="2520950" cy="383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C:\Users\zidkovak\Desktop\AC photoes\100_3799.JPG"/>
          <p:cNvPicPr>
            <a:picLocks noChangeAspect="1" noChangeArrowheads="1"/>
          </p:cNvPicPr>
          <p:nvPr/>
        </p:nvPicPr>
        <p:blipFill>
          <a:blip r:embed="rId2"/>
          <a:srcRect l="23988" r="15596"/>
          <a:stretch>
            <a:fillRect/>
          </a:stretch>
        </p:blipFill>
        <p:spPr bwMode="auto">
          <a:xfrm>
            <a:off x="179388" y="2420938"/>
            <a:ext cx="2773362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3" descr="C:\Users\zidkovak\Desktop\AC photoes\100_3802.JPG"/>
          <p:cNvPicPr>
            <a:picLocks noChangeAspect="1" noChangeArrowheads="1"/>
          </p:cNvPicPr>
          <p:nvPr/>
        </p:nvPicPr>
        <p:blipFill>
          <a:blip r:embed="rId3"/>
          <a:srcRect l="17921"/>
          <a:stretch>
            <a:fillRect/>
          </a:stretch>
        </p:blipFill>
        <p:spPr bwMode="auto">
          <a:xfrm>
            <a:off x="4211638" y="233363"/>
            <a:ext cx="3767137" cy="344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4" descr="C:\Users\zidkovak\Desktop\AC photoes\100_3804.JPG"/>
          <p:cNvPicPr>
            <a:picLocks noChangeAspect="1" noChangeArrowheads="1"/>
          </p:cNvPicPr>
          <p:nvPr/>
        </p:nvPicPr>
        <p:blipFill>
          <a:blip r:embed="rId4"/>
          <a:srcRect l="17052" r="21365"/>
          <a:stretch>
            <a:fillRect/>
          </a:stretch>
        </p:blipFill>
        <p:spPr bwMode="auto">
          <a:xfrm rot="1725862">
            <a:off x="5872163" y="3154363"/>
            <a:ext cx="2524125" cy="307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 rot="20877985">
            <a:off x="201613" y="769938"/>
            <a:ext cx="3482975" cy="8302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Cut out the Christmas tree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a</a:t>
            </a:r>
            <a:r>
              <a:rPr lang="cs-CZ" sz="2400">
                <a:latin typeface="+mn-lt"/>
                <a:cs typeface="+mn-cs"/>
              </a:rPr>
              <a:t>nd presents.</a:t>
            </a:r>
            <a:endParaRPr lang="cs-CZ" sz="2400"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575" y="3783013"/>
            <a:ext cx="2352675" cy="286226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Before you glue the presents,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s</a:t>
            </a:r>
            <a:r>
              <a:rPr lang="cs-CZ">
                <a:latin typeface="+mn-lt"/>
                <a:cs typeface="+mn-cs"/>
              </a:rPr>
              <a:t>ay what shapes they are:        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 </a:t>
            </a:r>
            <a:r>
              <a:rPr lang="cs-CZ">
                <a:latin typeface="+mn-lt"/>
                <a:cs typeface="+mn-cs"/>
              </a:rPr>
              <a:t>	* square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	* circle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	* triangle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	* rectangle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latin typeface="+mn-lt"/>
                <a:cs typeface="+mn-cs"/>
              </a:rPr>
              <a:t>What colour are they?</a:t>
            </a:r>
            <a:endParaRPr lang="cs-CZ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zidkovak\Desktop\AC photoes\100_3805.JPG"/>
          <p:cNvPicPr>
            <a:picLocks noChangeAspect="1" noChangeArrowheads="1"/>
          </p:cNvPicPr>
          <p:nvPr/>
        </p:nvPicPr>
        <p:blipFill>
          <a:blip r:embed="rId2"/>
          <a:srcRect l="25029" r="17610"/>
          <a:stretch>
            <a:fillRect/>
          </a:stretch>
        </p:blipFill>
        <p:spPr bwMode="auto">
          <a:xfrm rot="-158828">
            <a:off x="503238" y="485775"/>
            <a:ext cx="3652837" cy="477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3" descr="C:\Users\zidkovak\Desktop\AC photoes\100_3806.JPG"/>
          <p:cNvPicPr>
            <a:picLocks noChangeAspect="1" noChangeArrowheads="1"/>
          </p:cNvPicPr>
          <p:nvPr/>
        </p:nvPicPr>
        <p:blipFill>
          <a:blip r:embed="rId3"/>
          <a:srcRect l="28798" t="11755" r="17664"/>
          <a:stretch>
            <a:fillRect/>
          </a:stretch>
        </p:blipFill>
        <p:spPr bwMode="auto">
          <a:xfrm rot="735077">
            <a:off x="5651500" y="2781300"/>
            <a:ext cx="2860675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4500563" y="836613"/>
            <a:ext cx="3138487" cy="8318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Glue the Christmas tree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 into the right place.</a:t>
            </a:r>
            <a:endParaRPr lang="cs-CZ" sz="240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3" descr="C:\Users\zidkovak\Desktop\AC photoes\100_3807.JPG"/>
          <p:cNvPicPr>
            <a:picLocks noChangeAspect="1" noChangeArrowheads="1"/>
          </p:cNvPicPr>
          <p:nvPr/>
        </p:nvPicPr>
        <p:blipFill>
          <a:blip r:embed="rId2"/>
          <a:srcRect l="9125" r="18860"/>
          <a:stretch>
            <a:fillRect/>
          </a:stretch>
        </p:blipFill>
        <p:spPr bwMode="auto">
          <a:xfrm>
            <a:off x="266700" y="2133600"/>
            <a:ext cx="414972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4" descr="C:\Users\zidkovak\Desktop\AC photoes\100_3808.JPG"/>
          <p:cNvPicPr>
            <a:picLocks noChangeAspect="1" noChangeArrowheads="1"/>
          </p:cNvPicPr>
          <p:nvPr/>
        </p:nvPicPr>
        <p:blipFill>
          <a:blip r:embed="rId3"/>
          <a:srcRect r="12128"/>
          <a:stretch>
            <a:fillRect/>
          </a:stretch>
        </p:blipFill>
        <p:spPr bwMode="auto">
          <a:xfrm>
            <a:off x="4716463" y="836613"/>
            <a:ext cx="4270375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55650" y="565150"/>
            <a:ext cx="2814638" cy="8318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Glue the presents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 into the right places.</a:t>
            </a:r>
            <a:endParaRPr lang="cs-CZ" sz="240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C:\Users\zidkovak\Desktop\AC photoes\100_3811.JPG"/>
          <p:cNvPicPr>
            <a:picLocks noChangeAspect="1" noChangeArrowheads="1"/>
          </p:cNvPicPr>
          <p:nvPr/>
        </p:nvPicPr>
        <p:blipFill>
          <a:blip r:embed="rId2"/>
          <a:srcRect l="28552" r="23489"/>
          <a:stretch>
            <a:fillRect/>
          </a:stretch>
        </p:blipFill>
        <p:spPr bwMode="auto">
          <a:xfrm>
            <a:off x="5875338" y="414338"/>
            <a:ext cx="2844800" cy="444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3" descr="C:\Users\zidkovak\Desktop\AC photoes\100_381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2640013"/>
            <a:ext cx="5256213" cy="3941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611188" y="1125538"/>
            <a:ext cx="4014787" cy="4603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Cut off the top of the calendar.</a:t>
            </a:r>
            <a:endParaRPr lang="cs-CZ" sz="240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C:\Users\zidkovak\Desktop\AC photoes\100_381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9875" y="3068638"/>
            <a:ext cx="4305300" cy="3228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3" descr="C:\Users\zidkovak\Desktop\AC photoes\100_381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19688" y="666750"/>
            <a:ext cx="3706812" cy="2779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481013" y="692150"/>
            <a:ext cx="3028950" cy="4619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Open the first window.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14413" y="1457325"/>
            <a:ext cx="1408112" cy="4619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solidFill>
                  <a:prstClr val="black"/>
                </a:solidFill>
                <a:latin typeface="+mn-lt"/>
                <a:cs typeface="+mn-cs"/>
              </a:rPr>
              <a:t>Only one!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216650" y="4076700"/>
            <a:ext cx="1511300" cy="4619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What is it?</a:t>
            </a:r>
            <a:endParaRPr lang="cs-CZ" sz="2400">
              <a:latin typeface="+mn-lt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75388" y="5013325"/>
            <a:ext cx="1393825" cy="46196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solidFill>
                  <a:prstClr val="black"/>
                </a:solidFill>
                <a:latin typeface="+mn-lt"/>
                <a:cs typeface="+mn-cs"/>
              </a:rPr>
              <a:t>It´s a bell.</a:t>
            </a:r>
            <a:endParaRPr lang="cs-CZ" sz="2400">
              <a:solidFill>
                <a:prstClr val="black"/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357563"/>
            <a:ext cx="9144000" cy="350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0" y="0"/>
            <a:ext cx="9144000" cy="30464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It´s a sticker.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>
                <a:latin typeface="+mn-lt"/>
                <a:cs typeface="+mn-cs"/>
              </a:rPr>
              <a:t>Stick the decoration on your Christmas tree.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C:\Users\zidkovak\Desktop\AC photoes\100_382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38" y="-1588"/>
            <a:ext cx="9147175" cy="685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ovéPole 1"/>
          <p:cNvSpPr txBox="1">
            <a:spLocks noChangeArrowheads="1"/>
          </p:cNvSpPr>
          <p:nvPr/>
        </p:nvSpPr>
        <p:spPr bwMode="auto">
          <a:xfrm>
            <a:off x="611188" y="692150"/>
            <a:ext cx="16002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Great!</a:t>
            </a:r>
          </a:p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Good job!</a:t>
            </a:r>
          </a:p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Well done!</a:t>
            </a:r>
          </a:p>
          <a:p>
            <a:pPr>
              <a:lnSpc>
                <a:spcPct val="200000"/>
              </a:lnSpc>
            </a:pPr>
            <a:r>
              <a:rPr lang="cs-CZ" sz="2400">
                <a:latin typeface="Calibri" pitchFamily="34" charset="0"/>
              </a:rPr>
              <a:t>Clever boy!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971550" y="1484313"/>
            <a:ext cx="5259388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 prezentaci byly použity fotografie z archivu autorky. </a:t>
            </a:r>
          </a:p>
          <a:p>
            <a:r>
              <a:rPr lang="cs-CZ">
                <a:latin typeface="Calibri" pitchFamily="34" charset="0"/>
              </a:rPr>
              <a:t>English Advent Calendar je autorským dílem.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D</a:t>
            </a:r>
            <a:r>
              <a:rPr lang="cs-CZ"/>
              <a:t>U</a:t>
            </a:r>
            <a:r>
              <a:rPr lang="cs-CZ">
                <a:latin typeface="Calibri" pitchFamily="34" charset="0"/>
              </a:rPr>
              <a:t>M není vytvořený v rámci šablon.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728</Words>
  <Application>Microsoft Office PowerPoint</Application>
  <PresentationFormat>On-screen Show (4:3)</PresentationFormat>
  <Paragraphs>142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Calibri</vt:lpstr>
      <vt:lpstr>Arial</vt:lpstr>
      <vt:lpstr>Helvetica</vt:lpstr>
      <vt:lpstr>Times New Roman</vt:lpstr>
      <vt:lpstr>Cambria</vt:lpstr>
      <vt:lpstr>David</vt:lpstr>
      <vt:lpstr>Arial Rounded MT Bold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Zídková</dc:creator>
  <cp:lastModifiedBy>DUM</cp:lastModifiedBy>
  <cp:revision>28</cp:revision>
  <dcterms:created xsi:type="dcterms:W3CDTF">2014-09-27T15:13:30Z</dcterms:created>
  <dcterms:modified xsi:type="dcterms:W3CDTF">2014-11-20T20:06:02Z</dcterms:modified>
</cp:coreProperties>
</file>