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1" r:id="rId5"/>
    <p:sldId id="263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5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481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62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15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65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689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289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312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61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236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746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14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FF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AA30B-57FA-41BD-8942-FE0A415126A6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69C9C-E3A5-4D41-996B-EFC81CCF8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680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8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//commons.wikimedia.org/wiki/File:White_Stork_(Ciconia_ciconia).jpg" TargetMode="External"/><Relationship Id="rId17" Type="http://schemas.openxmlformats.org/officeDocument/2006/relationships/image" Target="../media/image11.jpeg"/><Relationship Id="rId2" Type="http://schemas.openxmlformats.org/officeDocument/2006/relationships/hyperlink" Target="//commons.wikimedia.org/wiki/File:Kuckuck_(Cuculus_canorus)_by_Tim_Peukert.jpg" TargetMode="External"/><Relationship Id="rId16" Type="http://schemas.openxmlformats.org/officeDocument/2006/relationships/hyperlink" Target="//commons.wikimedia.org/wiki/File:House_sparrowII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commons.wikimedia.org/wiki/File:Bysvale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3.jpeg"/><Relationship Id="rId15" Type="http://schemas.openxmlformats.org/officeDocument/2006/relationships/image" Target="../media/image10.wmf"/><Relationship Id="rId10" Type="http://schemas.openxmlformats.org/officeDocument/2006/relationships/hyperlink" Target="//commons.wikimedia.org/wiki/File:Alauda_arvensis_2.jpg" TargetMode="External"/><Relationship Id="rId4" Type="http://schemas.openxmlformats.org/officeDocument/2006/relationships/hyperlink" Target="//commons.wikimedia.org/wiki/File:Landsvale.jpg" TargetMode="External"/><Relationship Id="rId9" Type="http://schemas.openxmlformats.org/officeDocument/2006/relationships/image" Target="../media/image6.wmf"/><Relationship Id="rId1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commons.wikimedia.org/wiki/File:Alauda_arvensis_2.jpg" TargetMode="External"/><Relationship Id="rId13" Type="http://schemas.openxmlformats.org/officeDocument/2006/relationships/image" Target="../media/image4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hyperlink" Target="//commons.wikimedia.org/wiki/File:Bysvale.jpg" TargetMode="External"/><Relationship Id="rId17" Type="http://schemas.openxmlformats.org/officeDocument/2006/relationships/image" Target="../media/image11.jpeg"/><Relationship Id="rId2" Type="http://schemas.openxmlformats.org/officeDocument/2006/relationships/hyperlink" Target="//commons.wikimedia.org/wiki/File:Kuckuck_(Cuculus_canorus)_by_Tim_Peukert.jpg" TargetMode="External"/><Relationship Id="rId16" Type="http://schemas.openxmlformats.org/officeDocument/2006/relationships/hyperlink" Target="//commons.wikimedia.org/wiki/File:House_sparrowII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8.jpeg"/><Relationship Id="rId5" Type="http://schemas.openxmlformats.org/officeDocument/2006/relationships/image" Target="../media/image3.jpeg"/><Relationship Id="rId15" Type="http://schemas.openxmlformats.org/officeDocument/2006/relationships/image" Target="../media/image10.wmf"/><Relationship Id="rId10" Type="http://schemas.openxmlformats.org/officeDocument/2006/relationships/hyperlink" Target="//commons.wikimedia.org/wiki/File:White_Stork_(Ciconia_ciconia).jpg" TargetMode="External"/><Relationship Id="rId4" Type="http://schemas.openxmlformats.org/officeDocument/2006/relationships/hyperlink" Target="//commons.wikimedia.org/wiki/File:Landsvale.jpg" TargetMode="External"/><Relationship Id="rId9" Type="http://schemas.openxmlformats.org/officeDocument/2006/relationships/image" Target="../media/image7.jpeg"/><Relationship Id="rId1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4/42/Black-headed_Gull_-_St_James_27s_Park_2C_London_-_Nov_2006_edit2.jpg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4/42/Black-headed_Gull_-_St_James_27s_Park_2C_London_-_Nov_2006_edit2.jpg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9454265"/>
              </p:ext>
            </p:extLst>
          </p:nvPr>
        </p:nvGraphicFramePr>
        <p:xfrm>
          <a:off x="1763688" y="260648"/>
          <a:ext cx="5929313" cy="678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6015115" imgH="6812313" progId="Word.Document.12">
                  <p:embed/>
                </p:oleObj>
              </mc:Choice>
              <mc:Fallback>
                <p:oleObj name="Dokument" r:id="rId3" imgW="6015115" imgH="68123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63688" y="260648"/>
                        <a:ext cx="5929313" cy="678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539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62600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latin typeface="Arial Black" panose="020B0A04020102020204" pitchFamily="34" charset="0"/>
                <a:cs typeface="Aharoni" panose="02010803020104030203" pitchFamily="2" charset="-79"/>
              </a:rPr>
              <a:t> PODZIM -  P T Á C I</a:t>
            </a:r>
            <a:endParaRPr lang="cs-CZ" sz="4400" b="1" dirty="0">
              <a:solidFill>
                <a:srgbClr val="FFFF00"/>
              </a:solidFill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 flipV="1">
            <a:off x="1016460" y="4434154"/>
            <a:ext cx="7978814" cy="46165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200263" y="4290137"/>
            <a:ext cx="792088" cy="2880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Kukačka obecná">
            <a:hlinkClick r:id="rId2" tooltip="Kukačka obecná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63" y="721688"/>
            <a:ext cx="2524125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laštovka obecná">
            <a:hlinkClick r:id="rId4" tooltip="Vlaštovka obecná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65209"/>
            <a:ext cx="2601466" cy="155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thumb/5/51/Bysvale.jpg/220px-Bysvale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56"/>
          <a:stretch/>
        </p:blipFill>
        <p:spPr bwMode="auto">
          <a:xfrm>
            <a:off x="6262571" y="750263"/>
            <a:ext cx="248863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radoslav.pekny\AppData\Local\Microsoft\Windows\Temporary Internet Files\Content.IE5\8ITJLN25\MP9004337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190" y="2407615"/>
            <a:ext cx="2485011" cy="165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adoslav.pekny\AppData\Local\Microsoft\Windows\Temporary Internet Files\Content.IE5\QZDS3H50\MC9004379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4" y="-1"/>
            <a:ext cx="1166459" cy="89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skřivan polní">
            <a:hlinkClick r:id="rId10" tooltip="skřivan polní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38" y="4959000"/>
            <a:ext cx="245745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Čáp bílý">
            <a:hlinkClick r:id="rId12" tooltip="Čáp bílý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976" y="4990206"/>
            <a:ext cx="2529458" cy="160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307885" y="4018654"/>
            <a:ext cx="76873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Vyber název ptáka a do kroužku správného obrázku zapiš       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vybrané číslo. Kteří ptáci na podzim odlétají? </a:t>
            </a:r>
            <a:r>
              <a:rPr lang="cs-CZ" sz="2400" dirty="0">
                <a:solidFill>
                  <a:srgbClr val="FFFF00"/>
                </a:solidFill>
              </a:rPr>
              <a:t>V</a:t>
            </a:r>
            <a:r>
              <a:rPr lang="cs-CZ" sz="2400" dirty="0" smtClean="0">
                <a:solidFill>
                  <a:srgbClr val="FFFF00"/>
                </a:solidFill>
              </a:rPr>
              <a:t>ybarvi kroužek.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11182" y="4959000"/>
            <a:ext cx="2595025" cy="160972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 vrabec  2  sýkorka  </a:t>
            </a:r>
          </a:p>
          <a:p>
            <a:pPr marL="342900" indent="-342900" algn="ctr">
              <a:buAutoNum type="arabicPlain" startAt="3"/>
            </a:pPr>
            <a:r>
              <a:rPr lang="cs-CZ" b="1" dirty="0" smtClean="0">
                <a:solidFill>
                  <a:schemeClr val="tx1"/>
                </a:solidFill>
              </a:rPr>
              <a:t>špaček  4 jiřička 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kukačka  6  čáp 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7  skřivan  8  vlaštovka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294698" y="1844823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426754" y="1788420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3089141" y="1884417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Picture 4" descr="https://upload.wikimedia.org/wikipedia/commons/thumb/0/06/Toulouse_-_Sturnus_vulgaris_-_2012-02-26_-_2.jpg/120px-Toulouse_-_Sturnus_vulgaris_-_2012-02-26_-_2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63" y="2598366"/>
            <a:ext cx="2546536" cy="145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Vývojový diagram: spojnice 30"/>
          <p:cNvSpPr/>
          <p:nvPr/>
        </p:nvSpPr>
        <p:spPr>
          <a:xfrm>
            <a:off x="337010" y="3458112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3061381" y="3461118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386984" y="3477979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 rot="16000047">
            <a:off x="3213299" y="5929663"/>
            <a:ext cx="484857" cy="50506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343512" y="6021288"/>
            <a:ext cx="460052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 descr="C:\Users\radoslav.pekny\AppData\Local\Microsoft\Windows\Temporary Internet Files\Content.IE5\QZDS3H50\MC90035969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25" y="1908175"/>
            <a:ext cx="919163" cy="9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amec">
            <a:hlinkClick r:id="rId16" tooltip="Samec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750263"/>
            <a:ext cx="2601466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Vývojový diagram: spojnice 39"/>
          <p:cNvSpPr/>
          <p:nvPr/>
        </p:nvSpPr>
        <p:spPr>
          <a:xfrm>
            <a:off x="3059832" y="1884416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48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62600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latin typeface="Arial Black" panose="020B0A04020102020204" pitchFamily="34" charset="0"/>
                <a:cs typeface="Aharoni" panose="02010803020104030203" pitchFamily="2" charset="-79"/>
              </a:rPr>
              <a:t> PODZIM -  P T Á C I</a:t>
            </a:r>
            <a:endParaRPr lang="cs-CZ" sz="4400" b="1" dirty="0">
              <a:solidFill>
                <a:srgbClr val="FFFF00"/>
              </a:solidFill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343512" y="4380600"/>
            <a:ext cx="8800488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224371" y="4236583"/>
            <a:ext cx="792088" cy="288032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Kukačka obecná">
            <a:hlinkClick r:id="rId2" tooltip="Kukačka obecná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41" y="723738"/>
            <a:ext cx="2524125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laštovka obecná">
            <a:hlinkClick r:id="rId4" tooltip="Vlaštovka obecná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65209"/>
            <a:ext cx="2601466" cy="155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radoslav.pekny\AppData\Local\Microsoft\Windows\Temporary Internet Files\Content.IE5\8ITJLN25\MP9004337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190" y="2407615"/>
            <a:ext cx="2485011" cy="165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adoslav.pekny\AppData\Local\Microsoft\Windows\Temporary Internet Files\Content.IE5\QZDS3H50\MC9004379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4" y="-1"/>
            <a:ext cx="1166459" cy="89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skřivan polní">
            <a:hlinkClick r:id="rId8" tooltip="skřivan polní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38" y="4959000"/>
            <a:ext cx="245745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Čáp bílý">
            <a:hlinkClick r:id="rId10" tooltip="Čáp bílý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959000"/>
            <a:ext cx="2529458" cy="160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230793" y="3965101"/>
            <a:ext cx="7913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Vyber název ptáka a do kroužku správného obrázku zapiš       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vybrané číslo. Kteří ptáci na podzim odlétají? </a:t>
            </a:r>
            <a:r>
              <a:rPr lang="cs-CZ" sz="2400" dirty="0">
                <a:solidFill>
                  <a:srgbClr val="FFFF00"/>
                </a:solidFill>
              </a:rPr>
              <a:t>V</a:t>
            </a:r>
            <a:r>
              <a:rPr lang="cs-CZ" sz="2400" dirty="0" smtClean="0">
                <a:solidFill>
                  <a:srgbClr val="FFFF00"/>
                </a:solidFill>
              </a:rPr>
              <a:t>ybarvi kroužek.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11182" y="4959000"/>
            <a:ext cx="2595025" cy="160972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 vrabec  2  sýkorka 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3  špaček  4 jiřička 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5 kukačka  6  čáp 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7  skřivan  8  vlaštovka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6426754" y="1788420"/>
            <a:ext cx="380626" cy="417607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32" name="Picture 8" descr="http://upload.wikimedia.org/wikipedia/commons/thumb/5/51/Bysvale.jpg/220px-Bysvale.jpg">
            <a:hlinkClick r:id="rId12"/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56"/>
          <a:stretch/>
        </p:blipFill>
        <p:spPr bwMode="auto">
          <a:xfrm>
            <a:off x="6262571" y="750263"/>
            <a:ext cx="248863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upload.wikimedia.org/wikipedia/commons/thumb/0/06/Toulouse_-_Sturnus_vulgaris_-_2012-02-26_-_2.jpg/120px-Toulouse_-_Sturnus_vulgaris_-_2012-02-26_-_2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39" y="2573492"/>
            <a:ext cx="2506228" cy="145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Vývojový diagram: spojnice 29"/>
          <p:cNvSpPr/>
          <p:nvPr/>
        </p:nvSpPr>
        <p:spPr>
          <a:xfrm>
            <a:off x="3089141" y="1884417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337010" y="3458112"/>
            <a:ext cx="380626" cy="41760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Vývojový diagram: spojnice 31"/>
          <p:cNvSpPr/>
          <p:nvPr/>
        </p:nvSpPr>
        <p:spPr>
          <a:xfrm>
            <a:off x="3061381" y="3461118"/>
            <a:ext cx="380626" cy="41760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vojový diagram: spojnice 32"/>
          <p:cNvSpPr/>
          <p:nvPr/>
        </p:nvSpPr>
        <p:spPr>
          <a:xfrm>
            <a:off x="6386984" y="3477979"/>
            <a:ext cx="380626" cy="417607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3203848" y="6021287"/>
            <a:ext cx="380626" cy="41760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343512" y="6021288"/>
            <a:ext cx="380626" cy="41760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45" name="Picture 21" descr="C:\Users\radoslav.pekny\AppData\Local\Microsoft\Windows\Temporary Internet Files\Content.IE5\QZDS3H50\MC90035969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25" y="1908175"/>
            <a:ext cx="919163" cy="9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amec">
            <a:hlinkClick r:id="rId16" tooltip="Samec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750263"/>
            <a:ext cx="2601466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3028241" y="1868582"/>
            <a:ext cx="380625" cy="39384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43512" y="1884417"/>
            <a:ext cx="380625" cy="393849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6364405" y="1701540"/>
            <a:ext cx="403205" cy="417607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09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39552" y="5742593"/>
            <a:ext cx="8280920" cy="100811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    </a:t>
            </a:r>
            <a:r>
              <a:rPr lang="cs-CZ" sz="2400" b="1" dirty="0" smtClean="0">
                <a:solidFill>
                  <a:schemeClr val="tx1"/>
                </a:solidFill>
              </a:rPr>
              <a:t>Napište na linky názvy jednotlivých částí ptačího těla.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12210" y="5958617"/>
            <a:ext cx="936104" cy="57606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File:Black-headed Gull - St James 27s Park 2C London - Nov 2006 edit2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095" b="96284" l="8625" r="95500">
                        <a14:backgroundMark x1="15375" y1="12162" x2="49125" y2="20608"/>
                        <a14:backgroundMark x1="49125" y1="20608" x2="48750" y2="41723"/>
                        <a14:backgroundMark x1="48875" y1="42736" x2="50375" y2="45439"/>
                        <a14:backgroundMark x1="50750" y1="47128" x2="55125" y2="26520"/>
                        <a14:backgroundMark x1="55125" y1="26520" x2="57750" y2="23311"/>
                        <a14:backgroundMark x1="58125" y1="22973" x2="71250" y2="18581"/>
                        <a14:backgroundMark x1="71250" y1="18581" x2="94000" y2="15878"/>
                        <a14:backgroundMark x1="94125" y1="15878" x2="95625" y2="31081"/>
                        <a14:backgroundMark x1="95750" y1="32601" x2="62875" y2="52027"/>
                        <a14:backgroundMark x1="62875" y1="53547" x2="62375" y2="67061"/>
                        <a14:backgroundMark x1="62375" y1="68074" x2="57250" y2="65372"/>
                        <a14:backgroundMark x1="57125" y1="65372" x2="56375" y2="65878"/>
                        <a14:backgroundMark x1="56375" y1="65878" x2="56375" y2="65878"/>
                        <a14:backgroundMark x1="56500" y1="66047" x2="59625" y2="74155"/>
                        <a14:backgroundMark x1="16125" y1="12162" x2="11625" y2="10980"/>
                        <a14:backgroundMark x1="11375" y1="10980" x2="10875" y2="17230"/>
                        <a14:backgroundMark x1="10875" y1="17230" x2="14500" y2="25507"/>
                        <a14:backgroundMark x1="14500" y1="25507" x2="28000" y2="41047"/>
                        <a14:backgroundMark x1="28375" y1="42230" x2="29625" y2="53547"/>
                        <a14:backgroundMark x1="29625" y1="54223" x2="27125" y2="63345"/>
                        <a14:backgroundMark x1="27125" y1="63345" x2="28500" y2="68243"/>
                        <a14:backgroundMark x1="28500" y1="68243" x2="37750" y2="65878"/>
                        <a14:backgroundMark x1="37750" y1="65878" x2="37750" y2="65878"/>
                        <a14:backgroundMark x1="37750" y1="65878" x2="27250" y2="72635"/>
                        <a14:backgroundMark x1="27250" y1="72635" x2="28875" y2="79730"/>
                        <a14:backgroundMark x1="28875" y1="79730" x2="28875" y2="79730"/>
                        <a14:backgroundMark x1="28875" y1="79730" x2="42125" y2="86655"/>
                        <a14:backgroundMark x1="42125" y1="86655" x2="41250" y2="94595"/>
                        <a14:backgroundMark x1="41250" y1="94595" x2="46500" y2="94088"/>
                        <a14:backgroundMark x1="46500" y1="94088" x2="46875" y2="84797"/>
                        <a14:backgroundMark x1="46875" y1="84459" x2="52500" y2="82432"/>
                        <a14:backgroundMark x1="52500" y1="82432" x2="53375" y2="90372"/>
                        <a14:backgroundMark x1="53625" y1="92568" x2="58875" y2="91892"/>
                        <a14:backgroundMark x1="56875" y1="92905" x2="56375" y2="76351"/>
                        <a14:backgroundMark x1="56375" y1="76351" x2="59375" y2="74662"/>
                        <a14:backgroundMark x1="14375" y1="11318" x2="14375" y2="11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5" t="12777" r="5116" b="10319"/>
          <a:stretch/>
        </p:blipFill>
        <p:spPr bwMode="auto">
          <a:xfrm>
            <a:off x="539551" y="125969"/>
            <a:ext cx="8150241" cy="559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637309" y="1935591"/>
            <a:ext cx="2736304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755576" y="4365104"/>
            <a:ext cx="219038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355976" y="3717032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932040" y="2797177"/>
            <a:ext cx="309634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55576" y="5373216"/>
            <a:ext cx="28803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916466" y="4797152"/>
            <a:ext cx="1698206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37309" y="3061855"/>
            <a:ext cx="36466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80012" y="3284984"/>
            <a:ext cx="33483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4932040" y="4279198"/>
            <a:ext cx="3888432" cy="80598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Krk  trup  zobák  křídla  nohy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radoslav.pekny\AppData\Local\Microsoft\Windows\Temporary Internet Files\Content.IE5\PHJ8MH84\MP9003867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5000" y1="46028" x2="5000" y2="46028"/>
                        <a14:backgroundMark x1="14000" y1="16355" x2="16333" y2="61449"/>
                        <a14:backgroundMark x1="18167" y1="60981" x2="49167" y2="61916"/>
                        <a14:backgroundMark x1="49167" y1="61916" x2="66667" y2="83178"/>
                        <a14:backgroundMark x1="63333" y1="22196" x2="82167" y2="35981"/>
                        <a14:backgroundMark x1="82167" y1="35981" x2="97333" y2="70561"/>
                        <a14:backgroundMark x1="97667" y1="74065" x2="95833" y2="91121"/>
                        <a14:backgroundMark x1="95500" y1="92757" x2="70833" y2="90654"/>
                        <a14:backgroundMark x1="70833" y1="90654" x2="65500" y2="81542"/>
                        <a14:backgroundMark x1="34167" y1="63084" x2="15833" y2="27336"/>
                        <a14:backgroundMark x1="14833" y1="17290" x2="19667" y2="16822"/>
                        <a14:backgroundMark x1="22000" y1="12617" x2="23167" y2="12617"/>
                        <a14:backgroundMark x1="17833" y1="17290" x2="23167" y2="10514"/>
                        <a14:backgroundMark x1="24167" y1="10981" x2="59833" y2="14252"/>
                        <a14:backgroundMark x1="59833" y1="14252" x2="64000" y2="24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164288" y="4715936"/>
            <a:ext cx="2267744" cy="161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radoslav.pekny\AppData\Local\Microsoft\Windows\Temporary Internet Files\Content.IE5\PHJ8MH84\MP9003867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5000" y1="46028" x2="5000" y2="46028"/>
                        <a14:backgroundMark x1="14000" y1="16355" x2="16333" y2="61449"/>
                        <a14:backgroundMark x1="18167" y1="60981" x2="49167" y2="61916"/>
                        <a14:backgroundMark x1="49167" y1="61916" x2="66667" y2="83178"/>
                        <a14:backgroundMark x1="63333" y1="22196" x2="82167" y2="35981"/>
                        <a14:backgroundMark x1="82167" y1="35981" x2="97333" y2="70561"/>
                        <a14:backgroundMark x1="97667" y1="74065" x2="95833" y2="91121"/>
                        <a14:backgroundMark x1="95500" y1="92757" x2="70833" y2="90654"/>
                        <a14:backgroundMark x1="70833" y1="90654" x2="65500" y2="81542"/>
                        <a14:backgroundMark x1="34167" y1="63084" x2="15833" y2="27336"/>
                        <a14:backgroundMark x1="14833" y1="17290" x2="19667" y2="16822"/>
                        <a14:backgroundMark x1="22000" y1="12617" x2="23167" y2="12617"/>
                        <a14:backgroundMark x1="17833" y1="17290" x2="23167" y2="10514"/>
                        <a14:backgroundMark x1="24167" y1="10981" x2="59833" y2="14252"/>
                        <a14:backgroundMark x1="59833" y1="14252" x2="64000" y2="24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8031">
            <a:off x="-378296" y="3638277"/>
            <a:ext cx="2267744" cy="161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447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39552" y="5742593"/>
            <a:ext cx="8280920" cy="100811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    </a:t>
            </a:r>
            <a:r>
              <a:rPr lang="cs-CZ" sz="2400" b="1" dirty="0" smtClean="0">
                <a:solidFill>
                  <a:schemeClr val="tx1"/>
                </a:solidFill>
              </a:rPr>
              <a:t>Napište na linky názvy jednotlivých částí ptačího těla.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07504" y="5958617"/>
            <a:ext cx="1440810" cy="57606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File:Black-headed Gull - St James 27s Park 2C London - Nov 2006 edit2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095" b="96284" l="8625" r="95500">
                        <a14:backgroundMark x1="15375" y1="12162" x2="49125" y2="20608"/>
                        <a14:backgroundMark x1="49125" y1="20608" x2="48750" y2="41723"/>
                        <a14:backgroundMark x1="48875" y1="42736" x2="50375" y2="45439"/>
                        <a14:backgroundMark x1="50750" y1="47128" x2="55125" y2="26520"/>
                        <a14:backgroundMark x1="55125" y1="26520" x2="57750" y2="23311"/>
                        <a14:backgroundMark x1="58125" y1="22973" x2="71250" y2="18581"/>
                        <a14:backgroundMark x1="71250" y1="18581" x2="94000" y2="15878"/>
                        <a14:backgroundMark x1="94125" y1="15878" x2="95625" y2="31081"/>
                        <a14:backgroundMark x1="95750" y1="32601" x2="62875" y2="52027"/>
                        <a14:backgroundMark x1="62875" y1="53547" x2="62375" y2="67061"/>
                        <a14:backgroundMark x1="62375" y1="68074" x2="57250" y2="65372"/>
                        <a14:backgroundMark x1="57125" y1="65372" x2="56375" y2="65878"/>
                        <a14:backgroundMark x1="56375" y1="65878" x2="56375" y2="65878"/>
                        <a14:backgroundMark x1="56500" y1="66047" x2="59625" y2="74155"/>
                        <a14:backgroundMark x1="16125" y1="12162" x2="11625" y2="10980"/>
                        <a14:backgroundMark x1="11375" y1="10980" x2="10875" y2="17230"/>
                        <a14:backgroundMark x1="10875" y1="17230" x2="14500" y2="25507"/>
                        <a14:backgroundMark x1="14500" y1="25507" x2="28000" y2="41047"/>
                        <a14:backgroundMark x1="28375" y1="42230" x2="29625" y2="53547"/>
                        <a14:backgroundMark x1="29625" y1="54223" x2="27125" y2="63345"/>
                        <a14:backgroundMark x1="27125" y1="63345" x2="28500" y2="68243"/>
                        <a14:backgroundMark x1="28500" y1="68243" x2="37750" y2="65878"/>
                        <a14:backgroundMark x1="37750" y1="65878" x2="37750" y2="65878"/>
                        <a14:backgroundMark x1="37750" y1="65878" x2="27250" y2="72635"/>
                        <a14:backgroundMark x1="27250" y1="72635" x2="28875" y2="79730"/>
                        <a14:backgroundMark x1="28875" y1="79730" x2="28875" y2="79730"/>
                        <a14:backgroundMark x1="28875" y1="79730" x2="42125" y2="86655"/>
                        <a14:backgroundMark x1="42125" y1="86655" x2="41250" y2="94595"/>
                        <a14:backgroundMark x1="41250" y1="94595" x2="46500" y2="94088"/>
                        <a14:backgroundMark x1="46500" y1="94088" x2="46875" y2="84797"/>
                        <a14:backgroundMark x1="46875" y1="84459" x2="52500" y2="82432"/>
                        <a14:backgroundMark x1="52500" y1="82432" x2="53375" y2="90372"/>
                        <a14:backgroundMark x1="53625" y1="92568" x2="58875" y2="91892"/>
                        <a14:backgroundMark x1="56875" y1="92905" x2="56375" y2="76351"/>
                        <a14:backgroundMark x1="56375" y1="76351" x2="59375" y2="74662"/>
                        <a14:backgroundMark x1="14375" y1="11318" x2="14375" y2="113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5" t="12777" r="5116" b="10319"/>
          <a:stretch/>
        </p:blipFill>
        <p:spPr bwMode="auto">
          <a:xfrm>
            <a:off x="539551" y="125969"/>
            <a:ext cx="8150241" cy="559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637309" y="1935591"/>
            <a:ext cx="2736304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755576" y="4365104"/>
            <a:ext cx="219038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355976" y="3717032"/>
            <a:ext cx="36724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932040" y="2797177"/>
            <a:ext cx="309634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55576" y="5373216"/>
            <a:ext cx="28803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916466" y="4797152"/>
            <a:ext cx="1698206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37309" y="3061855"/>
            <a:ext cx="36466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80012" y="3284984"/>
            <a:ext cx="33483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4932040" y="4279198"/>
            <a:ext cx="3888432" cy="80598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Krk  trup  zobák  křídla  nohy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radoslav.pekny\AppData\Local\Microsoft\Windows\Temporary Internet Files\Content.IE5\PHJ8MH84\MP9003867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5000" y1="46028" x2="5000" y2="46028"/>
                        <a14:backgroundMark x1="14000" y1="16355" x2="16333" y2="61449"/>
                        <a14:backgroundMark x1="18167" y1="60981" x2="49167" y2="61916"/>
                        <a14:backgroundMark x1="49167" y1="61916" x2="66667" y2="83178"/>
                        <a14:backgroundMark x1="63333" y1="22196" x2="82167" y2="35981"/>
                        <a14:backgroundMark x1="82167" y1="35981" x2="97333" y2="70561"/>
                        <a14:backgroundMark x1="97667" y1="74065" x2="95833" y2="91121"/>
                        <a14:backgroundMark x1="95500" y1="92757" x2="70833" y2="90654"/>
                        <a14:backgroundMark x1="70833" y1="90654" x2="65500" y2="81542"/>
                        <a14:backgroundMark x1="34167" y1="63084" x2="15833" y2="27336"/>
                        <a14:backgroundMark x1="14833" y1="17290" x2="19667" y2="16822"/>
                        <a14:backgroundMark x1="22000" y1="12617" x2="23167" y2="12617"/>
                        <a14:backgroundMark x1="17833" y1="17290" x2="23167" y2="10514"/>
                        <a14:backgroundMark x1="24167" y1="10981" x2="59833" y2="14252"/>
                        <a14:backgroundMark x1="59833" y1="14252" x2="64000" y2="24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164288" y="4715936"/>
            <a:ext cx="2267744" cy="161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radoslav.pekny\AppData\Local\Microsoft\Windows\Temporary Internet Files\Content.IE5\PHJ8MH84\MP9003867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5000" y1="46028" x2="5000" y2="46028"/>
                        <a14:backgroundMark x1="14000" y1="16355" x2="16333" y2="61449"/>
                        <a14:backgroundMark x1="18167" y1="60981" x2="49167" y2="61916"/>
                        <a14:backgroundMark x1="49167" y1="61916" x2="66667" y2="83178"/>
                        <a14:backgroundMark x1="63333" y1="22196" x2="82167" y2="35981"/>
                        <a14:backgroundMark x1="82167" y1="35981" x2="97333" y2="70561"/>
                        <a14:backgroundMark x1="97667" y1="74065" x2="95833" y2="91121"/>
                        <a14:backgroundMark x1="95500" y1="92757" x2="70833" y2="90654"/>
                        <a14:backgroundMark x1="70833" y1="90654" x2="65500" y2="81542"/>
                        <a14:backgroundMark x1="34167" y1="63084" x2="15833" y2="27336"/>
                        <a14:backgroundMark x1="14833" y1="17290" x2="19667" y2="16822"/>
                        <a14:backgroundMark x1="22000" y1="12617" x2="23167" y2="12617"/>
                        <a14:backgroundMark x1="17833" y1="17290" x2="23167" y2="10514"/>
                        <a14:backgroundMark x1="24167" y1="10981" x2="59833" y2="14252"/>
                        <a14:backgroundMark x1="59833" y1="14252" x2="64000" y2="24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2283" y="2602824"/>
            <a:ext cx="2267744" cy="161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7519" y="1477302"/>
            <a:ext cx="909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křídla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64288" y="2290373"/>
            <a:ext cx="866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5525" y="2521205"/>
            <a:ext cx="931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zobák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106" y="2797177"/>
            <a:ext cx="5886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97094" y="3284984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trup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9941" y="3886341"/>
            <a:ext cx="751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ocas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2033" y="4931840"/>
            <a:ext cx="820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nohy</a:t>
            </a:r>
            <a:endParaRPr lang="cs-CZ" sz="2400" b="1" dirty="0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3131840" y="1124744"/>
            <a:ext cx="2088232" cy="8108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97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8072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File:Kuckuck (</a:t>
            </a:r>
            <a:r>
              <a:rPr lang="cs-CZ" dirty="0" err="1" smtClean="0">
                <a:effectLst/>
              </a:rPr>
              <a:t>Cuculus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canorus</a:t>
            </a:r>
            <a:r>
              <a:rPr lang="cs-CZ" dirty="0" smtClean="0">
                <a:effectLst/>
              </a:rPr>
              <a:t>) by </a:t>
            </a:r>
            <a:r>
              <a:rPr lang="cs-CZ" dirty="0" err="1" smtClean="0">
                <a:effectLst/>
              </a:rPr>
              <a:t>Tim</a:t>
            </a:r>
            <a:r>
              <a:rPr lang="cs-CZ" dirty="0" smtClean="0">
                <a:effectLst/>
              </a:rPr>
              <a:t> Peukert.jpg: kukačka obecná. </a:t>
            </a:r>
            <a:r>
              <a:rPr lang="cs-CZ" i="1" dirty="0" smtClean="0">
                <a:effectLst/>
              </a:rPr>
              <a:t>File:Kuckuck (</a:t>
            </a:r>
            <a:r>
              <a:rPr lang="cs-CZ" i="1" dirty="0" err="1" smtClean="0">
                <a:effectLst/>
              </a:rPr>
              <a:t>Cuculus</a:t>
            </a:r>
            <a:r>
              <a:rPr lang="cs-CZ" i="1" dirty="0" smtClean="0">
                <a:effectLst/>
              </a:rPr>
              <a:t> </a:t>
            </a:r>
            <a:r>
              <a:rPr lang="cs-CZ" i="1" dirty="0" err="1" smtClean="0">
                <a:effectLst/>
              </a:rPr>
              <a:t>canorus</a:t>
            </a:r>
            <a:r>
              <a:rPr lang="cs-CZ" i="1" dirty="0" smtClean="0">
                <a:effectLst/>
              </a:rPr>
              <a:t>): kukačka obecná</a:t>
            </a:r>
            <a:r>
              <a:rPr lang="cs-CZ" dirty="0" smtClean="0">
                <a:effectLst/>
              </a:rPr>
              <a:t> [online]. 2008 [cit. 2014-03-31]. Dostupné z: https://commons.wikimedia.org/wiki/File:Kuckuck_(Cuculus_canorus)_by_Tim_Peukert.jpg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2197126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File:House sparrowIII.jpg: vrabec domácí. </a:t>
            </a:r>
            <a:r>
              <a:rPr lang="cs-CZ" i="1" dirty="0" smtClean="0">
                <a:effectLst/>
              </a:rPr>
              <a:t>File:House sparrowIII.jpg: vrabec domácí</a:t>
            </a:r>
            <a:r>
              <a:rPr lang="cs-CZ" dirty="0" smtClean="0">
                <a:effectLst/>
              </a:rPr>
              <a:t> [online]. 2007 [cit. 2014-03-31]. Dostupné z: https://commons.wikimedia.org/wiki/File:House_sparrowIII.jpg?uselang=cs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1" y="3284984"/>
            <a:ext cx="86708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File:Bysvale.jpg: jiřička obecná. </a:t>
            </a:r>
            <a:r>
              <a:rPr lang="cs-CZ" i="1" dirty="0" smtClean="0">
                <a:effectLst/>
              </a:rPr>
              <a:t>File:Bysvale.jpg: jiřička obecná</a:t>
            </a:r>
            <a:r>
              <a:rPr lang="cs-CZ" dirty="0" smtClean="0">
                <a:effectLst/>
              </a:rPr>
              <a:t> [online]. 2004 [cit. 2014-03-31]. Dostupné z: https://commons.wikimedia.org/wiki/File:Bysvale.jpg?uselang=cs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5516" y="4119463"/>
            <a:ext cx="86409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File:Landsvale.jpg: vlaštovka obecná. </a:t>
            </a:r>
            <a:r>
              <a:rPr lang="cs-CZ" i="1" dirty="0" smtClean="0">
                <a:effectLst/>
              </a:rPr>
              <a:t>File:Landsvale.jpg: vlaštovka obecná</a:t>
            </a:r>
            <a:r>
              <a:rPr lang="cs-CZ" dirty="0" smtClean="0">
                <a:effectLst/>
              </a:rPr>
              <a:t> [online]. 2012 [cit. 2014-03-31]. Dostupné z: https://commons.wikimedia.org/wiki/File:Landsvale.jpg?uselang=cs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1" y="5301208"/>
            <a:ext cx="86049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File:Toulouse - </a:t>
            </a:r>
            <a:r>
              <a:rPr lang="cs-CZ" dirty="0" err="1" smtClean="0">
                <a:effectLst/>
              </a:rPr>
              <a:t>Sturnus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vulgaris</a:t>
            </a:r>
            <a:r>
              <a:rPr lang="cs-CZ" dirty="0" smtClean="0">
                <a:effectLst/>
              </a:rPr>
              <a:t> - 2012-02-26 - 2.jpg: špaček obecný. </a:t>
            </a:r>
            <a:r>
              <a:rPr lang="cs-CZ" i="1" dirty="0" smtClean="0">
                <a:effectLst/>
              </a:rPr>
              <a:t>File:Toulouse - </a:t>
            </a:r>
            <a:r>
              <a:rPr lang="cs-CZ" i="1" dirty="0" err="1" smtClean="0">
                <a:effectLst/>
              </a:rPr>
              <a:t>Sturnus</a:t>
            </a:r>
            <a:r>
              <a:rPr lang="cs-CZ" i="1" dirty="0" smtClean="0">
                <a:effectLst/>
              </a:rPr>
              <a:t> </a:t>
            </a:r>
            <a:r>
              <a:rPr lang="cs-CZ" i="1" dirty="0" err="1" smtClean="0">
                <a:effectLst/>
              </a:rPr>
              <a:t>vulgaris</a:t>
            </a:r>
            <a:r>
              <a:rPr lang="cs-CZ" i="1" dirty="0" smtClean="0">
                <a:effectLst/>
              </a:rPr>
              <a:t> - 2012-02-26 - 2.jpg: špaček obecný</a:t>
            </a:r>
            <a:r>
              <a:rPr lang="cs-CZ" dirty="0" smtClean="0">
                <a:effectLst/>
              </a:rPr>
              <a:t> [online]. 2012 [cit. 2014-03-31]. Dostupné z: špaček obecný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7181"/>
            <a:ext cx="15680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16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426" y="970060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File:White </a:t>
            </a:r>
            <a:r>
              <a:rPr lang="cs-CZ" dirty="0" err="1" smtClean="0">
                <a:effectLst/>
              </a:rPr>
              <a:t>Stork</a:t>
            </a:r>
            <a:r>
              <a:rPr lang="cs-CZ" dirty="0" smtClean="0">
                <a:effectLst/>
              </a:rPr>
              <a:t> (</a:t>
            </a:r>
            <a:r>
              <a:rPr lang="cs-CZ" dirty="0" err="1" smtClean="0">
                <a:effectLst/>
              </a:rPr>
              <a:t>Ciconia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ciconia</a:t>
            </a:r>
            <a:r>
              <a:rPr lang="cs-CZ" dirty="0" smtClean="0">
                <a:effectLst/>
              </a:rPr>
              <a:t>).</a:t>
            </a:r>
            <a:r>
              <a:rPr lang="cs-CZ" dirty="0" err="1" smtClean="0">
                <a:effectLst/>
              </a:rPr>
              <a:t>jpg</a:t>
            </a:r>
            <a:r>
              <a:rPr lang="cs-CZ" dirty="0" smtClean="0">
                <a:effectLst/>
              </a:rPr>
              <a:t>: čáp bílý. </a:t>
            </a:r>
            <a:r>
              <a:rPr lang="cs-CZ" i="1" dirty="0" smtClean="0">
                <a:effectLst/>
              </a:rPr>
              <a:t>File:White </a:t>
            </a:r>
            <a:r>
              <a:rPr lang="cs-CZ" i="1" dirty="0" err="1" smtClean="0">
                <a:effectLst/>
              </a:rPr>
              <a:t>Stork</a:t>
            </a:r>
            <a:r>
              <a:rPr lang="cs-CZ" i="1" dirty="0" smtClean="0">
                <a:effectLst/>
              </a:rPr>
              <a:t> (</a:t>
            </a:r>
            <a:r>
              <a:rPr lang="cs-CZ" i="1" dirty="0" err="1" smtClean="0">
                <a:effectLst/>
              </a:rPr>
              <a:t>Ciconia</a:t>
            </a:r>
            <a:r>
              <a:rPr lang="cs-CZ" i="1" dirty="0" smtClean="0">
                <a:effectLst/>
              </a:rPr>
              <a:t> </a:t>
            </a:r>
            <a:r>
              <a:rPr lang="cs-CZ" i="1" dirty="0" err="1" smtClean="0">
                <a:effectLst/>
              </a:rPr>
              <a:t>ciconia</a:t>
            </a:r>
            <a:r>
              <a:rPr lang="cs-CZ" i="1" dirty="0" smtClean="0">
                <a:effectLst/>
              </a:rPr>
              <a:t>).</a:t>
            </a:r>
            <a:r>
              <a:rPr lang="cs-CZ" i="1" dirty="0" err="1" smtClean="0">
                <a:effectLst/>
              </a:rPr>
              <a:t>jpg</a:t>
            </a:r>
            <a:r>
              <a:rPr lang="cs-CZ" i="1" dirty="0" smtClean="0">
                <a:effectLst/>
              </a:rPr>
              <a:t>: čáp bílý</a:t>
            </a:r>
            <a:r>
              <a:rPr lang="cs-CZ" dirty="0" smtClean="0">
                <a:effectLst/>
              </a:rPr>
              <a:t> [online]. 2005 [cit. 2014-03-31]. Dostupné z: https://commons.wikimedia.org/wiki/File:White_Stork_(Ciconia_ciconia).jpg?uselang=cs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59532" y="2132856"/>
            <a:ext cx="83378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File:Alauda </a:t>
            </a:r>
            <a:r>
              <a:rPr lang="cs-CZ" dirty="0" err="1" smtClean="0">
                <a:effectLst/>
              </a:rPr>
              <a:t>arvensis</a:t>
            </a:r>
            <a:r>
              <a:rPr lang="cs-CZ" dirty="0" smtClean="0">
                <a:effectLst/>
              </a:rPr>
              <a:t> 2.jpg: skřivan polní. </a:t>
            </a:r>
            <a:r>
              <a:rPr lang="cs-CZ" i="1" dirty="0" smtClean="0">
                <a:effectLst/>
              </a:rPr>
              <a:t>File:Alauda </a:t>
            </a:r>
            <a:r>
              <a:rPr lang="cs-CZ" i="1" dirty="0" err="1" smtClean="0">
                <a:effectLst/>
              </a:rPr>
              <a:t>arvensis</a:t>
            </a:r>
            <a:r>
              <a:rPr lang="cs-CZ" i="1" dirty="0" smtClean="0">
                <a:effectLst/>
              </a:rPr>
              <a:t> 2.jpg: skřivan polní</a:t>
            </a:r>
            <a:r>
              <a:rPr lang="cs-CZ" dirty="0" smtClean="0">
                <a:effectLst/>
              </a:rPr>
              <a:t> [online]. 2005 [cit. 2014-03-31]. Dostupné z: https://commons.wikimedia.org/wiki/File:Alauda_arvensis_2.jpg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4163" y="3222994"/>
            <a:ext cx="82658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File:Black-headed </a:t>
            </a:r>
            <a:r>
              <a:rPr lang="cs-CZ" dirty="0" err="1" smtClean="0">
                <a:effectLst/>
              </a:rPr>
              <a:t>Gull</a:t>
            </a:r>
            <a:r>
              <a:rPr lang="cs-CZ" dirty="0" smtClean="0">
                <a:effectLst/>
              </a:rPr>
              <a:t> - St James 27s Park 2C London - Nov 2006 edit2.jpg: racek chechtavý. </a:t>
            </a:r>
            <a:r>
              <a:rPr lang="cs-CZ" i="1" dirty="0" smtClean="0">
                <a:effectLst/>
              </a:rPr>
              <a:t>File:Black-headed </a:t>
            </a:r>
            <a:r>
              <a:rPr lang="cs-CZ" i="1" dirty="0" err="1" smtClean="0">
                <a:effectLst/>
              </a:rPr>
              <a:t>Gull</a:t>
            </a:r>
            <a:r>
              <a:rPr lang="cs-CZ" i="1" dirty="0" smtClean="0">
                <a:effectLst/>
              </a:rPr>
              <a:t> - St James 27s Park 2C London - Nov 2006 edit2.jpg: racek chechtavý</a:t>
            </a:r>
            <a:r>
              <a:rPr lang="cs-CZ" dirty="0" smtClean="0">
                <a:effectLst/>
              </a:rPr>
              <a:t> [online]. 2006 [cit. 2014-03-31]. Dostupné z: https://commons.wikimedia.org/wiki/File:Black-headed_Gull_-_St_James_27s_Park_2C_London_-_Nov_2006_edit2.jpg?uselang=cs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2509" y="-2524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Obrázky: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8426" y="4869160"/>
            <a:ext cx="86560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Zdroj všech </a:t>
            </a:r>
            <a:r>
              <a:rPr lang="cs-CZ" b="1" dirty="0" smtClean="0"/>
              <a:t>ostatních </a:t>
            </a:r>
            <a:r>
              <a:rPr lang="cs-CZ" b="1" dirty="0"/>
              <a:t>obrázků je galerie </a:t>
            </a:r>
            <a:r>
              <a:rPr lang="cs-CZ" b="1" dirty="0" smtClean="0"/>
              <a:t>Microsoft  </a:t>
            </a:r>
            <a:r>
              <a:rPr lang="cs-CZ" b="1" dirty="0"/>
              <a:t>Office 2010, vlastník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70556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439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40</cp:revision>
  <dcterms:created xsi:type="dcterms:W3CDTF">2014-03-31T12:00:53Z</dcterms:created>
  <dcterms:modified xsi:type="dcterms:W3CDTF">2014-10-22T21:49:30Z</dcterms:modified>
</cp:coreProperties>
</file>