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71" r:id="rId16"/>
    <p:sldId id="272" r:id="rId17"/>
    <p:sldId id="273" r:id="rId18"/>
    <p:sldId id="274" r:id="rId19"/>
    <p:sldId id="275" r:id="rId20"/>
    <p:sldId id="277" r:id="rId2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chemeClr val="tx1"/>
    </p:penClr>
  </p:showPr>
  <p:clrMru>
    <a:srgbClr val="FF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260" autoAdjust="0"/>
    <p:restoredTop sz="94660"/>
  </p:normalViewPr>
  <p:slideViewPr>
    <p:cSldViewPr>
      <p:cViewPr varScale="1">
        <p:scale>
          <a:sx n="105" d="100"/>
          <a:sy n="105" d="100"/>
        </p:scale>
        <p:origin x="-11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387A9C-3430-4EFA-A4D4-A70C70D2429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91DB4E-9CA4-4DDC-AD5D-48F5BA45A23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D91E2D-E9A9-4A40-BACB-554417407D6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1BAD34-D588-4188-8392-72000158FC3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382129-BC0E-474C-9AA0-672A1DBADD8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786337-7156-4447-9656-DE513D90DDD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386AF3-44E5-42A2-9CFC-33BD19AAB71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868129-6C09-40BD-BF85-AAC304296C8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55E69-905A-4673-AF66-6A59BB80F3F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90E11F-5744-4942-BE10-DD73209D0DB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94240B-93EB-4B74-8C53-A70C598DB5C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51D093F-A269-430A-AA99-9FD633E8D80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cs.wikipedia.org/wiki/Akcie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5"/>
          <p:cNvSpPr>
            <a:spLocks noChangeArrowheads="1"/>
          </p:cNvSpPr>
          <p:nvPr/>
        </p:nvSpPr>
        <p:spPr bwMode="auto">
          <a:xfrm>
            <a:off x="-73025" y="12366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cs-CZ" altLang="cs-CZ"/>
          </a:p>
        </p:txBody>
      </p:sp>
      <p:pic>
        <p:nvPicPr>
          <p:cNvPr id="2051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692150"/>
            <a:ext cx="5762625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55650" y="1949450"/>
          <a:ext cx="7553325" cy="419258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553325"/>
              </a:tblGrid>
              <a:tr h="419258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Datum: od 16.6.2013 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ts val="216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Projekt: Kvalitní výuka 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ts val="216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Registrační číslo: CZ.1.07/1.5.00/34.0731 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ts val="2155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Číslo DUM: VY_62_INOVACE_19 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ts val="216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Jméno autora: Ing. Gabriela Hautová 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ts val="216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Název práce:  CP kapitálový trh - </a:t>
                      </a:r>
                      <a:r>
                        <a:rPr lang="cs-CZ" sz="1600" dirty="0" err="1">
                          <a:effectLst/>
                        </a:rPr>
                        <a:t>powerpointová</a:t>
                      </a:r>
                      <a:r>
                        <a:rPr lang="cs-CZ" sz="1600" dirty="0">
                          <a:effectLst/>
                        </a:rPr>
                        <a:t> prezentace 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ts val="2155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Předmět: finanční gramotnost 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ts val="216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Ročník: 4. 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ts val="216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Časová dotace: 15 minut 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ts val="216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Vzdělávací cíl: prezentace nového učiva 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ts val="216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Pomůcky: Psací potřeby - žáci, počítač s projektorem - vyučující 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ts val="2155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Poznámka: Tento materiál je součástí </a:t>
                      </a:r>
                      <a:r>
                        <a:rPr lang="cs-CZ" sz="1600" dirty="0" err="1">
                          <a:effectLst/>
                        </a:rPr>
                        <a:t>tématického</a:t>
                      </a:r>
                      <a:r>
                        <a:rPr lang="cs-CZ" sz="1600" dirty="0">
                          <a:effectLst/>
                        </a:rPr>
                        <a:t> balíčku CP 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ts val="216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kapitálový trh 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ts val="216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Inovace: Mezipředmětové vztahy, zapojení audiovizuální techniky do 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ts val="2155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výuky, názorná prezentace nové látky 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</a:tbl>
          </a:graphicData>
        </a:graphic>
      </p:graphicFrame>
    </p:spTree>
  </p:cSld>
  <p:clrMapOvr>
    <a:masterClrMapping/>
  </p:clrMapOvr>
  <p:transition spd="slow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908050"/>
            <a:ext cx="7772400" cy="1657350"/>
          </a:xfrm>
        </p:spPr>
        <p:txBody>
          <a:bodyPr/>
          <a:lstStyle/>
          <a:p>
            <a:pPr eaLnBrk="1" hangingPunct="1"/>
            <a:r>
              <a:rPr lang="cs-CZ" altLang="cs-CZ" smtClean="0"/>
              <a:t>CENNÉ PAPÍRY	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rgbClr val="FF0000"/>
                </a:solidFill>
              </a:rPr>
              <a:t>Kapitálový trh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844675"/>
            <a:ext cx="8229600" cy="4281488"/>
          </a:xfrm>
        </p:spPr>
        <p:txBody>
          <a:bodyPr/>
          <a:lstStyle/>
          <a:p>
            <a:pPr eaLnBrk="1" hangingPunct="1"/>
            <a:r>
              <a:rPr lang="cs-CZ" altLang="cs-CZ" smtClean="0"/>
              <a:t>Na tomto trhu se obchoduje s dlouhodobými cennými papíry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Rozdělení CP kapitálový trh</a:t>
            </a:r>
          </a:p>
        </p:txBody>
      </p:sp>
      <p:sp>
        <p:nvSpPr>
          <p:cNvPr id="5123" name="Rectangle 1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smtClean="0">
                <a:solidFill>
                  <a:srgbClr val="FF0000"/>
                </a:solidFill>
              </a:rPr>
              <a:t>Majetkové</a:t>
            </a:r>
          </a:p>
          <a:p>
            <a:pPr eaLnBrk="1" hangingPunct="1">
              <a:buFontTx/>
              <a:buNone/>
            </a:pPr>
            <a:r>
              <a:rPr lang="cs-CZ" altLang="cs-CZ" smtClean="0"/>
              <a:t> </a:t>
            </a:r>
          </a:p>
          <a:p>
            <a:pPr eaLnBrk="1" hangingPunct="1">
              <a:buFontTx/>
              <a:buNone/>
            </a:pPr>
            <a:r>
              <a:rPr lang="cs-CZ" altLang="cs-CZ" smtClean="0"/>
              <a:t>	- podílové listy</a:t>
            </a:r>
          </a:p>
          <a:p>
            <a:pPr eaLnBrk="1" hangingPunct="1">
              <a:buFontTx/>
              <a:buNone/>
            </a:pPr>
            <a:r>
              <a:rPr lang="cs-CZ" altLang="cs-CZ" smtClean="0"/>
              <a:t>	- akcie</a:t>
            </a:r>
          </a:p>
        </p:txBody>
      </p:sp>
      <p:sp>
        <p:nvSpPr>
          <p:cNvPr id="5124" name="Rectangle 14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smtClean="0">
                <a:solidFill>
                  <a:srgbClr val="FF0000"/>
                </a:solidFill>
              </a:rPr>
              <a:t>Dluhové</a:t>
            </a:r>
          </a:p>
          <a:p>
            <a:pPr eaLnBrk="1" hangingPunct="1">
              <a:buFontTx/>
              <a:buNone/>
            </a:pPr>
            <a:endParaRPr lang="cs-CZ" altLang="cs-CZ" smtClean="0">
              <a:solidFill>
                <a:srgbClr val="FF0000"/>
              </a:solidFill>
            </a:endParaRPr>
          </a:p>
          <a:p>
            <a:pPr eaLnBrk="1" hangingPunct="1">
              <a:buFontTx/>
              <a:buNone/>
            </a:pPr>
            <a:r>
              <a:rPr lang="cs-CZ" altLang="cs-CZ" smtClean="0"/>
              <a:t>	- dluhopisy </a:t>
            </a:r>
          </a:p>
          <a:p>
            <a:pPr eaLnBrk="1" hangingPunct="1">
              <a:buFontTx/>
              <a:buNone/>
            </a:pPr>
            <a:r>
              <a:rPr lang="cs-CZ" altLang="cs-CZ" smtClean="0"/>
              <a:t>	  (obligace)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rgbClr val="FF0000"/>
                </a:solidFill>
              </a:rPr>
              <a:t>Majetkové cenné papíry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smtClean="0"/>
              <a:t>Představují podíl na majetku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rgbClr val="FF0000"/>
                </a:solidFill>
              </a:rPr>
              <a:t>Podílové listy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Vydávají je podílové fondy</a:t>
            </a:r>
          </a:p>
          <a:p>
            <a:pPr eaLnBrk="1" hangingPunct="1"/>
            <a:r>
              <a:rPr lang="cs-CZ" altLang="cs-CZ" smtClean="0"/>
              <a:t>Shromažďují finanční zdroje od drobných vkladatelů, které investují do CP</a:t>
            </a:r>
          </a:p>
          <a:p>
            <a:pPr eaLnBrk="1" hangingPunct="1"/>
            <a:r>
              <a:rPr lang="cs-CZ" altLang="cs-CZ" smtClean="0"/>
              <a:t>Může investovat i drobný nezkušený investor – kolektivní investování</a:t>
            </a:r>
          </a:p>
          <a:p>
            <a:pPr eaLnBrk="1" hangingPunct="1"/>
            <a:r>
              <a:rPr lang="cs-CZ" altLang="cs-CZ" smtClean="0"/>
              <a:t>Investor koupí od podílového fondu podílové listy, které tento fond vydává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549275"/>
            <a:ext cx="8229600" cy="5576888"/>
          </a:xfrm>
        </p:spPr>
        <p:txBody>
          <a:bodyPr/>
          <a:lstStyle/>
          <a:p>
            <a:pPr eaLnBrk="1" hangingPunct="1"/>
            <a:r>
              <a:rPr lang="cs-CZ" altLang="cs-CZ" smtClean="0"/>
              <a:t>Podílník (majitel podílového listu) nemá právo zasahovat do hospodaření a řízení fondu ani firmy jejíž CP fond koupil</a:t>
            </a:r>
          </a:p>
          <a:p>
            <a:pPr eaLnBrk="1" hangingPunct="1"/>
            <a:r>
              <a:rPr lang="cs-CZ" altLang="cs-CZ" smtClean="0"/>
              <a:t>Podílník může kdykoliv podílový list prodat zpět podílovému fondu</a:t>
            </a:r>
          </a:p>
          <a:p>
            <a:pPr eaLnBrk="1" hangingPunct="1"/>
            <a:r>
              <a:rPr lang="cs-CZ" altLang="cs-CZ" smtClean="0"/>
              <a:t>Podílník vydělává nebo prodělává na rozdílu mezi nákupním kurzem a prodejním kurzem listu</a:t>
            </a:r>
          </a:p>
          <a:p>
            <a:pPr eaLnBrk="1" hangingPunct="1"/>
            <a:r>
              <a:rPr lang="cs-CZ" altLang="cs-CZ" smtClean="0"/>
              <a:t>V průměru bývá výnosnost podílových listu vyšší než u termínovaných vkladů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rgbClr val="FF0000"/>
                </a:solidFill>
              </a:rPr>
              <a:t>Akcie</a:t>
            </a:r>
            <a:r>
              <a:rPr lang="cs-CZ" altLang="cs-CZ" smtClean="0"/>
              <a:t> 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smtClean="0"/>
              <a:t>Vydává je akciová společnost – získá tak vlastní kapitál</a:t>
            </a:r>
          </a:p>
          <a:p>
            <a:pPr eaLnBrk="1" hangingPunct="1"/>
            <a:r>
              <a:rPr lang="cs-CZ" altLang="cs-CZ" smtClean="0"/>
              <a:t>Akcionář (majitel akcie) získává podíl na majetku firmy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rgbClr val="FF0000"/>
                </a:solidFill>
              </a:rPr>
              <a:t>Práva akcionářů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Podílet se na zisku společnosti – výplata dividend</a:t>
            </a:r>
          </a:p>
          <a:p>
            <a:pPr eaLnBrk="1" hangingPunct="1"/>
            <a:r>
              <a:rPr lang="cs-CZ" altLang="cs-CZ" smtClean="0"/>
              <a:t>Podílet se na řízení společnosti – účast na valné hromadě a hlasovat</a:t>
            </a:r>
          </a:p>
          <a:p>
            <a:pPr eaLnBrk="1" hangingPunct="1"/>
            <a:r>
              <a:rPr lang="cs-CZ" altLang="cs-CZ" smtClean="0"/>
              <a:t>Podílet se na likvidačním zůstatku společnosti – při likvidaci firmy mají právo na část z prodané firmy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Druhy akcií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628775"/>
            <a:ext cx="8229600" cy="452596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z="2800" smtClean="0">
                <a:solidFill>
                  <a:srgbClr val="FF0000"/>
                </a:solidFill>
              </a:rPr>
              <a:t>Dělení podle formy: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altLang="cs-CZ" sz="2800" smtClean="0">
              <a:solidFill>
                <a:srgbClr val="FF0000"/>
              </a:solidFill>
            </a:endParaRPr>
          </a:p>
          <a:p>
            <a:pPr lvl="3" eaLnBrk="1" hangingPunct="1">
              <a:lnSpc>
                <a:spcPct val="90000"/>
              </a:lnSpc>
            </a:pPr>
            <a:r>
              <a:rPr lang="cs-CZ" altLang="cs-CZ" sz="2400" smtClean="0"/>
              <a:t>listinné – jsou fyzicky vytištěné na papíře</a:t>
            </a:r>
          </a:p>
          <a:p>
            <a:pPr lvl="4" eaLnBrk="1" hangingPunct="1">
              <a:lnSpc>
                <a:spcPct val="90000"/>
              </a:lnSpc>
            </a:pPr>
            <a:r>
              <a:rPr lang="cs-CZ" altLang="cs-CZ" sz="2400" smtClean="0"/>
              <a:t>skládají se z: pláště – kde jsou uvedeny předepsané náležitosti (obchodní jméno a sídlo společnosti, číslo akcie, nominální hodnota, výše ZK, počet akcií v době vydání, datum vydání atd.)</a:t>
            </a:r>
          </a:p>
          <a:p>
            <a:pPr lvl="4" eaLnBrk="1" hangingPunct="1">
              <a:lnSpc>
                <a:spcPct val="90000"/>
              </a:lnSpc>
              <a:buFontTx/>
              <a:buNone/>
            </a:pPr>
            <a:r>
              <a:rPr lang="cs-CZ" altLang="cs-CZ" sz="2400" smtClean="0"/>
              <a:t>			kupónového archu – kupón se vyměňuje za dividendu</a:t>
            </a:r>
          </a:p>
          <a:p>
            <a:pPr lvl="4" eaLnBrk="1" hangingPunct="1">
              <a:lnSpc>
                <a:spcPct val="90000"/>
              </a:lnSpc>
              <a:buFontTx/>
              <a:buNone/>
            </a:pPr>
            <a:r>
              <a:rPr lang="cs-CZ" altLang="cs-CZ" sz="2400" smtClean="0"/>
              <a:t>			talonu – vyměňuje se nový kupónový arch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052513"/>
            <a:ext cx="8229600" cy="5073650"/>
          </a:xfrm>
        </p:spPr>
        <p:txBody>
          <a:bodyPr/>
          <a:lstStyle/>
          <a:p>
            <a:pPr lvl="3" eaLnBrk="1" hangingPunct="1"/>
            <a:r>
              <a:rPr lang="cs-CZ" altLang="cs-CZ" sz="2400" smtClean="0"/>
              <a:t>zaknihované – modernější forma, akcie jsou zaevidovány v počítači Centrálního registru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620713"/>
            <a:ext cx="8229600" cy="5505450"/>
          </a:xfrm>
        </p:spPr>
        <p:txBody>
          <a:bodyPr/>
          <a:lstStyle/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smtClean="0">
                <a:solidFill>
                  <a:srgbClr val="FF0000"/>
                </a:solidFill>
              </a:rPr>
              <a:t>Dělení  podle druhu:</a:t>
            </a:r>
          </a:p>
          <a:p>
            <a:pPr lvl="3" eaLnBrk="1" hangingPunct="1"/>
            <a:endParaRPr lang="cs-CZ" altLang="cs-CZ" smtClean="0">
              <a:solidFill>
                <a:srgbClr val="FF0000"/>
              </a:solidFill>
            </a:endParaRPr>
          </a:p>
          <a:p>
            <a:pPr lvl="3" eaLnBrk="1" hangingPunct="1"/>
            <a:endParaRPr lang="cs-CZ" altLang="cs-CZ" smtClean="0">
              <a:solidFill>
                <a:srgbClr val="FF0000"/>
              </a:solidFill>
            </a:endParaRPr>
          </a:p>
          <a:p>
            <a:pPr lvl="3" eaLnBrk="1" hangingPunct="1"/>
            <a:r>
              <a:rPr lang="cs-CZ" altLang="cs-CZ" sz="2400" smtClean="0"/>
              <a:t>Kmenové akcie – majitel má hlasovací právo na VH a právo na dividendu</a:t>
            </a:r>
          </a:p>
          <a:p>
            <a:pPr lvl="4" eaLnBrk="1" hangingPunct="1"/>
            <a:r>
              <a:rPr lang="cs-CZ" altLang="cs-CZ" sz="2400" smtClean="0"/>
              <a:t>Na jméno – na nového majitele se převádí rubopisem</a:t>
            </a:r>
          </a:p>
          <a:p>
            <a:pPr lvl="4" eaLnBrk="1" hangingPunct="1"/>
            <a:r>
              <a:rPr lang="cs-CZ" altLang="cs-CZ" sz="2400" smtClean="0"/>
              <a:t>Na majitele (na doručitele) – jsou volně převoditelné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341438"/>
            <a:ext cx="8229600" cy="4784725"/>
          </a:xfrm>
        </p:spPr>
        <p:txBody>
          <a:bodyPr/>
          <a:lstStyle/>
          <a:p>
            <a:pPr lvl="3" eaLnBrk="1" hangingPunct="1"/>
            <a:r>
              <a:rPr lang="cs-CZ" altLang="cs-CZ" sz="2400" smtClean="0"/>
              <a:t>Speciální akcie</a:t>
            </a:r>
          </a:p>
          <a:p>
            <a:pPr lvl="4" eaLnBrk="1" hangingPunct="1"/>
            <a:r>
              <a:rPr lang="cs-CZ" altLang="cs-CZ" sz="2400" smtClean="0"/>
              <a:t>Zaměstnanecké – pro zaměstnance firmy</a:t>
            </a:r>
          </a:p>
          <a:p>
            <a:pPr lvl="4" eaLnBrk="1" hangingPunct="1"/>
            <a:r>
              <a:rPr lang="cs-CZ" altLang="cs-CZ" sz="2400" smtClean="0"/>
              <a:t>Prioritní akcie – přednostní právo na dividendu, ale nemá právo hlasovat na VH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5"/>
          <p:cNvSpPr>
            <a:spLocks noChangeArrowheads="1"/>
          </p:cNvSpPr>
          <p:nvPr/>
        </p:nvSpPr>
        <p:spPr bwMode="auto">
          <a:xfrm>
            <a:off x="0" y="15970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cs-CZ" altLang="cs-CZ"/>
          </a:p>
        </p:txBody>
      </p:sp>
      <p:pic>
        <p:nvPicPr>
          <p:cNvPr id="15363" name="Picture 5" descr="https://upload.wikimedia.org/wikipedia/commons/9/95/Hromadn%C3%A1_akcie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57363" y="1109663"/>
            <a:ext cx="5629275" cy="3990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4" name="Obdélník 1"/>
          <p:cNvSpPr>
            <a:spLocks noChangeArrowheads="1"/>
          </p:cNvSpPr>
          <p:nvPr/>
        </p:nvSpPr>
        <p:spPr bwMode="auto">
          <a:xfrm>
            <a:off x="2286000" y="3105150"/>
            <a:ext cx="4572000" cy="2770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/>
          </a:p>
          <a:p>
            <a:endParaRPr lang="cs-CZ"/>
          </a:p>
          <a:p>
            <a:endParaRPr lang="cs-CZ"/>
          </a:p>
          <a:p>
            <a:endParaRPr lang="cs-CZ"/>
          </a:p>
          <a:p>
            <a:endParaRPr lang="cs-CZ"/>
          </a:p>
          <a:p>
            <a:endParaRPr lang="cs-CZ"/>
          </a:p>
          <a:p>
            <a:endParaRPr lang="cs-CZ"/>
          </a:p>
          <a:p>
            <a:endParaRPr lang="cs-CZ"/>
          </a:p>
          <a:p>
            <a:r>
              <a:rPr lang="cs-CZ" sz="1000">
                <a:hlinkClick r:id="rId3"/>
              </a:rPr>
              <a:t>https://cs.wikipedia.org/wiki/Akcie#mediaviewer/File:Hromadn%C3%A1_akcie1.JPG</a:t>
            </a:r>
            <a:endParaRPr lang="cs-CZ" sz="1000"/>
          </a:p>
          <a:p>
            <a:endParaRPr lang="cs-CZ" sz="100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Dluhové (úvěrové CP)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altLang="cs-CZ" dirty="0" smtClean="0"/>
          </a:p>
          <a:p>
            <a:pPr eaLnBrk="1" hangingPunct="1"/>
            <a:r>
              <a:rPr lang="cs-CZ" altLang="cs-CZ" dirty="0" smtClean="0"/>
              <a:t>Majitel je věřitel a </a:t>
            </a:r>
            <a:r>
              <a:rPr lang="cs-CZ" altLang="cs-CZ" dirty="0" smtClean="0"/>
              <a:t>ten, </a:t>
            </a:r>
            <a:r>
              <a:rPr lang="cs-CZ" altLang="cs-CZ" dirty="0" smtClean="0"/>
              <a:t>kdo je </a:t>
            </a:r>
            <a:r>
              <a:rPr lang="cs-CZ" altLang="cs-CZ" dirty="0" smtClean="0"/>
              <a:t>vydává, </a:t>
            </a:r>
            <a:r>
              <a:rPr lang="cs-CZ" altLang="cs-CZ" dirty="0" smtClean="0"/>
              <a:t>je dlužník</a:t>
            </a:r>
          </a:p>
          <a:p>
            <a:pPr eaLnBrk="1" hangingPunct="1"/>
            <a:r>
              <a:rPr lang="cs-CZ" altLang="cs-CZ" dirty="0" smtClean="0"/>
              <a:t>Vydává je: společnost, stát, obec, banky</a:t>
            </a:r>
          </a:p>
          <a:p>
            <a:pPr lvl="4" eaLnBrk="1" hangingPunct="1">
              <a:buFontTx/>
              <a:buNone/>
            </a:pPr>
            <a:r>
              <a:rPr lang="cs-CZ" altLang="cs-CZ" dirty="0" smtClean="0"/>
              <a:t>        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Obligace (dluhopisy)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Vydává je společnost, která potřebuje získat cizí kapitál (úvěr)</a:t>
            </a:r>
          </a:p>
          <a:p>
            <a:pPr eaLnBrk="1" hangingPunct="1"/>
            <a:r>
              <a:rPr lang="cs-CZ" altLang="cs-CZ" smtClean="0"/>
              <a:t>Je dána jejich doba splatnosti</a:t>
            </a:r>
          </a:p>
          <a:p>
            <a:pPr eaLnBrk="1" hangingPunct="1"/>
            <a:r>
              <a:rPr lang="cs-CZ" altLang="cs-CZ" smtClean="0"/>
              <a:t>Po uplynutí splatnosti je majiteli obligace vyplacena vložená částka + úrok</a:t>
            </a:r>
          </a:p>
          <a:p>
            <a:pPr eaLnBrk="1" hangingPunct="1"/>
            <a:r>
              <a:rPr lang="cs-CZ" altLang="cs-CZ" smtClean="0"/>
              <a:t>Majitel obligace nemá právo ovlivňovat chod společnosti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Druhy obligací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smtClean="0"/>
              <a:t>Veřejně obchodovatelné, neobchodovatelné</a:t>
            </a:r>
          </a:p>
          <a:p>
            <a:pPr eaLnBrk="1" hangingPunct="1"/>
            <a:r>
              <a:rPr lang="cs-CZ" altLang="cs-CZ" smtClean="0"/>
              <a:t>Listinné a zaknihované</a:t>
            </a:r>
          </a:p>
          <a:p>
            <a:pPr eaLnBrk="1" hangingPunct="1"/>
            <a:r>
              <a:rPr lang="cs-CZ" altLang="cs-CZ" smtClean="0"/>
              <a:t>Na jméno a na majitele</a:t>
            </a:r>
          </a:p>
          <a:p>
            <a:pPr eaLnBrk="1" hangingPunct="1"/>
            <a:r>
              <a:rPr lang="cs-CZ" altLang="cs-CZ" smtClean="0"/>
              <a:t>S pevným úrokem a s pohyblivým úrokem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Obchodování s CP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smtClean="0"/>
              <a:t>Veřejně obchodovatelné se obchodují na Burze cenných papírů Praha</a:t>
            </a:r>
          </a:p>
          <a:p>
            <a:pPr eaLnBrk="1" hangingPunct="1"/>
            <a:r>
              <a:rPr lang="cs-CZ" altLang="cs-CZ" smtClean="0"/>
              <a:t>Obchodují se za aktuální kurz</a:t>
            </a:r>
          </a:p>
          <a:p>
            <a:pPr eaLnBrk="1" hangingPunct="1"/>
            <a:r>
              <a:rPr lang="cs-CZ" altLang="cs-CZ" smtClean="0"/>
              <a:t>Nakupují se kvůli dividendě nebo růstu ceny 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034087"/>
          </a:xfrm>
        </p:spPr>
        <p:txBody>
          <a:bodyPr/>
          <a:lstStyle/>
          <a:p>
            <a:pPr eaLnBrk="1" hangingPunct="1"/>
            <a:r>
              <a:rPr lang="cs-CZ" altLang="cs-CZ" smtClean="0"/>
              <a:t>konec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4"/>
          <p:cNvSpPr>
            <a:spLocks noChangeArrowheads="1"/>
          </p:cNvSpPr>
          <p:nvPr/>
        </p:nvSpPr>
        <p:spPr bwMode="auto">
          <a:xfrm>
            <a:off x="539750" y="225425"/>
            <a:ext cx="8208963" cy="3940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pPr algn="ctr"/>
            <a:r>
              <a:rPr lang="cs-CZ" altLang="cs-CZ" b="1"/>
              <a:t>Použitá literatura:</a:t>
            </a:r>
          </a:p>
          <a:p>
            <a:pPr algn="ctr"/>
            <a:endParaRPr lang="cs-CZ" altLang="cs-CZ" b="1"/>
          </a:p>
          <a:p>
            <a:r>
              <a:rPr lang="cs-CZ" altLang="cs-CZ" b="1"/>
              <a:t>Finanční gramotnost úlohy a metodika</a:t>
            </a:r>
            <a:r>
              <a:rPr lang="cs-CZ" altLang="cs-CZ"/>
              <a:t> – Ing. Petr Klínský,</a:t>
            </a:r>
          </a:p>
          <a:p>
            <a:r>
              <a:rPr lang="cs-CZ" altLang="cs-CZ"/>
              <a:t> Ing. Danuše Chromá, NÚOV, Praha 2009 ISBN 978-80-87063-26-2</a:t>
            </a:r>
          </a:p>
          <a:p>
            <a:r>
              <a:rPr lang="cs-CZ" altLang="cs-CZ" b="1"/>
              <a:t>Ekonomika pro gymnázia</a:t>
            </a:r>
            <a:r>
              <a:rPr lang="cs-CZ" altLang="cs-CZ"/>
              <a:t> – Jarmila Čechová, Otto Münch, Jana Macháčková, Petr Klínský – EDUKO nakladatelství, s.r.o. 2011ISBN 978-80-87204-49-8</a:t>
            </a:r>
          </a:p>
          <a:p>
            <a:r>
              <a:rPr lang="cs-CZ" altLang="cs-CZ" b="1"/>
              <a:t>Ekonomika pro obchodní akademie a ostatní střední školy 3</a:t>
            </a:r>
            <a:r>
              <a:rPr lang="cs-CZ" altLang="cs-CZ"/>
              <a:t> – Petr Klínský, Otto Münch –EDUKO nakladelství 2008 ISBN 978-80-87204-8</a:t>
            </a:r>
          </a:p>
          <a:p>
            <a:endParaRPr lang="cs-CZ" altLang="cs-CZ"/>
          </a:p>
          <a:p>
            <a:endParaRPr lang="cs-CZ" altLang="cs-CZ"/>
          </a:p>
          <a:p>
            <a:r>
              <a:rPr lang="cs-CZ" altLang="cs-CZ"/>
              <a:t>Internetové zdroje:</a:t>
            </a:r>
          </a:p>
          <a:p>
            <a:endParaRPr lang="cs-CZ" altLang="cs-CZ"/>
          </a:p>
          <a:p>
            <a:r>
              <a:rPr lang="cs-CZ" altLang="cs-CZ" sz="1600"/>
              <a:t>https://cs.wikipedia.org/wiki/Akcie#mediaviewer/File:Hromadn%C3%A1_akcie1.JPG</a:t>
            </a:r>
          </a:p>
        </p:txBody>
      </p:sp>
    </p:spTree>
  </p:cSld>
  <p:clrMapOvr>
    <a:masterClrMapping/>
  </p:clrMapOvr>
  <p:transition spd="slow"/>
</p:sld>
</file>

<file path=ppt/theme/theme1.xml><?xml version="1.0" encoding="utf-8"?>
<a:theme xmlns:a="http://schemas.openxmlformats.org/drawingml/2006/main" name="Výchozí návrh">
  <a:themeElements>
    <a:clrScheme name="Výchozí návrh 5">
      <a:dk1>
        <a:srgbClr val="000000"/>
      </a:dk1>
      <a:lt1>
        <a:srgbClr val="FFFFD9"/>
      </a:lt1>
      <a:dk2>
        <a:srgbClr val="000000"/>
      </a:dk2>
      <a:lt2>
        <a:srgbClr val="777777"/>
      </a:lt2>
      <a:accent1>
        <a:srgbClr val="FFFFF7"/>
      </a:accent1>
      <a:accent2>
        <a:srgbClr val="33CCCC"/>
      </a:accent2>
      <a:accent3>
        <a:srgbClr val="FFFFE9"/>
      </a:accent3>
      <a:accent4>
        <a:srgbClr val="000000"/>
      </a:accent4>
      <a:accent5>
        <a:srgbClr val="FFFFFA"/>
      </a:accent5>
      <a:accent6>
        <a:srgbClr val="2DB9B9"/>
      </a:accent6>
      <a:hlink>
        <a:srgbClr val="FF5050"/>
      </a:hlink>
      <a:folHlink>
        <a:srgbClr val="FF99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</TotalTime>
  <Words>577</Words>
  <Application>Microsoft Office PowerPoint</Application>
  <PresentationFormat>Předvádění na obrazovce (4:3)</PresentationFormat>
  <Paragraphs>110</Paragraphs>
  <Slides>20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4" baseType="lpstr">
      <vt:lpstr>Arial</vt:lpstr>
      <vt:lpstr>Calibri</vt:lpstr>
      <vt:lpstr>Times New Roman</vt:lpstr>
      <vt:lpstr>Výchozí návrh</vt:lpstr>
      <vt:lpstr>Snímek 1</vt:lpstr>
      <vt:lpstr>CENNÉ PAPÍRY </vt:lpstr>
      <vt:lpstr>Snímek 3</vt:lpstr>
      <vt:lpstr>Rozdělení CP kapitálový trh</vt:lpstr>
      <vt:lpstr>Majetkové cenné papíry</vt:lpstr>
      <vt:lpstr>Podílové listy</vt:lpstr>
      <vt:lpstr>Snímek 7</vt:lpstr>
      <vt:lpstr>Akcie </vt:lpstr>
      <vt:lpstr>Práva akcionářů</vt:lpstr>
      <vt:lpstr>Druhy akcií</vt:lpstr>
      <vt:lpstr>Snímek 11</vt:lpstr>
      <vt:lpstr>Snímek 12</vt:lpstr>
      <vt:lpstr>Snímek 13</vt:lpstr>
      <vt:lpstr>Snímek 14</vt:lpstr>
      <vt:lpstr>Dluhové (úvěrové CP)</vt:lpstr>
      <vt:lpstr>Obligace (dluhopisy)</vt:lpstr>
      <vt:lpstr>Druhy obligací</vt:lpstr>
      <vt:lpstr>Obchodování s CP</vt:lpstr>
      <vt:lpstr>konec</vt:lpstr>
      <vt:lpstr>Snímek 20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CENNÉ PAPÍRY </dc:title>
  <dc:creator>Haut Radek</dc:creator>
  <cp:lastModifiedBy>Dum</cp:lastModifiedBy>
  <cp:revision>8</cp:revision>
  <dcterms:created xsi:type="dcterms:W3CDTF">2013-08-14T11:23:54Z</dcterms:created>
  <dcterms:modified xsi:type="dcterms:W3CDTF">2014-11-20T12:19:30Z</dcterms:modified>
</cp:coreProperties>
</file>