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2" r:id="rId3"/>
    <p:sldId id="257" r:id="rId4"/>
    <p:sldId id="258" r:id="rId5"/>
    <p:sldId id="259" r:id="rId6"/>
    <p:sldId id="260" r:id="rId7"/>
    <p:sldId id="261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B8BB3-E290-4960-BBB0-7289A99F307D}" type="datetimeFigureOut">
              <a:rPr lang="cs-CZ" smtClean="0"/>
              <a:pPr/>
              <a:t>20.11.2014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7C626-EE9D-49F2-B793-1333193810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53434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B8BB3-E290-4960-BBB0-7289A99F307D}" type="datetimeFigureOut">
              <a:rPr lang="cs-CZ" smtClean="0"/>
              <a:pPr/>
              <a:t>20.11.2014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7C626-EE9D-49F2-B793-1333193810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07963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B8BB3-E290-4960-BBB0-7289A99F307D}" type="datetimeFigureOut">
              <a:rPr lang="cs-CZ" smtClean="0"/>
              <a:pPr/>
              <a:t>20.11.2014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7C626-EE9D-49F2-B793-1333193810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931776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B8BB3-E290-4960-BBB0-7289A99F307D}" type="datetimeFigureOut">
              <a:rPr lang="cs-CZ" smtClean="0"/>
              <a:pPr/>
              <a:t>20.11.2014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7C626-EE9D-49F2-B793-1333193810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442579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B8BB3-E290-4960-BBB0-7289A99F307D}" type="datetimeFigureOut">
              <a:rPr lang="cs-CZ" smtClean="0"/>
              <a:pPr/>
              <a:t>20.11.2014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7C626-EE9D-49F2-B793-1333193810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608879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B8BB3-E290-4960-BBB0-7289A99F307D}" type="datetimeFigureOut">
              <a:rPr lang="cs-CZ" smtClean="0"/>
              <a:pPr/>
              <a:t>20.11.2014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7C626-EE9D-49F2-B793-1333193810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250171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B8BB3-E290-4960-BBB0-7289A99F307D}" type="datetimeFigureOut">
              <a:rPr lang="cs-CZ" smtClean="0"/>
              <a:pPr/>
              <a:t>20.11.2014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7C626-EE9D-49F2-B793-1333193810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605434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B8BB3-E290-4960-BBB0-7289A99F307D}" type="datetimeFigureOut">
              <a:rPr lang="cs-CZ" smtClean="0"/>
              <a:pPr/>
              <a:t>20.11.2014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7C626-EE9D-49F2-B793-1333193810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80042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B8BB3-E290-4960-BBB0-7289A99F307D}" type="datetimeFigureOut">
              <a:rPr lang="cs-CZ" smtClean="0"/>
              <a:pPr/>
              <a:t>20.11.2014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7C626-EE9D-49F2-B793-1333193810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260159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B8BB3-E290-4960-BBB0-7289A99F307D}" type="datetimeFigureOut">
              <a:rPr lang="cs-CZ" smtClean="0"/>
              <a:pPr/>
              <a:t>20.11.2014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7C626-EE9D-49F2-B793-1333193810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06782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B8BB3-E290-4960-BBB0-7289A99F307D}" type="datetimeFigureOut">
              <a:rPr lang="cs-CZ" smtClean="0"/>
              <a:pPr/>
              <a:t>20.11.2014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7C626-EE9D-49F2-B793-1333193810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650225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92DD43-6921-49DB-B1B5-857544F4F4F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20.11.2014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0064C6-DD00-4D19-A94A-0A9CA47B733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149285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8B0373-077F-4F23-B6DA-78E21800B01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20.11.2014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CD4BEA-17B5-4568-A7B2-CDE7E8A30A2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570641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96FAFB-50DD-4022-8128-66F40210E75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20.11.2014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D55826-7BED-445D-9BC6-D5B9555625B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314184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C43D4F-B71E-4268-A0F8-551D9B47FD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20.11.2014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3DD802-3C01-4D21-9F26-0E73E6E3510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1931258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79B423-7E95-46E4-817F-05549E25850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20.11.2014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06A293-8AB3-4333-A861-89A0E633A87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8745601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3337AF-C869-4640-B854-F15A1E8AAB2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20.11.2014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121DCF-2450-4018-AECC-100B7AFF02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0128185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BCF5FD-AB00-4D36-B3A5-C63C2B0C165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20.11.2014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EFA818-8955-4358-B036-05501E97573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5123813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59630B-531E-47F9-A297-71617DA675F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20.11.2014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BFE8BB-7AC6-4327-BB84-037469398D4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1768306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C37800-B95F-4930-A932-2DAE8A1FBBA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20.11.2014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01393F-5F49-4E81-8213-47F0721A29B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5939191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8F8632-CE45-4AEE-A7C9-5A51D3183C2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20.11.2014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0424F3-B2EA-4833-A9E9-F30EC1555F5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9539247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292352-20AA-41D7-9871-627BB8F6D04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20.11.2014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7C2D48-8F10-4BA8-BFF0-EADB029DEE5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649240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BB8BB3-E290-4960-BBB0-7289A99F307D}" type="datetimeFigureOut">
              <a:rPr lang="cs-CZ" smtClean="0"/>
              <a:pPr/>
              <a:t>20.11.2014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07C626-EE9D-49F2-B793-1333193810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701158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2F4C585-1CA8-4326-BBCB-B5D979307B8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20.11.2014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4A27DF6-5818-4552-810E-E109CDC70AC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207602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213" y="333375"/>
            <a:ext cx="6336059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3314" name="Rectangle 5"/>
          <p:cNvSpPr>
            <a:spLocks noChangeArrowheads="1"/>
          </p:cNvSpPr>
          <p:nvPr/>
        </p:nvSpPr>
        <p:spPr bwMode="auto">
          <a:xfrm>
            <a:off x="468312" y="1844607"/>
            <a:ext cx="8280151" cy="42165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altLang="cs-CZ" dirty="0">
                <a:solidFill>
                  <a:srgbClr val="000000"/>
                </a:solidFill>
                <a:latin typeface="Arial" charset="0"/>
                <a:cs typeface="Arial" charset="0"/>
              </a:rPr>
              <a:t>Název školy: </a:t>
            </a:r>
            <a:r>
              <a:rPr lang="cs-CZ" altLang="cs-CZ" b="1" dirty="0">
                <a:solidFill>
                  <a:srgbClr val="000000"/>
                </a:solidFill>
                <a:latin typeface="Arial" charset="0"/>
                <a:cs typeface="Arial" charset="0"/>
              </a:rPr>
              <a:t> Základní škola a Mateřská škola Kladno, Norská 2633</a:t>
            </a:r>
            <a:r>
              <a:rPr lang="cs-CZ" altLang="cs-CZ" dirty="0">
                <a:solidFill>
                  <a:srgbClr val="000000"/>
                </a:solidFill>
                <a:latin typeface="Arial" charset="0"/>
                <a:cs typeface="Arial" charset="0"/>
              </a:rPr>
              <a:t/>
            </a:r>
            <a:br>
              <a:rPr lang="cs-CZ" altLang="cs-CZ" dirty="0">
                <a:solidFill>
                  <a:srgbClr val="000000"/>
                </a:solidFill>
                <a:latin typeface="Arial" charset="0"/>
                <a:cs typeface="Arial" charset="0"/>
              </a:rPr>
            </a:br>
            <a:r>
              <a:rPr lang="cs-CZ" altLang="cs-CZ" dirty="0">
                <a:solidFill>
                  <a:srgbClr val="000000"/>
                </a:solidFill>
                <a:latin typeface="Arial" charset="0"/>
                <a:cs typeface="Arial" charset="0"/>
              </a:rPr>
              <a:t>Autor: </a:t>
            </a:r>
            <a:r>
              <a:rPr lang="cs-CZ" altLang="cs-CZ" b="1" dirty="0">
                <a:solidFill>
                  <a:srgbClr val="000000"/>
                </a:solidFill>
                <a:latin typeface="Arial" charset="0"/>
                <a:cs typeface="Arial" charset="0"/>
              </a:rPr>
              <a:t>Bc. František Vlasák, </a:t>
            </a:r>
            <a:r>
              <a:rPr lang="cs-CZ" altLang="cs-CZ" b="1" dirty="0" err="1">
                <a:solidFill>
                  <a:srgbClr val="000000"/>
                </a:solidFill>
                <a:latin typeface="Arial" charset="0"/>
                <a:cs typeface="Arial" charset="0"/>
              </a:rPr>
              <a:t>DiS</a:t>
            </a:r>
            <a:r>
              <a:rPr lang="cs-CZ" altLang="cs-CZ" b="1" dirty="0">
                <a:solidFill>
                  <a:srgbClr val="000000"/>
                </a:solidFill>
                <a:latin typeface="Arial" charset="0"/>
                <a:cs typeface="Arial" charset="0"/>
              </a:rPr>
              <a:t>.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altLang="cs-CZ" dirty="0">
                <a:solidFill>
                  <a:srgbClr val="000000"/>
                </a:solidFill>
                <a:latin typeface="Arial" charset="0"/>
                <a:cs typeface="Arial" charset="0"/>
              </a:rPr>
              <a:t>Název materiálu: </a:t>
            </a:r>
            <a:r>
              <a:rPr lang="cs-CZ" altLang="cs-CZ" b="1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VY_52_INOVACE_F8.Vl.47_Seriove_a_paralelni_zapojeni_celkovy_odpor</a:t>
            </a:r>
            <a:r>
              <a:rPr lang="cs-CZ" altLang="cs-CZ" dirty="0">
                <a:solidFill>
                  <a:srgbClr val="000000"/>
                </a:solidFill>
                <a:latin typeface="Arial" charset="0"/>
                <a:cs typeface="Arial" charset="0"/>
              </a:rPr>
              <a:t/>
            </a:r>
            <a:br>
              <a:rPr lang="cs-CZ" altLang="cs-CZ" dirty="0">
                <a:solidFill>
                  <a:srgbClr val="000000"/>
                </a:solidFill>
                <a:latin typeface="Arial" charset="0"/>
                <a:cs typeface="Arial" charset="0"/>
              </a:rPr>
            </a:br>
            <a:endParaRPr lang="cs-CZ" altLang="cs-CZ" dirty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altLang="cs-CZ" dirty="0">
                <a:solidFill>
                  <a:srgbClr val="000000"/>
                </a:solidFill>
                <a:latin typeface="Arial" charset="0"/>
                <a:cs typeface="Arial" charset="0"/>
              </a:rPr>
              <a:t>Datum: </a:t>
            </a:r>
            <a:r>
              <a:rPr lang="cs-CZ" altLang="cs-CZ" b="1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12.1.2014</a:t>
            </a:r>
            <a:endParaRPr lang="cs-CZ" altLang="cs-CZ" b="1" dirty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altLang="cs-CZ" dirty="0">
                <a:solidFill>
                  <a:srgbClr val="000000"/>
                </a:solidFill>
                <a:latin typeface="Arial" charset="0"/>
                <a:cs typeface="Arial" charset="0"/>
              </a:rPr>
              <a:t>Ročník: </a:t>
            </a:r>
            <a:r>
              <a:rPr lang="cs-CZ" altLang="cs-CZ" b="1" dirty="0">
                <a:solidFill>
                  <a:srgbClr val="000000"/>
                </a:solidFill>
                <a:latin typeface="Arial" charset="0"/>
                <a:cs typeface="Arial" charset="0"/>
              </a:rPr>
              <a:t>Osmý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altLang="cs-CZ" dirty="0">
                <a:solidFill>
                  <a:srgbClr val="000000"/>
                </a:solidFill>
                <a:latin typeface="Arial" charset="0"/>
                <a:cs typeface="Arial" charset="0"/>
              </a:rPr>
              <a:t>Vzdělávací oblast: </a:t>
            </a:r>
            <a:r>
              <a:rPr lang="cs-CZ" altLang="cs-CZ" b="1" dirty="0">
                <a:solidFill>
                  <a:srgbClr val="000000"/>
                </a:solidFill>
                <a:latin typeface="Arial" charset="0"/>
                <a:cs typeface="Arial" charset="0"/>
              </a:rPr>
              <a:t>Člověk a příroda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altLang="cs-CZ" dirty="0">
                <a:solidFill>
                  <a:srgbClr val="000000"/>
                </a:solidFill>
                <a:latin typeface="Arial" charset="0"/>
                <a:cs typeface="Arial" charset="0"/>
              </a:rPr>
              <a:t>Vzdělávací obor: </a:t>
            </a:r>
            <a:r>
              <a:rPr lang="cs-CZ" altLang="cs-CZ" b="1" dirty="0">
                <a:solidFill>
                  <a:srgbClr val="000000"/>
                </a:solidFill>
                <a:latin typeface="Arial" charset="0"/>
                <a:cs typeface="Arial" charset="0"/>
              </a:rPr>
              <a:t>Fyzika </a:t>
            </a:r>
            <a:br>
              <a:rPr lang="cs-CZ" altLang="cs-CZ" b="1" dirty="0">
                <a:solidFill>
                  <a:srgbClr val="000000"/>
                </a:solidFill>
                <a:latin typeface="Arial" charset="0"/>
                <a:cs typeface="Arial" charset="0"/>
              </a:rPr>
            </a:br>
            <a:r>
              <a:rPr lang="cs-CZ" altLang="cs-CZ" dirty="0">
                <a:solidFill>
                  <a:srgbClr val="000000"/>
                </a:solidFill>
                <a:latin typeface="Arial" charset="0"/>
                <a:cs typeface="Arial" charset="0"/>
              </a:rPr>
              <a:t>Název: </a:t>
            </a:r>
            <a:r>
              <a:rPr lang="cs-CZ" altLang="cs-CZ" b="1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Sériové a paralelní zapojení, celkový odpor</a:t>
            </a:r>
            <a:endParaRPr lang="cs-CZ" altLang="cs-CZ" b="1" dirty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altLang="cs-CZ" dirty="0">
                <a:solidFill>
                  <a:srgbClr val="000000"/>
                </a:solidFill>
                <a:latin typeface="Arial" charset="0"/>
                <a:cs typeface="Arial" charset="0"/>
              </a:rPr>
              <a:t>Číslo operačního programu: </a:t>
            </a:r>
            <a:r>
              <a:rPr lang="cs-CZ" altLang="cs-CZ" b="1" dirty="0">
                <a:solidFill>
                  <a:srgbClr val="000000"/>
                </a:solidFill>
                <a:latin typeface="Arial" charset="0"/>
                <a:cs typeface="Arial" charset="0"/>
              </a:rPr>
              <a:t>CZ.1.07/1.4.00/21.3489</a:t>
            </a:r>
            <a:endParaRPr lang="cs-CZ" altLang="cs-CZ" dirty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altLang="cs-CZ" dirty="0">
                <a:solidFill>
                  <a:srgbClr val="000000"/>
                </a:solidFill>
                <a:latin typeface="Arial" charset="0"/>
                <a:cs typeface="Arial" charset="0"/>
              </a:rPr>
              <a:t>Název projektu: </a:t>
            </a:r>
            <a:r>
              <a:rPr lang="cs-CZ" altLang="cs-CZ" b="1" dirty="0">
                <a:solidFill>
                  <a:srgbClr val="000000"/>
                </a:solidFill>
                <a:latin typeface="Arial" charset="0"/>
                <a:cs typeface="Arial" charset="0"/>
              </a:rPr>
              <a:t>UČÍME SE S RADOSTÍ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 b="1" dirty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altLang="cs-CZ" b="1" dirty="0">
                <a:solidFill>
                  <a:srgbClr val="000000"/>
                </a:solidFill>
                <a:latin typeface="Arial" charset="0"/>
                <a:cs typeface="Arial" charset="0"/>
              </a:rPr>
              <a:t>Anotace: </a:t>
            </a:r>
            <a:r>
              <a:rPr lang="cs-CZ" altLang="cs-CZ" sz="1600" b="1" dirty="0">
                <a:solidFill>
                  <a:srgbClr val="000000"/>
                </a:solidFill>
                <a:latin typeface="Arial" charset="0"/>
                <a:cs typeface="Arial" charset="0"/>
              </a:rPr>
              <a:t>Prezentace slouží </a:t>
            </a:r>
            <a:r>
              <a:rPr lang="cs-CZ" altLang="cs-CZ" sz="1600" b="1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jako kontrolní nebo samostatná práce. Obsahuje správné řešení.</a:t>
            </a:r>
            <a:endParaRPr lang="cs-CZ" altLang="cs-CZ" sz="1600" b="1" dirty="0">
              <a:solidFill>
                <a:srgbClr val="000000"/>
              </a:solidFill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369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88640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Zadání: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692696"/>
            <a:ext cx="8280920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1, </a:t>
            </a:r>
            <a:r>
              <a:rPr lang="cs-CZ" sz="2400" dirty="0" smtClean="0"/>
              <a:t>Nakresli </a:t>
            </a:r>
            <a:r>
              <a:rPr lang="cs-CZ" sz="2400" dirty="0" smtClean="0">
                <a:solidFill>
                  <a:srgbClr val="FF0000"/>
                </a:solidFill>
              </a:rPr>
              <a:t>paralelní</a:t>
            </a:r>
            <a:r>
              <a:rPr lang="cs-CZ" sz="2400" dirty="0" smtClean="0"/>
              <a:t> zapojení 3 žárovek v obvodu a </a:t>
            </a:r>
            <a:r>
              <a:rPr lang="cs-CZ" sz="2400" dirty="0" smtClean="0"/>
              <a:t>napiš, </a:t>
            </a:r>
            <a:r>
              <a:rPr lang="cs-CZ" sz="2400" dirty="0" smtClean="0"/>
              <a:t>jak v tomto obvodu zjistíme celkové napětí, celkový proud a celkový odpor.</a:t>
            </a:r>
          </a:p>
          <a:p>
            <a:r>
              <a:rPr lang="cs-CZ" sz="2400" b="1" dirty="0" smtClean="0"/>
              <a:t>2, </a:t>
            </a:r>
            <a:r>
              <a:rPr lang="cs-CZ" sz="2400" dirty="0" smtClean="0"/>
              <a:t>Nakresli </a:t>
            </a:r>
            <a:r>
              <a:rPr lang="cs-CZ" sz="2400" dirty="0" smtClean="0">
                <a:solidFill>
                  <a:srgbClr val="FF0000"/>
                </a:solidFill>
              </a:rPr>
              <a:t>sériové</a:t>
            </a:r>
            <a:r>
              <a:rPr lang="cs-CZ" sz="2400" dirty="0" smtClean="0"/>
              <a:t>  zapojení 3 žárovek v obvodu a </a:t>
            </a:r>
            <a:r>
              <a:rPr lang="cs-CZ" sz="2400" dirty="0" smtClean="0"/>
              <a:t>napiš, </a:t>
            </a:r>
            <a:r>
              <a:rPr lang="cs-CZ" sz="2400" dirty="0" smtClean="0"/>
              <a:t>jak v tomto obvodu zjistíme celkové napětí, celkový proud a celkový odpor.</a:t>
            </a:r>
          </a:p>
          <a:p>
            <a:r>
              <a:rPr lang="cs-CZ" sz="2400" b="1" dirty="0" smtClean="0"/>
              <a:t>3, </a:t>
            </a:r>
            <a:r>
              <a:rPr lang="cs-CZ" sz="2400" dirty="0" smtClean="0"/>
              <a:t>Spočítej celkový odpor v paralelním zapojení 3 rezistorů o velikostech: R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= 30 </a:t>
            </a:r>
            <a:r>
              <a:rPr lang="el-GR" sz="2400" dirty="0" smtClean="0"/>
              <a:t>Ω</a:t>
            </a:r>
            <a:r>
              <a:rPr lang="cs-CZ" sz="2400" dirty="0" smtClean="0"/>
              <a:t>, R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= 60 </a:t>
            </a:r>
            <a:r>
              <a:rPr lang="el-GR" sz="2400" dirty="0" smtClean="0"/>
              <a:t>Ω</a:t>
            </a:r>
            <a:r>
              <a:rPr lang="cs-CZ" sz="2400" dirty="0" smtClean="0"/>
              <a:t>, R</a:t>
            </a:r>
            <a:r>
              <a:rPr lang="cs-CZ" sz="2400" baseline="-25000" dirty="0" smtClean="0"/>
              <a:t>3</a:t>
            </a:r>
            <a:r>
              <a:rPr lang="cs-CZ" sz="2400" dirty="0" smtClean="0"/>
              <a:t> = 120 </a:t>
            </a:r>
            <a:r>
              <a:rPr lang="el-GR" sz="2400" dirty="0" smtClean="0"/>
              <a:t>Ω</a:t>
            </a:r>
            <a:endParaRPr lang="cs-CZ" sz="2400" dirty="0" smtClean="0"/>
          </a:p>
          <a:p>
            <a:r>
              <a:rPr lang="cs-CZ" sz="2400" b="1" dirty="0" smtClean="0"/>
              <a:t>4, </a:t>
            </a:r>
            <a:r>
              <a:rPr lang="cs-CZ" sz="2400" dirty="0" smtClean="0"/>
              <a:t>Spočítej celkový odpor v sériovém zapojení 3 rezistorů o velikostech: R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= 0,05 k</a:t>
            </a:r>
            <a:r>
              <a:rPr lang="el-GR" sz="2400" dirty="0" smtClean="0"/>
              <a:t>Ω</a:t>
            </a:r>
            <a:r>
              <a:rPr lang="cs-CZ" sz="2400" dirty="0" smtClean="0"/>
              <a:t>, R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= 65 </a:t>
            </a:r>
            <a:r>
              <a:rPr lang="el-GR" sz="2400" dirty="0" smtClean="0"/>
              <a:t>Ω</a:t>
            </a:r>
            <a:r>
              <a:rPr lang="cs-CZ" sz="2400" dirty="0" smtClean="0"/>
              <a:t>, R</a:t>
            </a:r>
            <a:r>
              <a:rPr lang="cs-CZ" sz="2400" baseline="-25000" dirty="0" smtClean="0"/>
              <a:t>3</a:t>
            </a:r>
            <a:r>
              <a:rPr lang="cs-CZ" sz="2400" dirty="0" smtClean="0"/>
              <a:t> = 0,073 k</a:t>
            </a:r>
            <a:r>
              <a:rPr lang="el-GR" sz="2400" dirty="0" smtClean="0"/>
              <a:t>Ω</a:t>
            </a:r>
            <a:endParaRPr lang="cs-CZ" sz="24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54298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>
            <a:off x="1331640" y="4581128"/>
            <a:ext cx="79208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2339752" y="4581128"/>
            <a:ext cx="244827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4788024" y="3717032"/>
            <a:ext cx="0" cy="86409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4788024" y="2708920"/>
            <a:ext cx="0" cy="5040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>
            <a:endCxn id="19" idx="6"/>
          </p:cNvCxnSpPr>
          <p:nvPr/>
        </p:nvCxnSpPr>
        <p:spPr>
          <a:xfrm flipH="1">
            <a:off x="2591780" y="2708920"/>
            <a:ext cx="219624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1331640" y="2708920"/>
            <a:ext cx="0" cy="18722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331640" y="2709703"/>
            <a:ext cx="93610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vál 18"/>
          <p:cNvSpPr/>
          <p:nvPr/>
        </p:nvSpPr>
        <p:spPr>
          <a:xfrm>
            <a:off x="2159732" y="2528900"/>
            <a:ext cx="432048" cy="360040"/>
          </a:xfrm>
          <a:prstGeom prst="ellipse">
            <a:avLst/>
          </a:prstGeom>
          <a:solidFill>
            <a:schemeClr val="bg1"/>
          </a:solidFill>
          <a:ln w="158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" name="Přímá spojnice 20"/>
          <p:cNvCxnSpPr/>
          <p:nvPr/>
        </p:nvCxnSpPr>
        <p:spPr>
          <a:xfrm flipV="1">
            <a:off x="1331640" y="836712"/>
            <a:ext cx="0" cy="18722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3419872" y="836712"/>
            <a:ext cx="0" cy="187299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1331640" y="836712"/>
            <a:ext cx="20882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1331640" y="1700808"/>
            <a:ext cx="20882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Ovál 27"/>
          <p:cNvSpPr/>
          <p:nvPr/>
        </p:nvSpPr>
        <p:spPr>
          <a:xfrm>
            <a:off x="2117482" y="656692"/>
            <a:ext cx="432048" cy="360040"/>
          </a:xfrm>
          <a:prstGeom prst="ellipse">
            <a:avLst/>
          </a:prstGeom>
          <a:solidFill>
            <a:schemeClr val="bg1"/>
          </a:solidFill>
          <a:ln w="158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2122914" y="1520788"/>
            <a:ext cx="432048" cy="360040"/>
          </a:xfrm>
          <a:prstGeom prst="ellipse">
            <a:avLst/>
          </a:prstGeom>
          <a:solidFill>
            <a:schemeClr val="bg1"/>
          </a:solidFill>
          <a:ln w="158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2" name="Přímá spojnice 31"/>
          <p:cNvCxnSpPr>
            <a:stCxn id="28" idx="1"/>
            <a:endCxn id="28" idx="5"/>
          </p:cNvCxnSpPr>
          <p:nvPr/>
        </p:nvCxnSpPr>
        <p:spPr>
          <a:xfrm>
            <a:off x="2180754" y="709419"/>
            <a:ext cx="305504" cy="25458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>
            <a:stCxn id="28" idx="3"/>
            <a:endCxn id="28" idx="7"/>
          </p:cNvCxnSpPr>
          <p:nvPr/>
        </p:nvCxnSpPr>
        <p:spPr>
          <a:xfrm flipV="1">
            <a:off x="2180754" y="709419"/>
            <a:ext cx="305504" cy="25458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>
            <a:stCxn id="29" idx="3"/>
            <a:endCxn id="29" idx="7"/>
          </p:cNvCxnSpPr>
          <p:nvPr/>
        </p:nvCxnSpPr>
        <p:spPr>
          <a:xfrm flipV="1">
            <a:off x="2186186" y="1573515"/>
            <a:ext cx="305504" cy="25458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>
            <a:stCxn id="29" idx="1"/>
            <a:endCxn id="29" idx="5"/>
          </p:cNvCxnSpPr>
          <p:nvPr/>
        </p:nvCxnSpPr>
        <p:spPr>
          <a:xfrm>
            <a:off x="2186186" y="1573515"/>
            <a:ext cx="305504" cy="25458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>
            <a:stCxn id="19" idx="1"/>
            <a:endCxn id="19" idx="5"/>
          </p:cNvCxnSpPr>
          <p:nvPr/>
        </p:nvCxnSpPr>
        <p:spPr>
          <a:xfrm>
            <a:off x="2223004" y="2581627"/>
            <a:ext cx="305504" cy="25458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>
            <a:stCxn id="19" idx="3"/>
            <a:endCxn id="19" idx="7"/>
          </p:cNvCxnSpPr>
          <p:nvPr/>
        </p:nvCxnSpPr>
        <p:spPr>
          <a:xfrm flipV="1">
            <a:off x="2223004" y="2581627"/>
            <a:ext cx="305504" cy="25458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2123728" y="4437112"/>
            <a:ext cx="0" cy="3600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2333506" y="4293096"/>
            <a:ext cx="6246" cy="5760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Ovál 46"/>
          <p:cNvSpPr/>
          <p:nvPr/>
        </p:nvSpPr>
        <p:spPr>
          <a:xfrm>
            <a:off x="4765164" y="3632804"/>
            <a:ext cx="45719" cy="7200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9" name="Přímá spojnice 48"/>
          <p:cNvCxnSpPr>
            <a:stCxn id="47" idx="6"/>
          </p:cNvCxnSpPr>
          <p:nvPr/>
        </p:nvCxnSpPr>
        <p:spPr>
          <a:xfrm flipV="1">
            <a:off x="4810883" y="3212976"/>
            <a:ext cx="49149" cy="4558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Vývojový diagram: spojnice 55"/>
          <p:cNvSpPr/>
          <p:nvPr/>
        </p:nvSpPr>
        <p:spPr>
          <a:xfrm>
            <a:off x="1308779" y="1679318"/>
            <a:ext cx="45719" cy="45719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56"/>
          <p:cNvSpPr/>
          <p:nvPr/>
        </p:nvSpPr>
        <p:spPr>
          <a:xfrm>
            <a:off x="1308780" y="2686060"/>
            <a:ext cx="45719" cy="45719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57"/>
          <p:cNvSpPr/>
          <p:nvPr/>
        </p:nvSpPr>
        <p:spPr>
          <a:xfrm>
            <a:off x="3394892" y="2663984"/>
            <a:ext cx="45719" cy="45719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nice 58"/>
          <p:cNvSpPr/>
          <p:nvPr/>
        </p:nvSpPr>
        <p:spPr>
          <a:xfrm>
            <a:off x="3377596" y="1666439"/>
            <a:ext cx="45719" cy="45719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588797"/>
            <a:ext cx="2447925" cy="923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1" name="TextovéPole 60"/>
          <p:cNvSpPr txBox="1"/>
          <p:nvPr/>
        </p:nvSpPr>
        <p:spPr>
          <a:xfrm>
            <a:off x="5709879" y="3514898"/>
            <a:ext cx="28083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dirty="0" smtClean="0"/>
              <a:t>I = I</a:t>
            </a:r>
            <a:r>
              <a:rPr lang="cs-CZ" sz="2400" i="1" baseline="-25000" dirty="0" smtClean="0"/>
              <a:t>1</a:t>
            </a:r>
            <a:r>
              <a:rPr lang="cs-CZ" sz="3600" i="1" dirty="0" smtClean="0"/>
              <a:t> + I</a:t>
            </a:r>
            <a:r>
              <a:rPr lang="cs-CZ" sz="2400" i="1" baseline="-25000" dirty="0" smtClean="0"/>
              <a:t>2</a:t>
            </a:r>
            <a:r>
              <a:rPr lang="cs-CZ" sz="3600" i="1" dirty="0" smtClean="0"/>
              <a:t> + I</a:t>
            </a:r>
            <a:r>
              <a:rPr lang="cs-CZ" sz="2400" i="1" baseline="-25000" dirty="0" smtClean="0"/>
              <a:t>3</a:t>
            </a:r>
            <a:endParaRPr lang="cs-CZ" sz="2400" i="1" baseline="-25000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4283968" y="476672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Paralelní zapojení 3 žárovek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5724128" y="2686843"/>
            <a:ext cx="30243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dirty="0" smtClean="0"/>
              <a:t>U = U</a:t>
            </a:r>
            <a:r>
              <a:rPr lang="cs-CZ" sz="2400" i="1" baseline="-25000" dirty="0" smtClean="0"/>
              <a:t>1 </a:t>
            </a:r>
            <a:r>
              <a:rPr lang="cs-CZ" sz="2400" i="1" dirty="0" smtClean="0"/>
              <a:t>=</a:t>
            </a:r>
            <a:r>
              <a:rPr lang="cs-CZ" sz="3600" i="1" dirty="0" smtClean="0"/>
              <a:t> U</a:t>
            </a:r>
            <a:r>
              <a:rPr lang="cs-CZ" sz="2400" i="1" baseline="-25000" dirty="0" smtClean="0"/>
              <a:t>2 </a:t>
            </a:r>
            <a:r>
              <a:rPr lang="cs-CZ" sz="2400" i="1" dirty="0" smtClean="0"/>
              <a:t>=</a:t>
            </a:r>
            <a:r>
              <a:rPr lang="cs-CZ" sz="2400" i="1" baseline="-25000" dirty="0" smtClean="0"/>
              <a:t> </a:t>
            </a:r>
            <a:r>
              <a:rPr lang="cs-CZ" sz="3600" i="1" dirty="0" smtClean="0"/>
              <a:t>U</a:t>
            </a:r>
            <a:r>
              <a:rPr lang="cs-CZ" sz="2400" i="1" baseline="-25000" dirty="0" smtClean="0"/>
              <a:t>3</a:t>
            </a:r>
            <a:endParaRPr lang="cs-CZ" sz="2400" i="1" baseline="-25000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6281235" y="2581163"/>
            <a:ext cx="201622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rgbClr val="FF0000"/>
                </a:solidFill>
              </a:rPr>
              <a:t>Napětí je konstantní</a:t>
            </a:r>
            <a:endParaRPr lang="cs-CZ" sz="1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15710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Přímá spojnice 1"/>
          <p:cNvCxnSpPr/>
          <p:nvPr/>
        </p:nvCxnSpPr>
        <p:spPr>
          <a:xfrm>
            <a:off x="755576" y="4581128"/>
            <a:ext cx="136815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Přímá spojnice 2"/>
          <p:cNvCxnSpPr/>
          <p:nvPr/>
        </p:nvCxnSpPr>
        <p:spPr>
          <a:xfrm>
            <a:off x="2339752" y="4581128"/>
            <a:ext cx="244827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3"/>
          <p:cNvCxnSpPr/>
          <p:nvPr/>
        </p:nvCxnSpPr>
        <p:spPr>
          <a:xfrm flipV="1">
            <a:off x="4788024" y="3717032"/>
            <a:ext cx="0" cy="86409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 flipV="1">
            <a:off x="4788024" y="2708920"/>
            <a:ext cx="0" cy="5040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 flipH="1">
            <a:off x="2591780" y="2708920"/>
            <a:ext cx="219624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755576" y="2695412"/>
            <a:ext cx="0" cy="18722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755576" y="2709703"/>
            <a:ext cx="18002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2123728" y="4437112"/>
            <a:ext cx="0" cy="3600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2333506" y="4293096"/>
            <a:ext cx="6246" cy="5760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vál 12"/>
          <p:cNvSpPr/>
          <p:nvPr/>
        </p:nvSpPr>
        <p:spPr>
          <a:xfrm>
            <a:off x="4765164" y="3632804"/>
            <a:ext cx="45719" cy="7200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13"/>
          <p:cNvCxnSpPr>
            <a:stCxn id="13" idx="6"/>
          </p:cNvCxnSpPr>
          <p:nvPr/>
        </p:nvCxnSpPr>
        <p:spPr>
          <a:xfrm flipV="1">
            <a:off x="4810883" y="3212976"/>
            <a:ext cx="49149" cy="4558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vál 20"/>
          <p:cNvSpPr/>
          <p:nvPr/>
        </p:nvSpPr>
        <p:spPr>
          <a:xfrm>
            <a:off x="1259632" y="2546902"/>
            <a:ext cx="360040" cy="324036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2411760" y="2546902"/>
            <a:ext cx="360040" cy="324036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3563888" y="2564552"/>
            <a:ext cx="360040" cy="324036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5" name="Přímá spojnice 24"/>
          <p:cNvCxnSpPr>
            <a:stCxn id="21" idx="1"/>
            <a:endCxn id="21" idx="5"/>
          </p:cNvCxnSpPr>
          <p:nvPr/>
        </p:nvCxnSpPr>
        <p:spPr>
          <a:xfrm>
            <a:off x="1312359" y="2594356"/>
            <a:ext cx="254586" cy="2291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>
            <a:stCxn id="22" idx="1"/>
            <a:endCxn id="22" idx="5"/>
          </p:cNvCxnSpPr>
          <p:nvPr/>
        </p:nvCxnSpPr>
        <p:spPr>
          <a:xfrm>
            <a:off x="2464487" y="2594356"/>
            <a:ext cx="254586" cy="2291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>
            <a:stCxn id="23" idx="1"/>
            <a:endCxn id="23" idx="5"/>
          </p:cNvCxnSpPr>
          <p:nvPr/>
        </p:nvCxnSpPr>
        <p:spPr>
          <a:xfrm>
            <a:off x="3616615" y="2612006"/>
            <a:ext cx="254586" cy="2291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>
            <a:stCxn id="21" idx="3"/>
            <a:endCxn id="21" idx="7"/>
          </p:cNvCxnSpPr>
          <p:nvPr/>
        </p:nvCxnSpPr>
        <p:spPr>
          <a:xfrm flipV="1">
            <a:off x="1312359" y="2594356"/>
            <a:ext cx="254586" cy="2291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>
            <a:stCxn id="22" idx="3"/>
            <a:endCxn id="22" idx="7"/>
          </p:cNvCxnSpPr>
          <p:nvPr/>
        </p:nvCxnSpPr>
        <p:spPr>
          <a:xfrm flipV="1">
            <a:off x="2464487" y="2594356"/>
            <a:ext cx="254586" cy="2291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>
            <a:stCxn id="23" idx="3"/>
            <a:endCxn id="23" idx="7"/>
          </p:cNvCxnSpPr>
          <p:nvPr/>
        </p:nvCxnSpPr>
        <p:spPr>
          <a:xfrm flipV="1">
            <a:off x="3616615" y="2612006"/>
            <a:ext cx="254586" cy="2291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4283968" y="476672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Sériové zapojení 3 žárovek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508104" y="3514898"/>
            <a:ext cx="30100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dirty="0" smtClean="0"/>
              <a:t>U = U</a:t>
            </a:r>
            <a:r>
              <a:rPr lang="cs-CZ" sz="2400" i="1" baseline="-25000" dirty="0" smtClean="0"/>
              <a:t>1</a:t>
            </a:r>
            <a:r>
              <a:rPr lang="cs-CZ" sz="3600" i="1" dirty="0" smtClean="0"/>
              <a:t> + U</a:t>
            </a:r>
            <a:r>
              <a:rPr lang="cs-CZ" sz="2400" i="1" baseline="-25000" dirty="0" smtClean="0"/>
              <a:t>2</a:t>
            </a:r>
            <a:r>
              <a:rPr lang="cs-CZ" sz="3600" i="1" dirty="0" smtClean="0"/>
              <a:t> + U</a:t>
            </a:r>
            <a:r>
              <a:rPr lang="cs-CZ" sz="2400" i="1" baseline="-25000" dirty="0" smtClean="0"/>
              <a:t>3</a:t>
            </a:r>
            <a:endParaRPr lang="cs-CZ" sz="2400" i="1" baseline="-250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5724128" y="2686843"/>
            <a:ext cx="30243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dirty="0" smtClean="0"/>
              <a:t>I = I</a:t>
            </a:r>
            <a:r>
              <a:rPr lang="cs-CZ" sz="2400" i="1" baseline="-25000" dirty="0" smtClean="0"/>
              <a:t>1 </a:t>
            </a:r>
            <a:r>
              <a:rPr lang="cs-CZ" sz="3600" i="1" dirty="0" smtClean="0"/>
              <a:t>= I</a:t>
            </a:r>
            <a:r>
              <a:rPr lang="cs-CZ" sz="2400" i="1" baseline="-25000" dirty="0" smtClean="0"/>
              <a:t>2 </a:t>
            </a:r>
            <a:r>
              <a:rPr lang="cs-CZ" sz="3600" i="1" dirty="0" smtClean="0"/>
              <a:t>= I</a:t>
            </a:r>
            <a:r>
              <a:rPr lang="cs-CZ" sz="2400" i="1" baseline="-25000" dirty="0" smtClean="0"/>
              <a:t>3</a:t>
            </a:r>
            <a:endParaRPr lang="cs-CZ" sz="2400" i="1" baseline="-250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5644778" y="4473986"/>
            <a:ext cx="30100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dirty="0" smtClean="0"/>
              <a:t>R = R</a:t>
            </a:r>
            <a:r>
              <a:rPr lang="cs-CZ" sz="2400" i="1" baseline="-25000" dirty="0" smtClean="0"/>
              <a:t>1</a:t>
            </a:r>
            <a:r>
              <a:rPr lang="cs-CZ" sz="3600" i="1" dirty="0" smtClean="0"/>
              <a:t> + R</a:t>
            </a:r>
            <a:r>
              <a:rPr lang="cs-CZ" sz="2400" i="1" baseline="-25000" dirty="0" smtClean="0"/>
              <a:t>2</a:t>
            </a:r>
            <a:r>
              <a:rPr lang="cs-CZ" sz="3600" i="1" dirty="0" smtClean="0"/>
              <a:t> + R</a:t>
            </a:r>
            <a:r>
              <a:rPr lang="cs-CZ" sz="2400" i="1" baseline="-25000" dirty="0" smtClean="0"/>
              <a:t>3</a:t>
            </a:r>
            <a:endParaRPr lang="cs-CZ" sz="2400" i="1" baseline="-250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6281235" y="2581163"/>
            <a:ext cx="201622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rgbClr val="FF0000"/>
                </a:solidFill>
              </a:rPr>
              <a:t>Proud je konstantní</a:t>
            </a:r>
            <a:endParaRPr lang="cs-CZ" sz="1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75837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827766740"/>
              </p:ext>
            </p:extLst>
          </p:nvPr>
        </p:nvGraphicFramePr>
        <p:xfrm>
          <a:off x="4716016" y="1743246"/>
          <a:ext cx="1752600" cy="4124325"/>
        </p:xfrm>
        <a:graphic>
          <a:graphicData uri="http://schemas.openxmlformats.org/presentationml/2006/ole">
            <p:oleObj spid="_x0000_s2067" name="Rovnice" r:id="rId3" imgW="1752600" imgH="4127500" progId="Equation.3">
              <p:embed/>
            </p:oleObj>
          </a:graphicData>
        </a:graphic>
      </p:graphicFrame>
      <p:sp>
        <p:nvSpPr>
          <p:cNvPr id="6" name="Obdélník 5"/>
          <p:cNvSpPr/>
          <p:nvPr/>
        </p:nvSpPr>
        <p:spPr>
          <a:xfrm>
            <a:off x="251520" y="476672"/>
            <a:ext cx="784887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Spočítej celkový odpor v paralelním zapojení 3 rezistorů o velikostech: R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= 30 </a:t>
            </a:r>
            <a:r>
              <a:rPr lang="el-GR" sz="2400" dirty="0" smtClean="0"/>
              <a:t>Ω, </a:t>
            </a:r>
            <a:r>
              <a:rPr lang="cs-CZ" sz="2400" dirty="0" smtClean="0"/>
              <a:t>R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= 60 </a:t>
            </a:r>
            <a:r>
              <a:rPr lang="el-GR" sz="2400" dirty="0" smtClean="0"/>
              <a:t>Ω, </a:t>
            </a:r>
            <a:r>
              <a:rPr lang="cs-CZ" sz="2400" dirty="0" smtClean="0"/>
              <a:t>R</a:t>
            </a:r>
            <a:r>
              <a:rPr lang="cs-CZ" sz="2400" baseline="-25000" dirty="0" smtClean="0"/>
              <a:t>3</a:t>
            </a:r>
            <a:r>
              <a:rPr lang="cs-CZ" sz="2400" dirty="0" smtClean="0"/>
              <a:t> = 120 </a:t>
            </a:r>
            <a:r>
              <a:rPr lang="el-GR" sz="2400" dirty="0" smtClean="0"/>
              <a:t>Ω</a:t>
            </a:r>
            <a:endParaRPr lang="el-GR" sz="2400" dirty="0"/>
          </a:p>
        </p:txBody>
      </p:sp>
      <p:sp>
        <p:nvSpPr>
          <p:cNvPr id="7" name="Ovál 6"/>
          <p:cNvSpPr/>
          <p:nvPr/>
        </p:nvSpPr>
        <p:spPr>
          <a:xfrm>
            <a:off x="4572000" y="5328452"/>
            <a:ext cx="1296144" cy="72008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47564" y="6021288"/>
            <a:ext cx="78488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Celkový odpor v tomto paralelním zapojení je 17,1 </a:t>
            </a:r>
            <a:r>
              <a:rPr lang="el-GR" sz="2400" dirty="0" smtClean="0"/>
              <a:t>Ω</a:t>
            </a:r>
            <a:endParaRPr lang="el-GR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5536" y="1844824"/>
            <a:ext cx="2160240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 = 30 </a:t>
            </a:r>
            <a:r>
              <a:rPr lang="el-GR" sz="2800" dirty="0" smtClean="0"/>
              <a:t>Ω</a:t>
            </a:r>
            <a:endParaRPr lang="cs-CZ" sz="2800" dirty="0" smtClean="0"/>
          </a:p>
          <a:p>
            <a:r>
              <a:rPr lang="cs-CZ" sz="2800" dirty="0" smtClean="0"/>
              <a:t>R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= 60 </a:t>
            </a:r>
            <a:r>
              <a:rPr lang="el-GR" sz="2800" dirty="0" smtClean="0"/>
              <a:t>Ω</a:t>
            </a:r>
            <a:endParaRPr lang="cs-CZ" sz="2800" dirty="0" smtClean="0"/>
          </a:p>
          <a:p>
            <a:r>
              <a:rPr lang="cs-CZ" sz="2800" dirty="0" smtClean="0"/>
              <a:t>R</a:t>
            </a:r>
            <a:r>
              <a:rPr lang="cs-CZ" sz="2800" baseline="-25000" dirty="0" smtClean="0"/>
              <a:t>3</a:t>
            </a:r>
            <a:r>
              <a:rPr lang="cs-CZ" sz="2800" dirty="0" smtClean="0"/>
              <a:t> = 120 </a:t>
            </a:r>
            <a:r>
              <a:rPr lang="el-GR" sz="2800" dirty="0" smtClean="0"/>
              <a:t>Ω</a:t>
            </a:r>
          </a:p>
          <a:p>
            <a:r>
              <a:rPr lang="cs-CZ" sz="2800" dirty="0" smtClean="0"/>
              <a:t>R = ? </a:t>
            </a:r>
            <a:r>
              <a:rPr lang="el-GR" sz="2800" dirty="0" smtClean="0"/>
              <a:t>Ω</a:t>
            </a:r>
            <a:endParaRPr lang="cs-CZ" sz="2800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15978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548680"/>
            <a:ext cx="835292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Spočítej celkový odpor v sériovém zapojení 3 rezistorů o velikostech: R1 = 0,05 k</a:t>
            </a:r>
            <a:r>
              <a:rPr lang="el-GR" sz="2400" dirty="0"/>
              <a:t>Ω, </a:t>
            </a:r>
            <a:r>
              <a:rPr lang="cs-CZ" sz="2400" dirty="0"/>
              <a:t>R2 = 65 </a:t>
            </a:r>
            <a:r>
              <a:rPr lang="el-GR" sz="2400" dirty="0"/>
              <a:t>Ω, </a:t>
            </a:r>
            <a:r>
              <a:rPr lang="cs-CZ" sz="2400" dirty="0"/>
              <a:t>R3 = 0,073 k</a:t>
            </a:r>
            <a:r>
              <a:rPr lang="el-GR" sz="2400" dirty="0"/>
              <a:t>Ω</a:t>
            </a:r>
          </a:p>
        </p:txBody>
      </p:sp>
      <p:sp>
        <p:nvSpPr>
          <p:cNvPr id="3" name="Obdélník 2"/>
          <p:cNvSpPr/>
          <p:nvPr/>
        </p:nvSpPr>
        <p:spPr>
          <a:xfrm>
            <a:off x="467544" y="1916832"/>
            <a:ext cx="4572000" cy="1815882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cs-CZ" sz="2800" dirty="0">
                <a:solidFill>
                  <a:prstClr val="black"/>
                </a:solidFill>
              </a:rPr>
              <a:t>R</a:t>
            </a:r>
            <a:r>
              <a:rPr lang="cs-CZ" sz="2800" baseline="-25000" dirty="0">
                <a:solidFill>
                  <a:prstClr val="black"/>
                </a:solidFill>
              </a:rPr>
              <a:t>1</a:t>
            </a:r>
            <a:r>
              <a:rPr lang="cs-CZ" sz="2800" dirty="0">
                <a:solidFill>
                  <a:prstClr val="black"/>
                </a:solidFill>
              </a:rPr>
              <a:t> = </a:t>
            </a:r>
            <a:r>
              <a:rPr lang="cs-CZ" sz="2800" dirty="0" smtClean="0">
                <a:solidFill>
                  <a:prstClr val="black"/>
                </a:solidFill>
              </a:rPr>
              <a:t>0,05 k</a:t>
            </a:r>
            <a:r>
              <a:rPr lang="el-GR" sz="2800" dirty="0" smtClean="0">
                <a:solidFill>
                  <a:prstClr val="black"/>
                </a:solidFill>
              </a:rPr>
              <a:t>Ω</a:t>
            </a:r>
            <a:r>
              <a:rPr lang="cs-CZ" sz="2800" dirty="0" smtClean="0">
                <a:solidFill>
                  <a:prstClr val="black"/>
                </a:solidFill>
              </a:rPr>
              <a:t> = 50 </a:t>
            </a:r>
            <a:r>
              <a:rPr lang="el-GR" sz="2800" dirty="0" smtClean="0">
                <a:solidFill>
                  <a:prstClr val="black"/>
                </a:solidFill>
              </a:rPr>
              <a:t>Ω</a:t>
            </a:r>
            <a:endParaRPr lang="cs-CZ" sz="2800" dirty="0">
              <a:solidFill>
                <a:prstClr val="black"/>
              </a:solidFill>
            </a:endParaRPr>
          </a:p>
          <a:p>
            <a:pPr lvl="0"/>
            <a:r>
              <a:rPr lang="cs-CZ" sz="2800" dirty="0">
                <a:solidFill>
                  <a:prstClr val="black"/>
                </a:solidFill>
              </a:rPr>
              <a:t>R</a:t>
            </a:r>
            <a:r>
              <a:rPr lang="cs-CZ" sz="2800" baseline="-25000" dirty="0">
                <a:solidFill>
                  <a:prstClr val="black"/>
                </a:solidFill>
              </a:rPr>
              <a:t>2</a:t>
            </a:r>
            <a:r>
              <a:rPr lang="cs-CZ" sz="2800" dirty="0">
                <a:solidFill>
                  <a:prstClr val="black"/>
                </a:solidFill>
              </a:rPr>
              <a:t> = </a:t>
            </a:r>
            <a:r>
              <a:rPr lang="cs-CZ" sz="2800" dirty="0" smtClean="0">
                <a:solidFill>
                  <a:prstClr val="black"/>
                </a:solidFill>
              </a:rPr>
              <a:t>65 </a:t>
            </a:r>
            <a:r>
              <a:rPr lang="el-GR" sz="2800" dirty="0">
                <a:solidFill>
                  <a:prstClr val="black"/>
                </a:solidFill>
              </a:rPr>
              <a:t>Ω</a:t>
            </a:r>
            <a:endParaRPr lang="cs-CZ" sz="2800" dirty="0">
              <a:solidFill>
                <a:prstClr val="black"/>
              </a:solidFill>
            </a:endParaRPr>
          </a:p>
          <a:p>
            <a:pPr lvl="0"/>
            <a:r>
              <a:rPr lang="cs-CZ" sz="2800" dirty="0">
                <a:solidFill>
                  <a:prstClr val="black"/>
                </a:solidFill>
              </a:rPr>
              <a:t>R</a:t>
            </a:r>
            <a:r>
              <a:rPr lang="cs-CZ" sz="2800" baseline="-25000" dirty="0">
                <a:solidFill>
                  <a:prstClr val="black"/>
                </a:solidFill>
              </a:rPr>
              <a:t>3</a:t>
            </a:r>
            <a:r>
              <a:rPr lang="cs-CZ" sz="2800" dirty="0">
                <a:solidFill>
                  <a:prstClr val="black"/>
                </a:solidFill>
              </a:rPr>
              <a:t> = </a:t>
            </a:r>
            <a:r>
              <a:rPr lang="cs-CZ" sz="2800" dirty="0" smtClean="0">
                <a:solidFill>
                  <a:prstClr val="black"/>
                </a:solidFill>
              </a:rPr>
              <a:t>0,073 </a:t>
            </a:r>
            <a:r>
              <a:rPr lang="el-GR" sz="2800" dirty="0" smtClean="0">
                <a:solidFill>
                  <a:prstClr val="black"/>
                </a:solidFill>
              </a:rPr>
              <a:t>Ω</a:t>
            </a:r>
            <a:r>
              <a:rPr lang="cs-CZ" sz="2800" dirty="0" smtClean="0">
                <a:solidFill>
                  <a:prstClr val="black"/>
                </a:solidFill>
              </a:rPr>
              <a:t> = 73 </a:t>
            </a:r>
            <a:r>
              <a:rPr lang="el-GR" sz="2800" dirty="0" smtClean="0">
                <a:solidFill>
                  <a:prstClr val="black"/>
                </a:solidFill>
              </a:rPr>
              <a:t>Ω</a:t>
            </a:r>
            <a:endParaRPr lang="el-GR" sz="2800" dirty="0">
              <a:solidFill>
                <a:prstClr val="black"/>
              </a:solidFill>
            </a:endParaRPr>
          </a:p>
          <a:p>
            <a:pPr lvl="0"/>
            <a:r>
              <a:rPr lang="cs-CZ" sz="2800" dirty="0">
                <a:solidFill>
                  <a:prstClr val="black"/>
                </a:solidFill>
              </a:rPr>
              <a:t>R = ? </a:t>
            </a:r>
            <a:r>
              <a:rPr lang="el-GR" sz="2800" dirty="0">
                <a:solidFill>
                  <a:prstClr val="black"/>
                </a:solidFill>
              </a:rPr>
              <a:t>Ω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44008" y="2060848"/>
            <a:ext cx="301008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 = R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 + R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+ R</a:t>
            </a:r>
            <a:r>
              <a:rPr lang="cs-CZ" sz="2800" baseline="-25000" dirty="0" smtClean="0"/>
              <a:t>3</a:t>
            </a:r>
          </a:p>
          <a:p>
            <a:endParaRPr lang="cs-CZ" sz="2800" dirty="0" smtClean="0"/>
          </a:p>
          <a:p>
            <a:r>
              <a:rPr lang="cs-CZ" sz="2800" dirty="0" smtClean="0"/>
              <a:t>R = 50 + 65 + 73</a:t>
            </a:r>
          </a:p>
          <a:p>
            <a:endParaRPr lang="cs-CZ" sz="2800" dirty="0" smtClean="0"/>
          </a:p>
          <a:p>
            <a:r>
              <a:rPr lang="cs-CZ" sz="2800" dirty="0" smtClean="0"/>
              <a:t>R =  188 </a:t>
            </a:r>
            <a:r>
              <a:rPr lang="el-GR" sz="2800" dirty="0" smtClean="0"/>
              <a:t>Ω</a:t>
            </a:r>
            <a:endParaRPr lang="cs-CZ" sz="2800" dirty="0"/>
          </a:p>
        </p:txBody>
      </p:sp>
      <p:sp>
        <p:nvSpPr>
          <p:cNvPr id="4" name="Ovál 3"/>
          <p:cNvSpPr/>
          <p:nvPr/>
        </p:nvSpPr>
        <p:spPr>
          <a:xfrm>
            <a:off x="4499992" y="3573016"/>
            <a:ext cx="2088232" cy="100811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47564" y="6021288"/>
            <a:ext cx="78488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Celkový odpor v tomto sériovém zapojení je 188 </a:t>
            </a:r>
            <a:r>
              <a:rPr lang="el-GR" sz="2400" dirty="0" smtClean="0"/>
              <a:t>Ω</a:t>
            </a:r>
            <a:endParaRPr lang="el-GR" sz="2400" dirty="0"/>
          </a:p>
        </p:txBody>
      </p:sp>
    </p:spTree>
    <p:extLst>
      <p:ext uri="{BB962C8B-B14F-4D97-AF65-F5344CB8AC3E}">
        <p14:creationId xmlns:p14="http://schemas.microsoft.com/office/powerpoint/2010/main" xmlns="" val="3454121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 Box 4"/>
          <p:cNvSpPr txBox="1">
            <a:spLocks noChangeArrowheads="1"/>
          </p:cNvSpPr>
          <p:nvPr/>
        </p:nvSpPr>
        <p:spPr bwMode="auto">
          <a:xfrm>
            <a:off x="539750" y="404813"/>
            <a:ext cx="40322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1800" b="1">
                <a:latin typeface="Comic Sans MS" pitchFamily="66" charset="0"/>
              </a:rPr>
              <a:t>Použité zdroje:</a:t>
            </a:r>
          </a:p>
        </p:txBody>
      </p:sp>
      <p:sp>
        <p:nvSpPr>
          <p:cNvPr id="9219" name="Rectangle 5"/>
          <p:cNvSpPr>
            <a:spLocks noChangeArrowheads="1"/>
          </p:cNvSpPr>
          <p:nvPr/>
        </p:nvSpPr>
        <p:spPr bwMode="auto">
          <a:xfrm>
            <a:off x="468313" y="1130300"/>
            <a:ext cx="82486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>
                <a:latin typeface="Comic Sans MS" pitchFamily="66" charset="0"/>
              </a:rPr>
              <a:t>František Jáchym a Jiří Tesař, fyzika pro </a:t>
            </a:r>
            <a:r>
              <a:rPr lang="cs-CZ" altLang="cs-CZ" sz="1800"/>
              <a:t>8</a:t>
            </a:r>
            <a:r>
              <a:rPr lang="cs-CZ" altLang="cs-CZ" sz="1800">
                <a:latin typeface="Comic Sans MS" pitchFamily="66" charset="0"/>
              </a:rPr>
              <a:t>. ročník základní školy, SPN 2000</a:t>
            </a:r>
          </a:p>
        </p:txBody>
      </p:sp>
    </p:spTree>
    <p:extLst>
      <p:ext uri="{BB962C8B-B14F-4D97-AF65-F5344CB8AC3E}">
        <p14:creationId xmlns:p14="http://schemas.microsoft.com/office/powerpoint/2010/main" xmlns="" val="2937673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279</TotalTime>
  <Words>317</Words>
  <Application>Microsoft Office PowerPoint</Application>
  <PresentationFormat>Předvádění na obrazovce (4:3)</PresentationFormat>
  <Paragraphs>43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Motiv systému Office</vt:lpstr>
      <vt:lpstr>1_Motiv systému Office</vt:lpstr>
      <vt:lpstr>Rovnice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Company>Základní škola a mateřská škola Kkladno, Norská 2633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Vlasák František</dc:creator>
  <cp:lastModifiedBy>Dum</cp:lastModifiedBy>
  <cp:revision>19</cp:revision>
  <dcterms:created xsi:type="dcterms:W3CDTF">2014-01-14T10:01:36Z</dcterms:created>
  <dcterms:modified xsi:type="dcterms:W3CDTF">2014-11-20T12:26:44Z</dcterms:modified>
</cp:coreProperties>
</file>