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60" r:id="rId3"/>
    <p:sldId id="257" r:id="rId4"/>
    <p:sldId id="258" r:id="rId5"/>
    <p:sldId id="259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10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7B959D3-E566-47DB-A497-9981CDA19C05}" type="datetimeFigureOut">
              <a:rPr lang="cs-CZ" smtClean="0"/>
              <a:pPr/>
              <a:t>23.11.2014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E883B9F-1DAF-4A4C-B482-0C95537103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7B959D3-E566-47DB-A497-9981CDA19C05}" type="datetimeFigureOut">
              <a:rPr lang="cs-CZ" smtClean="0"/>
              <a:pPr/>
              <a:t>23.11.2014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E883B9F-1DAF-4A4C-B482-0C95537103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7B959D3-E566-47DB-A497-9981CDA19C05}" type="datetimeFigureOut">
              <a:rPr lang="cs-CZ" smtClean="0"/>
              <a:pPr/>
              <a:t>23.11.2014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E883B9F-1DAF-4A4C-B482-0C95537103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7B959D3-E566-47DB-A497-9981CDA19C05}" type="datetimeFigureOut">
              <a:rPr lang="cs-CZ" smtClean="0"/>
              <a:pPr/>
              <a:t>23.11.2014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E883B9F-1DAF-4A4C-B482-0C95537103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7B959D3-E566-47DB-A497-9981CDA19C05}" type="datetimeFigureOut">
              <a:rPr lang="cs-CZ" smtClean="0"/>
              <a:pPr/>
              <a:t>23.11.2014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E883B9F-1DAF-4A4C-B482-0C95537103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7B959D3-E566-47DB-A497-9981CDA19C05}" type="datetimeFigureOut">
              <a:rPr lang="cs-CZ" smtClean="0"/>
              <a:pPr/>
              <a:t>23.11.2014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E883B9F-1DAF-4A4C-B482-0C95537103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7B959D3-E566-47DB-A497-9981CDA19C05}" type="datetimeFigureOut">
              <a:rPr lang="cs-CZ" smtClean="0"/>
              <a:pPr/>
              <a:t>23.11.2014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E883B9F-1DAF-4A4C-B482-0C95537103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7B959D3-E566-47DB-A497-9981CDA19C05}" type="datetimeFigureOut">
              <a:rPr lang="cs-CZ" smtClean="0"/>
              <a:pPr/>
              <a:t>23.11.2014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E883B9F-1DAF-4A4C-B482-0C95537103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7B959D3-E566-47DB-A497-9981CDA19C05}" type="datetimeFigureOut">
              <a:rPr lang="cs-CZ" smtClean="0"/>
              <a:pPr/>
              <a:t>23.11.2014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E883B9F-1DAF-4A4C-B482-0C95537103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7B959D3-E566-47DB-A497-9981CDA19C05}" type="datetimeFigureOut">
              <a:rPr lang="cs-CZ" smtClean="0"/>
              <a:pPr/>
              <a:t>23.11.2014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E883B9F-1DAF-4A4C-B482-0C95537103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7B959D3-E566-47DB-A497-9981CDA19C05}" type="datetimeFigureOut">
              <a:rPr lang="cs-CZ" smtClean="0"/>
              <a:pPr/>
              <a:t>23.11.2014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E883B9F-1DAF-4A4C-B482-0C95537103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B7B959D3-E566-47DB-A497-9981CDA19C05}" type="datetimeFigureOut">
              <a:rPr lang="cs-CZ" smtClean="0"/>
              <a:pPr/>
              <a:t>23.11.2014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DE883B9F-1DAF-4A4C-B482-0C95537103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716585080"/>
              </p:ext>
            </p:extLst>
          </p:nvPr>
        </p:nvGraphicFramePr>
        <p:xfrm>
          <a:off x="1835696" y="112849"/>
          <a:ext cx="6192688" cy="6628515"/>
        </p:xfrm>
        <a:graphic>
          <a:graphicData uri="http://schemas.openxmlformats.org/drawingml/2006/table">
            <a:tbl>
              <a:tblPr/>
              <a:tblGrid>
                <a:gridCol w="1689100"/>
                <a:gridCol w="4503588"/>
              </a:tblGrid>
              <a:tr h="959175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latin typeface="Arial"/>
                          <a:ea typeface="Calibri"/>
                          <a:cs typeface="Times New Roman"/>
                        </a:rPr>
                        <a:t>Základní škola Jablonec nad Nisou – </a:t>
                      </a:r>
                      <a:r>
                        <a:rPr lang="cs-CZ" sz="1100" dirty="0" err="1">
                          <a:latin typeface="Arial"/>
                          <a:ea typeface="Calibri"/>
                          <a:cs typeface="Times New Roman"/>
                        </a:rPr>
                        <a:t>Mšeno</a:t>
                      </a:r>
                      <a:r>
                        <a:rPr lang="cs-CZ" sz="1100" dirty="0">
                          <a:latin typeface="Arial"/>
                          <a:ea typeface="Calibri"/>
                          <a:cs typeface="Times New Roman"/>
                        </a:rPr>
                        <a:t>, Mozartova 24, příspěvková organizace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VY_32_INOVACE_ZE6-19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222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Číslo projektu: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dirty="0">
                          <a:latin typeface="Arial"/>
                          <a:ea typeface="Calibri"/>
                          <a:cs typeface="Times New Roman"/>
                        </a:rPr>
                        <a:t>CZ.1.07/1.4.00/21.3603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36222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 dirty="0">
                          <a:latin typeface="Arial"/>
                          <a:ea typeface="Calibri"/>
                          <a:cs typeface="Times New Roman"/>
                        </a:rPr>
                        <a:t>Autor: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dirty="0">
                          <a:latin typeface="Arial"/>
                          <a:ea typeface="Calibri"/>
                          <a:cs typeface="Times New Roman"/>
                        </a:rPr>
                        <a:t>Mgr. Jana Málková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6222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 dirty="0">
                          <a:latin typeface="Arial"/>
                          <a:ea typeface="Calibri"/>
                          <a:cs typeface="Times New Roman"/>
                        </a:rPr>
                        <a:t>Vytvořeno dne: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18. 7. 2014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6222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 dirty="0">
                          <a:latin typeface="Arial"/>
                          <a:ea typeface="Calibri"/>
                          <a:cs typeface="Times New Roman"/>
                        </a:rPr>
                        <a:t>Vzdělávací oblast: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>
                          <a:latin typeface="Arial"/>
                          <a:ea typeface="Calibri"/>
                          <a:cs typeface="Times New Roman"/>
                        </a:rPr>
                        <a:t>Člověk a příroda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6222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Vzdělávací obor: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dirty="0">
                          <a:latin typeface="Arial"/>
                          <a:ea typeface="Calibri"/>
                          <a:cs typeface="Times New Roman"/>
                        </a:rPr>
                        <a:t>Zeměpis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6222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Ročník: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6</a:t>
                      </a:r>
                      <a:r>
                        <a:rPr lang="cs-CZ" sz="1200" dirty="0" smtClean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.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6222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Tematický okruh: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Krajinná sféra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6222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Téma: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Biosféra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02127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Anotace: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Aktivitu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 využijeme na začátku hodiny věnované tematickému celku Krajinná sféra – biosféra. Žáci se seznámí se základními geografickými pojmy a doplní je do textu. Aktivita slouží k motivaci, zopakování již známých pojmů a procvičení nových.</a:t>
                      </a:r>
                      <a:endParaRPr lang="cs-CZ" sz="12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2226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 dirty="0">
                        <a:latin typeface="Arial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388035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 dirty="0"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latin typeface="Arial"/>
                          <a:ea typeface="Calibri"/>
                          <a:cs typeface="Times New Roman"/>
                        </a:rPr>
                        <a:t>Materiály </a:t>
                      </a:r>
                      <a:r>
                        <a:rPr lang="cs-CZ" sz="1100" dirty="0">
                          <a:latin typeface="Arial"/>
                          <a:ea typeface="Calibri"/>
                          <a:cs typeface="Times New Roman"/>
                        </a:rPr>
                        <a:t>jsou určeny pro bezplatné použití pro potřeby výuky a vzdělání na všech typech škol a školských zařízení. Jakékoliv další využití podléhá autorským zákonům. Není-li uvedeno jinak, je zdrojem tohoto materiálu autor.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" name="Obrázek 1" descr="logo eu.bmp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99792" y="5085184"/>
            <a:ext cx="4374160" cy="95473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/>
        </p:nvSpPr>
        <p:spPr>
          <a:xfrm>
            <a:off x="1331640" y="1268760"/>
            <a:ext cx="2992376" cy="1066130"/>
          </a:xfrm>
          <a:prstGeom prst="rect">
            <a:avLst/>
          </a:prstGeom>
        </p:spPr>
        <p:txBody>
          <a:bodyPr anchor="ctr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4300" kern="1200">
                <a:solidFill>
                  <a:schemeClr val="tx2">
                    <a:satMod val="130000"/>
                  </a:schemeClr>
                </a:solidFill>
                <a:effectLst>
                  <a:outerShdw blurRad="50000" dist="30000" dir="540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  <a:extLst/>
          </a:lstStyle>
          <a:p>
            <a:r>
              <a:rPr lang="cs-CZ" sz="4000" dirty="0" smtClean="0">
                <a:effectLst/>
                <a:latin typeface="Arial" pitchFamily="34" charset="0"/>
                <a:cs typeface="Arial" pitchFamily="34" charset="0"/>
              </a:rPr>
              <a:t>Biosféra </a:t>
            </a:r>
            <a:endParaRPr lang="cs-CZ" sz="4000" dirty="0"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259632" y="1268760"/>
            <a:ext cx="7674056" cy="5040560"/>
          </a:xfrm>
        </p:spPr>
        <p:txBody>
          <a:bodyPr>
            <a:norm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Tundra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je 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nekonečná kamenitá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pláň, která je porostlá nízkými keři, 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lišejníky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a mechy. Nachází se v 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polárním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podnebném pásu, kde je velmi 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chladno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. Zimy jsou v tundře velmi 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chladné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a tmavé. Jsou zde silné mrazy a půda je 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trvale zamrzlá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. Prší zde málo a slunce odpaří jen málo vody. V létě na některých místech sníh roztaje,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rostou zde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bylinné vrby, břízy nebo lomikámen, též 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mechy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a lišejníky.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Tundra se rozprostírá na severním pobřeží Severní 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Ameriky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Evropy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a 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Asie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. Z velkých zvířat zde žijí sobi, vlci, polární lišky, pižmoni a sovy sněžné.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Polární oblasti – je zde chladno, věčný sníh a led. Hlavní oblasti: 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severní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a 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jižní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polární oblasti.</a:t>
            </a:r>
          </a:p>
          <a:p>
            <a:pPr>
              <a:buNone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a) severní – zamrzlý oceán, žije zde 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medvěd lední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, tuleni a mroži</a:t>
            </a:r>
          </a:p>
          <a:p>
            <a:pPr>
              <a:buNone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b) jižní – prostory Antarktidy, žije zde kolonie 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tučňáků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, tuleňů a polární ptactvo. 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Nadpis 1"/>
          <p:cNvSpPr>
            <a:spLocks noGrp="1"/>
          </p:cNvSpPr>
          <p:nvPr/>
        </p:nvSpPr>
        <p:spPr>
          <a:xfrm>
            <a:off x="1403648" y="188640"/>
            <a:ext cx="2992376" cy="1066130"/>
          </a:xfrm>
          <a:prstGeom prst="rect">
            <a:avLst/>
          </a:prstGeom>
        </p:spPr>
        <p:txBody>
          <a:bodyPr anchor="ctr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4300" kern="1200">
                <a:solidFill>
                  <a:schemeClr val="tx2">
                    <a:satMod val="130000"/>
                  </a:schemeClr>
                </a:solidFill>
                <a:effectLst>
                  <a:outerShdw blurRad="50000" dist="30000" dir="540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  <a:extLst/>
          </a:lstStyle>
          <a:p>
            <a:r>
              <a:rPr lang="cs-CZ" sz="4000" dirty="0" smtClean="0">
                <a:effectLst/>
                <a:latin typeface="Arial" pitchFamily="34" charset="0"/>
                <a:cs typeface="Arial" pitchFamily="34" charset="0"/>
              </a:rPr>
              <a:t>Biosféra</a:t>
            </a:r>
            <a:endParaRPr lang="cs-CZ" sz="4000" dirty="0"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/>
        </p:nvSpPr>
        <p:spPr>
          <a:xfrm>
            <a:off x="1115616" y="0"/>
            <a:ext cx="2992376" cy="949498"/>
          </a:xfrm>
          <a:prstGeom prst="rect">
            <a:avLst/>
          </a:prstGeom>
        </p:spPr>
        <p:txBody>
          <a:bodyPr anchor="ctr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4300" kern="1200">
                <a:solidFill>
                  <a:schemeClr val="tx2">
                    <a:satMod val="130000"/>
                  </a:schemeClr>
                </a:solidFill>
                <a:effectLst>
                  <a:outerShdw blurRad="50000" dist="30000" dir="540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  <a:extLst/>
          </a:lstStyle>
          <a:p>
            <a:r>
              <a:rPr lang="cs-CZ" sz="4000" dirty="0" smtClean="0">
                <a:effectLst/>
                <a:latin typeface="Arial" pitchFamily="34" charset="0"/>
                <a:cs typeface="Arial" pitchFamily="34" charset="0"/>
              </a:rPr>
              <a:t>Biosféra</a:t>
            </a:r>
            <a:endParaRPr lang="cs-CZ" sz="4000" dirty="0"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Zástupný symbol pro obsah 2"/>
          <p:cNvSpPr>
            <a:spLocks noGrp="1"/>
          </p:cNvSpPr>
          <p:nvPr>
            <p:ph idx="1"/>
          </p:nvPr>
        </p:nvSpPr>
        <p:spPr>
          <a:xfrm>
            <a:off x="1259632" y="1268760"/>
            <a:ext cx="7674056" cy="5040560"/>
          </a:xfrm>
        </p:spPr>
        <p:txBody>
          <a:bodyPr>
            <a:norm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Tundra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je ………………………. pláň, která je porostlá nízkými keři, lišejníky a mechy. Nachází se v ……………. podnebném pásu, kde je velmi ………….. Zimy jsou v tundře velmi ……….. a tmavé. Jsou zde silné mrazy a půda je ……….. ………….. Prší zde málo a slunce odpaří jen málo vody. V létě na některých místech sníh roztaje,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rostou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zde bylinné vrby, břízy nebo lomikámen, též ……….. a lišejníky.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Tundra se rozprostírá na severním pobřeží Severní ……….., ….….….. a …..…... Z velkých zvířat zde žijí sobi, vlci, polární lišky, …………… a sovy sněžné.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Polární oblasti – je zde chladno, věčný sníh a led. Hlavní oblasti: …….……. a …………… polární oblasti.</a:t>
            </a:r>
          </a:p>
          <a:p>
            <a:pPr>
              <a:buNone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a) severní – zamrzlý oceán, žije zde ………………., tuleni a mroži</a:t>
            </a:r>
          </a:p>
          <a:p>
            <a:pPr>
              <a:buNone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b) jižní – prostory Antarktidy, žije zde kolonie ……………., tuleňů a polární ptactvo. 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115616" y="764704"/>
            <a:ext cx="6840760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u="sng" dirty="0" smtClean="0">
                <a:latin typeface="Arial" pitchFamily="34" charset="0"/>
                <a:cs typeface="Arial" pitchFamily="34" charset="0"/>
              </a:rPr>
              <a:t>Doplň chybějící slova do textu: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2"/>
          <p:cNvSpPr>
            <a:spLocks noGrp="1"/>
          </p:cNvSpPr>
          <p:nvPr>
            <p:ph idx="1"/>
          </p:nvPr>
        </p:nvSpPr>
        <p:spPr>
          <a:xfrm>
            <a:off x="1259632" y="1268760"/>
            <a:ext cx="7674056" cy="5040560"/>
          </a:xfrm>
        </p:spPr>
        <p:txBody>
          <a:bodyPr>
            <a:norm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Tundra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je </a:t>
            </a:r>
            <a:r>
              <a:rPr lang="cs-CZ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nekonečná kamenitá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pláň, která je porostlá nízkými keři, </a:t>
            </a:r>
            <a:r>
              <a:rPr lang="cs-CZ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lišejníky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a mechy. Nachází se v </a:t>
            </a:r>
            <a:r>
              <a:rPr lang="cs-CZ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polárním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podnebném pásu, kde je velmi </a:t>
            </a:r>
            <a:r>
              <a:rPr lang="cs-CZ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chladno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. Zimy jsou v tundře velmi </a:t>
            </a:r>
            <a:r>
              <a:rPr lang="cs-CZ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chladné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a tmavé. Jsou zde silné mrazy a půda je </a:t>
            </a:r>
            <a:r>
              <a:rPr lang="cs-CZ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trvale zamrzlá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. Prší zde málo a slunce odpaří jen málo vody. V létě na některých místech sníh roztaje</a:t>
            </a:r>
            <a:r>
              <a:rPr lang="cs-CZ" sz="200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sz="2000" smtClean="0">
                <a:latin typeface="Arial" pitchFamily="34" charset="0"/>
                <a:cs typeface="Arial" pitchFamily="34" charset="0"/>
              </a:rPr>
              <a:t>rostou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zde bylinné vrby, břízy nebo lomikámen, též </a:t>
            </a:r>
            <a:r>
              <a:rPr lang="cs-CZ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mechy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a lišejníky.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Tundra se rozprostírá na severním pobřeží Severní </a:t>
            </a:r>
            <a:r>
              <a:rPr lang="cs-CZ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Ameriky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Evropy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a </a:t>
            </a:r>
            <a:r>
              <a:rPr lang="cs-CZ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Asie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. Z velkých zvířat zde žijí sobi, vlci, polární lišky, </a:t>
            </a:r>
            <a:r>
              <a:rPr lang="cs-CZ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pižmoni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a sovy sněžné.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Polární oblasti – je zde chladno, věčný sníh a led. Hlavní oblasti: </a:t>
            </a:r>
            <a:r>
              <a:rPr lang="cs-CZ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severní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a </a:t>
            </a:r>
            <a:r>
              <a:rPr lang="cs-CZ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jižní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polární oblasti.</a:t>
            </a:r>
          </a:p>
          <a:p>
            <a:pPr>
              <a:buNone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a) severní – zamrzlý oceán, žije zde </a:t>
            </a:r>
            <a:r>
              <a:rPr lang="cs-CZ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medvěd lední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, tuleni a mroži</a:t>
            </a:r>
          </a:p>
          <a:p>
            <a:pPr>
              <a:buNone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b) jižní – prostory Antarktidy, žije zde kolonie </a:t>
            </a:r>
            <a:r>
              <a:rPr lang="cs-CZ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tučňáků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, tuleňů a polární ptactvo. 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Nadpis 1"/>
          <p:cNvSpPr>
            <a:spLocks noGrp="1"/>
          </p:cNvSpPr>
          <p:nvPr/>
        </p:nvSpPr>
        <p:spPr>
          <a:xfrm>
            <a:off x="1115616" y="0"/>
            <a:ext cx="2992376" cy="949498"/>
          </a:xfrm>
          <a:prstGeom prst="rect">
            <a:avLst/>
          </a:prstGeom>
        </p:spPr>
        <p:txBody>
          <a:bodyPr anchor="ctr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4300" kern="1200">
                <a:solidFill>
                  <a:schemeClr val="tx2">
                    <a:satMod val="130000"/>
                  </a:schemeClr>
                </a:solidFill>
                <a:effectLst>
                  <a:outerShdw blurRad="50000" dist="30000" dir="540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  <a:extLst/>
          </a:lstStyle>
          <a:p>
            <a:r>
              <a:rPr lang="cs-CZ" sz="4000" smtClean="0">
                <a:effectLst/>
                <a:latin typeface="Arial" pitchFamily="34" charset="0"/>
                <a:cs typeface="Arial" pitchFamily="34" charset="0"/>
              </a:rPr>
              <a:t>Biosféra</a:t>
            </a:r>
            <a:endParaRPr lang="cs-CZ" sz="4000" dirty="0"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187624" y="836712"/>
            <a:ext cx="192232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u="sng" dirty="0" smtClean="0">
                <a:latin typeface="Arial" pitchFamily="34" charset="0"/>
                <a:cs typeface="Arial" pitchFamily="34" charset="0"/>
              </a:rPr>
              <a:t>Správné řešení</a:t>
            </a:r>
            <a:endParaRPr lang="cs-CZ" sz="2000" u="sng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159</TotalTime>
  <Words>621</Words>
  <Application>Microsoft Office PowerPoint</Application>
  <PresentationFormat>Předvádění na obrazovce (4:3)</PresentationFormat>
  <Paragraphs>47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Slunovrat</vt:lpstr>
      <vt:lpstr>Snímek 1</vt:lpstr>
      <vt:lpstr>Snímek 2</vt:lpstr>
      <vt:lpstr>Snímek 3</vt:lpstr>
      <vt:lpstr>Snímek 4</vt:lpstr>
      <vt:lpstr>Snímek 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Jana Málková</dc:creator>
  <cp:lastModifiedBy>Dum</cp:lastModifiedBy>
  <cp:revision>50</cp:revision>
  <dcterms:created xsi:type="dcterms:W3CDTF">2014-07-19T17:12:21Z</dcterms:created>
  <dcterms:modified xsi:type="dcterms:W3CDTF">2014-11-23T18:36:11Z</dcterms:modified>
</cp:coreProperties>
</file>