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8" r:id="rId2"/>
    <p:sldId id="259" r:id="rId3"/>
    <p:sldId id="260" r:id="rId4"/>
    <p:sldId id="268" r:id="rId5"/>
    <p:sldId id="265" r:id="rId6"/>
    <p:sldId id="269" r:id="rId7"/>
    <p:sldId id="261" r:id="rId8"/>
    <p:sldId id="270" r:id="rId9"/>
    <p:sldId id="266" r:id="rId10"/>
    <p:sldId id="275" r:id="rId11"/>
    <p:sldId id="262" r:id="rId12"/>
    <p:sldId id="271" r:id="rId13"/>
    <p:sldId id="263" r:id="rId14"/>
    <p:sldId id="272" r:id="rId15"/>
    <p:sldId id="264" r:id="rId16"/>
    <p:sldId id="273" r:id="rId17"/>
    <p:sldId id="267" r:id="rId18"/>
    <p:sldId id="274" r:id="rId19"/>
    <p:sldId id="276" r:id="rId20"/>
    <p:sldId id="277" r:id="rId21"/>
    <p:sldId id="257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BB01C9-191A-4D8A-A291-B46F7C4226C7}" type="datetimeFigureOut">
              <a:rPr lang="cs-CZ" smtClean="0"/>
              <a:pPr/>
              <a:t>21.11.2014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2A404-7DB6-47E2-81A5-CDDD1303131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7111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A2A404-7DB6-47E2-81A5-CDDD13031310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0144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21.11.2014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21.11.2014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21.11.2014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21.11.2014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21.11.2014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21.11.2014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21.11.2014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21.11.2014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21.11.2014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21.11.2014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18D6C7-2455-4C92-BC6E-080E42AC0146}" type="datetimeFigureOut">
              <a:rPr lang="cs-CZ" smtClean="0"/>
              <a:pPr/>
              <a:t>21.11.2014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D18D6C7-2455-4C92-BC6E-080E42AC0146}" type="datetimeFigureOut">
              <a:rPr lang="cs-CZ" smtClean="0"/>
              <a:pPr/>
              <a:t>21.11.2014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AABA90A-C373-4EAA-94D0-D17050561C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File:Jigokudani_hotspring_in_Nagano_Japan_001.jpg" TargetMode="External"/><Relationship Id="rId3" Type="http://schemas.openxmlformats.org/officeDocument/2006/relationships/hyperlink" Target="https://ru.wikipedia.org/wiki/%D0%A3%D1%80%D0%B0%D0%BB%D1%8C%D1%81%D0%BA%D0%B8%D0%B5_%D0%B3%D0%BE%D1%80%D1%8B" TargetMode="External"/><Relationship Id="rId7" Type="http://schemas.openxmlformats.org/officeDocument/2006/relationships/hyperlink" Target="http://en.wikipedia.org/wiki/Vietnam_War" TargetMode="External"/><Relationship Id="rId12" Type="http://schemas.openxmlformats.org/officeDocument/2006/relationships/hyperlink" Target="http://cs.wikipedia.org/wiki/Tibet" TargetMode="External"/><Relationship Id="rId2" Type="http://schemas.openxmlformats.org/officeDocument/2006/relationships/hyperlink" Target="http://cs.wikipedia.org/wiki/Asi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Cn1202-03.jpg" TargetMode="External"/><Relationship Id="rId11" Type="http://schemas.openxmlformats.org/officeDocument/2006/relationships/hyperlink" Target="http://en.wikipedia.org/wiki/Vietnam" TargetMode="External"/><Relationship Id="rId5" Type="http://schemas.openxmlformats.org/officeDocument/2006/relationships/hyperlink" Target="http://en.wikipedia.org/wiki/Himalayas" TargetMode="External"/><Relationship Id="rId10" Type="http://schemas.openxmlformats.org/officeDocument/2006/relationships/hyperlink" Target="http://cs.wikipedia.org/wiki/Tygr" TargetMode="External"/><Relationship Id="rId4" Type="http://schemas.openxmlformats.org/officeDocument/2006/relationships/hyperlink" Target="http://en.wikipedia.org/wiki/Sri_Lanka" TargetMode="External"/><Relationship Id="rId9" Type="http://schemas.openxmlformats.org/officeDocument/2006/relationships/hyperlink" Target="http://en.wikipedia.org/wiki/Fauna_of_Asi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2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149444"/>
              </p:ext>
            </p:extLst>
          </p:nvPr>
        </p:nvGraphicFramePr>
        <p:xfrm>
          <a:off x="1142976" y="1500174"/>
          <a:ext cx="6767513" cy="4733611"/>
        </p:xfrm>
        <a:graphic>
          <a:graphicData uri="http://schemas.openxmlformats.org/drawingml/2006/table">
            <a:tbl>
              <a:tblPr/>
              <a:tblGrid>
                <a:gridCol w="2195513"/>
                <a:gridCol w="1524000"/>
                <a:gridCol w="1524000"/>
                <a:gridCol w="1524000"/>
              </a:tblGrid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Bohdalov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CZ.1.07/1.4.00/21.3806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ŠABLONA: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III/2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Člověk a příroda, Zeměpis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6., 7., 8.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VY_32_INOVACE_07_10Z- Asie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Mgr. Dagmar Laštovičková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Září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OVĚŘENÍ: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26.9. 2014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Prezentace je určena k vysvětlení učiva o světadílech, konkrétně  o Asii. Snímky lze použít i jako zápis do sešitu, případně k opakování.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14290"/>
            <a:ext cx="57531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71736" y="285728"/>
            <a:ext cx="5143536" cy="147218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/>
              <a:t>Učivo o světadílech </a:t>
            </a:r>
            <a:r>
              <a:rPr lang="cs-CZ" sz="6000" dirty="0" smtClean="0"/>
              <a:t>ASIE</a:t>
            </a:r>
            <a:endParaRPr lang="cs-CZ" sz="6000" dirty="0"/>
          </a:p>
        </p:txBody>
      </p:sp>
      <p:pic>
        <p:nvPicPr>
          <p:cNvPr id="17410" name="Picture 2" descr="http://upload.wikimedia.org/wikipedia/commons/thumb/2/22/LocationAsia.png/1920px-LocationAsi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9003" y="1857364"/>
            <a:ext cx="8124997" cy="41290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Hranice a rozloha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Hranice mezi Evropou a Asií:</a:t>
            </a:r>
          </a:p>
          <a:p>
            <a:pPr>
              <a:buNone/>
            </a:pPr>
            <a:r>
              <a:rPr lang="cs-CZ" dirty="0" smtClean="0"/>
              <a:t>pohoří Ural</a:t>
            </a:r>
          </a:p>
          <a:p>
            <a:pPr>
              <a:buNone/>
            </a:pPr>
            <a:r>
              <a:rPr lang="cs-CZ" dirty="0" smtClean="0"/>
              <a:t>řeka </a:t>
            </a:r>
            <a:r>
              <a:rPr lang="cs-CZ" dirty="0" err="1" smtClean="0"/>
              <a:t>Emba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Kaspické moře</a:t>
            </a:r>
          </a:p>
          <a:p>
            <a:pPr>
              <a:buNone/>
            </a:pPr>
            <a:r>
              <a:rPr lang="cs-CZ" dirty="0" smtClean="0"/>
              <a:t>Azovské moře</a:t>
            </a:r>
          </a:p>
          <a:p>
            <a:pPr>
              <a:buNone/>
            </a:pPr>
            <a:r>
              <a:rPr lang="cs-CZ" dirty="0" smtClean="0"/>
              <a:t>Černé moře</a:t>
            </a:r>
          </a:p>
          <a:p>
            <a:pPr>
              <a:buNone/>
            </a:pPr>
            <a:r>
              <a:rPr lang="cs-CZ" dirty="0" smtClean="0"/>
              <a:t>průliv Bospor</a:t>
            </a:r>
          </a:p>
          <a:p>
            <a:pPr>
              <a:buNone/>
            </a:pPr>
            <a:r>
              <a:rPr lang="cs-CZ" dirty="0" smtClean="0"/>
              <a:t>průliv Dardanely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Rozloha: 44,5 mil. km</a:t>
            </a:r>
            <a:r>
              <a:rPr lang="cs-CZ" baseline="30000" dirty="0" smtClean="0"/>
              <a:t>2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upload.wikimedia.org/wikipedia/commons/7/7f/Ural_mountains_3_448122223_93fa978a6d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5773898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8215338" y="6072206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Ural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Členitost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Ostrovy: Cejlon, Velké Sundy, Filipíny, </a:t>
            </a:r>
            <a:r>
              <a:rPr lang="cs-CZ" dirty="0" err="1" smtClean="0"/>
              <a:t>Kjúšú</a:t>
            </a:r>
            <a:r>
              <a:rPr lang="cs-CZ" dirty="0" smtClean="0"/>
              <a:t>, Honšú, </a:t>
            </a:r>
            <a:r>
              <a:rPr lang="cs-CZ" dirty="0" err="1" smtClean="0"/>
              <a:t>Šikoku</a:t>
            </a:r>
            <a:r>
              <a:rPr lang="cs-CZ" dirty="0" smtClean="0"/>
              <a:t>, Hokkaidó, Sachalin</a:t>
            </a:r>
          </a:p>
          <a:p>
            <a:r>
              <a:rPr lang="cs-CZ" dirty="0" smtClean="0"/>
              <a:t>Poloostrovy: Malá Asie, Arabský, Přední Indie, Zadní Indie, Malajský, Korejský, Kamčatka, Čukotský</a:t>
            </a:r>
          </a:p>
          <a:p>
            <a:r>
              <a:rPr lang="cs-CZ" dirty="0" smtClean="0"/>
              <a:t>Zálivy: Perský, Bengálský</a:t>
            </a:r>
          </a:p>
          <a:p>
            <a:r>
              <a:rPr lang="cs-CZ" dirty="0" smtClean="0"/>
              <a:t>Moře: Rudé, Arabské, Žluté, Japonské, Beringovo</a:t>
            </a:r>
          </a:p>
          <a:p>
            <a:r>
              <a:rPr lang="cs-CZ" dirty="0" smtClean="0"/>
              <a:t>Průlivy: Malacký, Beringův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upload.wikimedia.org/wikipedia/commons/thumb/c/c7/Sigiriya.jpg/1280px-Sigiri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6102682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7429520" y="6215082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Sygiriya</a:t>
            </a:r>
            <a:r>
              <a:rPr lang="cs-CZ" dirty="0" smtClean="0"/>
              <a:t> - Cejlon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Povrch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2976" y="1500174"/>
            <a:ext cx="7543824" cy="4857784"/>
          </a:xfrm>
        </p:spPr>
        <p:txBody>
          <a:bodyPr>
            <a:normAutofit fontScale="92500" lnSpcReduction="20000"/>
          </a:bodyPr>
          <a:lstStyle/>
          <a:p>
            <a:r>
              <a:rPr lang="cs-CZ" sz="2600" dirty="0" smtClean="0"/>
              <a:t>Pohoří:</a:t>
            </a:r>
          </a:p>
          <a:p>
            <a:pPr>
              <a:buNone/>
            </a:pPr>
            <a:r>
              <a:rPr lang="cs-CZ" sz="2600" dirty="0" err="1" smtClean="0"/>
              <a:t>Himaláj</a:t>
            </a:r>
            <a:r>
              <a:rPr lang="cs-CZ" sz="2600" dirty="0" smtClean="0"/>
              <a:t> – Mount Everest 8850 m n. m. nejvyšší hora světa</a:t>
            </a:r>
          </a:p>
          <a:p>
            <a:pPr>
              <a:buNone/>
            </a:pPr>
            <a:r>
              <a:rPr lang="cs-CZ" sz="2600" dirty="0" smtClean="0"/>
              <a:t>( v Nepálu je nazývána </a:t>
            </a:r>
            <a:r>
              <a:rPr lang="cs-CZ" sz="2600" b="1" dirty="0" err="1" smtClean="0"/>
              <a:t>Sagarmátha</a:t>
            </a:r>
            <a:r>
              <a:rPr lang="cs-CZ" sz="2600" b="1" dirty="0" smtClean="0"/>
              <a:t> =</a:t>
            </a:r>
            <a:r>
              <a:rPr lang="cs-CZ" sz="2600" dirty="0" smtClean="0"/>
              <a:t>Tvář nebes, </a:t>
            </a:r>
          </a:p>
          <a:p>
            <a:pPr>
              <a:buNone/>
            </a:pPr>
            <a:r>
              <a:rPr lang="cs-CZ" sz="2600" dirty="0" smtClean="0"/>
              <a:t>tibetský název zní </a:t>
            </a:r>
            <a:r>
              <a:rPr lang="cs-CZ" sz="2600" b="1" dirty="0" err="1" smtClean="0"/>
              <a:t>Qomolangma</a:t>
            </a:r>
            <a:r>
              <a:rPr lang="cs-CZ" sz="2600" dirty="0" smtClean="0"/>
              <a:t> =Matka světa)</a:t>
            </a:r>
          </a:p>
          <a:p>
            <a:pPr>
              <a:buNone/>
            </a:pPr>
            <a:r>
              <a:rPr lang="cs-CZ" sz="2600" dirty="0" smtClean="0"/>
              <a:t>Pamír – </a:t>
            </a:r>
            <a:r>
              <a:rPr lang="cs-CZ" sz="2600" dirty="0" err="1" smtClean="0"/>
              <a:t>h</a:t>
            </a:r>
            <a:r>
              <a:rPr lang="cs-CZ" sz="2600" dirty="0" smtClean="0"/>
              <a:t>. </a:t>
            </a:r>
            <a:r>
              <a:rPr lang="cs-CZ" sz="2600" dirty="0" err="1" smtClean="0"/>
              <a:t>Kongur</a:t>
            </a:r>
            <a:r>
              <a:rPr lang="cs-CZ" sz="2600" dirty="0" smtClean="0"/>
              <a:t> 7 719 m n. m.</a:t>
            </a:r>
          </a:p>
          <a:p>
            <a:pPr>
              <a:buNone/>
            </a:pPr>
            <a:r>
              <a:rPr lang="cs-CZ" sz="2600" dirty="0" smtClean="0"/>
              <a:t>Kavkaz – </a:t>
            </a:r>
            <a:r>
              <a:rPr lang="cs-CZ" sz="2600" dirty="0" err="1" smtClean="0"/>
              <a:t>h</a:t>
            </a:r>
            <a:r>
              <a:rPr lang="cs-CZ" sz="2600" dirty="0" smtClean="0"/>
              <a:t>. Elbrus 5642 m n. m.</a:t>
            </a:r>
          </a:p>
          <a:p>
            <a:pPr>
              <a:buNone/>
            </a:pPr>
            <a:r>
              <a:rPr lang="cs-CZ" sz="2600" dirty="0" smtClean="0"/>
              <a:t>Tibetská plošina</a:t>
            </a:r>
          </a:p>
          <a:p>
            <a:r>
              <a:rPr lang="cs-CZ" sz="2600" dirty="0" smtClean="0"/>
              <a:t>Nížiny:</a:t>
            </a:r>
          </a:p>
          <a:p>
            <a:pPr>
              <a:buNone/>
            </a:pPr>
            <a:r>
              <a:rPr lang="cs-CZ" sz="2600" dirty="0" smtClean="0"/>
              <a:t>Západosibiřská</a:t>
            </a:r>
          </a:p>
          <a:p>
            <a:pPr>
              <a:buNone/>
            </a:pPr>
            <a:r>
              <a:rPr lang="cs-CZ" sz="2600" dirty="0" smtClean="0"/>
              <a:t>Mezopotámská</a:t>
            </a:r>
          </a:p>
          <a:p>
            <a:pPr>
              <a:buNone/>
            </a:pPr>
            <a:r>
              <a:rPr lang="cs-CZ" sz="2600" dirty="0" err="1" smtClean="0"/>
              <a:t>Indoganžská</a:t>
            </a:r>
            <a:endParaRPr lang="cs-CZ" sz="2600" dirty="0" smtClean="0"/>
          </a:p>
          <a:p>
            <a:pPr>
              <a:buNone/>
            </a:pPr>
            <a:r>
              <a:rPr lang="cs-CZ" sz="2600" dirty="0" smtClean="0"/>
              <a:t>Velká čínská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upload.wikimedia.org/wikipedia/commons/thumb/f/f0/Everest_North_Face_toward_Base_Camp_Tibet_Luca_Galuzzi_2006_edit_1.jpg/1920px-Everest_North_Face_toward_Base_Camp_Tibet_Luca_Galuzzi_2006_edit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0" cy="5425119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7643802" y="5500702"/>
            <a:ext cx="300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Mount Everest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Na území Asie se nachází úmoří všech oceánů i bezodtoká oblast</a:t>
            </a:r>
          </a:p>
          <a:p>
            <a:r>
              <a:rPr lang="cs-CZ" dirty="0" smtClean="0"/>
              <a:t>Řeky: </a:t>
            </a:r>
          </a:p>
          <a:p>
            <a:pPr>
              <a:buNone/>
            </a:pPr>
            <a:r>
              <a:rPr lang="cs-CZ" dirty="0" err="1" smtClean="0"/>
              <a:t>Chang</a:t>
            </a:r>
            <a:r>
              <a:rPr lang="cs-CZ" dirty="0" smtClean="0"/>
              <a:t> </a:t>
            </a:r>
            <a:r>
              <a:rPr lang="cs-CZ" dirty="0" err="1" smtClean="0"/>
              <a:t>Jiang</a:t>
            </a:r>
            <a:r>
              <a:rPr lang="cs-CZ" dirty="0" smtClean="0"/>
              <a:t>, </a:t>
            </a:r>
            <a:r>
              <a:rPr lang="cs-CZ" dirty="0" err="1" smtClean="0"/>
              <a:t>Huang</a:t>
            </a:r>
            <a:r>
              <a:rPr lang="cs-CZ" dirty="0" smtClean="0"/>
              <a:t> He, Ob, Amur, Lena, Jenisej, Mekong, Indus, Ganga, Eufrat, Tigris</a:t>
            </a:r>
          </a:p>
          <a:p>
            <a:r>
              <a:rPr lang="cs-CZ" dirty="0" smtClean="0"/>
              <a:t>Jezera:</a:t>
            </a:r>
          </a:p>
          <a:p>
            <a:pPr>
              <a:buNone/>
            </a:pPr>
            <a:r>
              <a:rPr lang="cs-CZ" dirty="0" smtClean="0"/>
              <a:t>Kaspické moře – největší na světě</a:t>
            </a:r>
          </a:p>
          <a:p>
            <a:pPr>
              <a:buNone/>
            </a:pPr>
            <a:r>
              <a:rPr lang="cs-CZ" dirty="0" smtClean="0"/>
              <a:t>Bajkal – nejhlubší na světě</a:t>
            </a:r>
          </a:p>
          <a:p>
            <a:pPr>
              <a:buNone/>
            </a:pPr>
            <a:r>
              <a:rPr lang="cs-CZ" dirty="0" smtClean="0"/>
              <a:t>Mrtvé moře – nejhlubší proláklina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upload.wikimedia.org/wikipedia/commons/a/a5/Cn1202-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14487"/>
            <a:ext cx="9144000" cy="3364857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6858016" y="5143512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Chang</a:t>
            </a:r>
            <a:r>
              <a:rPr lang="cs-CZ" dirty="0" smtClean="0"/>
              <a:t> </a:t>
            </a:r>
            <a:r>
              <a:rPr lang="cs-CZ" dirty="0" err="1" smtClean="0"/>
              <a:t>Jiang</a:t>
            </a:r>
            <a:r>
              <a:rPr lang="cs-CZ" dirty="0" smtClean="0"/>
              <a:t> (meandr)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Podnebí a krajiny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tropické vlhké → džungle</a:t>
            </a:r>
          </a:p>
          <a:p>
            <a:r>
              <a:rPr lang="cs-CZ" dirty="0" smtClean="0"/>
              <a:t>tropické střídavé (monzunové) → savana, tropický les</a:t>
            </a:r>
          </a:p>
          <a:p>
            <a:r>
              <a:rPr lang="cs-CZ" dirty="0" smtClean="0"/>
              <a:t>tropické suché → poušť</a:t>
            </a:r>
          </a:p>
          <a:p>
            <a:r>
              <a:rPr lang="cs-CZ" dirty="0" smtClean="0"/>
              <a:t>subtropické → subtropy</a:t>
            </a:r>
          </a:p>
          <a:p>
            <a:r>
              <a:rPr lang="cs-CZ" dirty="0" smtClean="0"/>
              <a:t>mírné → step, les mírného pásu</a:t>
            </a:r>
          </a:p>
          <a:p>
            <a:r>
              <a:rPr lang="cs-CZ" dirty="0" smtClean="0"/>
              <a:t>subpolární → tundra</a:t>
            </a:r>
          </a:p>
          <a:p>
            <a:r>
              <a:rPr lang="cs-CZ" dirty="0" smtClean="0"/>
              <a:t>polární → mrazová poušť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upload.wikimedia.org/wikipedia/commons/thumb/8/82/Defoliation_agent_spraying.jpg/1024px-Defoliation_agent_spray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65855" cy="685800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6929454" y="6072206"/>
            <a:ext cx="2000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vietnamská džungle</a:t>
            </a:r>
          </a:p>
          <a:p>
            <a:r>
              <a:rPr lang="cs-CZ" dirty="0" smtClean="0"/>
              <a:t>1968 za války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Rostliny a živočichové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Bambus, cedr, teak, </a:t>
            </a:r>
            <a:r>
              <a:rPr lang="cs-CZ" dirty="0" smtClean="0"/>
              <a:t>balsa, santal</a:t>
            </a:r>
            <a:endParaRPr lang="cs-CZ" dirty="0" smtClean="0"/>
          </a:p>
          <a:p>
            <a:r>
              <a:rPr lang="cs-CZ" dirty="0" smtClean="0"/>
              <a:t>Orangutan, gibbon, varan komodský, buvol, slon indický, nosorožec indický, kobra, tygr, panda, velbloud, medvěd hnědý, vlk, rosomák, sobol, jelen, los, liška polární, sob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upload.wikimedia.org/wikipedia/commons/8/8c/Jigokudani_hotspring_in_Nagano_Japan_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0"/>
            <a:ext cx="4857752" cy="3643314"/>
          </a:xfrm>
          <a:prstGeom prst="rect">
            <a:avLst/>
          </a:prstGeom>
          <a:noFill/>
        </p:spPr>
      </p:pic>
      <p:pic>
        <p:nvPicPr>
          <p:cNvPr id="3074" name="Picture 2" descr="http://upload.wikimedia.org/wikipedia/commons/thumb/c/c8/Waving_Panda.jpg/1280px-Waving_Pand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3643314"/>
            <a:ext cx="4289931" cy="3214686"/>
          </a:xfrm>
          <a:prstGeom prst="rect">
            <a:avLst/>
          </a:prstGeom>
          <a:noFill/>
        </p:spPr>
      </p:pic>
      <p:pic>
        <p:nvPicPr>
          <p:cNvPr id="3076" name="Picture 4" descr="http://upload.wikimedia.org/wikipedia/commons/a/a3/KhongorynElsCamel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3643314"/>
            <a:ext cx="5788644" cy="3214686"/>
          </a:xfrm>
          <a:prstGeom prst="rect">
            <a:avLst/>
          </a:prstGeom>
          <a:noFill/>
        </p:spPr>
      </p:pic>
      <p:pic>
        <p:nvPicPr>
          <p:cNvPr id="3080" name="Picture 8" descr="http://upload.wikimedia.org/wikipedia/commons/d/d8/Panthera_tigris_amoyensis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428792" y="-142900"/>
            <a:ext cx="5715000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Počet obyvatel: 4,1 miliardy</a:t>
            </a:r>
          </a:p>
          <a:p>
            <a:r>
              <a:rPr lang="cs-CZ" dirty="0" smtClean="0"/>
              <a:t>Polovinu tvoří obyvatelstvo do 20 let.</a:t>
            </a:r>
          </a:p>
          <a:p>
            <a:r>
              <a:rPr lang="cs-CZ" dirty="0" smtClean="0"/>
              <a:t> V Asii žijí přibližně dvě třetiny obyvatelstva světa. </a:t>
            </a:r>
          </a:p>
          <a:p>
            <a:r>
              <a:rPr lang="cs-CZ" dirty="0" smtClean="0"/>
              <a:t>Nejvíce obyvatel má Čína s 1,3 mld.</a:t>
            </a:r>
          </a:p>
          <a:p>
            <a:r>
              <a:rPr lang="cs-CZ" dirty="0" smtClean="0"/>
              <a:t>Rasy: bílá, žlutá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upload.wikimedia.org/wikipedia/commons/thumb/3/3b/CanThoFloatingMarket.jpg/1280px-CanThoFloatingMark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8143901" cy="5620258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7215206" y="5643578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vietnamské tržiště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Náboženství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islám (JZ a Z + Indonésie)</a:t>
            </a:r>
          </a:p>
          <a:p>
            <a:r>
              <a:rPr lang="cs-CZ" dirty="0" smtClean="0"/>
              <a:t>křesťanství (Rusko a Filipíny)</a:t>
            </a:r>
          </a:p>
          <a:p>
            <a:r>
              <a:rPr lang="cs-CZ" dirty="0" smtClean="0"/>
              <a:t>hinduismus (Přední Indie)</a:t>
            </a:r>
          </a:p>
          <a:p>
            <a:r>
              <a:rPr lang="cs-CZ" dirty="0" smtClean="0"/>
              <a:t>buddhismus (Západní Indie a centr.Asie)</a:t>
            </a:r>
          </a:p>
          <a:p>
            <a:r>
              <a:rPr lang="cs-CZ" dirty="0" err="1" smtClean="0"/>
              <a:t>konfucionismus</a:t>
            </a:r>
            <a:r>
              <a:rPr lang="cs-CZ" dirty="0" smtClean="0"/>
              <a:t> (Čína a Korejský </a:t>
            </a:r>
            <a:r>
              <a:rPr lang="cs-CZ" dirty="0" err="1" smtClean="0"/>
              <a:t>pol</a:t>
            </a:r>
            <a:r>
              <a:rPr lang="cs-CZ" dirty="0" smtClean="0"/>
              <a:t>.)</a:t>
            </a:r>
          </a:p>
          <a:p>
            <a:r>
              <a:rPr lang="cs-CZ" dirty="0" smtClean="0"/>
              <a:t>šintoismus (Japonsko)</a:t>
            </a:r>
          </a:p>
          <a:p>
            <a:r>
              <a:rPr lang="cs-CZ" dirty="0" smtClean="0"/>
              <a:t>judaismus (Izrael)</a:t>
            </a:r>
          </a:p>
          <a:p>
            <a:r>
              <a:rPr lang="cs-CZ" dirty="0" smtClean="0"/>
              <a:t>lámaismus (Tibet)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thumb/0/0a/IMG_1972_Sakya.jpg/1920px-IMG_1972_Sak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4644" y="0"/>
            <a:ext cx="8129356" cy="5072097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7465207" y="5143512"/>
            <a:ext cx="335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mniši v Tibetu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6646" indent="-514350">
              <a:buFont typeface="+mj-lt"/>
              <a:buAutoNum type="arabicPeriod"/>
            </a:pPr>
            <a:r>
              <a:rPr lang="cs-CZ" dirty="0" smtClean="0"/>
              <a:t>Kudy vede hranice mezi Evropou a Asií?</a:t>
            </a:r>
          </a:p>
          <a:p>
            <a:pPr marL="596646" indent="-514350">
              <a:buFont typeface="+mj-lt"/>
              <a:buAutoNum type="arabicPeriod"/>
            </a:pPr>
            <a:r>
              <a:rPr lang="cs-CZ" dirty="0" smtClean="0"/>
              <a:t>Které pohoří je nejvyšší, jak se jmenuje jeho nejvyšší hora a kolik měří?</a:t>
            </a:r>
          </a:p>
          <a:p>
            <a:pPr marL="596646" indent="-514350">
              <a:buFont typeface="+mj-lt"/>
              <a:buAutoNum type="arabicPeriod"/>
            </a:pPr>
            <a:r>
              <a:rPr lang="cs-CZ" dirty="0" smtClean="0"/>
              <a:t>Které jezero je největší </a:t>
            </a:r>
            <a:r>
              <a:rPr lang="cs-CZ" dirty="0"/>
              <a:t>na </a:t>
            </a:r>
            <a:r>
              <a:rPr lang="cs-CZ" dirty="0" smtClean="0"/>
              <a:t>světě?</a:t>
            </a:r>
          </a:p>
          <a:p>
            <a:pPr marL="596646" indent="-514350">
              <a:buFont typeface="+mj-lt"/>
              <a:buAutoNum type="arabicPeriod"/>
            </a:pPr>
            <a:r>
              <a:rPr lang="cs-CZ" dirty="0" smtClean="0"/>
              <a:t>Které jezero je nejhlubší </a:t>
            </a:r>
            <a:r>
              <a:rPr lang="cs-CZ" dirty="0"/>
              <a:t>na </a:t>
            </a:r>
            <a:r>
              <a:rPr lang="cs-CZ" dirty="0" smtClean="0"/>
              <a:t>světě?</a:t>
            </a:r>
            <a:endParaRPr lang="cs-CZ" dirty="0"/>
          </a:p>
          <a:p>
            <a:pPr marL="596646" indent="-514350">
              <a:buFont typeface="+mj-lt"/>
              <a:buAutoNum type="arabicPeriod"/>
            </a:pPr>
            <a:r>
              <a:rPr lang="cs-CZ" dirty="0" smtClean="0"/>
              <a:t>Jak se jmenuje nejhlubší proláklina?</a:t>
            </a:r>
            <a:endParaRPr lang="cs-CZ" dirty="0"/>
          </a:p>
          <a:p>
            <a:pPr marL="596646" indent="-514350">
              <a:buFont typeface="+mj-lt"/>
              <a:buAutoNum type="arabicPeriod"/>
            </a:pPr>
            <a:r>
              <a:rPr lang="cs-CZ" dirty="0" smtClean="0"/>
              <a:t>Který stát v Asii má nejvíce obyvatel?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293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981596"/>
          </a:xfrm>
        </p:spPr>
        <p:txBody>
          <a:bodyPr>
            <a:normAutofit fontScale="92500" lnSpcReduction="20000"/>
          </a:bodyPr>
          <a:lstStyle/>
          <a:p>
            <a:pPr marL="596646" indent="-514350">
              <a:buFont typeface="+mj-lt"/>
              <a:buAutoNum type="arabicPeriod"/>
            </a:pPr>
            <a:r>
              <a:rPr lang="cs-CZ" sz="2800" dirty="0"/>
              <a:t>Kudy vede hranice mezi Evropou a Asií</a:t>
            </a:r>
            <a:r>
              <a:rPr lang="cs-CZ" sz="2800" dirty="0" smtClean="0"/>
              <a:t>?</a:t>
            </a:r>
            <a:r>
              <a:rPr lang="cs-CZ" sz="2800" dirty="0"/>
              <a:t> </a:t>
            </a:r>
            <a:r>
              <a:rPr lang="cs-CZ" sz="2800" dirty="0" smtClean="0"/>
              <a:t>     </a:t>
            </a:r>
            <a:r>
              <a:rPr lang="cs-CZ" sz="2800" dirty="0" smtClean="0">
                <a:solidFill>
                  <a:srgbClr val="FF0000"/>
                </a:solidFill>
              </a:rPr>
              <a:t>pohoří Ural, ř. </a:t>
            </a:r>
            <a:r>
              <a:rPr lang="cs-CZ" sz="2800" dirty="0" err="1" smtClean="0">
                <a:solidFill>
                  <a:srgbClr val="FF0000"/>
                </a:solidFill>
              </a:rPr>
              <a:t>Emba</a:t>
            </a:r>
            <a:r>
              <a:rPr lang="cs-CZ" sz="2800" dirty="0" smtClean="0">
                <a:solidFill>
                  <a:srgbClr val="FF0000"/>
                </a:solidFill>
              </a:rPr>
              <a:t>, Kaspické moře,  Azovské moře, Černé moře, </a:t>
            </a:r>
            <a:r>
              <a:rPr lang="cs-CZ" sz="2800" dirty="0" err="1" smtClean="0">
                <a:solidFill>
                  <a:srgbClr val="FF0000"/>
                </a:solidFill>
              </a:rPr>
              <a:t>průl</a:t>
            </a:r>
            <a:r>
              <a:rPr lang="cs-CZ" sz="2800" dirty="0" smtClean="0">
                <a:solidFill>
                  <a:srgbClr val="FF0000"/>
                </a:solidFill>
              </a:rPr>
              <a:t>. Bospor a Dardanely</a:t>
            </a:r>
            <a:endParaRPr lang="cs-CZ" sz="2800" dirty="0">
              <a:solidFill>
                <a:srgbClr val="FF0000"/>
              </a:solidFill>
            </a:endParaRPr>
          </a:p>
          <a:p>
            <a:pPr marL="596646" indent="-514350">
              <a:buFont typeface="+mj-lt"/>
              <a:buAutoNum type="arabicPeriod"/>
            </a:pPr>
            <a:r>
              <a:rPr lang="cs-CZ" sz="2800" dirty="0" smtClean="0"/>
              <a:t>Které </a:t>
            </a:r>
            <a:r>
              <a:rPr lang="cs-CZ" sz="2800" dirty="0"/>
              <a:t>pohoří je nejvyšší, jak se jmenuje jeho nejvyšší hora a kolik měří</a:t>
            </a:r>
            <a:r>
              <a:rPr lang="cs-CZ" sz="2800" dirty="0" smtClean="0"/>
              <a:t>?                        </a:t>
            </a:r>
            <a:r>
              <a:rPr lang="cs-CZ" sz="2800" dirty="0" err="1" smtClean="0">
                <a:solidFill>
                  <a:srgbClr val="FF0000"/>
                </a:solidFill>
              </a:rPr>
              <a:t>Himaláj</a:t>
            </a:r>
            <a:r>
              <a:rPr lang="cs-CZ" sz="2800" dirty="0" smtClean="0">
                <a:solidFill>
                  <a:srgbClr val="FF0000"/>
                </a:solidFill>
              </a:rPr>
              <a:t>, </a:t>
            </a:r>
            <a:r>
              <a:rPr lang="cs-CZ" sz="2800" dirty="0">
                <a:solidFill>
                  <a:srgbClr val="FF0000"/>
                </a:solidFill>
              </a:rPr>
              <a:t>Mount </a:t>
            </a:r>
            <a:r>
              <a:rPr lang="cs-CZ" sz="2800" dirty="0" smtClean="0">
                <a:solidFill>
                  <a:srgbClr val="FF0000"/>
                </a:solidFill>
              </a:rPr>
              <a:t>Everest, </a:t>
            </a:r>
            <a:r>
              <a:rPr lang="cs-CZ" sz="2800" dirty="0">
                <a:solidFill>
                  <a:srgbClr val="FF0000"/>
                </a:solidFill>
              </a:rPr>
              <a:t>8850 m n. m. </a:t>
            </a:r>
          </a:p>
          <a:p>
            <a:pPr marL="596646" indent="-514350">
              <a:buFont typeface="+mj-lt"/>
              <a:buAutoNum type="arabicPeriod"/>
            </a:pPr>
            <a:r>
              <a:rPr lang="cs-CZ" sz="2800" dirty="0"/>
              <a:t>Které jezero je největší na světě</a:t>
            </a:r>
            <a:r>
              <a:rPr lang="cs-CZ" sz="2800" dirty="0" smtClean="0"/>
              <a:t>?</a:t>
            </a:r>
            <a:r>
              <a:rPr lang="cs-CZ" sz="2800" dirty="0"/>
              <a:t> </a:t>
            </a:r>
            <a:r>
              <a:rPr lang="cs-CZ" sz="2800" dirty="0" smtClean="0"/>
              <a:t>            </a:t>
            </a:r>
            <a:r>
              <a:rPr lang="cs-CZ" sz="2800" dirty="0" smtClean="0">
                <a:solidFill>
                  <a:srgbClr val="FF0000"/>
                </a:solidFill>
              </a:rPr>
              <a:t>Kaspické </a:t>
            </a:r>
            <a:r>
              <a:rPr lang="cs-CZ" sz="2800" dirty="0">
                <a:solidFill>
                  <a:srgbClr val="FF0000"/>
                </a:solidFill>
              </a:rPr>
              <a:t>moře </a:t>
            </a:r>
          </a:p>
          <a:p>
            <a:pPr marL="596646" indent="-514350">
              <a:buFont typeface="+mj-lt"/>
              <a:buAutoNum type="arabicPeriod"/>
            </a:pPr>
            <a:r>
              <a:rPr lang="cs-CZ" sz="2800" dirty="0"/>
              <a:t>Které jezero je nejhlubší na světě</a:t>
            </a:r>
            <a:r>
              <a:rPr lang="cs-CZ" sz="2800" dirty="0" smtClean="0"/>
              <a:t>?               </a:t>
            </a:r>
            <a:r>
              <a:rPr lang="cs-CZ" sz="2800" dirty="0" smtClean="0">
                <a:solidFill>
                  <a:srgbClr val="FF0000"/>
                </a:solidFill>
              </a:rPr>
              <a:t>Bajkal</a:t>
            </a:r>
            <a:endParaRPr lang="cs-CZ" sz="2800" dirty="0">
              <a:solidFill>
                <a:srgbClr val="FF0000"/>
              </a:solidFill>
            </a:endParaRPr>
          </a:p>
          <a:p>
            <a:pPr marL="596646" indent="-514350">
              <a:buFont typeface="+mj-lt"/>
              <a:buAutoNum type="arabicPeriod"/>
            </a:pPr>
            <a:r>
              <a:rPr lang="cs-CZ" sz="2800" dirty="0"/>
              <a:t>Jak se jmenuje nejhlubší proláklina</a:t>
            </a:r>
            <a:r>
              <a:rPr lang="cs-CZ" sz="2800" dirty="0" smtClean="0"/>
              <a:t>?              </a:t>
            </a:r>
            <a:r>
              <a:rPr lang="cs-CZ" sz="2800" dirty="0" smtClean="0">
                <a:solidFill>
                  <a:srgbClr val="FF0000"/>
                </a:solidFill>
              </a:rPr>
              <a:t>Mrtvé moře</a:t>
            </a:r>
            <a:endParaRPr lang="cs-CZ" sz="2800" dirty="0">
              <a:solidFill>
                <a:srgbClr val="FF0000"/>
              </a:solidFill>
            </a:endParaRPr>
          </a:p>
          <a:p>
            <a:pPr marL="596646" indent="-514350">
              <a:buFont typeface="+mj-lt"/>
              <a:buAutoNum type="arabicPeriod"/>
            </a:pPr>
            <a:r>
              <a:rPr lang="cs-CZ" sz="2800" dirty="0"/>
              <a:t>Který stát v Asii má nejvíce obyvatel</a:t>
            </a:r>
            <a:r>
              <a:rPr lang="cs-CZ" sz="2800" smtClean="0"/>
              <a:t>?             </a:t>
            </a:r>
            <a:r>
              <a:rPr lang="cs-CZ" sz="2800" smtClean="0">
                <a:solidFill>
                  <a:srgbClr val="FF0000"/>
                </a:solidFill>
              </a:rPr>
              <a:t>Čína</a:t>
            </a:r>
            <a:endParaRPr lang="cs-CZ" sz="2800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271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a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1050" dirty="0" smtClean="0"/>
              <a:t>WIKIPEDIA COMMONS. </a:t>
            </a:r>
            <a:r>
              <a:rPr lang="cs-CZ" sz="1050" i="1" dirty="0" err="1" smtClean="0"/>
              <a:t>Location</a:t>
            </a:r>
            <a:r>
              <a:rPr lang="cs-CZ" sz="1050" i="1" dirty="0" smtClean="0"/>
              <a:t> </a:t>
            </a:r>
            <a:r>
              <a:rPr lang="cs-CZ" sz="1050" i="1" dirty="0" err="1" smtClean="0"/>
              <a:t>Asia</a:t>
            </a:r>
            <a:r>
              <a:rPr lang="cs-CZ" sz="1050" dirty="0" smtClean="0"/>
              <a:t> [online]. [cit. 25.9.2014]. Dostupný na WWW: </a:t>
            </a:r>
            <a:r>
              <a:rPr lang="cs-CZ" sz="1050" dirty="0" smtClean="0">
                <a:hlinkClick r:id="rId2"/>
              </a:rPr>
              <a:t>http://cs.wikipedia.org/wiki/Asie#mediaviewer/File:LocationAsia.png</a:t>
            </a:r>
            <a:endParaRPr lang="cs-CZ" sz="1050" dirty="0" smtClean="0"/>
          </a:p>
          <a:p>
            <a:r>
              <a:rPr lang="cs-CZ" sz="1050" dirty="0" smtClean="0"/>
              <a:t>WIKIPEDIA COMMONS. </a:t>
            </a:r>
            <a:r>
              <a:rPr lang="cs-CZ" sz="1050" i="1" dirty="0" smtClean="0"/>
              <a:t>Ural </a:t>
            </a:r>
            <a:r>
              <a:rPr lang="cs-CZ" sz="1050" i="1" dirty="0" err="1" smtClean="0"/>
              <a:t>Mountains</a:t>
            </a:r>
            <a:r>
              <a:rPr lang="cs-CZ" sz="1050" dirty="0" smtClean="0"/>
              <a:t> [online]. [cit. 25.9.2014]. Dostupný na WWW: </a:t>
            </a:r>
            <a:r>
              <a:rPr lang="cs-CZ" sz="1050" dirty="0" smtClean="0">
                <a:hlinkClick r:id="rId3"/>
              </a:rPr>
              <a:t>https://ru.wikipedia.org/wiki/%D0%A3%D1%80%D0%B0%D0%BB%D1%8C%D1%81%D0%BA%D0%B8%D0%B5_%D0%B3%D0%BE%D1%80%D1%8B#mediaviewer/File:Ural_mountains_3_448122223_93fa978a6d_b.jpg</a:t>
            </a:r>
            <a:endParaRPr lang="cs-CZ" sz="1050" dirty="0" smtClean="0"/>
          </a:p>
          <a:p>
            <a:r>
              <a:rPr lang="cs-CZ" sz="1050" dirty="0" smtClean="0"/>
              <a:t>WIKIPEDIA COMMONS. </a:t>
            </a:r>
            <a:r>
              <a:rPr lang="cs-CZ" sz="1050" i="1" dirty="0" err="1" smtClean="0"/>
              <a:t>Sygiriya</a:t>
            </a:r>
            <a:r>
              <a:rPr lang="cs-CZ" sz="1050" dirty="0" smtClean="0"/>
              <a:t> [online]. [cit. 25.9.2014]. Dostupný na WWW: </a:t>
            </a:r>
            <a:r>
              <a:rPr lang="cs-CZ" sz="1050" dirty="0" smtClean="0">
                <a:hlinkClick r:id="rId4"/>
              </a:rPr>
              <a:t>http://en.wikipedia.org/wiki/Sri_Lanka#mediaviewer/File:Sigiriya.jpg</a:t>
            </a:r>
            <a:endParaRPr lang="cs-CZ" sz="1050" dirty="0" smtClean="0"/>
          </a:p>
          <a:p>
            <a:r>
              <a:rPr lang="cs-CZ" sz="1050" dirty="0" smtClean="0"/>
              <a:t>GALUZZI, </a:t>
            </a:r>
            <a:r>
              <a:rPr lang="cs-CZ" sz="1050" dirty="0" err="1" smtClean="0"/>
              <a:t>Luca</a:t>
            </a:r>
            <a:r>
              <a:rPr lang="cs-CZ" sz="1050" dirty="0" smtClean="0"/>
              <a:t>. </a:t>
            </a:r>
            <a:r>
              <a:rPr lang="cs-CZ" sz="1050" i="1" dirty="0" smtClean="0"/>
              <a:t>Everest </a:t>
            </a:r>
            <a:r>
              <a:rPr lang="cs-CZ" sz="1050" i="1" dirty="0" err="1" smtClean="0"/>
              <a:t>North</a:t>
            </a:r>
            <a:r>
              <a:rPr lang="cs-CZ" sz="1050" i="1" dirty="0" smtClean="0"/>
              <a:t> </a:t>
            </a:r>
            <a:r>
              <a:rPr lang="cs-CZ" sz="1050" i="1" dirty="0" err="1" smtClean="0"/>
              <a:t>Face</a:t>
            </a:r>
            <a:r>
              <a:rPr lang="cs-CZ" sz="1050" i="1" dirty="0" smtClean="0"/>
              <a:t> </a:t>
            </a:r>
            <a:r>
              <a:rPr lang="cs-CZ" sz="1050" i="1" dirty="0" err="1" smtClean="0"/>
              <a:t>toward</a:t>
            </a:r>
            <a:r>
              <a:rPr lang="cs-CZ" sz="1050" i="1" dirty="0" smtClean="0"/>
              <a:t> Base Camp Tibet </a:t>
            </a:r>
            <a:r>
              <a:rPr lang="cs-CZ" sz="1050" i="1" dirty="0" err="1" smtClean="0"/>
              <a:t>Luca</a:t>
            </a:r>
            <a:r>
              <a:rPr lang="cs-CZ" sz="1050" i="1" dirty="0" smtClean="0"/>
              <a:t> </a:t>
            </a:r>
            <a:r>
              <a:rPr lang="cs-CZ" sz="1050" i="1" dirty="0" err="1" smtClean="0"/>
              <a:t>Galuzzi</a:t>
            </a:r>
            <a:r>
              <a:rPr lang="cs-CZ" sz="1050" i="1" dirty="0" smtClean="0"/>
              <a:t> 2006</a:t>
            </a:r>
            <a:r>
              <a:rPr lang="cs-CZ" sz="1050" dirty="0" smtClean="0"/>
              <a:t> [online]. [cit. 25.9.2014]. Dostupný na WWW: </a:t>
            </a:r>
            <a:r>
              <a:rPr lang="cs-CZ" sz="1050" dirty="0" smtClean="0">
                <a:hlinkClick r:id="rId5"/>
              </a:rPr>
              <a:t>http://en.wikipedia.org/wiki/Himalayas#mediaviewer/File:Everest_North_Face_toward_Base_Camp_Tibet_Luca_Galuzzi_2006_edit_1.jpg</a:t>
            </a:r>
            <a:endParaRPr lang="cs-CZ" sz="1050" dirty="0" smtClean="0"/>
          </a:p>
          <a:p>
            <a:r>
              <a:rPr lang="en-US" sz="1050" dirty="0" smtClean="0"/>
              <a:t>GAO, </a:t>
            </a:r>
            <a:r>
              <a:rPr lang="en-US" sz="1050" dirty="0" err="1" smtClean="0"/>
              <a:t>Jialiang</a:t>
            </a:r>
            <a:r>
              <a:rPr lang="en-US" sz="1050" dirty="0" smtClean="0"/>
              <a:t>. </a:t>
            </a:r>
            <a:r>
              <a:rPr lang="en-US" sz="1050" i="1" dirty="0" smtClean="0"/>
              <a:t>The first turn of the Yangtze (</a:t>
            </a:r>
            <a:r>
              <a:rPr lang="en-US" sz="1050" i="1" dirty="0" err="1" smtClean="0"/>
              <a:t>Changjiang</a:t>
            </a:r>
            <a:r>
              <a:rPr lang="en-US" sz="1050" i="1" dirty="0" smtClean="0"/>
              <a:t>) at </a:t>
            </a:r>
            <a:r>
              <a:rPr lang="en-US" sz="1050" i="1" dirty="0" err="1" smtClean="0"/>
              <a:t>Shigu</a:t>
            </a:r>
            <a:r>
              <a:rPr lang="en-US" sz="1050" i="1" dirty="0" smtClean="0"/>
              <a:t> (</a:t>
            </a:r>
            <a:r>
              <a:rPr lang="en-US" sz="1050" i="1" dirty="0" err="1" smtClean="0"/>
              <a:t>石鼓</a:t>
            </a:r>
            <a:r>
              <a:rPr lang="en-US" sz="1050" i="1" dirty="0" smtClean="0"/>
              <a:t>)</a:t>
            </a:r>
            <a:r>
              <a:rPr lang="en-US" sz="1050" dirty="0" smtClean="0"/>
              <a:t> [online]. [cit. 25.9.2014]. </a:t>
            </a:r>
            <a:r>
              <a:rPr lang="en-US" sz="1050" dirty="0" err="1" smtClean="0"/>
              <a:t>Dostupný</a:t>
            </a:r>
            <a:r>
              <a:rPr lang="en-US" sz="1050" dirty="0" smtClean="0"/>
              <a:t> </a:t>
            </a:r>
            <a:r>
              <a:rPr lang="en-US" sz="1050" dirty="0" err="1" smtClean="0"/>
              <a:t>na</a:t>
            </a:r>
            <a:r>
              <a:rPr lang="en-US" sz="1050" dirty="0" smtClean="0"/>
              <a:t> WWW: </a:t>
            </a:r>
            <a:r>
              <a:rPr lang="en-US" sz="1050" dirty="0" smtClean="0">
                <a:hlinkClick r:id="rId6"/>
              </a:rPr>
              <a:t>http://commons.wikimedia.org/wiki/File:Cn1202-03.jpg</a:t>
            </a:r>
            <a:endParaRPr lang="cs-CZ" sz="1050" dirty="0" smtClean="0"/>
          </a:p>
          <a:p>
            <a:r>
              <a:rPr lang="cs-CZ" sz="1050" dirty="0" smtClean="0"/>
              <a:t>GRIGSBY, </a:t>
            </a:r>
            <a:r>
              <a:rPr lang="cs-CZ" sz="1050" dirty="0" err="1" smtClean="0"/>
              <a:t>Brian</a:t>
            </a:r>
            <a:r>
              <a:rPr lang="cs-CZ" sz="1050" dirty="0" smtClean="0"/>
              <a:t>. </a:t>
            </a:r>
            <a:r>
              <a:rPr lang="cs-CZ" sz="1050" i="1" dirty="0" err="1" smtClean="0"/>
              <a:t>Defoliation</a:t>
            </a:r>
            <a:r>
              <a:rPr lang="cs-CZ" sz="1050" i="1" dirty="0" smtClean="0"/>
              <a:t> agent </a:t>
            </a:r>
            <a:r>
              <a:rPr lang="cs-CZ" sz="1050" i="1" dirty="0" err="1" smtClean="0"/>
              <a:t>spraying</a:t>
            </a:r>
            <a:r>
              <a:rPr lang="cs-CZ" sz="1050" dirty="0" smtClean="0"/>
              <a:t> [online]. [cit. 25.9.2014]. Dostupný na WWW: </a:t>
            </a:r>
            <a:r>
              <a:rPr lang="cs-CZ" sz="1050" dirty="0" smtClean="0">
                <a:hlinkClick r:id="rId7"/>
              </a:rPr>
              <a:t>http://en.wikipedia.org/wiki/Vietnam_War#mediaviewer/File:Defoliation_agent_spraying.jpg</a:t>
            </a:r>
            <a:endParaRPr lang="cs-CZ" sz="1050" dirty="0" smtClean="0"/>
          </a:p>
          <a:p>
            <a:r>
              <a:rPr lang="cs-CZ" sz="1050" dirty="0" smtClean="0"/>
              <a:t>WIKIPEDIA COMMONS. </a:t>
            </a:r>
            <a:r>
              <a:rPr lang="cs-CZ" sz="1050" i="1" dirty="0" err="1" smtClean="0"/>
              <a:t>Jigokudani</a:t>
            </a:r>
            <a:r>
              <a:rPr lang="cs-CZ" sz="1050" i="1" dirty="0" smtClean="0"/>
              <a:t> </a:t>
            </a:r>
            <a:r>
              <a:rPr lang="cs-CZ" sz="1050" i="1" dirty="0" err="1" smtClean="0"/>
              <a:t>hotspring</a:t>
            </a:r>
            <a:r>
              <a:rPr lang="cs-CZ" sz="1050" i="1" dirty="0" smtClean="0"/>
              <a:t> in Nagano Japan</a:t>
            </a:r>
            <a:r>
              <a:rPr lang="cs-CZ" sz="1050" dirty="0" smtClean="0"/>
              <a:t> [online]. [cit. 25.9.2014]. Dostupný na WWW: </a:t>
            </a:r>
            <a:r>
              <a:rPr lang="cs-CZ" sz="1050" dirty="0" smtClean="0">
                <a:hlinkClick r:id="rId8"/>
              </a:rPr>
              <a:t>http://en.wikipedia.org/wiki/File:Jigokudani_hotspring_in_Nagano_Japan_001.jpg</a:t>
            </a:r>
            <a:endParaRPr lang="cs-CZ" sz="1050" dirty="0" smtClean="0"/>
          </a:p>
          <a:p>
            <a:r>
              <a:rPr lang="en-US" sz="1050" dirty="0" smtClean="0"/>
              <a:t>O'CONNELL, Gregg. </a:t>
            </a:r>
            <a:r>
              <a:rPr lang="en-US" sz="1050" i="1" dirty="0" smtClean="0"/>
              <a:t>Waving Panda</a:t>
            </a:r>
            <a:r>
              <a:rPr lang="en-US" sz="1050" dirty="0" smtClean="0"/>
              <a:t> [online]. [cit. 25.9.2014]. </a:t>
            </a:r>
            <a:r>
              <a:rPr lang="en-US" sz="1050" dirty="0" err="1" smtClean="0"/>
              <a:t>Dostupný</a:t>
            </a:r>
            <a:r>
              <a:rPr lang="en-US" sz="1050" dirty="0" smtClean="0"/>
              <a:t> </a:t>
            </a:r>
            <a:r>
              <a:rPr lang="en-US" sz="1050" dirty="0" err="1" smtClean="0"/>
              <a:t>na</a:t>
            </a:r>
            <a:r>
              <a:rPr lang="en-US" sz="1050" dirty="0" smtClean="0"/>
              <a:t> WWW: </a:t>
            </a:r>
            <a:r>
              <a:rPr lang="en-US" sz="1050" dirty="0" smtClean="0">
                <a:hlinkClick r:id="rId9"/>
              </a:rPr>
              <a:t>http://en.wikipedia.org/wiki/Fauna_of_Asia#mediaviewer/File:Waving_Panda.jpg</a:t>
            </a:r>
            <a:endParaRPr lang="cs-CZ" sz="1050" dirty="0" smtClean="0"/>
          </a:p>
          <a:p>
            <a:r>
              <a:rPr lang="cs-CZ" sz="1050" dirty="0" smtClean="0"/>
              <a:t>WIKIPEDIA COMMONS. </a:t>
            </a:r>
            <a:r>
              <a:rPr lang="cs-CZ" sz="1050" i="1" dirty="0" err="1" smtClean="0"/>
              <a:t>Khongoryn</a:t>
            </a:r>
            <a:r>
              <a:rPr lang="cs-CZ" sz="1050" i="1" dirty="0" smtClean="0"/>
              <a:t> Els </a:t>
            </a:r>
            <a:r>
              <a:rPr lang="cs-CZ" sz="1050" i="1" dirty="0" err="1" smtClean="0"/>
              <a:t>Camels</a:t>
            </a:r>
            <a:r>
              <a:rPr lang="cs-CZ" sz="1050" dirty="0" smtClean="0"/>
              <a:t> [online]. [cit. 25.9.2014]. Dostupný na WWW: </a:t>
            </a:r>
            <a:r>
              <a:rPr lang="cs-CZ" sz="1050" dirty="0" smtClean="0">
                <a:hlinkClick r:id="rId9"/>
              </a:rPr>
              <a:t>http://en.wikipedia.org/wiki/Fauna_of_Asia#mediaviewer/File:KhongorynElsCamels.jpg</a:t>
            </a:r>
            <a:endParaRPr lang="cs-CZ" sz="1050" dirty="0" smtClean="0"/>
          </a:p>
          <a:p>
            <a:r>
              <a:rPr lang="cs-CZ" sz="1050" dirty="0" smtClean="0"/>
              <a:t>WIKIPEDIA COMMONS. </a:t>
            </a:r>
            <a:r>
              <a:rPr lang="cs-CZ" sz="1050" i="1" dirty="0" err="1" smtClean="0"/>
              <a:t>Panthera</a:t>
            </a:r>
            <a:r>
              <a:rPr lang="cs-CZ" sz="1050" i="1" dirty="0" smtClean="0"/>
              <a:t> </a:t>
            </a:r>
            <a:r>
              <a:rPr lang="cs-CZ" sz="1050" i="1" dirty="0" err="1" smtClean="0"/>
              <a:t>tigris</a:t>
            </a:r>
            <a:r>
              <a:rPr lang="cs-CZ" sz="1050" i="1" dirty="0" smtClean="0"/>
              <a:t> </a:t>
            </a:r>
            <a:r>
              <a:rPr lang="cs-CZ" sz="1050" i="1" dirty="0" err="1" smtClean="0"/>
              <a:t>amoyensis</a:t>
            </a:r>
            <a:r>
              <a:rPr lang="cs-CZ" sz="1050" dirty="0" smtClean="0"/>
              <a:t> [online]. [cit. 25.9.2014]. Dostupný na WWW: </a:t>
            </a:r>
            <a:r>
              <a:rPr lang="cs-CZ" sz="1050" dirty="0" smtClean="0">
                <a:hlinkClick r:id="rId10"/>
              </a:rPr>
              <a:t>http://cs.wikipedia.org/wiki/Tygr#mediaviewer/File:Panthera_tigris_amoyensis.jpg</a:t>
            </a:r>
            <a:endParaRPr lang="cs-CZ" sz="1050" dirty="0" smtClean="0"/>
          </a:p>
          <a:p>
            <a:r>
              <a:rPr lang="en-US" sz="1050" dirty="0" smtClean="0"/>
              <a:t>WIKIPEDIA COMMONS. </a:t>
            </a:r>
            <a:r>
              <a:rPr lang="en-US" sz="1050" i="1" dirty="0" smtClean="0"/>
              <a:t>Can </a:t>
            </a:r>
            <a:r>
              <a:rPr lang="en-US" sz="1050" i="1" dirty="0" err="1" smtClean="0"/>
              <a:t>Tho</a:t>
            </a:r>
            <a:r>
              <a:rPr lang="en-US" sz="1050" i="1" dirty="0" smtClean="0"/>
              <a:t> Floating Market</a:t>
            </a:r>
            <a:r>
              <a:rPr lang="en-US" sz="1050" dirty="0" smtClean="0"/>
              <a:t> [online]. [cit. 25.9.2014]. </a:t>
            </a:r>
            <a:r>
              <a:rPr lang="en-US" sz="1050" dirty="0" err="1" smtClean="0"/>
              <a:t>Dostupný</a:t>
            </a:r>
            <a:r>
              <a:rPr lang="en-US" sz="1050" dirty="0" smtClean="0"/>
              <a:t> </a:t>
            </a:r>
            <a:r>
              <a:rPr lang="en-US" sz="1050" dirty="0" err="1" smtClean="0"/>
              <a:t>na</a:t>
            </a:r>
            <a:r>
              <a:rPr lang="en-US" sz="1050" dirty="0" smtClean="0"/>
              <a:t> WWW: </a:t>
            </a:r>
            <a:r>
              <a:rPr lang="en-US" sz="1050" dirty="0" smtClean="0">
                <a:hlinkClick r:id="rId11"/>
              </a:rPr>
              <a:t>http://en.wikipedia.org/wiki/Vietnam#mediaviewer/File:CanThoFloatingMarket.jpg</a:t>
            </a:r>
            <a:endParaRPr lang="cs-CZ" sz="1050" dirty="0" smtClean="0"/>
          </a:p>
          <a:p>
            <a:r>
              <a:rPr lang="cs-CZ" sz="1050" dirty="0" smtClean="0"/>
              <a:t>GALUZZI, </a:t>
            </a:r>
            <a:r>
              <a:rPr lang="cs-CZ" sz="1050" dirty="0" err="1" smtClean="0"/>
              <a:t>Luca</a:t>
            </a:r>
            <a:r>
              <a:rPr lang="cs-CZ" sz="1050" dirty="0" smtClean="0"/>
              <a:t>. </a:t>
            </a:r>
            <a:r>
              <a:rPr lang="cs-CZ" sz="1050" i="1" dirty="0" smtClean="0"/>
              <a:t>1972 </a:t>
            </a:r>
            <a:r>
              <a:rPr lang="cs-CZ" sz="1050" i="1" dirty="0" err="1" smtClean="0"/>
              <a:t>Sakya</a:t>
            </a:r>
            <a:r>
              <a:rPr lang="cs-CZ" sz="1050" dirty="0" smtClean="0"/>
              <a:t> [online]. [cit. 25.9.2014]. Dostupný na WWW: </a:t>
            </a:r>
            <a:r>
              <a:rPr lang="cs-CZ" sz="1050" dirty="0" smtClean="0">
                <a:hlinkClick r:id="rId12"/>
              </a:rPr>
              <a:t>http://cs.wikipedia.org/wiki/Tibet#mediaviewer/File:IMG_1972_Sakya.jpg</a:t>
            </a:r>
            <a:endParaRPr lang="cs-CZ" sz="1050" dirty="0" smtClean="0"/>
          </a:p>
          <a:p>
            <a:r>
              <a:rPr lang="cs-CZ" sz="1050" dirty="0" smtClean="0"/>
              <a:t>Autorem materiálu a všech jeho částí, není-li uvedeno jinak, je Mgr. Dagmar Laštovičková</a:t>
            </a:r>
            <a:endParaRPr lang="cs-CZ" sz="10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187</TotalTime>
  <Words>861</Words>
  <Application>Microsoft Office PowerPoint</Application>
  <PresentationFormat>Předvádění na obrazovce (4:3)</PresentationFormat>
  <Paragraphs>122</Paragraphs>
  <Slides>21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7" baseType="lpstr">
      <vt:lpstr>Calibri</vt:lpstr>
      <vt:lpstr>Gill Sans MT</vt:lpstr>
      <vt:lpstr>Times New Roman</vt:lpstr>
      <vt:lpstr>Verdana</vt:lpstr>
      <vt:lpstr>Wingdings 2</vt:lpstr>
      <vt:lpstr>Slunovrat</vt:lpstr>
      <vt:lpstr>Prezentace aplikace PowerPoint</vt:lpstr>
      <vt:lpstr>Učivo o světadílech ASIE</vt:lpstr>
      <vt:lpstr>Hranice a rozloha</vt:lpstr>
      <vt:lpstr>Prezentace aplikace PowerPoint</vt:lpstr>
      <vt:lpstr>Členitost</vt:lpstr>
      <vt:lpstr>Prezentace aplikace PowerPoint</vt:lpstr>
      <vt:lpstr>Povrch</vt:lpstr>
      <vt:lpstr>Prezentace aplikace PowerPoint</vt:lpstr>
      <vt:lpstr>Vodstvo</vt:lpstr>
      <vt:lpstr>Prezentace aplikace PowerPoint</vt:lpstr>
      <vt:lpstr>Podnebí a krajiny</vt:lpstr>
      <vt:lpstr>Prezentace aplikace PowerPoint</vt:lpstr>
      <vt:lpstr>Rostliny a živočichové</vt:lpstr>
      <vt:lpstr>Prezentace aplikace PowerPoint</vt:lpstr>
      <vt:lpstr>Obyvatelstvo</vt:lpstr>
      <vt:lpstr>Prezentace aplikace PowerPoint</vt:lpstr>
      <vt:lpstr>Náboženství</vt:lpstr>
      <vt:lpstr>Prezentace aplikace PowerPoint</vt:lpstr>
      <vt:lpstr>Odpověz na otázky:</vt:lpstr>
      <vt:lpstr>Řešení:</vt:lpstr>
      <vt:lpstr>Citace a zdroje</vt:lpstr>
    </vt:vector>
  </TitlesOfParts>
  <Company>ZŠ Bohdalov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Dagmar Laštovičková</dc:creator>
  <cp:lastModifiedBy>Reditelna</cp:lastModifiedBy>
  <cp:revision>35</cp:revision>
  <dcterms:created xsi:type="dcterms:W3CDTF">2014-09-11T15:02:47Z</dcterms:created>
  <dcterms:modified xsi:type="dcterms:W3CDTF">2014-11-21T07:22:37Z</dcterms:modified>
</cp:coreProperties>
</file>