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7" r:id="rId4"/>
    <p:sldId id="268" r:id="rId5"/>
    <p:sldId id="270" r:id="rId6"/>
    <p:sldId id="261" r:id="rId7"/>
    <p:sldId id="277" r:id="rId8"/>
    <p:sldId id="276" r:id="rId9"/>
    <p:sldId id="278" r:id="rId10"/>
    <p:sldId id="271" r:id="rId11"/>
    <p:sldId id="280" r:id="rId12"/>
    <p:sldId id="266" r:id="rId13"/>
    <p:sldId id="272" r:id="rId14"/>
    <p:sldId id="262" r:id="rId15"/>
    <p:sldId id="279" r:id="rId16"/>
    <p:sldId id="263" r:id="rId17"/>
    <p:sldId id="274" r:id="rId18"/>
    <p:sldId id="264" r:id="rId19"/>
    <p:sldId id="275" r:id="rId20"/>
    <p:sldId id="281" r:id="rId21"/>
    <p:sldId id="282" r:id="rId22"/>
    <p:sldId id="25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0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Colorado_River" TargetMode="External"/><Relationship Id="rId3" Type="http://schemas.openxmlformats.org/officeDocument/2006/relationships/hyperlink" Target="http://en.wikipedia.org/wiki/File:Kaweah_downValley.jpg" TargetMode="External"/><Relationship Id="rId7" Type="http://schemas.openxmlformats.org/officeDocument/2006/relationships/hyperlink" Target="http://en.wikipedia.org/wiki/North_America" TargetMode="External"/><Relationship Id="rId2" Type="http://schemas.openxmlformats.org/officeDocument/2006/relationships/hyperlink" Target="http://cs.wikipedia.org/wiki/Severn%C3%AD_Ameri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Mount_McKinley" TargetMode="External"/><Relationship Id="rId11" Type="http://schemas.openxmlformats.org/officeDocument/2006/relationships/hyperlink" Target="http://en.wikipedia.org/wiki/File:Chich%C3%A9n_Itz%C3%A1,_Mexico.jpg" TargetMode="External"/><Relationship Id="rId5" Type="http://schemas.openxmlformats.org/officeDocument/2006/relationships/hyperlink" Target="http://en.wikipedia.org/wiki/File:Peaks_of_the_Alaska_Range_(1).jpg" TargetMode="External"/><Relationship Id="rId10" Type="http://schemas.openxmlformats.org/officeDocument/2006/relationships/hyperlink" Target="http://en.wikipedia.org/wiki/Sequoia_National_Park" TargetMode="External"/><Relationship Id="rId4" Type="http://schemas.openxmlformats.org/officeDocument/2006/relationships/hyperlink" Target="http://en.wikipedia.org/wiki/File:Mount_Rainier_7437.JPG" TargetMode="External"/><Relationship Id="rId9" Type="http://schemas.openxmlformats.org/officeDocument/2006/relationships/hyperlink" Target="http://en.wikipedia.org/wiki/File:General_Sherman_tree_looking_up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3686667"/>
              </p:ext>
            </p:extLst>
          </p:nvPr>
        </p:nvGraphicFramePr>
        <p:xfrm>
          <a:off x="1142976" y="1500174"/>
          <a:ext cx="6767513" cy="473361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Bohdalov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Zeměpis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6., 7., 8.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VY_32_INOVACE_10_10Z- Severní Amerika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Dagmar Laštovičková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Září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2.10.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světadílech, konkrétně  o  Severní Americe. Snímky lze použít i jako zápis do sešitu, případně k opakování tématu Amerika.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37360" y="295358"/>
            <a:ext cx="7406640" cy="1472184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Učivo o světadílech </a:t>
            </a:r>
            <a:r>
              <a:rPr lang="en-US" sz="6000" dirty="0" smtClean="0"/>
              <a:t>SEVERNÍ  </a:t>
            </a:r>
            <a:r>
              <a:rPr lang="cs-CZ" sz="6000" dirty="0" smtClean="0"/>
              <a:t>AMERIKA</a:t>
            </a:r>
            <a:endParaRPr lang="cs-CZ" sz="6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67542"/>
            <a:ext cx="511256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Rozloha a 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Rozloha: 24,5 mil. km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Poloha: západní polokoule</a:t>
            </a:r>
          </a:p>
          <a:p>
            <a:r>
              <a:rPr lang="cs-CZ" dirty="0" smtClean="0"/>
              <a:t>Dělení:</a:t>
            </a:r>
          </a:p>
          <a:p>
            <a:pPr>
              <a:buNone/>
            </a:pPr>
            <a:r>
              <a:rPr lang="cs-CZ" dirty="0" smtClean="0"/>
              <a:t>skládá se ze Severní  a Střední (Karibské) Ameriky</a:t>
            </a:r>
          </a:p>
          <a:p>
            <a:r>
              <a:rPr lang="cs-CZ" dirty="0" smtClean="0"/>
              <a:t>Počet obyvatel: 530 mil.</a:t>
            </a:r>
          </a:p>
          <a:p>
            <a:r>
              <a:rPr lang="cs-CZ" dirty="0" smtClean="0"/>
              <a:t>Počet států: 22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Členitost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Ostrov: Grónsko,  Antily</a:t>
            </a:r>
          </a:p>
          <a:p>
            <a:r>
              <a:rPr lang="cs-CZ" dirty="0" smtClean="0"/>
              <a:t>Poloostrov: Labrador,  Aljašský, Kalifornský, Florida</a:t>
            </a:r>
          </a:p>
          <a:p>
            <a:r>
              <a:rPr lang="cs-CZ" dirty="0" smtClean="0"/>
              <a:t>Záliv: Mexický, </a:t>
            </a:r>
            <a:r>
              <a:rPr lang="cs-CZ" dirty="0" err="1" smtClean="0"/>
              <a:t>Hudsonův</a:t>
            </a:r>
            <a:r>
              <a:rPr lang="cs-CZ" dirty="0" smtClean="0"/>
              <a:t>, Kalifornský</a:t>
            </a:r>
          </a:p>
          <a:p>
            <a:r>
              <a:rPr lang="cs-CZ" dirty="0" smtClean="0"/>
              <a:t>Moře: Karibské</a:t>
            </a:r>
          </a:p>
          <a:p>
            <a:r>
              <a:rPr lang="cs-CZ" dirty="0" smtClean="0"/>
              <a:t>Průliv: Beringův</a:t>
            </a:r>
          </a:p>
          <a:p>
            <a:r>
              <a:rPr lang="cs-CZ" dirty="0" smtClean="0"/>
              <a:t>Průplav: Panamský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7708"/>
            <a:ext cx="636651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500174"/>
            <a:ext cx="7400948" cy="4857784"/>
          </a:xfrm>
        </p:spPr>
        <p:txBody>
          <a:bodyPr>
            <a:normAutofit/>
          </a:bodyPr>
          <a:lstStyle/>
          <a:p>
            <a:r>
              <a:rPr lang="cs-CZ" dirty="0" smtClean="0"/>
              <a:t>Pohoří:  </a:t>
            </a:r>
          </a:p>
          <a:p>
            <a:pPr>
              <a:buNone/>
            </a:pPr>
            <a:r>
              <a:rPr lang="cs-CZ" dirty="0" smtClean="0"/>
              <a:t>Kordillery – </a:t>
            </a:r>
            <a:r>
              <a:rPr lang="cs-CZ" dirty="0" err="1" smtClean="0"/>
              <a:t>Mt</a:t>
            </a:r>
            <a:r>
              <a:rPr lang="cs-CZ" dirty="0" smtClean="0"/>
              <a:t>. </a:t>
            </a:r>
            <a:r>
              <a:rPr lang="cs-CZ" dirty="0" err="1" smtClean="0"/>
              <a:t>Mc</a:t>
            </a:r>
            <a:r>
              <a:rPr lang="cs-CZ" dirty="0" smtClean="0"/>
              <a:t> </a:t>
            </a:r>
            <a:r>
              <a:rPr lang="cs-CZ" dirty="0" err="1" smtClean="0"/>
              <a:t>Kinley</a:t>
            </a:r>
            <a:r>
              <a:rPr lang="cs-CZ" dirty="0" smtClean="0"/>
              <a:t> (</a:t>
            </a:r>
            <a:r>
              <a:rPr lang="cs-CZ" dirty="0" err="1" smtClean="0"/>
              <a:t>Denali</a:t>
            </a:r>
            <a:r>
              <a:rPr lang="cs-CZ" dirty="0" smtClean="0"/>
              <a:t> = Vysoká) 6194 m n. m.</a:t>
            </a:r>
          </a:p>
          <a:p>
            <a:r>
              <a:rPr lang="cs-CZ" dirty="0" smtClean="0"/>
              <a:t>Sopky:</a:t>
            </a:r>
          </a:p>
          <a:p>
            <a:pPr>
              <a:buNone/>
            </a:pPr>
            <a:r>
              <a:rPr lang="cs-CZ" dirty="0" err="1" smtClean="0"/>
              <a:t>Popocatépetl</a:t>
            </a:r>
            <a:r>
              <a:rPr lang="cs-CZ" dirty="0" smtClean="0"/>
              <a:t>, Citlaltépetl</a:t>
            </a:r>
          </a:p>
          <a:p>
            <a:r>
              <a:rPr lang="cs-CZ" dirty="0" smtClean="0"/>
              <a:t>Nížiny:</a:t>
            </a:r>
          </a:p>
          <a:p>
            <a:pPr>
              <a:buNone/>
            </a:pPr>
            <a:r>
              <a:rPr lang="cs-CZ" dirty="0" smtClean="0"/>
              <a:t>Arktická, </a:t>
            </a:r>
            <a:r>
              <a:rPr lang="cs-CZ" dirty="0" err="1" smtClean="0"/>
              <a:t>Mississipská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80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020272" y="5395447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Kordil</a:t>
            </a:r>
            <a:r>
              <a:rPr lang="cs-CZ" dirty="0" smtClean="0"/>
              <a:t>l</a:t>
            </a:r>
            <a:r>
              <a:rPr lang="en-US" dirty="0" err="1" smtClean="0"/>
              <a:t>ery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Aljašce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3474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7280" y="-23732"/>
            <a:ext cx="9181280" cy="6117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447858" y="6251835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Sierra Nevada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3147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653" y="0"/>
            <a:ext cx="8214347" cy="6160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00694" y="6215082"/>
            <a:ext cx="387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Kordil</a:t>
            </a:r>
            <a:r>
              <a:rPr lang="cs-CZ" dirty="0" smtClean="0"/>
              <a:t>l</a:t>
            </a:r>
            <a:r>
              <a:rPr lang="en-US" dirty="0" err="1" smtClean="0"/>
              <a:t>ery</a:t>
            </a:r>
            <a:r>
              <a:rPr lang="en-US" dirty="0" smtClean="0"/>
              <a:t> – </a:t>
            </a:r>
            <a:r>
              <a:rPr lang="cs-CZ" dirty="0" smtClean="0"/>
              <a:t>Kaskádové pohoří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8747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8172400" cy="612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362056" y="6178694"/>
            <a:ext cx="3563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Mount McKinley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4311" y="0"/>
            <a:ext cx="9198311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29322" y="6357958"/>
            <a:ext cx="3707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morénové</a:t>
            </a:r>
            <a:r>
              <a:rPr lang="en-US" dirty="0" smtClean="0"/>
              <a:t> </a:t>
            </a:r>
            <a:r>
              <a:rPr lang="en-US" dirty="0" err="1" smtClean="0"/>
              <a:t>jezero</a:t>
            </a:r>
            <a:r>
              <a:rPr lang="en-US" dirty="0" smtClean="0"/>
              <a:t> v </a:t>
            </a:r>
            <a:r>
              <a:rPr lang="en-US" dirty="0" err="1" smtClean="0"/>
              <a:t>Kordil</a:t>
            </a:r>
            <a:r>
              <a:rPr lang="cs-CZ" dirty="0" smtClean="0"/>
              <a:t>l</a:t>
            </a:r>
            <a:r>
              <a:rPr lang="en-US" dirty="0" err="1" smtClean="0"/>
              <a:t>erách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08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Úmoří Tichého,  Atlantského a Severního ledového oceánu</a:t>
            </a:r>
          </a:p>
          <a:p>
            <a:r>
              <a:rPr lang="cs-CZ" dirty="0" smtClean="0"/>
              <a:t>Řeky: </a:t>
            </a:r>
          </a:p>
          <a:p>
            <a:pPr>
              <a:buNone/>
            </a:pPr>
            <a:r>
              <a:rPr lang="cs-CZ" dirty="0" smtClean="0"/>
              <a:t>Mississippi – Missouri</a:t>
            </a:r>
          </a:p>
          <a:p>
            <a:pPr>
              <a:buNone/>
            </a:pPr>
            <a:r>
              <a:rPr lang="cs-CZ" dirty="0" smtClean="0"/>
              <a:t>řeka sv. Vavřince</a:t>
            </a:r>
          </a:p>
          <a:p>
            <a:pPr>
              <a:buNone/>
            </a:pPr>
            <a:r>
              <a:rPr lang="cs-CZ" dirty="0" smtClean="0"/>
              <a:t>Mackenzie</a:t>
            </a:r>
          </a:p>
          <a:p>
            <a:pPr>
              <a:buNone/>
            </a:pPr>
            <a:r>
              <a:rPr lang="cs-CZ" dirty="0" smtClean="0"/>
              <a:t>Colorado</a:t>
            </a:r>
          </a:p>
          <a:p>
            <a:r>
              <a:rPr lang="cs-CZ" dirty="0" smtClean="0"/>
              <a:t>Jezera:</a:t>
            </a:r>
          </a:p>
          <a:p>
            <a:pPr>
              <a:buNone/>
            </a:pPr>
            <a:r>
              <a:rPr lang="cs-CZ" dirty="0" smtClean="0"/>
              <a:t>Velká kanadská jezera</a:t>
            </a:r>
          </a:p>
          <a:p>
            <a:r>
              <a:rPr lang="cs-CZ" dirty="0" smtClean="0"/>
              <a:t>Vodopády: Niagarské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995"/>
            <a:ext cx="9160227" cy="6080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84368" y="6103307"/>
            <a:ext cx="4067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Colorado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 a krajiny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tropické střídavé → savana, tropický les</a:t>
            </a:r>
          </a:p>
          <a:p>
            <a:r>
              <a:rPr lang="cs-CZ" dirty="0" smtClean="0"/>
              <a:t>tropické suché → poušť</a:t>
            </a:r>
          </a:p>
          <a:p>
            <a:r>
              <a:rPr lang="cs-CZ" dirty="0" smtClean="0"/>
              <a:t>subtropické → subtropy</a:t>
            </a:r>
          </a:p>
          <a:p>
            <a:r>
              <a:rPr lang="cs-CZ" dirty="0" smtClean="0"/>
              <a:t>mírné → step (prérie), les mírného pásu</a:t>
            </a:r>
          </a:p>
          <a:p>
            <a:r>
              <a:rPr lang="cs-CZ" dirty="0" smtClean="0"/>
              <a:t>subpolární → tundra</a:t>
            </a:r>
          </a:p>
          <a:p>
            <a:r>
              <a:rPr lang="cs-CZ" dirty="0" smtClean="0"/>
              <a:t>polární → mrazová poušť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8191264" cy="614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932040" y="6093296"/>
            <a:ext cx="389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okolí</a:t>
            </a:r>
            <a:r>
              <a:rPr lang="en-US" dirty="0" smtClean="0"/>
              <a:t> Las Vegas v </a:t>
            </a:r>
            <a:r>
              <a:rPr lang="en-US" dirty="0" err="1" smtClean="0"/>
              <a:t>Mohavské</a:t>
            </a:r>
            <a:r>
              <a:rPr lang="en-US" dirty="0" smtClean="0"/>
              <a:t> </a:t>
            </a:r>
            <a:r>
              <a:rPr lang="en-US" dirty="0" err="1" smtClean="0"/>
              <a:t>poušti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984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a živočichové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javor, jilm, platany, magnólie, cypřiš, mangrovové porosty, kaktusy, agáve, juka, borovice(vejmutovky), jedle douglaska, </a:t>
            </a:r>
            <a:r>
              <a:rPr lang="cs-CZ" dirty="0" err="1" smtClean="0"/>
              <a:t>sekvoj</a:t>
            </a:r>
            <a:endParaRPr lang="cs-CZ" dirty="0" smtClean="0"/>
          </a:p>
          <a:p>
            <a:r>
              <a:rPr lang="cs-CZ" dirty="0" smtClean="0"/>
              <a:t>bizon, orel bělohlavý, puma, černý medvěd baribal, mýval, skunk, jelen wapiti, kojot, chřestýš, medvěd grizzly, aligátor, kajman, lachtan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79461" cy="685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79461" y="6219378"/>
            <a:ext cx="3764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sekvoje</a:t>
            </a:r>
            <a:endParaRPr lang="en-US" dirty="0"/>
          </a:p>
          <a:p>
            <a:r>
              <a:rPr lang="en-US" dirty="0" smtClean="0"/>
              <a:t>NP Sequoia</a:t>
            </a: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9100" y="1340768"/>
            <a:ext cx="4914900" cy="34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Obyvatelstvo: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původní – </a:t>
            </a:r>
            <a:r>
              <a:rPr lang="cs-CZ" dirty="0" err="1" smtClean="0"/>
              <a:t>Inuité</a:t>
            </a:r>
            <a:r>
              <a:rPr lang="cs-CZ" dirty="0" smtClean="0"/>
              <a:t> a Indiáni (</a:t>
            </a:r>
            <a:r>
              <a:rPr lang="cs-CZ" dirty="0" err="1" smtClean="0"/>
              <a:t>Mayové</a:t>
            </a:r>
            <a:r>
              <a:rPr lang="cs-CZ" dirty="0" smtClean="0"/>
              <a:t>, Aztékové,  Apačové, Huróni, </a:t>
            </a:r>
            <a:r>
              <a:rPr lang="cs-CZ" dirty="0" err="1" smtClean="0"/>
              <a:t>Siouxové</a:t>
            </a:r>
            <a:r>
              <a:rPr lang="cs-CZ" dirty="0" smtClean="0"/>
              <a:t>,…)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přistěhovalci – Evropané (sever Britové a Francouzi, střed Španělé)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zavlečené - afričtí černoši (jako otroci)</a:t>
            </a:r>
          </a:p>
          <a:p>
            <a:pPr marL="596646" indent="-514350"/>
            <a:r>
              <a:rPr lang="cs-CZ" dirty="0" smtClean="0"/>
              <a:t>Míšenci:</a:t>
            </a:r>
          </a:p>
          <a:p>
            <a:pPr marL="596646" indent="-514350">
              <a:buNone/>
            </a:pPr>
            <a:r>
              <a:rPr lang="cs-CZ" dirty="0" smtClean="0"/>
              <a:t>mestic = Indián x běloch</a:t>
            </a:r>
          </a:p>
          <a:p>
            <a:pPr marL="596646" indent="-514350">
              <a:buNone/>
            </a:pPr>
            <a:r>
              <a:rPr lang="cs-CZ" dirty="0" smtClean="0"/>
              <a:t>mulat = černoch x běloch</a:t>
            </a:r>
          </a:p>
          <a:p>
            <a:pPr marL="596646" indent="-514350">
              <a:buNone/>
            </a:pPr>
            <a:r>
              <a:rPr lang="cs-CZ" dirty="0" err="1" smtClean="0"/>
              <a:t>zamba</a:t>
            </a:r>
            <a:r>
              <a:rPr lang="cs-CZ" dirty="0" smtClean="0"/>
              <a:t> = Indián x černoch</a:t>
            </a:r>
          </a:p>
          <a:p>
            <a:pPr marL="596646" indent="-51435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84168" y="623731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Mayská pyramida </a:t>
            </a:r>
            <a:r>
              <a:rPr lang="en-US" dirty="0" smtClean="0"/>
              <a:t>(</a:t>
            </a:r>
            <a:r>
              <a:rPr lang="en-US" dirty="0" err="1" smtClean="0"/>
              <a:t>jižní</a:t>
            </a:r>
            <a:r>
              <a:rPr lang="en-US" dirty="0" smtClean="0"/>
              <a:t> </a:t>
            </a:r>
            <a:r>
              <a:rPr lang="en-US" dirty="0" err="1" smtClean="0"/>
              <a:t>Mexiko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Odpověz na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Font typeface="+mj-lt"/>
              <a:buAutoNum type="arabicPeriod"/>
            </a:pPr>
            <a:r>
              <a:rPr lang="cs-CZ" sz="3600" dirty="0" smtClean="0"/>
              <a:t>Jak se jmenuje největší ostrov? 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3600" dirty="0" smtClean="0"/>
              <a:t>Jmenuj průplav, který odděluje Severní </a:t>
            </a:r>
            <a:r>
              <a:rPr lang="cs-CZ" sz="3600" smtClean="0"/>
              <a:t>a Jižní </a:t>
            </a:r>
            <a:r>
              <a:rPr lang="cs-CZ" sz="3600" dirty="0" smtClean="0"/>
              <a:t>Ameriku. 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3600" dirty="0" smtClean="0"/>
              <a:t>Které </a:t>
            </a:r>
            <a:r>
              <a:rPr lang="cs-CZ" sz="3600" dirty="0"/>
              <a:t>pohoří je nejvyšší, jak se jmenuje jeho nejvyšší hora a kolik měří</a:t>
            </a:r>
            <a:r>
              <a:rPr lang="cs-CZ" sz="3600" dirty="0" smtClean="0"/>
              <a:t>? 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3600" dirty="0" smtClean="0"/>
              <a:t>Jak se říká míšenci mezi rasou bílou a žlutou?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453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cs-CZ" sz="2600" dirty="0"/>
              <a:t>Jak se jmenuje největší ostrov? </a:t>
            </a:r>
            <a:r>
              <a:rPr lang="cs-CZ" sz="2600" dirty="0" smtClean="0"/>
              <a:t>               </a:t>
            </a:r>
            <a:r>
              <a:rPr lang="cs-CZ" sz="2600" dirty="0" smtClean="0">
                <a:solidFill>
                  <a:srgbClr val="FF0000"/>
                </a:solidFill>
              </a:rPr>
              <a:t>Grónsko</a:t>
            </a:r>
            <a:endParaRPr lang="cs-CZ" sz="2600" dirty="0">
              <a:solidFill>
                <a:srgbClr val="FF0000"/>
              </a:solidFill>
            </a:endParaRPr>
          </a:p>
          <a:p>
            <a:pPr marL="596646" indent="-514350">
              <a:buFont typeface="+mj-lt"/>
              <a:buAutoNum type="arabicPeriod"/>
            </a:pPr>
            <a:r>
              <a:rPr lang="cs-CZ" sz="2600" dirty="0"/>
              <a:t>Jmenuj průplav, který odděluje Severní a </a:t>
            </a:r>
            <a:r>
              <a:rPr lang="cs-CZ" sz="2600" dirty="0" smtClean="0"/>
              <a:t>Jižní </a:t>
            </a:r>
            <a:r>
              <a:rPr lang="cs-CZ" sz="2600" dirty="0"/>
              <a:t>Ameriku. </a:t>
            </a:r>
            <a:r>
              <a:rPr lang="cs-CZ" sz="2600" dirty="0" smtClean="0"/>
              <a:t>                                              </a:t>
            </a:r>
            <a:r>
              <a:rPr lang="cs-CZ" sz="2600" dirty="0" smtClean="0">
                <a:solidFill>
                  <a:srgbClr val="FF0000"/>
                </a:solidFill>
              </a:rPr>
              <a:t>Panamský</a:t>
            </a:r>
            <a:endParaRPr lang="cs-CZ" sz="2600" dirty="0">
              <a:solidFill>
                <a:srgbClr val="FF0000"/>
              </a:solidFill>
            </a:endParaRPr>
          </a:p>
          <a:p>
            <a:pPr marL="596646" indent="-514350">
              <a:buFont typeface="+mj-lt"/>
              <a:buAutoNum type="arabicPeriod"/>
            </a:pPr>
            <a:r>
              <a:rPr lang="cs-CZ" sz="2600" dirty="0"/>
              <a:t>Které pohoří je nejvyšší, jak se jmenuje jeho nejvyšší hora a kolik měří? </a:t>
            </a:r>
            <a:r>
              <a:rPr lang="cs-CZ" sz="2600" dirty="0" smtClean="0"/>
              <a:t>                    </a:t>
            </a:r>
            <a:r>
              <a:rPr lang="cs-CZ" sz="2600" dirty="0" smtClean="0">
                <a:solidFill>
                  <a:srgbClr val="FF0000"/>
                </a:solidFill>
              </a:rPr>
              <a:t>Kordillery</a:t>
            </a:r>
            <a:r>
              <a:rPr lang="cs-CZ" sz="2600" dirty="0">
                <a:solidFill>
                  <a:srgbClr val="FF0000"/>
                </a:solidFill>
              </a:rPr>
              <a:t>,  </a:t>
            </a:r>
            <a:r>
              <a:rPr lang="cs-CZ" sz="2600" dirty="0" err="1">
                <a:solidFill>
                  <a:srgbClr val="FF0000"/>
                </a:solidFill>
              </a:rPr>
              <a:t>Mt</a:t>
            </a:r>
            <a:r>
              <a:rPr lang="cs-CZ" sz="2600" dirty="0">
                <a:solidFill>
                  <a:srgbClr val="FF0000"/>
                </a:solidFill>
              </a:rPr>
              <a:t>. </a:t>
            </a:r>
            <a:r>
              <a:rPr lang="cs-CZ" sz="2600" dirty="0" err="1">
                <a:solidFill>
                  <a:srgbClr val="FF0000"/>
                </a:solidFill>
              </a:rPr>
              <a:t>Mc</a:t>
            </a:r>
            <a:r>
              <a:rPr lang="cs-CZ" sz="2600" dirty="0">
                <a:solidFill>
                  <a:srgbClr val="FF0000"/>
                </a:solidFill>
              </a:rPr>
              <a:t> </a:t>
            </a:r>
            <a:r>
              <a:rPr lang="cs-CZ" sz="2600" dirty="0" err="1">
                <a:solidFill>
                  <a:srgbClr val="FF0000"/>
                </a:solidFill>
              </a:rPr>
              <a:t>Kinley</a:t>
            </a:r>
            <a:r>
              <a:rPr lang="cs-CZ" sz="2600" dirty="0">
                <a:solidFill>
                  <a:srgbClr val="FF0000"/>
                </a:solidFill>
              </a:rPr>
              <a:t> (</a:t>
            </a:r>
            <a:r>
              <a:rPr lang="cs-CZ" sz="2600" dirty="0" err="1" smtClean="0">
                <a:solidFill>
                  <a:srgbClr val="FF0000"/>
                </a:solidFill>
              </a:rPr>
              <a:t>Denali</a:t>
            </a:r>
            <a:r>
              <a:rPr lang="cs-CZ" sz="2600" dirty="0" smtClean="0">
                <a:solidFill>
                  <a:srgbClr val="FF0000"/>
                </a:solidFill>
              </a:rPr>
              <a:t>), </a:t>
            </a:r>
            <a:r>
              <a:rPr lang="cs-CZ" sz="2600" dirty="0">
                <a:solidFill>
                  <a:srgbClr val="FF0000"/>
                </a:solidFill>
              </a:rPr>
              <a:t>6194 m n. m.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2600" dirty="0"/>
              <a:t>Jak se říká míšenci mezi rasou bílou a žlutou? </a:t>
            </a:r>
            <a:r>
              <a:rPr lang="cs-CZ" sz="2600" dirty="0">
                <a:solidFill>
                  <a:srgbClr val="FF0000"/>
                </a:solidFill>
              </a:rPr>
              <a:t>mestic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6982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100" dirty="0"/>
              <a:t>WIKIPEDIA COMMONS. </a:t>
            </a:r>
            <a:r>
              <a:rPr lang="en-US" sz="1100" i="1" dirty="0"/>
              <a:t>Location North America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2"/>
              </a:rPr>
              <a:t>http://</a:t>
            </a:r>
            <a:r>
              <a:rPr lang="en-US" sz="1100" dirty="0" smtClean="0">
                <a:hlinkClick r:id="rId2"/>
              </a:rPr>
              <a:t>cs.wikipedia.org/wiki/Severn%C3%AD_Amerika#mediaviewer/File:Location_North_America.svg</a:t>
            </a:r>
            <a:endParaRPr lang="en-US" sz="1100" dirty="0" smtClean="0"/>
          </a:p>
          <a:p>
            <a:r>
              <a:rPr lang="en-US" sz="1100" dirty="0"/>
              <a:t>NASA. </a:t>
            </a:r>
            <a:r>
              <a:rPr lang="en-US" sz="1100" i="1" dirty="0"/>
              <a:t>North America satellite </a:t>
            </a:r>
            <a:r>
              <a:rPr lang="en-US" sz="1100" i="1" dirty="0" err="1"/>
              <a:t>ortographic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2"/>
              </a:rPr>
              <a:t>http://</a:t>
            </a:r>
            <a:r>
              <a:rPr lang="en-US" sz="1100" dirty="0" smtClean="0">
                <a:hlinkClick r:id="rId2"/>
              </a:rPr>
              <a:t>cs.wikipedia.org/wiki/Severn%C3%AD_Amerika#mediaviewer/File:Location_North_America.svg</a:t>
            </a:r>
            <a:endParaRPr lang="en-US" sz="1100" dirty="0" smtClean="0"/>
          </a:p>
          <a:p>
            <a:r>
              <a:rPr lang="en-US" sz="1100" dirty="0"/>
              <a:t>WIKIPEDIA COMMONS. </a:t>
            </a:r>
            <a:r>
              <a:rPr lang="en-US" sz="1100" i="1" dirty="0"/>
              <a:t>Kaweah </a:t>
            </a:r>
            <a:r>
              <a:rPr lang="en-US" sz="1100" i="1" dirty="0" err="1"/>
              <a:t>downValley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3"/>
              </a:rPr>
              <a:t>http://</a:t>
            </a:r>
            <a:r>
              <a:rPr lang="en-US" sz="1100" dirty="0" smtClean="0">
                <a:hlinkClick r:id="rId3"/>
              </a:rPr>
              <a:t>en.wikipedia.org/wiki/File:Kaweah_downValley.jpg</a:t>
            </a:r>
            <a:endParaRPr lang="en-US" sz="1100" dirty="0" smtClean="0"/>
          </a:p>
          <a:p>
            <a:r>
              <a:rPr lang="en-US" sz="1100" dirty="0"/>
              <a:t>SIEGMUND, Walter. </a:t>
            </a:r>
            <a:r>
              <a:rPr lang="en-US" sz="1100" i="1" dirty="0"/>
              <a:t>Mount Rainier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4"/>
              </a:rPr>
              <a:t>http://</a:t>
            </a:r>
            <a:r>
              <a:rPr lang="en-US" sz="1100" dirty="0" smtClean="0">
                <a:hlinkClick r:id="rId4"/>
              </a:rPr>
              <a:t>en.wikipedia.org/wiki/File:Mount_Rainier_7437.JPG</a:t>
            </a:r>
            <a:endParaRPr lang="en-US" sz="1100" dirty="0" smtClean="0"/>
          </a:p>
          <a:p>
            <a:r>
              <a:rPr lang="en-US" sz="1100" dirty="0"/>
              <a:t>WIKIPEDIA COMMONS. </a:t>
            </a:r>
            <a:r>
              <a:rPr lang="en-US" sz="1100" i="1" dirty="0"/>
              <a:t>Peaks of the Alaska Range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5"/>
              </a:rPr>
              <a:t>http://en.wikipedia.org/wiki/File:Peaks_of_the_Alaska_Range_%</a:t>
            </a:r>
            <a:r>
              <a:rPr lang="en-US" sz="1100" dirty="0" smtClean="0">
                <a:hlinkClick r:id="rId5"/>
              </a:rPr>
              <a:t>281%29.jpg</a:t>
            </a:r>
            <a:endParaRPr lang="en-US" sz="1100" dirty="0" smtClean="0"/>
          </a:p>
          <a:p>
            <a:r>
              <a:rPr lang="en-US" sz="1100" dirty="0"/>
              <a:t>REMSEY, Derek. </a:t>
            </a:r>
            <a:r>
              <a:rPr lang="en-US" sz="1100" i="1" dirty="0"/>
              <a:t>Mount McKinley and Denali National Park Road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6"/>
              </a:rPr>
              <a:t>http://</a:t>
            </a:r>
            <a:r>
              <a:rPr lang="en-US" sz="1100" dirty="0" smtClean="0">
                <a:hlinkClick r:id="rId6"/>
              </a:rPr>
              <a:t>cs.wikipedia.org/wiki/Mount_McKinley#mediaviewer/File:Mount_McKinley_and_Denali_National_Park_Road_2048px.jpg</a:t>
            </a:r>
            <a:endParaRPr lang="en-US" sz="1100" dirty="0" smtClean="0"/>
          </a:p>
          <a:p>
            <a:r>
              <a:rPr lang="en-US" sz="1100" dirty="0"/>
              <a:t>BOEHMER, Mike. </a:t>
            </a:r>
            <a:r>
              <a:rPr lang="en-US" sz="1100" i="1" dirty="0"/>
              <a:t>Moraine Lake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7"/>
              </a:rPr>
              <a:t>http://</a:t>
            </a:r>
            <a:r>
              <a:rPr lang="en-US" sz="1100" dirty="0" smtClean="0">
                <a:hlinkClick r:id="rId7"/>
              </a:rPr>
              <a:t>en.wikipedia.org/wiki/North_America#mediaviewer/File:Moraine_Lake.jpg</a:t>
            </a:r>
            <a:endParaRPr lang="en-US" sz="1100" dirty="0" smtClean="0"/>
          </a:p>
          <a:p>
            <a:r>
              <a:rPr lang="en-US" sz="1100" dirty="0"/>
              <a:t>HERMANS, Paul. </a:t>
            </a:r>
            <a:r>
              <a:rPr lang="en-US" sz="1100" i="1" dirty="0"/>
              <a:t>Horseshoe Bend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8"/>
              </a:rPr>
              <a:t>http://</a:t>
            </a:r>
            <a:r>
              <a:rPr lang="en-US" sz="1100" dirty="0" smtClean="0">
                <a:hlinkClick r:id="rId8"/>
              </a:rPr>
              <a:t>en.wikipedia.org/wiki/Colorado_River#mediaviewer/File:Horseshoe_Bend_TC_27-09-2012_15-34-14.jpg</a:t>
            </a:r>
            <a:endParaRPr lang="en-US" sz="1100" dirty="0" smtClean="0"/>
          </a:p>
          <a:p>
            <a:r>
              <a:rPr lang="en-US" sz="1100" dirty="0"/>
              <a:t>BAHN, Jim. </a:t>
            </a:r>
            <a:r>
              <a:rPr lang="en-US" sz="1100" i="1" dirty="0"/>
              <a:t>General Sherman tree looking up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9"/>
              </a:rPr>
              <a:t>http://</a:t>
            </a:r>
            <a:r>
              <a:rPr lang="en-US" sz="1100" dirty="0" smtClean="0">
                <a:hlinkClick r:id="rId9"/>
              </a:rPr>
              <a:t>en.wikipedia.org/wiki/File:General_Sherman_tree_looking_up.jpg</a:t>
            </a:r>
            <a:endParaRPr lang="en-US" sz="1100" dirty="0" smtClean="0"/>
          </a:p>
          <a:p>
            <a:r>
              <a:rPr lang="en-US" sz="1100" dirty="0"/>
              <a:t>WIKIPEDIA COMMONS. </a:t>
            </a:r>
            <a:r>
              <a:rPr lang="en-US" sz="1100" i="1" dirty="0"/>
              <a:t>Sequoia Tunnel Tree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10"/>
              </a:rPr>
              <a:t>http://</a:t>
            </a:r>
            <a:r>
              <a:rPr lang="en-US" sz="1100" dirty="0" smtClean="0">
                <a:hlinkClick r:id="rId10"/>
              </a:rPr>
              <a:t>en.wikipedia.org/wiki/Sequoia_National_Park#mediaviewer/File:Sequoia_Tunnel_Tree.jpg</a:t>
            </a:r>
            <a:endParaRPr lang="en-US" sz="1100" dirty="0" smtClean="0"/>
          </a:p>
          <a:p>
            <a:r>
              <a:rPr lang="en-US" sz="1100" dirty="0"/>
              <a:t>WIKIPEDIA COMMONS. </a:t>
            </a:r>
            <a:r>
              <a:rPr lang="en-US" sz="1100" i="1" dirty="0" err="1"/>
              <a:t>Chichén</a:t>
            </a:r>
            <a:r>
              <a:rPr lang="en-US" sz="1100" i="1" dirty="0"/>
              <a:t> </a:t>
            </a:r>
            <a:r>
              <a:rPr lang="en-US" sz="1100" i="1" dirty="0" err="1"/>
              <a:t>Itzá</a:t>
            </a:r>
            <a:r>
              <a:rPr lang="en-US" sz="1100" i="1" dirty="0"/>
              <a:t>, Mexico</a:t>
            </a:r>
            <a:r>
              <a:rPr lang="en-US" sz="1100" dirty="0"/>
              <a:t> [online]. [cit. 25.9.2014].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11"/>
              </a:rPr>
              <a:t>http://en.wikipedia.org/wiki/File:Chich%C3%A9n_Itz%C3%A1,_</a:t>
            </a:r>
            <a:r>
              <a:rPr lang="en-US" sz="1100" dirty="0" smtClean="0">
                <a:hlinkClick r:id="rId11"/>
              </a:rPr>
              <a:t>Mexico.jpg</a:t>
            </a:r>
            <a:endParaRPr lang="en-US" sz="1100" dirty="0" smtClean="0"/>
          </a:p>
          <a:p>
            <a:r>
              <a:rPr lang="cs-CZ" sz="1100" dirty="0" smtClean="0"/>
              <a:t>Autorem materiálu a všech jeho částí, není-li uvedeno jinak, je Mgr. Dagmar Laštovičková</a:t>
            </a:r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lastní 4">
      <a:dk1>
        <a:srgbClr val="000000"/>
      </a:dk1>
      <a:lt1>
        <a:sysClr val="window" lastClr="FFFFFF"/>
      </a:lt1>
      <a:dk2>
        <a:srgbClr val="424456"/>
      </a:dk2>
      <a:lt2>
        <a:srgbClr val="FFC1C1"/>
      </a:lt2>
      <a:accent1>
        <a:srgbClr val="53548A"/>
      </a:accent1>
      <a:accent2>
        <a:srgbClr val="438086"/>
      </a:accent2>
      <a:accent3>
        <a:srgbClr val="A04DA3"/>
      </a:accent3>
      <a:accent4>
        <a:srgbClr val="FF0000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407</TotalTime>
  <Words>769</Words>
  <Application>Microsoft Office PowerPoint</Application>
  <PresentationFormat>Předvádění na obrazovce (4:3)</PresentationFormat>
  <Paragraphs>105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Slunovrat</vt:lpstr>
      <vt:lpstr>Snímek 1</vt:lpstr>
      <vt:lpstr>Učivo o světadílech SEVERNÍ  AMERIKA</vt:lpstr>
      <vt:lpstr>Rozloha a dělení</vt:lpstr>
      <vt:lpstr>Členitost</vt:lpstr>
      <vt:lpstr>Snímek 5</vt:lpstr>
      <vt:lpstr>Povrch</vt:lpstr>
      <vt:lpstr>Snímek 7</vt:lpstr>
      <vt:lpstr>Snímek 8</vt:lpstr>
      <vt:lpstr>Snímek 9</vt:lpstr>
      <vt:lpstr>Snímek 10</vt:lpstr>
      <vt:lpstr>Snímek 11</vt:lpstr>
      <vt:lpstr>Vodstvo</vt:lpstr>
      <vt:lpstr>Snímek 13</vt:lpstr>
      <vt:lpstr>Podnebí a krajiny</vt:lpstr>
      <vt:lpstr>Snímek 15</vt:lpstr>
      <vt:lpstr>Rostliny a živočichové</vt:lpstr>
      <vt:lpstr>Snímek 17</vt:lpstr>
      <vt:lpstr>Obyvatelstvo</vt:lpstr>
      <vt:lpstr>Snímek 19</vt:lpstr>
      <vt:lpstr>Odpověz na otázky:</vt:lpstr>
      <vt:lpstr>Řešení:</vt:lpstr>
      <vt:lpstr>Citace a zdroje</vt:lpstr>
    </vt:vector>
  </TitlesOfParts>
  <Company>ZŠ Bohdalov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Dagmar Laštovičková</dc:creator>
  <cp:lastModifiedBy>Dum</cp:lastModifiedBy>
  <cp:revision>61</cp:revision>
  <dcterms:created xsi:type="dcterms:W3CDTF">2014-09-11T15:02:47Z</dcterms:created>
  <dcterms:modified xsi:type="dcterms:W3CDTF">2014-11-26T07:39:52Z</dcterms:modified>
</cp:coreProperties>
</file>