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7" r:id="rId4"/>
    <p:sldId id="269" r:id="rId5"/>
    <p:sldId id="268" r:id="rId6"/>
    <p:sldId id="270" r:id="rId7"/>
    <p:sldId id="261" r:id="rId8"/>
    <p:sldId id="271" r:id="rId9"/>
    <p:sldId id="266" r:id="rId10"/>
    <p:sldId id="278" r:id="rId11"/>
    <p:sldId id="277" r:id="rId12"/>
    <p:sldId id="272" r:id="rId13"/>
    <p:sldId id="262" r:id="rId14"/>
    <p:sldId id="273" r:id="rId15"/>
    <p:sldId id="276" r:id="rId16"/>
    <p:sldId id="263" r:id="rId17"/>
    <p:sldId id="274" r:id="rId18"/>
    <p:sldId id="264" r:id="rId19"/>
    <p:sldId id="275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9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gua%C3%A7u_(vodop%C3%A1dy)" TargetMode="External"/><Relationship Id="rId13" Type="http://schemas.openxmlformats.org/officeDocument/2006/relationships/hyperlink" Target="http://www.glogster.com/esminker/tropical-mangrove-forest/g-6kuf8501tf8kgam67umeda0" TargetMode="External"/><Relationship Id="rId3" Type="http://schemas.openxmlformats.org/officeDocument/2006/relationships/hyperlink" Target="http://commons.wikimedia.org/wiki/File:South_america.jpg" TargetMode="External"/><Relationship Id="rId7" Type="http://schemas.openxmlformats.org/officeDocument/2006/relationships/hyperlink" Target="http://en.wikipedia.org/wiki/Amazon_River" TargetMode="External"/><Relationship Id="rId12" Type="http://schemas.openxmlformats.org/officeDocument/2006/relationships/hyperlink" Target="http://cs.wikipedia.org/wiki/Mangrovy" TargetMode="External"/><Relationship Id="rId2" Type="http://schemas.openxmlformats.org/officeDocument/2006/relationships/hyperlink" Target="http://cs.wikipedia.org/wiki/Ji%C5%BEn%C3%AD_Amerika" TargetMode="External"/><Relationship Id="rId16" Type="http://schemas.openxmlformats.org/officeDocument/2006/relationships/hyperlink" Target="http://commons.wikimedia.org/wiki/File:80_-_Machu_Picchu_-_Juin_2009_-_ed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concagua_11.JPG" TargetMode="External"/><Relationship Id="rId11" Type="http://schemas.openxmlformats.org/officeDocument/2006/relationships/hyperlink" Target="http://en.wikipedia.org/wiki/Atacama_Desert" TargetMode="External"/><Relationship Id="rId5" Type="http://schemas.openxmlformats.org/officeDocument/2006/relationships/hyperlink" Target="http://cs.wikipedia.org/wiki/Aconcagua" TargetMode="External"/><Relationship Id="rId15" Type="http://schemas.openxmlformats.org/officeDocument/2006/relationships/hyperlink" Target="http://cs.wikipedia.org/wiki/Machu_Picchu" TargetMode="External"/><Relationship Id="rId10" Type="http://schemas.openxmlformats.org/officeDocument/2006/relationships/hyperlink" Target="http://en.wikipedia.org/wiki/File:Pan_de_Azucar_National_Park.jpg" TargetMode="External"/><Relationship Id="rId4" Type="http://schemas.openxmlformats.org/officeDocument/2006/relationships/hyperlink" Target="http://commons.wikimedia.org/wiki/File:South_America_satellite_orthographic.jpg" TargetMode="External"/><Relationship Id="rId9" Type="http://schemas.openxmlformats.org/officeDocument/2006/relationships/hyperlink" Target="http://en.wikipedia.org/wiki/Panama_Canal" TargetMode="External"/><Relationship Id="rId14" Type="http://schemas.openxmlformats.org/officeDocument/2006/relationships/hyperlink" Target="http://cs.wikipedia.org/wiki/Pekari_p%C3%A1skova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631283"/>
              </p:ext>
            </p:extLst>
          </p:nvPr>
        </p:nvGraphicFramePr>
        <p:xfrm>
          <a:off x="1142976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6., 7., 8.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VY_32_INOVACE_11_10Z- Jižní Amerika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14.10. 2014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světadílech, konkrétně  o Jižní Americe. Snímky lze použít i jako zápis do sešitu, případně k opakování tématu Amerika.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732680"/>
            <a:ext cx="7406640" cy="1472184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Učivo o světadílech</a:t>
            </a:r>
            <a:br>
              <a:rPr lang="cs-CZ" sz="6000" dirty="0" smtClean="0"/>
            </a:br>
            <a:r>
              <a:rPr lang="en-US" sz="6000" dirty="0" smtClean="0"/>
              <a:t>JIŽNÍ  </a:t>
            </a:r>
            <a:r>
              <a:rPr lang="cs-CZ" sz="6000" dirty="0" smtClean="0"/>
              <a:t>AMERIKA</a:t>
            </a: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12" y="2204864"/>
            <a:ext cx="9145512" cy="46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Rozloha a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Rozloha: 18 mil. km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Poloha: západní polokoule</a:t>
            </a:r>
          </a:p>
          <a:p>
            <a:r>
              <a:rPr lang="cs-CZ" dirty="0" smtClean="0"/>
              <a:t>Počet obyvatel:390 mil.</a:t>
            </a:r>
          </a:p>
          <a:p>
            <a:r>
              <a:rPr lang="cs-CZ" dirty="0" smtClean="0"/>
              <a:t>Počet států: 13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4"/>
            <a:ext cx="5331931" cy="6853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Ostrov: Ohňová země</a:t>
            </a:r>
          </a:p>
          <a:p>
            <a:r>
              <a:rPr lang="cs-CZ" dirty="0" smtClean="0"/>
              <a:t>Záliv: La Plata</a:t>
            </a:r>
          </a:p>
          <a:p>
            <a:r>
              <a:rPr lang="cs-CZ" dirty="0" smtClean="0"/>
              <a:t>Moře: Karibské</a:t>
            </a:r>
          </a:p>
          <a:p>
            <a:r>
              <a:rPr lang="cs-CZ" dirty="0" smtClean="0"/>
              <a:t>Průliv: </a:t>
            </a:r>
            <a:r>
              <a:rPr lang="cs-CZ" dirty="0" err="1" smtClean="0"/>
              <a:t>Drakeův</a:t>
            </a:r>
            <a:r>
              <a:rPr lang="cs-CZ" dirty="0" smtClean="0"/>
              <a:t>, </a:t>
            </a:r>
            <a:r>
              <a:rPr lang="cs-CZ" dirty="0" err="1" smtClean="0"/>
              <a:t>Magalhãesův</a:t>
            </a:r>
            <a:endParaRPr lang="cs-CZ" dirty="0" smtClean="0"/>
          </a:p>
          <a:p>
            <a:r>
              <a:rPr lang="cs-CZ" dirty="0" smtClean="0"/>
              <a:t>Průplav: Panamský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-21533"/>
            <a:ext cx="4896544" cy="6901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500174"/>
            <a:ext cx="7400948" cy="4857784"/>
          </a:xfrm>
        </p:spPr>
        <p:txBody>
          <a:bodyPr>
            <a:normAutofit/>
          </a:bodyPr>
          <a:lstStyle/>
          <a:p>
            <a:r>
              <a:rPr lang="cs-CZ" dirty="0" smtClean="0"/>
              <a:t>Pohoří:  </a:t>
            </a:r>
          </a:p>
          <a:p>
            <a:pPr>
              <a:buNone/>
            </a:pPr>
            <a:r>
              <a:rPr lang="cs-CZ" dirty="0" smtClean="0"/>
              <a:t>Andy – Aconcagua 6959 m n. m.</a:t>
            </a:r>
          </a:p>
          <a:p>
            <a:r>
              <a:rPr lang="cs-CZ" dirty="0" smtClean="0"/>
              <a:t>Sopky:</a:t>
            </a:r>
          </a:p>
          <a:p>
            <a:pPr>
              <a:buNone/>
            </a:pPr>
            <a:r>
              <a:rPr lang="cs-CZ" dirty="0" smtClean="0"/>
              <a:t>Chimborazo, </a:t>
            </a:r>
            <a:r>
              <a:rPr lang="cs-CZ" dirty="0" err="1" smtClean="0"/>
              <a:t>Volcán</a:t>
            </a:r>
            <a:r>
              <a:rPr lang="cs-CZ" dirty="0" smtClean="0"/>
              <a:t> San </a:t>
            </a:r>
            <a:r>
              <a:rPr lang="cs-CZ" dirty="0" err="1" smtClean="0"/>
              <a:t>Pedro</a:t>
            </a:r>
            <a:endParaRPr lang="cs-CZ" dirty="0" smtClean="0"/>
          </a:p>
          <a:p>
            <a:r>
              <a:rPr lang="cs-CZ" dirty="0" smtClean="0"/>
              <a:t>Nížiny:</a:t>
            </a:r>
          </a:p>
          <a:p>
            <a:pPr>
              <a:buNone/>
            </a:pPr>
            <a:r>
              <a:rPr lang="cs-CZ" dirty="0" smtClean="0"/>
              <a:t>Amazonská, Laplatská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97" y="1962150"/>
            <a:ext cx="7620000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0" y="0"/>
            <a:ext cx="2381250" cy="404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4283968" y="1340768"/>
            <a:ext cx="3024336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591603" y="645641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Aconcagua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Úmoří Tichého a Atlantského oceánu</a:t>
            </a:r>
          </a:p>
          <a:p>
            <a:r>
              <a:rPr lang="cs-CZ" dirty="0" smtClean="0"/>
              <a:t>Řeky: </a:t>
            </a:r>
          </a:p>
          <a:p>
            <a:pPr>
              <a:buNone/>
            </a:pPr>
            <a:r>
              <a:rPr lang="cs-CZ" dirty="0" smtClean="0"/>
              <a:t>Amazonka</a:t>
            </a:r>
          </a:p>
          <a:p>
            <a:pPr>
              <a:buNone/>
            </a:pPr>
            <a:r>
              <a:rPr lang="cs-CZ" dirty="0" err="1" smtClean="0"/>
              <a:t>Paraná</a:t>
            </a:r>
            <a:r>
              <a:rPr lang="cs-CZ" dirty="0" smtClean="0"/>
              <a:t> + </a:t>
            </a:r>
            <a:r>
              <a:rPr lang="cs-CZ" dirty="0" err="1" smtClean="0"/>
              <a:t>Uruguay</a:t>
            </a:r>
            <a:r>
              <a:rPr lang="cs-CZ" dirty="0" smtClean="0">
                <a:latin typeface="Calibri"/>
              </a:rPr>
              <a:t>→ La Plata</a:t>
            </a:r>
            <a:endParaRPr lang="cs-CZ" dirty="0" smtClean="0"/>
          </a:p>
          <a:p>
            <a:r>
              <a:rPr lang="cs-CZ" dirty="0" smtClean="0"/>
              <a:t>Jezera:</a:t>
            </a:r>
          </a:p>
          <a:p>
            <a:pPr>
              <a:buNone/>
            </a:pPr>
            <a:r>
              <a:rPr lang="cs-CZ" dirty="0" err="1" smtClean="0"/>
              <a:t>Marracaibo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Titicaca</a:t>
            </a:r>
            <a:endParaRPr lang="cs-CZ" dirty="0" smtClean="0"/>
          </a:p>
          <a:p>
            <a:r>
              <a:rPr lang="cs-CZ" dirty="0" smtClean="0"/>
              <a:t>Vodopády: </a:t>
            </a:r>
            <a:r>
              <a:rPr lang="cs-CZ" dirty="0" err="1" smtClean="0"/>
              <a:t>Iguaçu</a:t>
            </a:r>
            <a:endParaRPr lang="cs-CZ" dirty="0" smtClean="0"/>
          </a:p>
          <a:p>
            <a:r>
              <a:rPr lang="cs-CZ" dirty="0" smtClean="0"/>
              <a:t>Průplav: Panamský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8172400" cy="612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613327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Amazonka</a:t>
            </a:r>
            <a:r>
              <a:rPr lang="en-US" dirty="0" smtClean="0"/>
              <a:t> (</a:t>
            </a:r>
            <a:r>
              <a:rPr lang="en-US" dirty="0" err="1" smtClean="0"/>
              <a:t>meandry</a:t>
            </a:r>
            <a:r>
              <a:rPr lang="en-US" dirty="0" smtClean="0"/>
              <a:t>, </a:t>
            </a:r>
            <a:r>
              <a:rPr lang="cs-CZ" dirty="0" smtClean="0"/>
              <a:t>prales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36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0"/>
            <a:ext cx="447869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236296" y="6309320"/>
            <a:ext cx="769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Iguaçu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09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-45259"/>
            <a:ext cx="6657963" cy="6876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tropické vlhké → prales</a:t>
            </a:r>
          </a:p>
          <a:p>
            <a:r>
              <a:rPr lang="cs-CZ" dirty="0" smtClean="0"/>
              <a:t>tropické střídavé → savana (llanos)</a:t>
            </a:r>
          </a:p>
          <a:p>
            <a:r>
              <a:rPr lang="cs-CZ" dirty="0" smtClean="0"/>
              <a:t>tropické suché → poušť</a:t>
            </a:r>
          </a:p>
          <a:p>
            <a:r>
              <a:rPr lang="cs-CZ" dirty="0" smtClean="0"/>
              <a:t>subtropické → subtropy</a:t>
            </a:r>
          </a:p>
          <a:p>
            <a:r>
              <a:rPr lang="cs-CZ" dirty="0" smtClean="0"/>
              <a:t>mírné → step (pampy), les mírného pásu</a:t>
            </a:r>
          </a:p>
          <a:p>
            <a:r>
              <a:rPr lang="cs-CZ" dirty="0" smtClean="0"/>
              <a:t>subpolární → tundra</a:t>
            </a:r>
          </a:p>
          <a:p>
            <a:r>
              <a:rPr lang="cs-CZ" dirty="0" smtClean="0"/>
              <a:t>polární → mrazová poušť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687" y="810"/>
            <a:ext cx="8123313" cy="6092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16316" y="612465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Atacama (</a:t>
            </a:r>
            <a:r>
              <a:rPr lang="en-US" dirty="0" err="1" smtClean="0"/>
              <a:t>poušť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776" y="3981333"/>
            <a:ext cx="2066925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36" y="0"/>
            <a:ext cx="9144000" cy="2884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4289"/>
            <a:ext cx="9144000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42088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mangrovy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01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mangrovové porosty, kaktusy, agáve, juka, liány, mahagon, eben, teak, juvie, </a:t>
            </a:r>
            <a:r>
              <a:rPr lang="cs-CZ" dirty="0" err="1" smtClean="0"/>
              <a:t>bromélie</a:t>
            </a:r>
            <a:r>
              <a:rPr lang="cs-CZ" dirty="0" smtClean="0"/>
              <a:t>, čaj maté</a:t>
            </a:r>
          </a:p>
          <a:p>
            <a:r>
              <a:rPr lang="cs-CZ" dirty="0" smtClean="0"/>
              <a:t>jaguár, anakonda, lama, tapír, kolibřík, tukan, nandu, činčila, kondor, mravenečník, puma, pásovec, pekari, ara, tučňák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430"/>
            <a:ext cx="8154145" cy="5873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00392" y="595236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pekari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Obyvatelstvo: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původní – Indiáni (Inkové,  </a:t>
            </a:r>
            <a:r>
              <a:rPr lang="cs-CZ" dirty="0" err="1" smtClean="0"/>
              <a:t>Tupíové</a:t>
            </a:r>
            <a:r>
              <a:rPr lang="cs-CZ" dirty="0" smtClean="0"/>
              <a:t>,  </a:t>
            </a:r>
            <a:r>
              <a:rPr lang="cs-CZ" dirty="0" err="1" smtClean="0"/>
              <a:t>Aravakové</a:t>
            </a:r>
            <a:r>
              <a:rPr lang="cs-CZ" dirty="0" smtClean="0"/>
              <a:t>, …)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přistěhovalci – Evropané (Španělé a Portugalci)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zavlečené - afričtí černoši</a:t>
            </a:r>
          </a:p>
          <a:p>
            <a:pPr marL="596646" indent="-514350"/>
            <a:r>
              <a:rPr lang="cs-CZ" dirty="0" smtClean="0"/>
              <a:t>Míšenci:</a:t>
            </a:r>
          </a:p>
          <a:p>
            <a:pPr marL="596646" indent="-514350">
              <a:buNone/>
            </a:pPr>
            <a:r>
              <a:rPr lang="cs-CZ" dirty="0" smtClean="0"/>
              <a:t>mestic = Indián x běloch</a:t>
            </a:r>
          </a:p>
          <a:p>
            <a:pPr marL="596646" indent="-514350">
              <a:buNone/>
            </a:pPr>
            <a:r>
              <a:rPr lang="cs-CZ" dirty="0" smtClean="0"/>
              <a:t>mulat = černoch x běloch</a:t>
            </a:r>
          </a:p>
          <a:p>
            <a:pPr marL="596646" indent="-514350">
              <a:buNone/>
            </a:pPr>
            <a:r>
              <a:rPr lang="cs-CZ" dirty="0" err="1" smtClean="0"/>
              <a:t>zamba</a:t>
            </a:r>
            <a:r>
              <a:rPr lang="cs-CZ" dirty="0" smtClean="0"/>
              <a:t> = Indián x černoch</a:t>
            </a:r>
          </a:p>
          <a:p>
            <a:pPr marL="596646" indent="-51435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02259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22592" y="6211669"/>
            <a:ext cx="2121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Machu Picchu (</a:t>
            </a:r>
            <a:r>
              <a:rPr lang="en-US" dirty="0" err="1" smtClean="0"/>
              <a:t>Inkové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-502"/>
            <a:ext cx="3143250" cy="337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Odpověz na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dirty="0"/>
              <a:t>Jak se jmenuje největší ostrov? 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Jmenuj </a:t>
            </a:r>
            <a:r>
              <a:rPr lang="cs-CZ" dirty="0" smtClean="0"/>
              <a:t>největší řeku a úmoří ke kterému patří.</a:t>
            </a:r>
            <a:endParaRPr lang="cs-CZ" dirty="0"/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Které pohoří je nejvyšší, jak se jmenuje jeho nejvyšší hora a kolik měří? 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Jak se říká míšenci mezi rasou </a:t>
            </a:r>
            <a:r>
              <a:rPr lang="cs-CZ" dirty="0" smtClean="0"/>
              <a:t>černou </a:t>
            </a:r>
            <a:r>
              <a:rPr lang="cs-CZ" dirty="0"/>
              <a:t>a žlutou?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7476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/>
              <a:t>Jak se jmenuje největší ostrov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Ohňová země </a:t>
            </a:r>
            <a:endParaRPr lang="cs-CZ" dirty="0">
              <a:solidFill>
                <a:srgbClr val="FF0000"/>
              </a:solidFill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Jmenuj největší řeku a úmoří ke kterému patří</a:t>
            </a:r>
            <a:r>
              <a:rPr lang="cs-CZ" smtClean="0"/>
              <a:t>.  </a:t>
            </a:r>
            <a:r>
              <a:rPr lang="cs-CZ" smtClean="0">
                <a:solidFill>
                  <a:srgbClr val="FF0000"/>
                </a:solidFill>
              </a:rPr>
              <a:t>Amazonka</a:t>
            </a:r>
            <a:r>
              <a:rPr lang="cs-CZ" dirty="0" smtClean="0">
                <a:solidFill>
                  <a:srgbClr val="FF0000"/>
                </a:solidFill>
              </a:rPr>
              <a:t>, úmoří Atlantského oceánu</a:t>
            </a:r>
            <a:endParaRPr lang="cs-CZ" dirty="0">
              <a:solidFill>
                <a:srgbClr val="FF0000"/>
              </a:solidFill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Které pohoří je nejvyšší, jak se jmenuje jeho nejvyšší hora a kolik měří?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Andy,        h.  Aconcagua </a:t>
            </a:r>
            <a:r>
              <a:rPr lang="cs-CZ" dirty="0">
                <a:solidFill>
                  <a:srgbClr val="FF0000"/>
                </a:solidFill>
              </a:rPr>
              <a:t>6959 m n. m.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/>
              <a:t>se </a:t>
            </a:r>
            <a:r>
              <a:rPr lang="cs-CZ" dirty="0" smtClean="0"/>
              <a:t>jmenují </a:t>
            </a:r>
            <a:r>
              <a:rPr lang="cs-CZ" dirty="0"/>
              <a:t>míšenci mezi rasou černou a žlutou? </a:t>
            </a:r>
            <a:r>
              <a:rPr lang="cs-CZ" dirty="0" err="1" smtClean="0">
                <a:solidFill>
                  <a:srgbClr val="FF0000"/>
                </a:solidFill>
              </a:rPr>
              <a:t>zambové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597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900" dirty="0"/>
              <a:t>WIKIPEDIA COMMONS. </a:t>
            </a:r>
            <a:r>
              <a:rPr lang="en-US" sz="900" i="1" dirty="0"/>
              <a:t>Location South America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2"/>
              </a:rPr>
              <a:t>http://</a:t>
            </a:r>
            <a:r>
              <a:rPr lang="en-US" sz="900" dirty="0" smtClean="0">
                <a:hlinkClick r:id="rId2"/>
              </a:rPr>
              <a:t>cs.wikipedia.org/wiki/Ji%C5%BEn%C3%AD_Amerika#mediaviewer/File:LocationSouthAmerica.png</a:t>
            </a:r>
            <a:endParaRPr lang="en-US" sz="900" dirty="0" smtClean="0"/>
          </a:p>
          <a:p>
            <a:r>
              <a:rPr lang="en-US" sz="900" dirty="0"/>
              <a:t>WIKIPEDIA COMMONS. </a:t>
            </a:r>
            <a:r>
              <a:rPr lang="en-US" sz="900" i="1" dirty="0"/>
              <a:t>South </a:t>
            </a:r>
            <a:r>
              <a:rPr lang="en-US" sz="900" i="1" dirty="0" err="1"/>
              <a:t>america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3"/>
              </a:rPr>
              <a:t>http://</a:t>
            </a:r>
            <a:r>
              <a:rPr lang="en-US" sz="900" dirty="0" smtClean="0">
                <a:hlinkClick r:id="rId3"/>
              </a:rPr>
              <a:t>commons.wikimedia.org/wiki/File:South_america.jpg</a:t>
            </a:r>
            <a:endParaRPr lang="en-US" sz="900" dirty="0" smtClean="0"/>
          </a:p>
          <a:p>
            <a:r>
              <a:rPr lang="en-US" sz="900" dirty="0"/>
              <a:t>NASA. </a:t>
            </a:r>
            <a:r>
              <a:rPr lang="en-US" sz="900" i="1" dirty="0"/>
              <a:t>South America satellite orthographic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4"/>
              </a:rPr>
              <a:t>http://</a:t>
            </a:r>
            <a:r>
              <a:rPr lang="en-US" sz="900" dirty="0" smtClean="0">
                <a:hlinkClick r:id="rId4"/>
              </a:rPr>
              <a:t>commons.wikimedia.org/wiki/File:South_America_satellite_orthographic.jpg</a:t>
            </a:r>
            <a:endParaRPr lang="en-US" sz="900" dirty="0" smtClean="0"/>
          </a:p>
          <a:p>
            <a:r>
              <a:rPr lang="en-US" sz="900" dirty="0"/>
              <a:t>WIKIPEDIA COMMONS. </a:t>
            </a:r>
            <a:r>
              <a:rPr lang="en-US" sz="900" i="1" dirty="0"/>
              <a:t>Aconcagua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5"/>
              </a:rPr>
              <a:t>http://</a:t>
            </a:r>
            <a:r>
              <a:rPr lang="en-US" sz="900" dirty="0" smtClean="0">
                <a:hlinkClick r:id="rId5"/>
              </a:rPr>
              <a:t>cs.wikipedia.org/wiki/Aconcagua</a:t>
            </a:r>
            <a:endParaRPr lang="en-US" sz="900" dirty="0" smtClean="0"/>
          </a:p>
          <a:p>
            <a:r>
              <a:rPr lang="pt-BR" sz="900" dirty="0"/>
              <a:t>ORTIZ, Mario. </a:t>
            </a:r>
            <a:r>
              <a:rPr lang="pt-BR" sz="900" i="1" dirty="0"/>
              <a:t>Aconcagua</a:t>
            </a:r>
            <a:r>
              <a:rPr lang="pt-BR" sz="900" dirty="0"/>
              <a:t> [online]. [cit. 25.9.2014]. Dostupný na WWW: </a:t>
            </a:r>
            <a:r>
              <a:rPr lang="pt-BR" sz="900" dirty="0">
                <a:hlinkClick r:id="rId6"/>
              </a:rPr>
              <a:t>http://</a:t>
            </a:r>
            <a:r>
              <a:rPr lang="pt-BR" sz="900" dirty="0" smtClean="0">
                <a:hlinkClick r:id="rId6"/>
              </a:rPr>
              <a:t>commons.wikimedia.org/wiki/File:Aconcagua_11.JPG</a:t>
            </a:r>
            <a:endParaRPr lang="pt-BR" sz="900" dirty="0" smtClean="0"/>
          </a:p>
          <a:p>
            <a:r>
              <a:rPr lang="en-US" sz="900" dirty="0"/>
              <a:t>TAKY, Joel. </a:t>
            </a:r>
            <a:r>
              <a:rPr lang="en-US" sz="900" i="1" dirty="0" err="1"/>
              <a:t>Amazonie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7"/>
              </a:rPr>
              <a:t>http://</a:t>
            </a:r>
            <a:r>
              <a:rPr lang="en-US" sz="900" dirty="0" smtClean="0">
                <a:hlinkClick r:id="rId7"/>
              </a:rPr>
              <a:t>en.wikipedia.org/wiki/Amazon_River#mediaviewer/File:Amazonie_jt01.png</a:t>
            </a:r>
            <a:endParaRPr lang="en-US" sz="900" dirty="0" smtClean="0"/>
          </a:p>
          <a:p>
            <a:r>
              <a:rPr lang="en-US" sz="900" dirty="0"/>
              <a:t>JAHN, </a:t>
            </a:r>
            <a:r>
              <a:rPr lang="en-US" sz="900" dirty="0" err="1"/>
              <a:t>Reinhard</a:t>
            </a:r>
            <a:r>
              <a:rPr lang="en-US" sz="900" dirty="0"/>
              <a:t>. </a:t>
            </a:r>
            <a:r>
              <a:rPr lang="en-US" sz="900" i="1" dirty="0"/>
              <a:t>Iguacu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8"/>
              </a:rPr>
              <a:t>http://cs.wikipedia.org/wiki/Igua%C3%A7u_%</a:t>
            </a:r>
            <a:r>
              <a:rPr lang="en-US" sz="900" dirty="0" smtClean="0">
                <a:hlinkClick r:id="rId8"/>
              </a:rPr>
              <a:t>28vodop%C3%A1dy%29#mediaviewer/File:Iguacu-004.jpg</a:t>
            </a:r>
            <a:endParaRPr lang="en-US" sz="900" dirty="0" smtClean="0"/>
          </a:p>
          <a:p>
            <a:r>
              <a:rPr lang="en-US" sz="900" dirty="0"/>
              <a:t>WIKIPEDIA COMMONS. </a:t>
            </a:r>
            <a:r>
              <a:rPr lang="en-US" sz="900" i="1" dirty="0"/>
              <a:t>Panama Canal Map EN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9"/>
              </a:rPr>
              <a:t>http://</a:t>
            </a:r>
            <a:r>
              <a:rPr lang="en-US" sz="900" dirty="0" smtClean="0">
                <a:hlinkClick r:id="rId9"/>
              </a:rPr>
              <a:t>en.wikipedia.org/wiki/Panama_Canal#mediaviewer/File:Panama_Canal_Map_EN.png</a:t>
            </a:r>
            <a:endParaRPr lang="en-US" sz="900" dirty="0" smtClean="0"/>
          </a:p>
          <a:p>
            <a:r>
              <a:rPr lang="en-US" sz="900" dirty="0"/>
              <a:t>BORNSTEIN, Aaron. </a:t>
            </a:r>
            <a:r>
              <a:rPr lang="en-US" sz="900" i="1" dirty="0"/>
              <a:t>Pan de </a:t>
            </a:r>
            <a:r>
              <a:rPr lang="en-US" sz="900" i="1" dirty="0" err="1"/>
              <a:t>Azucar</a:t>
            </a:r>
            <a:r>
              <a:rPr lang="en-US" sz="900" i="1" dirty="0"/>
              <a:t> National Park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10"/>
              </a:rPr>
              <a:t>http://</a:t>
            </a:r>
            <a:r>
              <a:rPr lang="en-US" sz="900" dirty="0" smtClean="0">
                <a:hlinkClick r:id="rId10"/>
              </a:rPr>
              <a:t>en.wikipedia.org/wiki/File:Pan_de_Azucar_National_Park.jpg</a:t>
            </a:r>
            <a:endParaRPr lang="en-US" sz="900" dirty="0" smtClean="0"/>
          </a:p>
          <a:p>
            <a:r>
              <a:rPr lang="en-US" sz="900" dirty="0"/>
              <a:t>WIKIPEDIA COMMONS. </a:t>
            </a:r>
            <a:r>
              <a:rPr lang="en-US" sz="900" i="1" dirty="0"/>
              <a:t>Atacama Desert Location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11"/>
              </a:rPr>
              <a:t>http://</a:t>
            </a:r>
            <a:r>
              <a:rPr lang="en-US" sz="900" dirty="0" smtClean="0">
                <a:hlinkClick r:id="rId11"/>
              </a:rPr>
              <a:t>en.wikipedia.org/wiki/Atacama_Desert</a:t>
            </a:r>
            <a:endParaRPr lang="en-US" sz="900" dirty="0" smtClean="0"/>
          </a:p>
          <a:p>
            <a:r>
              <a:rPr lang="en-US" sz="900" dirty="0"/>
              <a:t>GIRI, Chandra. </a:t>
            </a:r>
            <a:r>
              <a:rPr lang="en-US" sz="900" i="1" dirty="0"/>
              <a:t>World map mangrove distribution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12"/>
              </a:rPr>
              <a:t>http://</a:t>
            </a:r>
            <a:r>
              <a:rPr lang="en-US" sz="900" dirty="0" smtClean="0">
                <a:hlinkClick r:id="rId12"/>
              </a:rPr>
              <a:t>cs.wikipedia.org/wiki/Mangrovy#mediaviewer/File:World_map_mangrove_distribution.jpg</a:t>
            </a:r>
            <a:endParaRPr lang="en-US" sz="900" dirty="0" smtClean="0"/>
          </a:p>
          <a:p>
            <a:r>
              <a:rPr lang="en-US" sz="900" dirty="0"/>
              <a:t>GLOSTER.COM. </a:t>
            </a:r>
            <a:r>
              <a:rPr lang="en-US" sz="900" i="1" dirty="0"/>
              <a:t>Tropical Mangrove Forest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13"/>
              </a:rPr>
              <a:t>http://</a:t>
            </a:r>
            <a:r>
              <a:rPr lang="en-US" sz="900" dirty="0" smtClean="0">
                <a:hlinkClick r:id="rId13"/>
              </a:rPr>
              <a:t>www.glogster.com/esminker/tropical-mangrove-forest/g-6kuf8501tf8kgam67umeda0</a:t>
            </a:r>
            <a:endParaRPr lang="en-US" sz="900" dirty="0" smtClean="0"/>
          </a:p>
          <a:p>
            <a:r>
              <a:rPr lang="en-US" sz="900" dirty="0"/>
              <a:t>WIKIPEDIA COMMONS. </a:t>
            </a:r>
            <a:r>
              <a:rPr lang="en-US" sz="900" i="1" dirty="0" err="1"/>
              <a:t>Tayassu</a:t>
            </a:r>
            <a:r>
              <a:rPr lang="en-US" sz="900" i="1" dirty="0"/>
              <a:t> </a:t>
            </a:r>
            <a:r>
              <a:rPr lang="en-US" sz="900" i="1" dirty="0" err="1"/>
              <a:t>tajacu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14"/>
              </a:rPr>
              <a:t>http://</a:t>
            </a:r>
            <a:r>
              <a:rPr lang="en-US" sz="900" dirty="0" smtClean="0">
                <a:hlinkClick r:id="rId14"/>
              </a:rPr>
              <a:t>cs.wikipedia.org/wiki/Pekari_p%C3%A1skovan%C3%BD#mediaviewer/File:Tayassu_tajacu.jpg</a:t>
            </a:r>
            <a:endParaRPr lang="en-US" sz="900" dirty="0" smtClean="0"/>
          </a:p>
          <a:p>
            <a:r>
              <a:rPr lang="en-US" sz="900" dirty="0"/>
              <a:t>WIKIPEDIA COMMONS. </a:t>
            </a:r>
            <a:r>
              <a:rPr lang="en-US" sz="900" i="1" dirty="0"/>
              <a:t>Machu Picchu </a:t>
            </a:r>
            <a:r>
              <a:rPr lang="en-US" sz="900" i="1" dirty="0" err="1"/>
              <a:t>Locn-cs</a:t>
            </a:r>
            <a:r>
              <a:rPr lang="en-US" sz="900" dirty="0"/>
              <a:t> [online]. [cit. 25.9.2014].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15"/>
              </a:rPr>
              <a:t>http://</a:t>
            </a:r>
            <a:r>
              <a:rPr lang="en-US" sz="900" dirty="0" smtClean="0">
                <a:hlinkClick r:id="rId15"/>
              </a:rPr>
              <a:t>cs.wikipedia.org/wiki/Machu_Picchu#mediaviewer/File:Machu_Picchu_Locn-cs.png</a:t>
            </a:r>
            <a:endParaRPr lang="en-US" sz="900" dirty="0" smtClean="0"/>
          </a:p>
          <a:p>
            <a:r>
              <a:rPr lang="fr-FR" sz="900" dirty="0"/>
              <a:t>ST-AMANT, Martin. </a:t>
            </a:r>
            <a:r>
              <a:rPr lang="fr-FR" sz="900" i="1" dirty="0"/>
              <a:t>Machu Picchu - Juin 2009</a:t>
            </a:r>
            <a:r>
              <a:rPr lang="fr-FR" sz="900" dirty="0"/>
              <a:t> [online]. [cit. 25.9.2014]. Dostupný na WWW: </a:t>
            </a:r>
            <a:r>
              <a:rPr lang="fr-FR" sz="900" dirty="0">
                <a:hlinkClick r:id="rId16"/>
              </a:rPr>
              <a:t>http://commons.wikimedia.org/wiki/File:80_-_Machu_Picchu_-_Juin_2009_-_</a:t>
            </a:r>
            <a:r>
              <a:rPr lang="fr-FR" sz="900" dirty="0" smtClean="0">
                <a:hlinkClick r:id="rId16"/>
              </a:rPr>
              <a:t>edit.jpg</a:t>
            </a:r>
            <a:endParaRPr lang="fr-FR" sz="900" dirty="0" smtClean="0"/>
          </a:p>
          <a:p>
            <a:r>
              <a:rPr lang="cs-CZ" sz="900" dirty="0" smtClean="0"/>
              <a:t>Autorem materiálu a všech jeho částí, není-li uvedeno jinak, je Mgr. Dagmar Laštovičková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11">
      <a:dk1>
        <a:srgbClr val="000000"/>
      </a:dk1>
      <a:lt1>
        <a:sysClr val="window" lastClr="FFFFFF"/>
      </a:lt1>
      <a:dk2>
        <a:srgbClr val="424456"/>
      </a:dk2>
      <a:lt2>
        <a:srgbClr val="700000"/>
      </a:lt2>
      <a:accent1>
        <a:srgbClr val="53548A"/>
      </a:accent1>
      <a:accent2>
        <a:srgbClr val="438086"/>
      </a:accent2>
      <a:accent3>
        <a:srgbClr val="A04DA3"/>
      </a:accent3>
      <a:accent4>
        <a:srgbClr val="FF0000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477</TotalTime>
  <Words>781</Words>
  <Application>Microsoft Office PowerPoint</Application>
  <PresentationFormat>Předvádění na obrazovce (4:3)</PresentationFormat>
  <Paragraphs>104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8" baseType="lpstr">
      <vt:lpstr>Calibri</vt:lpstr>
      <vt:lpstr>Gill Sans MT</vt:lpstr>
      <vt:lpstr>Times New Roman</vt:lpstr>
      <vt:lpstr>Verdana</vt:lpstr>
      <vt:lpstr>Wingdings 2</vt:lpstr>
      <vt:lpstr>Slunovrat</vt:lpstr>
      <vt:lpstr>Prezentace aplikace PowerPoint</vt:lpstr>
      <vt:lpstr>Učivo o světadílech JIŽNÍ  AMERIKA</vt:lpstr>
      <vt:lpstr>Rozloha a dělení</vt:lpstr>
      <vt:lpstr>Prezentace aplikace PowerPoint</vt:lpstr>
      <vt:lpstr>Členitost</vt:lpstr>
      <vt:lpstr>Prezentace aplikace PowerPoint</vt:lpstr>
      <vt:lpstr>Povrch</vt:lpstr>
      <vt:lpstr>Prezentace aplikace PowerPoint</vt:lpstr>
      <vt:lpstr>Vodstvo</vt:lpstr>
      <vt:lpstr>Prezentace aplikace PowerPoint</vt:lpstr>
      <vt:lpstr>Prezentace aplikace PowerPoint</vt:lpstr>
      <vt:lpstr>Prezentace aplikace PowerPoint</vt:lpstr>
      <vt:lpstr>Podnebí a krajiny</vt:lpstr>
      <vt:lpstr>Prezentace aplikace PowerPoint</vt:lpstr>
      <vt:lpstr>Prezentace aplikace PowerPoint</vt:lpstr>
      <vt:lpstr>Rostliny a živočichové</vt:lpstr>
      <vt:lpstr>Prezentace aplikace PowerPoint</vt:lpstr>
      <vt:lpstr>Obyvatelstvo</vt:lpstr>
      <vt:lpstr>Prezentace aplikace PowerPoint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61</cp:revision>
  <dcterms:created xsi:type="dcterms:W3CDTF">2014-09-11T15:02:47Z</dcterms:created>
  <dcterms:modified xsi:type="dcterms:W3CDTF">2014-11-10T13:14:54Z</dcterms:modified>
</cp:coreProperties>
</file>