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22"/>
  </p:notesMasterIdLst>
  <p:sldIdLst>
    <p:sldId id="258" r:id="rId2"/>
    <p:sldId id="259" r:id="rId3"/>
    <p:sldId id="260" r:id="rId4"/>
    <p:sldId id="268" r:id="rId5"/>
    <p:sldId id="265" r:id="rId6"/>
    <p:sldId id="269" r:id="rId7"/>
    <p:sldId id="261" r:id="rId8"/>
    <p:sldId id="270" r:id="rId9"/>
    <p:sldId id="266" r:id="rId10"/>
    <p:sldId id="275" r:id="rId11"/>
    <p:sldId id="262" r:id="rId12"/>
    <p:sldId id="263" r:id="rId13"/>
    <p:sldId id="272" r:id="rId14"/>
    <p:sldId id="264" r:id="rId15"/>
    <p:sldId id="273" r:id="rId16"/>
    <p:sldId id="276" r:id="rId17"/>
    <p:sldId id="277" r:id="rId18"/>
    <p:sldId id="278" r:id="rId19"/>
    <p:sldId id="279" r:id="rId20"/>
    <p:sldId id="25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BB01C9-191A-4D8A-A291-B46F7C4226C7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A2A404-7DB6-47E2-81A5-CDDD1303131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666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A2A404-7DB6-47E2-81A5-CDDD13031310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4786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9D18D6C7-2455-4C92-BC6E-080E42AC0146}" type="datetimeFigureOut">
              <a:rPr lang="cs-CZ" smtClean="0"/>
              <a:pPr/>
              <a:t>13.11.2014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AAABA90A-C373-4EAA-94D0-D17050561C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ravoslav%C3%AD" TargetMode="External"/><Relationship Id="rId3" Type="http://schemas.openxmlformats.org/officeDocument/2006/relationships/hyperlink" Target="https://ru.wikipedia.org/wiki/%D0%A3%D1%80%D0%B0%D0%BB%D1%8C%D1%81%D0%BA%D0%B8%D0%B5_%D0%B3%D0%BE%D1%80%D1%8B" TargetMode="External"/><Relationship Id="rId7" Type="http://schemas.openxmlformats.org/officeDocument/2006/relationships/hyperlink" Target="http://en.wikipedia.org/wiki/Eurasian_wolf" TargetMode="External"/><Relationship Id="rId2" Type="http://schemas.openxmlformats.org/officeDocument/2006/relationships/hyperlink" Target="http://cs.wikipedia.org/wiki/Evrop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olha" TargetMode="External"/><Relationship Id="rId11" Type="http://schemas.openxmlformats.org/officeDocument/2006/relationships/hyperlink" Target="http://fr.wikipedia.org/wiki/TGV" TargetMode="External"/><Relationship Id="rId5" Type="http://schemas.openxmlformats.org/officeDocument/2006/relationships/hyperlink" Target="http://commons.wikimedia.org/wiki/File:Mont_Blanc_and_Dome_du_Gouter.jpg" TargetMode="External"/><Relationship Id="rId10" Type="http://schemas.openxmlformats.org/officeDocument/2006/relationships/hyperlink" Target="http://en.wikipedia.org/wiki/File:StPetersBasilicaEarlyMorning.jpg" TargetMode="External"/><Relationship Id="rId4" Type="http://schemas.openxmlformats.org/officeDocument/2006/relationships/hyperlink" Target="http://cs.wikipedia.org/wiki/Mont_Blanc" TargetMode="External"/><Relationship Id="rId9" Type="http://schemas.openxmlformats.org/officeDocument/2006/relationships/hyperlink" Target="http://cs.wikipedia.org/wiki/Evangelick%C3%BD_kostel_(Hazlov)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6438609"/>
              </p:ext>
            </p:extLst>
          </p:nvPr>
        </p:nvGraphicFramePr>
        <p:xfrm>
          <a:off x="1142976" y="1500174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., 8.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VY_32_INOVACE_13_10Z-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Evropa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17.10. 2014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světadílech, konkrétně  o Evropě. Snímky lze použít i jako zápis do sešitu, případně k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71604" y="285728"/>
            <a:ext cx="6643734" cy="1214446"/>
          </a:xfrm>
        </p:spPr>
        <p:txBody>
          <a:bodyPr>
            <a:noAutofit/>
          </a:bodyPr>
          <a:lstStyle/>
          <a:p>
            <a:r>
              <a:rPr lang="cs-CZ" sz="4400" dirty="0" smtClean="0"/>
              <a:t>Učivo o světadílech EVROPA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718320"/>
            <a:ext cx="5114925" cy="5105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Hranice a rozloha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Hranice mezi Evropou a Asií:</a:t>
            </a:r>
          </a:p>
          <a:p>
            <a:pPr>
              <a:buNone/>
            </a:pPr>
            <a:r>
              <a:rPr lang="cs-CZ" dirty="0" smtClean="0"/>
              <a:t>pohoří Ural</a:t>
            </a:r>
          </a:p>
          <a:p>
            <a:pPr>
              <a:buNone/>
            </a:pPr>
            <a:r>
              <a:rPr lang="cs-CZ" dirty="0" smtClean="0"/>
              <a:t>řeka </a:t>
            </a:r>
            <a:r>
              <a:rPr lang="cs-CZ" dirty="0" err="1" smtClean="0"/>
              <a:t>Emba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Kaspické moře</a:t>
            </a:r>
          </a:p>
          <a:p>
            <a:pPr>
              <a:buNone/>
            </a:pPr>
            <a:r>
              <a:rPr lang="cs-CZ" dirty="0" smtClean="0"/>
              <a:t>Azovské moře</a:t>
            </a:r>
          </a:p>
          <a:p>
            <a:pPr>
              <a:buNone/>
            </a:pPr>
            <a:r>
              <a:rPr lang="cs-CZ" dirty="0" smtClean="0"/>
              <a:t>Černé moře</a:t>
            </a:r>
          </a:p>
          <a:p>
            <a:pPr>
              <a:buNone/>
            </a:pPr>
            <a:r>
              <a:rPr lang="cs-CZ" dirty="0" smtClean="0"/>
              <a:t>průliv Bospor</a:t>
            </a:r>
          </a:p>
          <a:p>
            <a:pPr>
              <a:buNone/>
            </a:pPr>
            <a:r>
              <a:rPr lang="cs-CZ" dirty="0" smtClean="0"/>
              <a:t>průliv Dardanely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Rozloha: 10 mil. km</a:t>
            </a:r>
            <a:r>
              <a:rPr lang="cs-CZ" baseline="30000" dirty="0" smtClean="0"/>
              <a:t>2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s://upload.wikimedia.org/wikipedia/commons/7/7f/Ural_mountains_3_448122223_93fa978a6d_b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0"/>
            <a:ext cx="8143900" cy="577389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15338" y="6072206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Ural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Členitost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smtClean="0"/>
              <a:t>Ostrovy: Island</a:t>
            </a:r>
            <a:r>
              <a:rPr lang="cs-CZ" sz="2800" dirty="0" smtClean="0"/>
              <a:t>, Britské o., Baleáry, Sardinie, Korsika, Sicílie, Malta, Kréta</a:t>
            </a:r>
          </a:p>
          <a:p>
            <a:r>
              <a:rPr lang="cs-CZ" sz="2800" dirty="0" smtClean="0"/>
              <a:t>Poloostrovy: Skandinávský, Jutský, Pyrenejský,  Apeninský, Balkánský, Peloponés, Krym</a:t>
            </a:r>
          </a:p>
          <a:p>
            <a:r>
              <a:rPr lang="cs-CZ" sz="2800" dirty="0" smtClean="0"/>
              <a:t>Zálivy: Botnický, Biskajský, </a:t>
            </a:r>
          </a:p>
          <a:p>
            <a:r>
              <a:rPr lang="cs-CZ" sz="2800" dirty="0" smtClean="0"/>
              <a:t>Moře: Bílé, Norské, Baltské, Severní, Středozemní, Jaderské, Egejské, Černé</a:t>
            </a:r>
          </a:p>
          <a:p>
            <a:r>
              <a:rPr lang="cs-CZ" sz="2800" dirty="0" smtClean="0"/>
              <a:t>Průlivy: Lamanšský, Gibraltarský, Dardanely, Bospor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585" y="1"/>
            <a:ext cx="842441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2976" y="1500174"/>
            <a:ext cx="7543824" cy="4857784"/>
          </a:xfrm>
        </p:spPr>
        <p:txBody>
          <a:bodyPr>
            <a:normAutofit fontScale="92500"/>
          </a:bodyPr>
          <a:lstStyle/>
          <a:p>
            <a:r>
              <a:rPr lang="cs-CZ" sz="2600" dirty="0" smtClean="0"/>
              <a:t>Pohoří:  </a:t>
            </a:r>
          </a:p>
          <a:p>
            <a:pPr>
              <a:buNone/>
            </a:pPr>
            <a:r>
              <a:rPr lang="cs-CZ" sz="2600" dirty="0" smtClean="0"/>
              <a:t>   Alpy – </a:t>
            </a:r>
            <a:r>
              <a:rPr lang="cs-CZ" sz="2600" dirty="0" err="1" smtClean="0"/>
              <a:t>h</a:t>
            </a:r>
            <a:r>
              <a:rPr lang="cs-CZ" sz="2600" dirty="0" smtClean="0"/>
              <a:t>. </a:t>
            </a:r>
            <a:r>
              <a:rPr lang="cs-CZ" sz="2600" dirty="0" err="1" smtClean="0"/>
              <a:t>Mont</a:t>
            </a:r>
            <a:r>
              <a:rPr lang="cs-CZ" sz="2600" dirty="0" smtClean="0"/>
              <a:t> </a:t>
            </a:r>
            <a:r>
              <a:rPr lang="cs-CZ" sz="2600" dirty="0" err="1" smtClean="0"/>
              <a:t>Blanc</a:t>
            </a:r>
            <a:r>
              <a:rPr lang="cs-CZ" sz="2600" dirty="0" smtClean="0"/>
              <a:t> 4810 m n. m.</a:t>
            </a:r>
          </a:p>
          <a:p>
            <a:pPr>
              <a:buNone/>
            </a:pPr>
            <a:r>
              <a:rPr lang="cs-CZ" sz="2600" dirty="0" smtClean="0"/>
              <a:t>   Pyreneje,  Apeniny,  Skandinávské </a:t>
            </a:r>
            <a:r>
              <a:rPr lang="cs-CZ" sz="2600" dirty="0" err="1" smtClean="0"/>
              <a:t>poh</a:t>
            </a:r>
            <a:r>
              <a:rPr lang="cs-CZ" sz="2600" dirty="0" smtClean="0"/>
              <a:t>., Česká vysočina, Karpaty, Dinárské hory, Stara Planina, </a:t>
            </a:r>
            <a:r>
              <a:rPr lang="cs-CZ" sz="2600" dirty="0" err="1" smtClean="0"/>
              <a:t>Pindos</a:t>
            </a:r>
            <a:r>
              <a:rPr lang="cs-CZ" sz="2600" dirty="0" smtClean="0"/>
              <a:t>, Ural</a:t>
            </a:r>
          </a:p>
          <a:p>
            <a:r>
              <a:rPr lang="cs-CZ" sz="2600" dirty="0" smtClean="0"/>
              <a:t>Činné sopky: </a:t>
            </a:r>
          </a:p>
          <a:p>
            <a:pPr>
              <a:buNone/>
            </a:pPr>
            <a:r>
              <a:rPr lang="cs-CZ" sz="2600" dirty="0" smtClean="0"/>
              <a:t>   Etna 3329 m n. m., Hekla, Vesuv, </a:t>
            </a:r>
            <a:r>
              <a:rPr lang="cs-CZ" sz="2600" dirty="0" err="1" smtClean="0"/>
              <a:t>Stromboli</a:t>
            </a:r>
            <a:endParaRPr lang="cs-CZ" sz="2600" dirty="0" smtClean="0"/>
          </a:p>
          <a:p>
            <a:r>
              <a:rPr lang="cs-CZ" sz="2600" dirty="0" smtClean="0"/>
              <a:t>Nejníže položený bod: </a:t>
            </a:r>
          </a:p>
          <a:p>
            <a:pPr>
              <a:buNone/>
            </a:pPr>
            <a:r>
              <a:rPr lang="cs-CZ" sz="2600" dirty="0" smtClean="0"/>
              <a:t>    -28 m n. m. v Kaspické nížině</a:t>
            </a:r>
          </a:p>
          <a:p>
            <a:r>
              <a:rPr lang="cs-CZ" sz="2600" dirty="0" smtClean="0"/>
              <a:t>Nížiny:</a:t>
            </a:r>
          </a:p>
          <a:p>
            <a:pPr>
              <a:buNone/>
            </a:pPr>
            <a:r>
              <a:rPr lang="cs-CZ" sz="2600" dirty="0" smtClean="0"/>
              <a:t>   Francouzská, Severoněmecká, </a:t>
            </a:r>
            <a:r>
              <a:rPr lang="cs-CZ" sz="2600" dirty="0" err="1" smtClean="0"/>
              <a:t>Středopolská</a:t>
            </a:r>
            <a:r>
              <a:rPr lang="cs-CZ" sz="2600" dirty="0" smtClean="0"/>
              <a:t>, Pádská, Velká uherská, Valašská, Východoevropská, Kaspická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861" y="0"/>
            <a:ext cx="6343409" cy="47575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836" y="4757557"/>
            <a:ext cx="3076668" cy="2128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 flipV="1">
            <a:off x="539552" y="3429000"/>
            <a:ext cx="2880320" cy="2392571"/>
          </a:xfrm>
          <a:prstGeom prst="straightConnector1">
            <a:avLst/>
          </a:prstGeom>
          <a:ln w="15875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7667836" y="4900518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Mont Blanc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Úmoří: Atlantského a Severního ledového oceánu a bezodtoká oblast v povodí Volhy</a:t>
            </a:r>
          </a:p>
          <a:p>
            <a:r>
              <a:rPr lang="cs-CZ" dirty="0" smtClean="0"/>
              <a:t>Řeky: Volha - největší</a:t>
            </a:r>
          </a:p>
          <a:p>
            <a:pPr>
              <a:buNone/>
            </a:pPr>
            <a:r>
              <a:rPr lang="cs-CZ" dirty="0" smtClean="0"/>
              <a:t>   Další řeky: Don, Dněpr, Dunaj, Pád,</a:t>
            </a:r>
            <a:r>
              <a:rPr lang="cs-CZ" dirty="0" err="1" smtClean="0"/>
              <a:t>Rhôna</a:t>
            </a:r>
            <a:r>
              <a:rPr lang="cs-CZ" dirty="0" smtClean="0"/>
              <a:t>, Ebro, Seina, Temže, Rýn, Labe, Odra, Visla</a:t>
            </a:r>
          </a:p>
          <a:p>
            <a:r>
              <a:rPr lang="cs-CZ" dirty="0" smtClean="0"/>
              <a:t>Jezera: Ladožské - největší</a:t>
            </a:r>
          </a:p>
          <a:p>
            <a:pPr>
              <a:buNone/>
            </a:pPr>
            <a:r>
              <a:rPr lang="cs-CZ" dirty="0" smtClean="0"/>
              <a:t>   Další jezera: Oněžské, </a:t>
            </a:r>
            <a:r>
              <a:rPr lang="cs-CZ" dirty="0" err="1" smtClean="0"/>
              <a:t>Vänern</a:t>
            </a:r>
            <a:r>
              <a:rPr lang="cs-CZ" dirty="0" smtClean="0"/>
              <a:t>, </a:t>
            </a:r>
            <a:r>
              <a:rPr lang="cs-CZ" dirty="0" err="1" smtClean="0"/>
              <a:t>Saimaa</a:t>
            </a:r>
            <a:r>
              <a:rPr lang="cs-CZ" dirty="0" smtClean="0"/>
              <a:t>, Loch </a:t>
            </a:r>
            <a:r>
              <a:rPr lang="cs-CZ" dirty="0" err="1" smtClean="0"/>
              <a:t>Ness</a:t>
            </a:r>
            <a:r>
              <a:rPr lang="cs-CZ" dirty="0" smtClean="0"/>
              <a:t>, Ženevské, Bodamské, Balaton</a:t>
            </a:r>
          </a:p>
          <a:p>
            <a:pPr>
              <a:buNone/>
            </a:pPr>
            <a:r>
              <a:rPr lang="cs-CZ" dirty="0" smtClean="0"/>
              <a:t>   Většina evropských jezer je ledovcového původu.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0"/>
            <a:ext cx="8172400" cy="612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660232" y="6149787"/>
            <a:ext cx="42839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/>
              <a:t>Volha</a:t>
            </a:r>
            <a:r>
              <a:rPr lang="en-US" dirty="0" smtClean="0"/>
              <a:t> v </a:t>
            </a:r>
            <a:r>
              <a:rPr lang="en-US" dirty="0" err="1" smtClean="0"/>
              <a:t>Rusku</a:t>
            </a:r>
            <a:r>
              <a:rPr lang="en-US" dirty="0" smtClean="0"/>
              <a:t> (</a:t>
            </a:r>
            <a:r>
              <a:rPr lang="en-US" dirty="0" err="1" smtClean="0"/>
              <a:t>Jaroslav</a:t>
            </a:r>
            <a:r>
              <a:rPr lang="en-US" dirty="0" smtClean="0"/>
              <a:t>)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Podnebí a krajiny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subtropické → subtropy</a:t>
            </a:r>
          </a:p>
          <a:p>
            <a:r>
              <a:rPr lang="cs-CZ" dirty="0" smtClean="0"/>
              <a:t>mírné → step, les mírného pásu</a:t>
            </a:r>
          </a:p>
          <a:p>
            <a:r>
              <a:rPr lang="cs-CZ" dirty="0" smtClean="0"/>
              <a:t>subpolární → tundra</a:t>
            </a:r>
          </a:p>
          <a:p>
            <a:r>
              <a:rPr lang="cs-CZ" dirty="0" smtClean="0"/>
              <a:t>polární → mrazová poušť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a živočichové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Mechy, lišejníky, smrk, bříza, dub, jasan, buk, olivovníky, borovice, cypřiše</a:t>
            </a:r>
          </a:p>
          <a:p>
            <a:r>
              <a:rPr lang="cs-CZ" dirty="0" smtClean="0"/>
              <a:t>liška polární, sob, medvěd hnědý, vlk, rosomák, sobol, jelen, los, kamzík, hadi, ještěrky, ptáci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264" y="21432"/>
            <a:ext cx="8146736" cy="60718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24328" y="6126480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v</a:t>
            </a:r>
            <a:r>
              <a:rPr lang="en-US" dirty="0" err="1" smtClean="0"/>
              <a:t>lk</a:t>
            </a:r>
            <a:r>
              <a:rPr lang="en-US" dirty="0" smtClean="0"/>
              <a:t> </a:t>
            </a:r>
            <a:r>
              <a:rPr lang="en-US" dirty="0" err="1" smtClean="0"/>
              <a:t>euroasijský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Obyvatelstvo a státy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Počet obyvatel: 730 mil.</a:t>
            </a:r>
          </a:p>
          <a:p>
            <a:r>
              <a:rPr lang="cs-CZ" dirty="0" smtClean="0"/>
              <a:t>Rasy: bílá</a:t>
            </a:r>
          </a:p>
          <a:p>
            <a:r>
              <a:rPr lang="cs-CZ" dirty="0" smtClean="0"/>
              <a:t>Náboženství: křesťanství</a:t>
            </a:r>
          </a:p>
          <a:p>
            <a:r>
              <a:rPr lang="cs-CZ" dirty="0" smtClean="0"/>
              <a:t>Stát s největší rozlohou: Rusko </a:t>
            </a:r>
          </a:p>
          <a:p>
            <a:r>
              <a:rPr lang="cs-CZ" dirty="0" smtClean="0"/>
              <a:t>Stát s největším počtem obyvatel: Rusko</a:t>
            </a:r>
          </a:p>
          <a:p>
            <a:r>
              <a:rPr lang="cs-CZ" dirty="0" smtClean="0"/>
              <a:t>Počet států: 47 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49158" y="-17314"/>
            <a:ext cx="8453538" cy="6875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309456"/>
            <a:ext cx="1809063" cy="2741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0"/>
            <a:ext cx="2254002" cy="2397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657151"/>
            <a:ext cx="2272886" cy="14660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3" name="Přímá spojnice se šipkou 2"/>
          <p:cNvCxnSpPr/>
          <p:nvPr/>
        </p:nvCxnSpPr>
        <p:spPr>
          <a:xfrm>
            <a:off x="2884446" y="764704"/>
            <a:ext cx="967474" cy="4342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se šipkou 4"/>
          <p:cNvCxnSpPr/>
          <p:nvPr/>
        </p:nvCxnSpPr>
        <p:spPr>
          <a:xfrm flipH="1" flipV="1">
            <a:off x="5724128" y="3420343"/>
            <a:ext cx="288032" cy="16648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2242617" y="5085184"/>
            <a:ext cx="0" cy="10801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Evropská </a:t>
            </a:r>
            <a:r>
              <a:rPr lang="cs-CZ" dirty="0" err="1" smtClean="0"/>
              <a:t>nej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největší ostrov – Velká Británie</a:t>
            </a:r>
          </a:p>
          <a:p>
            <a:r>
              <a:rPr lang="cs-CZ" dirty="0" smtClean="0"/>
              <a:t>největší město – Moskva (Rusko)</a:t>
            </a:r>
          </a:p>
          <a:p>
            <a:r>
              <a:rPr lang="cs-CZ" dirty="0" smtClean="0"/>
              <a:t>největší ledovec – </a:t>
            </a:r>
            <a:r>
              <a:rPr lang="cs-CZ" dirty="0" err="1" smtClean="0"/>
              <a:t>Jostedalsbreen</a:t>
            </a:r>
            <a:r>
              <a:rPr lang="cs-CZ" dirty="0" smtClean="0"/>
              <a:t> (Norsko)</a:t>
            </a:r>
          </a:p>
          <a:p>
            <a:r>
              <a:rPr lang="cs-CZ" dirty="0" smtClean="0"/>
              <a:t>nejhustší železniční síť – Česko</a:t>
            </a:r>
          </a:p>
          <a:p>
            <a:r>
              <a:rPr lang="cs-CZ" dirty="0" smtClean="0"/>
              <a:t>nejhustší silniční síť – Belgie</a:t>
            </a:r>
          </a:p>
          <a:p>
            <a:r>
              <a:rPr lang="cs-CZ" dirty="0" smtClean="0"/>
              <a:t>nejdelší silniční tunel – </a:t>
            </a:r>
            <a:r>
              <a:rPr lang="cs-CZ" dirty="0" err="1" smtClean="0"/>
              <a:t>Lærdalstunnelen</a:t>
            </a:r>
            <a:r>
              <a:rPr lang="cs-CZ" dirty="0" smtClean="0"/>
              <a:t> (Norsko)</a:t>
            </a:r>
          </a:p>
          <a:p>
            <a:r>
              <a:rPr lang="cs-CZ" dirty="0" smtClean="0"/>
              <a:t>nejdelší železniční tunel – Gotthardský tunel (Švýcarsko)</a:t>
            </a:r>
          </a:p>
          <a:p>
            <a:r>
              <a:rPr lang="cs-CZ" dirty="0" smtClean="0"/>
              <a:t>nejrychlejší vlak – TGV (Francie)</a:t>
            </a:r>
          </a:p>
          <a:p>
            <a:r>
              <a:rPr lang="cs-CZ" dirty="0" smtClean="0"/>
              <a:t>nejdelší most - </a:t>
            </a:r>
            <a:r>
              <a:rPr lang="cs-CZ" dirty="0" err="1" smtClean="0"/>
              <a:t>Most</a:t>
            </a:r>
            <a:r>
              <a:rPr lang="cs-CZ" dirty="0" smtClean="0"/>
              <a:t> </a:t>
            </a:r>
            <a:r>
              <a:rPr lang="cs-CZ" dirty="0" err="1" smtClean="0"/>
              <a:t>Vasco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Gama (Portugalsko)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0"/>
            <a:ext cx="8172400" cy="612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44408" y="6196662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TGV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756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Odpověz na otázky: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sz="3600" dirty="0"/>
              <a:t>Které pohoří je nejvyšší, jak se jmenuje jeho nejvyšší hora a kolik měří</a:t>
            </a:r>
            <a:r>
              <a:rPr lang="cs-CZ" sz="3600" dirty="0" smtClean="0"/>
              <a:t>?</a:t>
            </a:r>
            <a:endParaRPr lang="cs-CZ" sz="3600" dirty="0"/>
          </a:p>
          <a:p>
            <a:pPr marL="596646" indent="-514350">
              <a:buFont typeface="+mj-lt"/>
              <a:buAutoNum type="arabicPeriod"/>
            </a:pPr>
            <a:r>
              <a:rPr lang="cs-CZ" sz="3600" dirty="0" smtClean="0"/>
              <a:t>Jak </a:t>
            </a:r>
            <a:r>
              <a:rPr lang="cs-CZ" sz="3600" dirty="0"/>
              <a:t>se jmenuje nejhlubší proláklina</a:t>
            </a:r>
            <a:r>
              <a:rPr lang="cs-CZ" sz="3600" dirty="0" smtClean="0"/>
              <a:t>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3600" dirty="0"/>
              <a:t>Jak se jmenuje </a:t>
            </a:r>
            <a:r>
              <a:rPr lang="cs-CZ" sz="3600" dirty="0" smtClean="0"/>
              <a:t>nejvyšší sopka?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3600" dirty="0" smtClean="0"/>
              <a:t>Která řeka je největší?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3600" dirty="0"/>
              <a:t>Které jezero je největší</a:t>
            </a:r>
            <a:r>
              <a:rPr lang="cs-CZ" sz="3600" dirty="0" smtClean="0"/>
              <a:t>?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3600" dirty="0" smtClean="0"/>
              <a:t>Jakého původu je většina jezer?</a:t>
            </a:r>
            <a:endParaRPr lang="cs-CZ" sz="3600" dirty="0"/>
          </a:p>
          <a:p>
            <a:pPr marL="596646" indent="-514350">
              <a:buFont typeface="+mj-lt"/>
              <a:buAutoNum type="arabicPeriod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7160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sz="2400" dirty="0"/>
              <a:t>Které pohoří je nejvyšší, jak se jmenuje jeho nejvyšší hora a kolik měří</a:t>
            </a:r>
            <a:r>
              <a:rPr lang="cs-CZ" sz="2400" dirty="0" smtClean="0"/>
              <a:t>?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Alpy, </a:t>
            </a:r>
            <a:r>
              <a:rPr lang="cs-CZ" sz="2400" dirty="0">
                <a:solidFill>
                  <a:srgbClr val="FF0000"/>
                </a:solidFill>
              </a:rPr>
              <a:t>h. </a:t>
            </a:r>
            <a:r>
              <a:rPr lang="cs-CZ" sz="2400" dirty="0" err="1">
                <a:solidFill>
                  <a:srgbClr val="FF0000"/>
                </a:solidFill>
              </a:rPr>
              <a:t>Mont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Blanc</a:t>
            </a:r>
            <a:r>
              <a:rPr lang="cs-CZ" sz="2400" dirty="0" smtClean="0">
                <a:solidFill>
                  <a:srgbClr val="FF0000"/>
                </a:solidFill>
              </a:rPr>
              <a:t>, </a:t>
            </a:r>
            <a:r>
              <a:rPr lang="cs-CZ" sz="2400" dirty="0">
                <a:solidFill>
                  <a:srgbClr val="FF0000"/>
                </a:solidFill>
              </a:rPr>
              <a:t>4810 m n. m.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 smtClean="0"/>
              <a:t>Jak </a:t>
            </a:r>
            <a:r>
              <a:rPr lang="cs-CZ" sz="2400" dirty="0"/>
              <a:t>se jmenuje nejhlubší proláklina</a:t>
            </a:r>
            <a:r>
              <a:rPr lang="cs-CZ" sz="2400" dirty="0" smtClean="0"/>
              <a:t>?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v </a:t>
            </a:r>
            <a:r>
              <a:rPr lang="cs-CZ" sz="2400" dirty="0">
                <a:solidFill>
                  <a:srgbClr val="FF0000"/>
                </a:solidFill>
              </a:rPr>
              <a:t>Kaspické </a:t>
            </a:r>
            <a:r>
              <a:rPr lang="cs-CZ" sz="2400" dirty="0" smtClean="0">
                <a:solidFill>
                  <a:srgbClr val="FF0000"/>
                </a:solidFill>
              </a:rPr>
              <a:t>nížině </a:t>
            </a:r>
            <a:r>
              <a:rPr lang="cs-CZ" sz="2400" dirty="0">
                <a:solidFill>
                  <a:srgbClr val="FF0000"/>
                </a:solidFill>
              </a:rPr>
              <a:t>-28 m n. m. 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dirty="0"/>
              <a:t>Jak se jmenuje nejvyšší </a:t>
            </a:r>
            <a:r>
              <a:rPr lang="cs-CZ" sz="2400" dirty="0" smtClean="0"/>
              <a:t>sopka?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Etna</a:t>
            </a:r>
            <a:endParaRPr lang="cs-CZ" sz="2400" dirty="0">
              <a:solidFill>
                <a:srgbClr val="FF0000"/>
              </a:solidFill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sz="2400" dirty="0"/>
              <a:t>Která řeka je největší</a:t>
            </a:r>
            <a:r>
              <a:rPr lang="cs-CZ" sz="2400" dirty="0" smtClean="0"/>
              <a:t>?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Volha</a:t>
            </a:r>
            <a:endParaRPr lang="cs-CZ" sz="2400" dirty="0">
              <a:solidFill>
                <a:srgbClr val="FF0000"/>
              </a:solidFill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sz="2400" dirty="0"/>
              <a:t>Které jezero je největší</a:t>
            </a:r>
            <a:r>
              <a:rPr lang="cs-CZ" sz="2400" dirty="0" smtClean="0"/>
              <a:t>?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Ladožské</a:t>
            </a:r>
            <a:endParaRPr lang="cs-CZ" sz="2400" dirty="0">
              <a:solidFill>
                <a:srgbClr val="FF0000"/>
              </a:solidFill>
            </a:endParaRPr>
          </a:p>
          <a:p>
            <a:pPr marL="596646" indent="-514350">
              <a:buFont typeface="+mj-lt"/>
              <a:buAutoNum type="arabicPeriod"/>
            </a:pPr>
            <a:r>
              <a:rPr lang="cs-CZ" sz="2400" dirty="0"/>
              <a:t>Jakého původu je většina jezer</a:t>
            </a:r>
            <a:r>
              <a:rPr lang="cs-CZ" sz="2400" smtClean="0"/>
              <a:t>?                     </a:t>
            </a:r>
            <a:r>
              <a:rPr lang="cs-CZ" sz="2400" smtClean="0">
                <a:solidFill>
                  <a:srgbClr val="FF0000"/>
                </a:solidFill>
              </a:rPr>
              <a:t>ledovcového </a:t>
            </a:r>
            <a:r>
              <a:rPr lang="cs-CZ" sz="2400" dirty="0" smtClean="0">
                <a:solidFill>
                  <a:srgbClr val="FF0000"/>
                </a:solidFill>
              </a:rPr>
              <a:t>původu</a:t>
            </a:r>
            <a:endParaRPr lang="cs-CZ" sz="2400" dirty="0">
              <a:solidFill>
                <a:srgbClr val="FF0000"/>
              </a:solidFill>
            </a:endParaRP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3385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1050" dirty="0"/>
              <a:t>WIKIPEDIA COMMONS. </a:t>
            </a:r>
            <a:r>
              <a:rPr lang="en-US" sz="1050" i="1" dirty="0"/>
              <a:t>Europe </a:t>
            </a:r>
            <a:r>
              <a:rPr lang="en-US" sz="1050" i="1" dirty="0" err="1"/>
              <a:t>ortographic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2"/>
              </a:rPr>
              <a:t>http://</a:t>
            </a:r>
            <a:r>
              <a:rPr lang="en-US" sz="1050" dirty="0" smtClean="0">
                <a:hlinkClick r:id="rId2"/>
              </a:rPr>
              <a:t>cs.wikipedia.org/wiki/Evropa#mediaviewer/File:Europe_orthographic_Caucasus_Urals_boundary.svg</a:t>
            </a:r>
            <a:endParaRPr lang="en-US" sz="1050" dirty="0" smtClean="0"/>
          </a:p>
          <a:p>
            <a:r>
              <a:rPr lang="cs-CZ" sz="1050" dirty="0" smtClean="0"/>
              <a:t>WIKIPEDIA COMMONS. </a:t>
            </a:r>
            <a:r>
              <a:rPr lang="cs-CZ" sz="1050" i="1" dirty="0" smtClean="0"/>
              <a:t>Ural </a:t>
            </a:r>
            <a:r>
              <a:rPr lang="cs-CZ" sz="1050" i="1" dirty="0" err="1" smtClean="0"/>
              <a:t>Mountains</a:t>
            </a:r>
            <a:r>
              <a:rPr lang="cs-CZ" sz="1050" dirty="0" smtClean="0"/>
              <a:t> [online]. [cit. 25.9.2014]. Dostupný na WWW: </a:t>
            </a:r>
            <a:r>
              <a:rPr lang="cs-CZ" sz="1050" dirty="0" smtClean="0">
                <a:hlinkClick r:id="rId3"/>
              </a:rPr>
              <a:t>https://ru.wikipedia.org/wiki/%D0%A3%D1%80%D0%B0%D0%BB%D1%8C%D1%81%D0%BA%D0%B8%D0%B5_%D0%B3%D0%BE%D1%80%D1%8B#mediaviewer/File:Ural_mountains_3_448122223_93fa978a6d_b.jpg</a:t>
            </a:r>
            <a:endParaRPr lang="en-US" sz="1050" dirty="0" smtClean="0"/>
          </a:p>
          <a:p>
            <a:r>
              <a:rPr lang="en-US" sz="1050" dirty="0"/>
              <a:t>WIKIPEDIA COMMONS. </a:t>
            </a:r>
            <a:r>
              <a:rPr lang="en-US" sz="1050" i="1" dirty="0"/>
              <a:t>Europe topography map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2"/>
              </a:rPr>
              <a:t>http://</a:t>
            </a:r>
            <a:r>
              <a:rPr lang="en-US" sz="1050" dirty="0" smtClean="0">
                <a:hlinkClick r:id="rId2"/>
              </a:rPr>
              <a:t>cs.wikipedia.org/wiki/Evropa#mediaviewer/File:Europe_topography_map.png</a:t>
            </a:r>
            <a:endParaRPr lang="en-US" sz="1050" dirty="0" smtClean="0"/>
          </a:p>
          <a:p>
            <a:r>
              <a:rPr lang="en-US" sz="1050" dirty="0"/>
              <a:t>WIKIPEDIA COMMONS. </a:t>
            </a:r>
            <a:r>
              <a:rPr lang="en-US" sz="1050" i="1" dirty="0"/>
              <a:t>Mount Blanc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4"/>
              </a:rPr>
              <a:t>http://</a:t>
            </a:r>
            <a:r>
              <a:rPr lang="en-US" sz="1050" dirty="0" smtClean="0">
                <a:hlinkClick r:id="rId4"/>
              </a:rPr>
              <a:t>cs.wikipedia.org/wiki/Mont_Blanc</a:t>
            </a:r>
            <a:endParaRPr lang="en-US" sz="1050" dirty="0" smtClean="0"/>
          </a:p>
          <a:p>
            <a:r>
              <a:rPr lang="en-US" sz="1050" dirty="0"/>
              <a:t>WITTERMANS, </a:t>
            </a:r>
            <a:r>
              <a:rPr lang="en-US" sz="1050" dirty="0" err="1"/>
              <a:t>Tinelot</a:t>
            </a:r>
            <a:r>
              <a:rPr lang="en-US" sz="1050" dirty="0"/>
              <a:t>. </a:t>
            </a:r>
            <a:r>
              <a:rPr lang="en-US" sz="1050" i="1" dirty="0"/>
              <a:t>Mount Blanc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5"/>
              </a:rPr>
              <a:t>http://</a:t>
            </a:r>
            <a:r>
              <a:rPr lang="en-US" sz="1050" dirty="0" smtClean="0">
                <a:hlinkClick r:id="rId5"/>
              </a:rPr>
              <a:t>commons.wikimedia.org/wiki/File:Mont_Blanc_and_Dome_du_Gouter.jpg</a:t>
            </a:r>
            <a:endParaRPr lang="en-US" sz="1050" dirty="0" smtClean="0"/>
          </a:p>
          <a:p>
            <a:r>
              <a:rPr lang="en-US" sz="1050" dirty="0"/>
              <a:t>WIKIPEDIA COMMONS. </a:t>
            </a:r>
            <a:r>
              <a:rPr lang="en-US" sz="1050" i="1" dirty="0"/>
              <a:t>Russia River Volga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6"/>
              </a:rPr>
              <a:t>http://</a:t>
            </a:r>
            <a:r>
              <a:rPr lang="en-US" sz="1050" dirty="0" smtClean="0">
                <a:hlinkClick r:id="rId6"/>
              </a:rPr>
              <a:t>cs.wikipedia.org/wiki/Volha#mediaviewer/File:Russia_River_Volga.jpg</a:t>
            </a:r>
            <a:endParaRPr lang="en-US" sz="1050" dirty="0" smtClean="0"/>
          </a:p>
          <a:p>
            <a:r>
              <a:rPr lang="en-US" sz="1050" dirty="0"/>
              <a:t>BERTIER, Antoine. </a:t>
            </a:r>
            <a:r>
              <a:rPr lang="en-US" sz="1050" i="1" dirty="0" err="1"/>
              <a:t>Canis</a:t>
            </a:r>
            <a:r>
              <a:rPr lang="en-US" sz="1050" i="1" dirty="0"/>
              <a:t> lupus </a:t>
            </a:r>
            <a:r>
              <a:rPr lang="en-US" sz="1050" i="1" dirty="0" err="1"/>
              <a:t>lupus</a:t>
            </a:r>
            <a:r>
              <a:rPr lang="en-US" sz="1050" i="1" dirty="0"/>
              <a:t> </a:t>
            </a:r>
            <a:r>
              <a:rPr lang="en-US" sz="1050" i="1" dirty="0" err="1"/>
              <a:t>Parc</a:t>
            </a:r>
            <a:r>
              <a:rPr lang="en-US" sz="1050" i="1" dirty="0"/>
              <a:t> de </a:t>
            </a:r>
            <a:r>
              <a:rPr lang="en-US" sz="1050" i="1" dirty="0" err="1"/>
              <a:t>Courzieu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7"/>
              </a:rPr>
              <a:t>http://</a:t>
            </a:r>
            <a:r>
              <a:rPr lang="en-US" sz="1050" dirty="0" smtClean="0">
                <a:hlinkClick r:id="rId7"/>
              </a:rPr>
              <a:t>en.wikipedia.org/wiki/Eurasian_wolf#mediaviewer/File:Canis_lupus_lupus_Parc_de_Courzieu.jpg</a:t>
            </a:r>
            <a:endParaRPr lang="en-US" sz="1050" dirty="0" smtClean="0"/>
          </a:p>
          <a:p>
            <a:r>
              <a:rPr lang="en-US" sz="1050" dirty="0"/>
              <a:t>MAŇAS, Michael. </a:t>
            </a:r>
            <a:r>
              <a:rPr lang="en-US" sz="1050" i="1" dirty="0" err="1"/>
              <a:t>Kostel</a:t>
            </a:r>
            <a:r>
              <a:rPr lang="en-US" sz="1050" i="1" dirty="0"/>
              <a:t> </a:t>
            </a:r>
            <a:r>
              <a:rPr lang="en-US" sz="1050" i="1" dirty="0" err="1"/>
              <a:t>Sv</a:t>
            </a:r>
            <a:r>
              <a:rPr lang="en-US" sz="1050" i="1" dirty="0"/>
              <a:t>. </a:t>
            </a:r>
            <a:r>
              <a:rPr lang="en-US" sz="1050" i="1" dirty="0" err="1"/>
              <a:t>Gorazda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8"/>
              </a:rPr>
              <a:t>http://cs.wikipedia.org/wiki/Pravoslav%C3%AD#mediaviewer/File:Kostel_Sv._</a:t>
            </a:r>
            <a:r>
              <a:rPr lang="en-US" sz="1050" dirty="0" smtClean="0">
                <a:hlinkClick r:id="rId8"/>
              </a:rPr>
              <a:t>Gorazda.jpg</a:t>
            </a:r>
            <a:endParaRPr lang="en-US" sz="1050" dirty="0" smtClean="0"/>
          </a:p>
          <a:p>
            <a:r>
              <a:rPr lang="en-US" sz="1050" dirty="0"/>
              <a:t>WIKIPEDIA COMMONS. </a:t>
            </a:r>
            <a:r>
              <a:rPr lang="en-US" sz="1050" i="1" dirty="0"/>
              <a:t>Evangelic church in </a:t>
            </a:r>
            <a:r>
              <a:rPr lang="en-US" sz="1050" i="1" dirty="0" err="1"/>
              <a:t>Hazlov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9"/>
              </a:rPr>
              <a:t>http://cs.wikipedia.org/wiki/Evangelick%C3%BD_kostel_%</a:t>
            </a:r>
            <a:r>
              <a:rPr lang="en-US" sz="1050" dirty="0" smtClean="0">
                <a:hlinkClick r:id="rId9"/>
              </a:rPr>
              <a:t>28Hazlov%29#mediaviewer/File:Evangelic_church_in_Hazlov.jpg</a:t>
            </a:r>
            <a:endParaRPr lang="en-US" sz="1050" dirty="0" smtClean="0"/>
          </a:p>
          <a:p>
            <a:r>
              <a:rPr lang="en-US" sz="1050" dirty="0"/>
              <a:t>TILLE, Andreas. </a:t>
            </a:r>
            <a:r>
              <a:rPr lang="en-US" sz="1050" i="1" dirty="0"/>
              <a:t>St. Peter's Basilica at Early Morning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 dirty="0"/>
              <a:t> WWW: </a:t>
            </a:r>
            <a:r>
              <a:rPr lang="en-US" sz="1050" dirty="0">
                <a:hlinkClick r:id="rId10"/>
              </a:rPr>
              <a:t>http://</a:t>
            </a:r>
            <a:r>
              <a:rPr lang="en-US" sz="1050" dirty="0" smtClean="0">
                <a:hlinkClick r:id="rId10"/>
              </a:rPr>
              <a:t>en.wikipedia.org/wiki/File:StPetersBasilicaEarlyMorning.jpg</a:t>
            </a:r>
            <a:endParaRPr lang="en-US" sz="1050" dirty="0" smtClean="0"/>
          </a:p>
          <a:p>
            <a:r>
              <a:rPr lang="en-US" sz="1050" dirty="0"/>
              <a:t>WIKIPEDIA COMMONS. </a:t>
            </a:r>
            <a:r>
              <a:rPr lang="en-US" sz="1050" i="1" dirty="0" err="1"/>
              <a:t>Gare</a:t>
            </a:r>
            <a:r>
              <a:rPr lang="en-US" sz="1050" i="1" dirty="0"/>
              <a:t> de </a:t>
            </a:r>
            <a:r>
              <a:rPr lang="en-US" sz="1050" i="1" dirty="0" err="1"/>
              <a:t>l'Est</a:t>
            </a:r>
            <a:r>
              <a:rPr lang="en-US" sz="1050" i="1" dirty="0"/>
              <a:t> - mars 2013 - TGV </a:t>
            </a:r>
            <a:r>
              <a:rPr lang="en-US" sz="1050" i="1" dirty="0" err="1"/>
              <a:t>reseau</a:t>
            </a:r>
            <a:r>
              <a:rPr lang="en-US" sz="1050" i="1" dirty="0"/>
              <a:t> 510 </a:t>
            </a:r>
            <a:r>
              <a:rPr lang="en-US" sz="1050" i="1" dirty="0" err="1"/>
              <a:t>carmillon</a:t>
            </a:r>
            <a:r>
              <a:rPr lang="en-US" sz="1050" dirty="0"/>
              <a:t> [online]. [cit. 25.9.2014]. </a:t>
            </a:r>
            <a:r>
              <a:rPr lang="en-US" sz="1050" dirty="0" err="1"/>
              <a:t>Dostupný</a:t>
            </a:r>
            <a:r>
              <a:rPr lang="en-US" sz="1050" dirty="0"/>
              <a:t> </a:t>
            </a:r>
            <a:r>
              <a:rPr lang="en-US" sz="1050" dirty="0" err="1"/>
              <a:t>na</a:t>
            </a:r>
            <a:r>
              <a:rPr lang="en-US" sz="1050"/>
              <a:t> WWW: </a:t>
            </a:r>
            <a:r>
              <a:rPr lang="en-US" sz="1050">
                <a:hlinkClick r:id="rId11"/>
              </a:rPr>
              <a:t>http://fr.wikipedia.org/wiki/TGV#mediaviewer/File:Gare_de_l%27Est_-_mars_2013_-_</a:t>
            </a:r>
            <a:r>
              <a:rPr lang="en-US" sz="1050" smtClean="0">
                <a:hlinkClick r:id="rId11"/>
              </a:rPr>
              <a:t>TGV_reseau_510_carmillon.JPG</a:t>
            </a:r>
            <a:endParaRPr lang="en-US" sz="1050" smtClean="0"/>
          </a:p>
          <a:p>
            <a:r>
              <a:rPr lang="cs-CZ" sz="1050" smtClean="0"/>
              <a:t>Autorem </a:t>
            </a:r>
            <a:r>
              <a:rPr lang="cs-CZ" sz="1050" dirty="0" smtClean="0"/>
              <a:t>materiálu a všech jeho částí, není-li uvedeno jinak, je Mgr. Dagmar Laštovičková</a:t>
            </a:r>
            <a:endParaRPr lang="cs-CZ" sz="105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Vlastní 10">
      <a:dk1>
        <a:sysClr val="windowText" lastClr="000000"/>
      </a:dk1>
      <a:lt1>
        <a:sysClr val="window" lastClr="FFFFFF"/>
      </a:lt1>
      <a:dk2>
        <a:srgbClr val="676A55"/>
      </a:dk2>
      <a:lt2>
        <a:srgbClr val="898E56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302</TotalTime>
  <Words>875</Words>
  <Application>Microsoft Office PowerPoint</Application>
  <PresentationFormat>Předvádění na obrazovce (4:3)</PresentationFormat>
  <Paragraphs>116</Paragraphs>
  <Slides>20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6" baseType="lpstr">
      <vt:lpstr>Calibri</vt:lpstr>
      <vt:lpstr>Gill Sans MT</vt:lpstr>
      <vt:lpstr>Times New Roman</vt:lpstr>
      <vt:lpstr>Verdana</vt:lpstr>
      <vt:lpstr>Wingdings 2</vt:lpstr>
      <vt:lpstr>Slunovrat</vt:lpstr>
      <vt:lpstr>Prezentace aplikace PowerPoint</vt:lpstr>
      <vt:lpstr>Učivo o světadílech EVROPA</vt:lpstr>
      <vt:lpstr>Hranice a rozloha</vt:lpstr>
      <vt:lpstr>Prezentace aplikace PowerPoint</vt:lpstr>
      <vt:lpstr>Členitost</vt:lpstr>
      <vt:lpstr>Prezentace aplikace PowerPoint</vt:lpstr>
      <vt:lpstr>Povrch</vt:lpstr>
      <vt:lpstr>Prezentace aplikace PowerPoint</vt:lpstr>
      <vt:lpstr>Vodstvo</vt:lpstr>
      <vt:lpstr>Prezentace aplikace PowerPoint</vt:lpstr>
      <vt:lpstr>Podnebí a krajiny</vt:lpstr>
      <vt:lpstr>Rostliny a živočichové</vt:lpstr>
      <vt:lpstr>Prezentace aplikace PowerPoint</vt:lpstr>
      <vt:lpstr>Obyvatelstvo a státy</vt:lpstr>
      <vt:lpstr>Prezentace aplikace PowerPoint</vt:lpstr>
      <vt:lpstr>Evropská nej:</vt:lpstr>
      <vt:lpstr>Prezentace aplikace PowerPoint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54</cp:revision>
  <dcterms:created xsi:type="dcterms:W3CDTF">2014-09-11T15:02:47Z</dcterms:created>
  <dcterms:modified xsi:type="dcterms:W3CDTF">2014-11-13T11:19:50Z</dcterms:modified>
</cp:coreProperties>
</file>