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customXml/itemProps8.xml" ContentType="application/vnd.openxmlformats-officedocument.customXmlProperties+xml"/>
  <Override PartName="/customXml/itemProps9.xml" ContentType="application/vnd.openxmlformats-officedocument.customXmlProperties+xml"/>
  <Override PartName="/ppt/slideLayouts/slideLayout10.xml" ContentType="application/vnd.openxmlformats-officedocument.presentationml.slideLayout+xml"/>
  <Override PartName="/customXml/itemProps6.xml" ContentType="application/vnd.openxmlformats-officedocument.customXmlProperties+xml"/>
  <Override PartName="/customXml/itemProps7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0"/>
  </p:sldMasterIdLst>
  <p:sldIdLst>
    <p:sldId id="257" r:id="rId11"/>
    <p:sldId id="256" r:id="rId12"/>
    <p:sldId id="263" r:id="rId13"/>
    <p:sldId id="258" r:id="rId14"/>
    <p:sldId id="260" r:id="rId15"/>
    <p:sldId id="276" r:id="rId16"/>
    <p:sldId id="277" r:id="rId17"/>
    <p:sldId id="262" r:id="rId18"/>
    <p:sldId id="261" r:id="rId19"/>
    <p:sldId id="264" r:id="rId20"/>
    <p:sldId id="266" r:id="rId21"/>
    <p:sldId id="267" r:id="rId22"/>
    <p:sldId id="272" r:id="rId23"/>
    <p:sldId id="269" r:id="rId24"/>
    <p:sldId id="270" r:id="rId25"/>
    <p:sldId id="271" r:id="rId26"/>
    <p:sldId id="278" r:id="rId27"/>
    <p:sldId id="279" r:id="rId28"/>
    <p:sldId id="274" r:id="rId29"/>
    <p:sldId id="275" r:id="rId30"/>
    <p:sldId id="280" r:id="rId31"/>
    <p:sldId id="281" r:id="rId32"/>
    <p:sldId id="259" r:id="rId3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780" y="-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presProps" Target="presProps.xml"/><Relationship Id="rId7" Type="http://schemas.openxmlformats.org/officeDocument/2006/relationships/customXml" Target="../customXml/item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tableStyles" Target="tableStyles.xml"/><Relationship Id="rId5" Type="http://schemas.openxmlformats.org/officeDocument/2006/relationships/customXml" Target="../customXml/item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1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customXml" Target="../customXml/item4.xml"/><Relationship Id="rId9" Type="http://schemas.openxmlformats.org/officeDocument/2006/relationships/customXml" Target="../customXml/item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8F01-FB78-48C1-BCF3-31FB386707B3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D7211BD-1F3B-4C4B-950A-6C1085C59D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8F01-FB78-48C1-BCF3-31FB386707B3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D7211BD-1F3B-4C4B-950A-6C1085C59D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8F01-FB78-48C1-BCF3-31FB386707B3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211BD-1F3B-4C4B-950A-6C1085C59D4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8F01-FB78-48C1-BCF3-31FB386707B3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211BD-1F3B-4C4B-950A-6C1085C59D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8F01-FB78-48C1-BCF3-31FB386707B3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D7211BD-1F3B-4C4B-950A-6C1085C59D4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8F01-FB78-48C1-BCF3-31FB386707B3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211BD-1F3B-4C4B-950A-6C1085C59D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8F01-FB78-48C1-BCF3-31FB386707B3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211BD-1F3B-4C4B-950A-6C1085C59D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8F01-FB78-48C1-BCF3-31FB386707B3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211BD-1F3B-4C4B-950A-6C1085C59D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8F01-FB78-48C1-BCF3-31FB386707B3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211BD-1F3B-4C4B-950A-6C1085C59D4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8F01-FB78-48C1-BCF3-31FB386707B3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211BD-1F3B-4C4B-950A-6C1085C59D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8F01-FB78-48C1-BCF3-31FB386707B3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211BD-1F3B-4C4B-950A-6C1085C59D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EF88F01-FB78-48C1-BCF3-31FB386707B3}" type="datetimeFigureOut">
              <a:rPr lang="cs-CZ" smtClean="0"/>
              <a:pPr/>
              <a:t>26.11.2014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D7211BD-1F3B-4C4B-950A-6C1085C59D4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Indi%C3%A1ni" TargetMode="External"/><Relationship Id="rId13" Type="http://schemas.openxmlformats.org/officeDocument/2006/relationships/hyperlink" Target="http://en.wikipedia.org/wiki/Apple_Inc." TargetMode="External"/><Relationship Id="rId3" Type="http://schemas.openxmlformats.org/officeDocument/2006/relationships/hyperlink" Target="http://commons.wikimedia.org/wiki/File:Great_Seal_of_the_United_States_(obverse).svg" TargetMode="External"/><Relationship Id="rId7" Type="http://schemas.openxmlformats.org/officeDocument/2006/relationships/hyperlink" Target="http://cs.wikipedia.org/wiki/Barack_Obama" TargetMode="External"/><Relationship Id="rId12" Type="http://schemas.openxmlformats.org/officeDocument/2006/relationships/hyperlink" Target="http://en.wikipedia.org/wiki/Hamburger" TargetMode="External"/><Relationship Id="rId2" Type="http://schemas.openxmlformats.org/officeDocument/2006/relationships/hyperlink" Target="http://commons.wikimedia.org/wiki/File:Flag_of_the_United_States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US_map_-_geographic.png" TargetMode="External"/><Relationship Id="rId11" Type="http://schemas.openxmlformats.org/officeDocument/2006/relationships/hyperlink" Target="http://cs.wikipedia.org/wiki/Feder%C3%A1ln%C3%AD_%C3%BA%C5%99ad_pro_vy%C5%A1et%C5%99ov%C3%A1n%C3%AD" TargetMode="External"/><Relationship Id="rId5" Type="http://schemas.openxmlformats.org/officeDocument/2006/relationships/hyperlink" Target="http://commons.wikimedia.org/wiki/File:USA_topo_en.jpg" TargetMode="External"/><Relationship Id="rId10" Type="http://schemas.openxmlformats.org/officeDocument/2006/relationships/hyperlink" Target="http://en.wikipedia.org/wiki/New_York_City" TargetMode="External"/><Relationship Id="rId4" Type="http://schemas.openxmlformats.org/officeDocument/2006/relationships/hyperlink" Target="http://commons.wikimedia.org/wiki/File:United_States_(orthographic_projection).svg" TargetMode="External"/><Relationship Id="rId9" Type="http://schemas.openxmlformats.org/officeDocument/2006/relationships/hyperlink" Target="http://cs.wikipedia.org/wiki/Kry%C5%A1tof_Kolumbu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2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25560795"/>
              </p:ext>
            </p:extLst>
          </p:nvPr>
        </p:nvGraphicFramePr>
        <p:xfrm>
          <a:off x="1207273" y="1628800"/>
          <a:ext cx="6767513" cy="4520251"/>
        </p:xfrm>
        <a:graphic>
          <a:graphicData uri="http://schemas.openxmlformats.org/drawingml/2006/table">
            <a:tbl>
              <a:tblPr/>
              <a:tblGrid>
                <a:gridCol w="2195513"/>
                <a:gridCol w="1524000"/>
                <a:gridCol w="1524000"/>
                <a:gridCol w="1524000"/>
              </a:tblGrid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Bohdalov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CZ.1.07/1.4.00/21.3806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ŠABLONA: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III/2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Člověk a příroda, Zeměpis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6., 7., 8.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VY_32_INOVACE_15_10Z-USA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Mgr. Dagmar Laštovičková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TVORBY: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Říjen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OVĚŘENÍ: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23.10. 2014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Prezentace je určena k vysvětlení učiva o USA. Snímky lze použít i jako zápis do sešitu, případně k opakování.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14289"/>
            <a:ext cx="5753100" cy="111442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3184413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4509120"/>
            <a:ext cx="8458200" cy="1222375"/>
          </a:xfrm>
        </p:spPr>
        <p:txBody>
          <a:bodyPr>
            <a:normAutofit/>
          </a:bodyPr>
          <a:lstStyle/>
          <a:p>
            <a:r>
              <a:rPr lang="cs-CZ" sz="6600" dirty="0" smtClean="0"/>
              <a:t>USA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xmlns="" val="341817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379082" cy="3356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2247" y="4010025"/>
            <a:ext cx="2847975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588224" y="18864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vlajka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64088" y="6326697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znak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5926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</a:t>
            </a:r>
            <a:r>
              <a:rPr lang="cs-CZ" dirty="0" err="1" smtClean="0"/>
              <a:t>info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Federativní prezidentská republika</a:t>
            </a:r>
          </a:p>
          <a:p>
            <a:r>
              <a:rPr lang="cs-CZ" dirty="0" smtClean="0"/>
              <a:t>50 států</a:t>
            </a:r>
          </a:p>
          <a:p>
            <a:r>
              <a:rPr lang="cs-CZ" dirty="0" smtClean="0"/>
              <a:t>Nesousedící Aljaška (sousedí s Kanadou)</a:t>
            </a:r>
          </a:p>
          <a:p>
            <a:r>
              <a:rPr lang="cs-CZ" dirty="0" smtClean="0"/>
              <a:t>Ostrovní Havaj (v Tichém oceánu)</a:t>
            </a:r>
          </a:p>
          <a:p>
            <a:r>
              <a:rPr lang="cs-CZ" dirty="0" smtClean="0"/>
              <a:t>Sousední státy: Mexiko a Kanada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2031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30477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26"/>
            <a:ext cx="9151686" cy="6234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948264" y="6309320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topografická mapa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37784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9271"/>
            <a:ext cx="9144000" cy="7070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987824" y="6391524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státy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9819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Hlavní město Washington, D.C.</a:t>
            </a:r>
          </a:p>
          <a:p>
            <a:r>
              <a:rPr lang="cs-CZ" dirty="0" smtClean="0"/>
              <a:t>Rozloha: </a:t>
            </a:r>
            <a:r>
              <a:rPr lang="cs-CZ" dirty="0"/>
              <a:t>9 631 214 km²</a:t>
            </a:r>
            <a:endParaRPr lang="cs-CZ" dirty="0" smtClean="0"/>
          </a:p>
          <a:p>
            <a:r>
              <a:rPr lang="cs-CZ" dirty="0" smtClean="0"/>
              <a:t>Počet obyvatel: </a:t>
            </a:r>
            <a:r>
              <a:rPr lang="cs-CZ" dirty="0"/>
              <a:t>312 355 000</a:t>
            </a:r>
            <a:endParaRPr lang="cs-CZ" dirty="0" smtClean="0"/>
          </a:p>
          <a:p>
            <a:r>
              <a:rPr lang="cs-CZ" dirty="0" smtClean="0"/>
              <a:t>Úřední jazyk: angličtina</a:t>
            </a:r>
          </a:p>
          <a:p>
            <a:r>
              <a:rPr lang="cs-CZ" dirty="0" smtClean="0"/>
              <a:t>Měna: americký dolar USD</a:t>
            </a:r>
          </a:p>
          <a:p>
            <a:r>
              <a:rPr lang="cs-CZ" dirty="0" smtClean="0"/>
              <a:t>Prezident: Barack Obama</a:t>
            </a:r>
          </a:p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</p:spPr>
        <p:txBody>
          <a:bodyPr/>
          <a:lstStyle/>
          <a:p>
            <a:r>
              <a:rPr lang="cs-CZ" dirty="0" smtClean="0"/>
              <a:t>Základní </a:t>
            </a:r>
            <a:r>
              <a:rPr lang="cs-CZ" dirty="0" err="1" smtClean="0"/>
              <a:t>info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8306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-5578"/>
            <a:ext cx="5496272" cy="6861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236296" y="6309320"/>
            <a:ext cx="1907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Barack Obama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9964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Náboženství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/>
              <a:t>křesťané</a:t>
            </a:r>
            <a:r>
              <a:rPr lang="cs-CZ" dirty="0"/>
              <a:t> 76,7 %</a:t>
            </a:r>
          </a:p>
          <a:p>
            <a:pPr lvl="1"/>
            <a:r>
              <a:rPr lang="cs-CZ" dirty="0"/>
              <a:t>protestanti 52 %</a:t>
            </a:r>
          </a:p>
          <a:p>
            <a:pPr lvl="2"/>
            <a:r>
              <a:rPr lang="cs-CZ" dirty="0"/>
              <a:t>baptisté 16,3 %</a:t>
            </a:r>
          </a:p>
          <a:p>
            <a:pPr lvl="2"/>
            <a:r>
              <a:rPr lang="cs-CZ" dirty="0"/>
              <a:t>metodisté 6,8 %</a:t>
            </a:r>
          </a:p>
          <a:p>
            <a:pPr lvl="2"/>
            <a:r>
              <a:rPr lang="cs-CZ" dirty="0"/>
              <a:t>luteráni 4,6 %</a:t>
            </a:r>
          </a:p>
          <a:p>
            <a:pPr lvl="1"/>
            <a:r>
              <a:rPr lang="cs-CZ" dirty="0"/>
              <a:t>římští</a:t>
            </a:r>
            <a:r>
              <a:rPr lang="cs-CZ" b="1" dirty="0"/>
              <a:t> </a:t>
            </a:r>
            <a:r>
              <a:rPr lang="cs-CZ" dirty="0"/>
              <a:t>katolíci 24,5 %</a:t>
            </a:r>
          </a:p>
          <a:p>
            <a:r>
              <a:rPr lang="cs-CZ" b="1" dirty="0"/>
              <a:t>agnostici, ateisté, bez vyznání</a:t>
            </a:r>
            <a:r>
              <a:rPr lang="cs-CZ" dirty="0"/>
              <a:t> 14,2 %</a:t>
            </a:r>
          </a:p>
          <a:p>
            <a:r>
              <a:rPr lang="cs-CZ" b="1" dirty="0"/>
              <a:t>židé</a:t>
            </a:r>
            <a:r>
              <a:rPr lang="cs-CZ" dirty="0"/>
              <a:t> 1,6 %</a:t>
            </a:r>
          </a:p>
          <a:p>
            <a:r>
              <a:rPr lang="cs-CZ" b="1" dirty="0"/>
              <a:t>muslimové</a:t>
            </a:r>
            <a:r>
              <a:rPr lang="cs-CZ" dirty="0"/>
              <a:t> 0,6 %</a:t>
            </a:r>
          </a:p>
          <a:p>
            <a:r>
              <a:rPr lang="cs-CZ" b="1" dirty="0"/>
              <a:t>buddhisté</a:t>
            </a:r>
            <a:r>
              <a:rPr lang="cs-CZ" dirty="0"/>
              <a:t> 0,5 %</a:t>
            </a:r>
          </a:p>
          <a:p>
            <a:r>
              <a:rPr lang="cs-CZ" b="1" dirty="0"/>
              <a:t>hinduisté</a:t>
            </a:r>
            <a:r>
              <a:rPr lang="cs-CZ" dirty="0"/>
              <a:t> 0,4 %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27392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Obyvatelstvo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Původní: indiáni – později po téměř vyhlazení byli nahrazeni Afričany (levná pracovní síla, otroci). Dnes Indiáni často v rezervacích, např. kmen: </a:t>
            </a:r>
            <a:r>
              <a:rPr lang="cs-CZ" dirty="0" err="1" smtClean="0"/>
              <a:t>Navayové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Přistěhovalci (Anglie, Německo, Irsko, Mexiko, Afrika)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Rasy:</a:t>
            </a:r>
          </a:p>
          <a:p>
            <a:pPr lvl="2"/>
            <a:r>
              <a:rPr lang="cs-CZ" dirty="0" smtClean="0"/>
              <a:t>Bílá (80 %)</a:t>
            </a:r>
          </a:p>
          <a:p>
            <a:pPr lvl="2"/>
            <a:r>
              <a:rPr lang="cs-CZ" dirty="0" smtClean="0"/>
              <a:t>Černá (13 %)</a:t>
            </a:r>
          </a:p>
          <a:p>
            <a:pPr lvl="2"/>
            <a:r>
              <a:rPr lang="cs-CZ" dirty="0" smtClean="0"/>
              <a:t>Žlutá (4 %)</a:t>
            </a:r>
          </a:p>
          <a:p>
            <a:pPr lvl="2"/>
            <a:r>
              <a:rPr lang="cs-CZ" dirty="0" smtClean="0"/>
              <a:t>míšenci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8479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0"/>
            <a:ext cx="4824536" cy="6905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092280" y="645333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indián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5939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Historie USA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1000 - Vikingové</a:t>
            </a:r>
          </a:p>
          <a:p>
            <a:r>
              <a:rPr lang="cs-CZ" dirty="0" smtClean="0"/>
              <a:t>1492 - objevení (Kryštof Kolumbus - doba zámořských objevů)</a:t>
            </a:r>
          </a:p>
          <a:p>
            <a:r>
              <a:rPr lang="cs-CZ" dirty="0" smtClean="0"/>
              <a:t>16. a 17. st. –kolonizace (Nizozemsko, Španělsko, Francie, Velká Británie, Švédsko </a:t>
            </a:r>
            <a:r>
              <a:rPr lang="cs-CZ" smtClean="0"/>
              <a:t>→ vyhlazování </a:t>
            </a:r>
            <a:r>
              <a:rPr lang="cs-CZ" dirty="0" smtClean="0"/>
              <a:t>indiánů a přivážení otroků </a:t>
            </a:r>
            <a:r>
              <a:rPr lang="cs-CZ" smtClean="0"/>
              <a:t>z Afriky) </a:t>
            </a:r>
            <a:endParaRPr lang="cs-CZ" dirty="0" smtClean="0"/>
          </a:p>
          <a:p>
            <a:r>
              <a:rPr lang="cs-CZ" dirty="0" smtClean="0"/>
              <a:t>1775 - války s koloniemi o nezávislost</a:t>
            </a:r>
          </a:p>
          <a:p>
            <a:r>
              <a:rPr lang="cs-CZ" dirty="0" smtClean="0"/>
              <a:t>1776 - nezávislost</a:t>
            </a:r>
          </a:p>
          <a:p>
            <a:r>
              <a:rPr lang="cs-CZ" dirty="0" smtClean="0"/>
              <a:t>18. st. - spory mezi severem a otrokářským jihem - Válka sever proti </a:t>
            </a:r>
            <a:r>
              <a:rPr lang="cs-CZ" dirty="0"/>
              <a:t>jihu (nakonec zrušení </a:t>
            </a:r>
            <a:r>
              <a:rPr lang="cs-CZ" dirty="0" smtClean="0"/>
              <a:t>otrokářství 1865)</a:t>
            </a:r>
          </a:p>
          <a:p>
            <a:r>
              <a:rPr lang="cs-CZ" dirty="0" smtClean="0"/>
              <a:t> Za 1. a 2. sv. války na straně spojenců, vítězství</a:t>
            </a:r>
          </a:p>
          <a:p>
            <a:r>
              <a:rPr lang="cs-CZ" dirty="0" smtClean="0"/>
              <a:t>20. st. - mnoho válečných konfliktů až do dnes (studená válka – Rusko, Vietnam, Irák, Afghánistán, Sýrie a další)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4502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920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724128" y="6309320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Kryštof Kolumbus 1492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231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Velká 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New York (Socha svobody, WTC - Dvojčata, Broadway, Wall Street, Manhattan)</a:t>
            </a:r>
          </a:p>
          <a:p>
            <a:r>
              <a:rPr lang="cs-CZ" dirty="0" smtClean="0"/>
              <a:t>Chicago (na břehu</a:t>
            </a:r>
            <a:r>
              <a:rPr lang="cs-CZ" dirty="0"/>
              <a:t> Michiganského </a:t>
            </a:r>
            <a:r>
              <a:rPr lang="cs-CZ" dirty="0" smtClean="0"/>
              <a:t>jezera, průmyslové centrum)</a:t>
            </a:r>
          </a:p>
          <a:p>
            <a:r>
              <a:rPr lang="cs-CZ" dirty="0" smtClean="0"/>
              <a:t>Detroit (GMC – automobily, Ford, Chrysler) </a:t>
            </a:r>
          </a:p>
          <a:p>
            <a:r>
              <a:rPr lang="cs-CZ" dirty="0" smtClean="0"/>
              <a:t>Boston</a:t>
            </a:r>
          </a:p>
          <a:p>
            <a:r>
              <a:rPr lang="cs-CZ" dirty="0" smtClean="0"/>
              <a:t>Philadelphia</a:t>
            </a:r>
          </a:p>
          <a:p>
            <a:r>
              <a:rPr lang="cs-CZ" dirty="0"/>
              <a:t>Los Angeles (Hollywood, </a:t>
            </a:r>
            <a:r>
              <a:rPr lang="cs-CZ" dirty="0" err="1"/>
              <a:t>Beverly</a:t>
            </a:r>
            <a:r>
              <a:rPr lang="cs-CZ" dirty="0"/>
              <a:t> </a:t>
            </a:r>
            <a:r>
              <a:rPr lang="cs-CZ" dirty="0" err="1"/>
              <a:t>Hills</a:t>
            </a:r>
            <a:r>
              <a:rPr lang="cs-CZ" dirty="0"/>
              <a:t>)</a:t>
            </a:r>
          </a:p>
          <a:p>
            <a:r>
              <a:rPr lang="cs-CZ" dirty="0"/>
              <a:t>Las Vegas (</a:t>
            </a:r>
            <a:r>
              <a:rPr lang="cs-CZ" dirty="0" smtClean="0"/>
              <a:t>herny a </a:t>
            </a:r>
            <a:r>
              <a:rPr lang="cs-CZ" smtClean="0"/>
              <a:t>zábavní podniky</a:t>
            </a:r>
            <a:r>
              <a:rPr lang="cs-CZ" dirty="0" smtClean="0"/>
              <a:t>, </a:t>
            </a:r>
            <a:r>
              <a:rPr lang="cs-CZ" dirty="0"/>
              <a:t>město v poušti)</a:t>
            </a:r>
          </a:p>
          <a:p>
            <a:r>
              <a:rPr lang="cs-CZ" dirty="0" smtClean="0"/>
              <a:t>San Francisco (</a:t>
            </a:r>
            <a:r>
              <a:rPr lang="cs-CZ" dirty="0" err="1" smtClean="0"/>
              <a:t>Golden</a:t>
            </a:r>
            <a:r>
              <a:rPr lang="cs-CZ" dirty="0" smtClean="0"/>
              <a:t> </a:t>
            </a:r>
            <a:r>
              <a:rPr lang="cs-CZ" dirty="0" err="1" smtClean="0"/>
              <a:t>Gate</a:t>
            </a:r>
            <a:r>
              <a:rPr lang="cs-CZ" dirty="0" smtClean="0"/>
              <a:t>, Alcatraz, Apple, IBM)</a:t>
            </a:r>
          </a:p>
          <a:p>
            <a:r>
              <a:rPr lang="cs-CZ" dirty="0" smtClean="0"/>
              <a:t>Seattle (Boeing)</a:t>
            </a:r>
          </a:p>
          <a:p>
            <a:r>
              <a:rPr lang="cs-CZ" dirty="0" smtClean="0"/>
              <a:t>Houston (ropa, </a:t>
            </a:r>
            <a:r>
              <a:rPr lang="cs-CZ" dirty="0" err="1" smtClean="0"/>
              <a:t>Space</a:t>
            </a:r>
            <a:r>
              <a:rPr lang="cs-CZ" dirty="0" smtClean="0"/>
              <a:t> Center - NASA)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57517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7745" y="-1"/>
            <a:ext cx="5208240" cy="6852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236296" y="645333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New York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12066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3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64088" y="6207051"/>
            <a:ext cx="5004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hamburger – typické jídlo </a:t>
            </a:r>
            <a:r>
              <a:rPr lang="cs-CZ" dirty="0"/>
              <a:t>A</a:t>
            </a:r>
            <a:r>
              <a:rPr lang="cs-CZ" dirty="0" smtClean="0"/>
              <a:t>meričanů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3522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56176" y="6237312"/>
            <a:ext cx="3131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Apple prodejna v 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75084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Národní organizace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FBI</a:t>
            </a:r>
          </a:p>
          <a:p>
            <a:r>
              <a:rPr lang="cs-CZ" dirty="0" smtClean="0"/>
              <a:t>CIA</a:t>
            </a:r>
          </a:p>
          <a:p>
            <a:r>
              <a:rPr lang="cs-CZ" dirty="0" smtClean="0"/>
              <a:t>NASA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44770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514" cy="6093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652120" y="623731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FBI – odznak a služební pistole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878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dirty="0"/>
              <a:t>Napiš hlavní město USA.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Kolika státy jsou USA tvořeny?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 Jmenuj </a:t>
            </a:r>
            <a:r>
              <a:rPr lang="cs-CZ" dirty="0" smtClean="0"/>
              <a:t>2 státy, </a:t>
            </a:r>
            <a:r>
              <a:rPr lang="cs-CZ" dirty="0" smtClean="0"/>
              <a:t>které leží ve větší vzdálenosti.</a:t>
            </a:r>
            <a:endParaRPr lang="cs-CZ" dirty="0"/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Jmenuj </a:t>
            </a:r>
            <a:r>
              <a:rPr lang="cs-CZ" dirty="0"/>
              <a:t>4 velká města v USA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9368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dirty="0"/>
              <a:t>Napiš hlavní město USA</a:t>
            </a:r>
            <a:r>
              <a:rPr lang="cs-CZ" dirty="0" smtClean="0"/>
              <a:t>. </a:t>
            </a:r>
            <a:r>
              <a:rPr lang="cs-CZ" dirty="0" smtClean="0">
                <a:solidFill>
                  <a:srgbClr val="FF0000"/>
                </a:solidFill>
              </a:rPr>
              <a:t>Washington</a:t>
            </a:r>
            <a:endParaRPr lang="cs-CZ" dirty="0">
              <a:solidFill>
                <a:srgbClr val="FF0000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Kolika státy jsou USA tvořeny</a:t>
            </a:r>
            <a:r>
              <a:rPr lang="cs-CZ" dirty="0" smtClean="0"/>
              <a:t>? </a:t>
            </a:r>
            <a:r>
              <a:rPr lang="cs-CZ" dirty="0" smtClean="0">
                <a:solidFill>
                  <a:srgbClr val="FF0000"/>
                </a:solidFill>
              </a:rPr>
              <a:t>50 států</a:t>
            </a:r>
            <a:endParaRPr lang="cs-CZ" dirty="0">
              <a:solidFill>
                <a:srgbClr val="FF0000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Jmenuj </a:t>
            </a:r>
            <a:r>
              <a:rPr lang="cs-CZ" dirty="0" smtClean="0"/>
              <a:t>2 státy, </a:t>
            </a:r>
            <a:r>
              <a:rPr lang="cs-CZ" dirty="0"/>
              <a:t>které leží ve větší vzdálenosti</a:t>
            </a:r>
            <a:r>
              <a:rPr lang="cs-CZ" dirty="0" smtClean="0"/>
              <a:t>. </a:t>
            </a:r>
            <a:r>
              <a:rPr lang="cs-CZ" dirty="0" smtClean="0">
                <a:solidFill>
                  <a:srgbClr val="FF0000"/>
                </a:solidFill>
              </a:rPr>
              <a:t>Aljaška, Havaj</a:t>
            </a:r>
            <a:endParaRPr lang="cs-CZ" dirty="0">
              <a:solidFill>
                <a:srgbClr val="FF0000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Jmenuj 4 velká města v </a:t>
            </a:r>
            <a:r>
              <a:rPr lang="cs-CZ" dirty="0" smtClean="0"/>
              <a:t>USA. </a:t>
            </a:r>
            <a:r>
              <a:rPr lang="cs-CZ" dirty="0" smtClean="0">
                <a:solidFill>
                  <a:srgbClr val="FF0000"/>
                </a:solidFill>
              </a:rPr>
              <a:t>New York, Chicago, Detroit, Boston, Philadelphia, Los Angeles, Las Vegas, San Francisco, Seattle, Houston, …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826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a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1100" dirty="0"/>
              <a:t>WIKIPEDIA COMMONS. </a:t>
            </a:r>
            <a:r>
              <a:rPr lang="en-US" sz="1100" i="1" dirty="0"/>
              <a:t>Flag of the United States</a:t>
            </a:r>
            <a:r>
              <a:rPr lang="en-US" sz="1100" dirty="0"/>
              <a:t> [online]. [cit. 2.10.2014]. </a:t>
            </a:r>
            <a:r>
              <a:rPr lang="en-US" sz="1100" dirty="0" err="1"/>
              <a:t>Dostupný</a:t>
            </a:r>
            <a:r>
              <a:rPr lang="en-US" sz="1100" dirty="0"/>
              <a:t> </a:t>
            </a:r>
            <a:r>
              <a:rPr lang="en-US" sz="1100" dirty="0" err="1"/>
              <a:t>na</a:t>
            </a:r>
            <a:r>
              <a:rPr lang="en-US" sz="1100" dirty="0"/>
              <a:t> WWW: </a:t>
            </a:r>
            <a:r>
              <a:rPr lang="en-US" sz="1100" dirty="0">
                <a:hlinkClick r:id="rId2"/>
              </a:rPr>
              <a:t>http://</a:t>
            </a:r>
            <a:r>
              <a:rPr lang="en-US" sz="1100" dirty="0" smtClean="0">
                <a:hlinkClick r:id="rId2"/>
              </a:rPr>
              <a:t>commons.wikimedia.org/wiki/File:Flag_of_the_United_States.svg</a:t>
            </a:r>
            <a:endParaRPr lang="cs-CZ" sz="1100" dirty="0" smtClean="0"/>
          </a:p>
          <a:p>
            <a:r>
              <a:rPr lang="en-US" sz="1100" dirty="0"/>
              <a:t>WIKIPEDIA COMMONS. </a:t>
            </a:r>
            <a:r>
              <a:rPr lang="en-US" sz="1100" i="1" dirty="0"/>
              <a:t>Great Seal of the United States</a:t>
            </a:r>
            <a:r>
              <a:rPr lang="en-US" sz="1100" dirty="0"/>
              <a:t> [online]. [cit. 2.10.2014]. </a:t>
            </a:r>
            <a:r>
              <a:rPr lang="en-US" sz="1100" dirty="0" err="1"/>
              <a:t>Dostupný</a:t>
            </a:r>
            <a:r>
              <a:rPr lang="en-US" sz="1100" dirty="0"/>
              <a:t> </a:t>
            </a:r>
            <a:r>
              <a:rPr lang="en-US" sz="1100" dirty="0" err="1"/>
              <a:t>na</a:t>
            </a:r>
            <a:r>
              <a:rPr lang="en-US" sz="1100" dirty="0"/>
              <a:t> WWW: </a:t>
            </a:r>
            <a:r>
              <a:rPr lang="en-US" sz="1100" dirty="0">
                <a:hlinkClick r:id="rId3"/>
              </a:rPr>
              <a:t>http://commons.wikimedia.org/wiki/File:Great_Seal_of_the_United_States_(obverse).</a:t>
            </a:r>
            <a:r>
              <a:rPr lang="en-US" sz="1100" dirty="0" smtClean="0">
                <a:hlinkClick r:id="rId3"/>
              </a:rPr>
              <a:t>svg</a:t>
            </a:r>
            <a:endParaRPr lang="cs-CZ" sz="1100" dirty="0" smtClean="0"/>
          </a:p>
          <a:p>
            <a:r>
              <a:rPr lang="en-US" sz="1100" dirty="0"/>
              <a:t>WIKIPEDIA COMMONS. </a:t>
            </a:r>
            <a:r>
              <a:rPr lang="en-US" sz="1100" i="1" dirty="0"/>
              <a:t>United States (orthographic projection)</a:t>
            </a:r>
            <a:r>
              <a:rPr lang="en-US" sz="1100" dirty="0"/>
              <a:t> [online]. [cit. 2.10.2014]. </a:t>
            </a:r>
            <a:r>
              <a:rPr lang="en-US" sz="1100" dirty="0" err="1"/>
              <a:t>Dostupný</a:t>
            </a:r>
            <a:r>
              <a:rPr lang="en-US" sz="1100" dirty="0"/>
              <a:t> </a:t>
            </a:r>
            <a:r>
              <a:rPr lang="en-US" sz="1100" dirty="0" err="1"/>
              <a:t>na</a:t>
            </a:r>
            <a:r>
              <a:rPr lang="en-US" sz="1100" dirty="0"/>
              <a:t> WWW: </a:t>
            </a:r>
            <a:r>
              <a:rPr lang="en-US" sz="1100" dirty="0">
                <a:hlinkClick r:id="rId4"/>
              </a:rPr>
              <a:t>http://commons.wikimedia.org/wiki/File:United_States_(orthographic_projection).</a:t>
            </a:r>
            <a:r>
              <a:rPr lang="en-US" sz="1100" dirty="0" smtClean="0">
                <a:hlinkClick r:id="rId4"/>
              </a:rPr>
              <a:t>svg</a:t>
            </a:r>
            <a:endParaRPr lang="cs-CZ" sz="1100" dirty="0" smtClean="0"/>
          </a:p>
          <a:p>
            <a:r>
              <a:rPr lang="cs-CZ" sz="1100" dirty="0"/>
              <a:t>WIKIPEDIA COMMONS. </a:t>
            </a:r>
            <a:r>
              <a:rPr lang="cs-CZ" sz="1100" i="1" dirty="0"/>
              <a:t>USA </a:t>
            </a:r>
            <a:r>
              <a:rPr lang="cs-CZ" sz="1100" i="1" dirty="0" err="1"/>
              <a:t>topo</a:t>
            </a:r>
            <a:r>
              <a:rPr lang="cs-CZ" sz="1100" i="1" dirty="0"/>
              <a:t> en</a:t>
            </a:r>
            <a:r>
              <a:rPr lang="cs-CZ" sz="1100" dirty="0"/>
              <a:t> [online]. [cit. 2.10.2014]. Dostupný na WWW: </a:t>
            </a:r>
            <a:r>
              <a:rPr lang="cs-CZ" sz="1100" dirty="0">
                <a:hlinkClick r:id="rId5"/>
              </a:rPr>
              <a:t>http://</a:t>
            </a:r>
            <a:r>
              <a:rPr lang="cs-CZ" sz="1100" dirty="0" smtClean="0">
                <a:hlinkClick r:id="rId5"/>
              </a:rPr>
              <a:t>commons.wikimedia.org/wiki/File:USA_topo_en.jpg</a:t>
            </a:r>
            <a:endParaRPr lang="cs-CZ" sz="1100" dirty="0" smtClean="0"/>
          </a:p>
          <a:p>
            <a:r>
              <a:rPr lang="en-US" sz="1100" dirty="0"/>
              <a:t>US DEPARTMENT OF INTERIO. </a:t>
            </a:r>
            <a:r>
              <a:rPr lang="en-US" sz="1100" i="1" dirty="0"/>
              <a:t>US map - geographic</a:t>
            </a:r>
            <a:r>
              <a:rPr lang="en-US" sz="1100" dirty="0"/>
              <a:t> [online]. [cit. 2.10.2014]. </a:t>
            </a:r>
            <a:r>
              <a:rPr lang="en-US" sz="1100" dirty="0" err="1"/>
              <a:t>Dostupný</a:t>
            </a:r>
            <a:r>
              <a:rPr lang="en-US" sz="1100" dirty="0"/>
              <a:t> </a:t>
            </a:r>
            <a:r>
              <a:rPr lang="en-US" sz="1100" dirty="0" err="1"/>
              <a:t>na</a:t>
            </a:r>
            <a:r>
              <a:rPr lang="en-US" sz="1100" dirty="0"/>
              <a:t> WWW: </a:t>
            </a:r>
            <a:r>
              <a:rPr lang="en-US" sz="1100" dirty="0">
                <a:hlinkClick r:id="rId6"/>
              </a:rPr>
              <a:t>http://commons.wikimedia.org/wiki/File:US_map_-_</a:t>
            </a:r>
            <a:r>
              <a:rPr lang="en-US" sz="1100" dirty="0" smtClean="0">
                <a:hlinkClick r:id="rId6"/>
              </a:rPr>
              <a:t>geographic.png</a:t>
            </a:r>
            <a:endParaRPr lang="cs-CZ" sz="1100" dirty="0" smtClean="0"/>
          </a:p>
          <a:p>
            <a:r>
              <a:rPr lang="cs-CZ" sz="1100" dirty="0"/>
              <a:t>SOUZA, </a:t>
            </a:r>
            <a:r>
              <a:rPr lang="cs-CZ" sz="1100" dirty="0" err="1"/>
              <a:t>Pete</a:t>
            </a:r>
            <a:r>
              <a:rPr lang="cs-CZ" sz="1100" dirty="0"/>
              <a:t>. </a:t>
            </a:r>
            <a:r>
              <a:rPr lang="cs-CZ" sz="1100" i="1" dirty="0"/>
              <a:t>President Barack Obama</a:t>
            </a:r>
            <a:r>
              <a:rPr lang="cs-CZ" sz="1100" dirty="0"/>
              <a:t> [online]. [cit. 2.10.2014]. Dostupný na WWW: </a:t>
            </a:r>
            <a:r>
              <a:rPr lang="cs-CZ" sz="1100" dirty="0">
                <a:hlinkClick r:id="rId7"/>
              </a:rPr>
              <a:t>http://</a:t>
            </a:r>
            <a:r>
              <a:rPr lang="cs-CZ" sz="1100" dirty="0" smtClean="0">
                <a:hlinkClick r:id="rId7"/>
              </a:rPr>
              <a:t>cs.wikipedia.org/wiki/Barack_Obama#mediaviewer/File:President_Barack_Obama.jpg</a:t>
            </a:r>
            <a:endParaRPr lang="cs-CZ" sz="1100" dirty="0" smtClean="0"/>
          </a:p>
          <a:p>
            <a:r>
              <a:rPr lang="cs-CZ" sz="1100" dirty="0"/>
              <a:t>CURTIS, Edward. </a:t>
            </a:r>
            <a:r>
              <a:rPr lang="cs-CZ" sz="1100" i="1" dirty="0"/>
              <a:t>Edward S. </a:t>
            </a:r>
            <a:r>
              <a:rPr lang="cs-CZ" sz="1100" i="1" dirty="0" err="1"/>
              <a:t>Curtis</a:t>
            </a:r>
            <a:r>
              <a:rPr lang="cs-CZ" sz="1100" i="1" dirty="0"/>
              <a:t> </a:t>
            </a:r>
            <a:r>
              <a:rPr lang="cs-CZ" sz="1100" i="1" dirty="0" err="1"/>
              <a:t>Collection</a:t>
            </a:r>
            <a:r>
              <a:rPr lang="cs-CZ" sz="1100" i="1" dirty="0"/>
              <a:t> </a:t>
            </a:r>
            <a:r>
              <a:rPr lang="cs-CZ" sz="1100" i="1" dirty="0" err="1"/>
              <a:t>People</a:t>
            </a:r>
            <a:r>
              <a:rPr lang="cs-CZ" sz="1100" i="1" dirty="0"/>
              <a:t> 013</a:t>
            </a:r>
            <a:r>
              <a:rPr lang="cs-CZ" sz="1100" dirty="0"/>
              <a:t> [online]. [cit. 2.10.2014]. Dostupný na WWW: </a:t>
            </a:r>
            <a:r>
              <a:rPr lang="cs-CZ" sz="1100" dirty="0">
                <a:hlinkClick r:id="rId8"/>
              </a:rPr>
              <a:t>http://cs.wikipedia.org/wiki/Indi%C3%A1ni#mediaviewer/File:Edward_S._</a:t>
            </a:r>
            <a:r>
              <a:rPr lang="cs-CZ" sz="1100" dirty="0" smtClean="0">
                <a:hlinkClick r:id="rId8"/>
              </a:rPr>
              <a:t>Curtis_Collection_People_013.jpg</a:t>
            </a:r>
            <a:endParaRPr lang="cs-CZ" sz="1100" dirty="0" smtClean="0"/>
          </a:p>
          <a:p>
            <a:r>
              <a:rPr lang="en-US" sz="1100" dirty="0"/>
              <a:t>PRANG, L. </a:t>
            </a:r>
            <a:r>
              <a:rPr lang="en-US" sz="1100" i="1" dirty="0"/>
              <a:t>Columbus Taking Possession</a:t>
            </a:r>
            <a:r>
              <a:rPr lang="en-US" sz="1100" dirty="0"/>
              <a:t> [online]. [cit. 2.10.2014]. </a:t>
            </a:r>
            <a:r>
              <a:rPr lang="en-US" sz="1100" dirty="0" err="1"/>
              <a:t>Dostupný</a:t>
            </a:r>
            <a:r>
              <a:rPr lang="en-US" sz="1100" dirty="0"/>
              <a:t> </a:t>
            </a:r>
            <a:r>
              <a:rPr lang="en-US" sz="1100" dirty="0" err="1"/>
              <a:t>na</a:t>
            </a:r>
            <a:r>
              <a:rPr lang="en-US" sz="1100" dirty="0"/>
              <a:t> WWW: </a:t>
            </a:r>
            <a:r>
              <a:rPr lang="en-US" sz="1100" dirty="0">
                <a:hlinkClick r:id="rId9"/>
              </a:rPr>
              <a:t>http://</a:t>
            </a:r>
            <a:r>
              <a:rPr lang="en-US" sz="1100" dirty="0" smtClean="0">
                <a:hlinkClick r:id="rId9"/>
              </a:rPr>
              <a:t>cs.wikipedia.org/wiki/Kry%C5%A1tof_Kolumbus#mediaviewer/File:Columbus_Taking_Possion.jpg</a:t>
            </a:r>
            <a:endParaRPr lang="cs-CZ" sz="1100" dirty="0" smtClean="0"/>
          </a:p>
          <a:p>
            <a:r>
              <a:rPr lang="en-US" sz="1100" dirty="0"/>
              <a:t>WIKIPEDIA COMMONS. </a:t>
            </a:r>
            <a:r>
              <a:rPr lang="en-US" sz="1100" i="1" dirty="0"/>
              <a:t>NYC Montage</a:t>
            </a:r>
            <a:r>
              <a:rPr lang="en-US" sz="1100" dirty="0"/>
              <a:t> [online]. [cit. 2.10.2014]. </a:t>
            </a:r>
            <a:r>
              <a:rPr lang="en-US" sz="1100" dirty="0" err="1"/>
              <a:t>Dostupný</a:t>
            </a:r>
            <a:r>
              <a:rPr lang="en-US" sz="1100" dirty="0"/>
              <a:t> </a:t>
            </a:r>
            <a:r>
              <a:rPr lang="en-US" sz="1100" dirty="0" err="1"/>
              <a:t>na</a:t>
            </a:r>
            <a:r>
              <a:rPr lang="en-US" sz="1100" dirty="0"/>
              <a:t> WWW: </a:t>
            </a:r>
            <a:r>
              <a:rPr lang="en-US" sz="1100" dirty="0">
                <a:hlinkClick r:id="rId10"/>
              </a:rPr>
              <a:t>http://en.wikipedia.org/wiki/New_York_City#mediaviewer/File:NYC_Montage_2014_4_-_</a:t>
            </a:r>
            <a:r>
              <a:rPr lang="en-US" sz="1100" dirty="0" smtClean="0">
                <a:hlinkClick r:id="rId10"/>
              </a:rPr>
              <a:t>Jleon.jpg</a:t>
            </a:r>
            <a:endParaRPr lang="cs-CZ" sz="1100" dirty="0" smtClean="0"/>
          </a:p>
          <a:p>
            <a:r>
              <a:rPr lang="cs-CZ" sz="1100" dirty="0"/>
              <a:t>WIKIPEDIA COMMONS. </a:t>
            </a:r>
            <a:r>
              <a:rPr lang="cs-CZ" sz="1100" i="1" dirty="0"/>
              <a:t>FBI </a:t>
            </a:r>
            <a:r>
              <a:rPr lang="cs-CZ" sz="1100" i="1" dirty="0" err="1"/>
              <a:t>Badge</a:t>
            </a:r>
            <a:r>
              <a:rPr lang="cs-CZ" sz="1100" i="1" dirty="0"/>
              <a:t> &amp; </a:t>
            </a:r>
            <a:r>
              <a:rPr lang="cs-CZ" sz="1100" i="1" dirty="0" err="1"/>
              <a:t>gun</a:t>
            </a:r>
            <a:r>
              <a:rPr lang="cs-CZ" sz="1100" dirty="0"/>
              <a:t> [online]. [cit. 2.10.2014]. Dostupný na WWW: </a:t>
            </a:r>
            <a:r>
              <a:rPr lang="cs-CZ" sz="1100" dirty="0">
                <a:hlinkClick r:id="rId11"/>
              </a:rPr>
              <a:t>http://cs.wikipedia.org/wiki/Feder%C3%A1ln%C3%AD_%C3%BA%C5%99ad_pro_vy%C5%A1et%C5%99ov%C3%A1n%C3%AD#mediaviewer/File:FBI_Badge_%</a:t>
            </a:r>
            <a:r>
              <a:rPr lang="cs-CZ" sz="1100" dirty="0" smtClean="0">
                <a:hlinkClick r:id="rId11"/>
              </a:rPr>
              <a:t>26_gun.jpg</a:t>
            </a:r>
            <a:endParaRPr lang="cs-CZ" sz="1100" dirty="0" smtClean="0"/>
          </a:p>
          <a:p>
            <a:r>
              <a:rPr lang="en-US" sz="1100" dirty="0"/>
              <a:t>RIZZI, Len. </a:t>
            </a:r>
            <a:r>
              <a:rPr lang="en-US" sz="1100" i="1" dirty="0"/>
              <a:t>NCI Visuals Food Hamburger</a:t>
            </a:r>
            <a:r>
              <a:rPr lang="en-US" sz="1100" dirty="0"/>
              <a:t> [online]. [cit. 2.10.2014]. </a:t>
            </a:r>
            <a:r>
              <a:rPr lang="en-US" sz="1100" dirty="0" err="1"/>
              <a:t>Dostupný</a:t>
            </a:r>
            <a:r>
              <a:rPr lang="en-US" sz="1100" dirty="0"/>
              <a:t> </a:t>
            </a:r>
            <a:r>
              <a:rPr lang="en-US" sz="1100" dirty="0" err="1"/>
              <a:t>na</a:t>
            </a:r>
            <a:r>
              <a:rPr lang="en-US" sz="1100" dirty="0"/>
              <a:t> WWW: </a:t>
            </a:r>
            <a:r>
              <a:rPr lang="en-US" sz="1100" dirty="0">
                <a:hlinkClick r:id="rId12"/>
              </a:rPr>
              <a:t>http://</a:t>
            </a:r>
            <a:r>
              <a:rPr lang="en-US" sz="1100" dirty="0" smtClean="0">
                <a:hlinkClick r:id="rId12"/>
              </a:rPr>
              <a:t>en.wikipedia.org/wiki/Hamburger#mediaviewer/File:NCI_Visuals_Food_Hamburger.jpg</a:t>
            </a:r>
            <a:endParaRPr lang="cs-CZ" sz="1100" dirty="0" smtClean="0"/>
          </a:p>
          <a:p>
            <a:r>
              <a:rPr lang="cs-CZ" sz="1100" dirty="0"/>
              <a:t>WIKIPEDIA COMMONS. </a:t>
            </a:r>
            <a:r>
              <a:rPr lang="cs-CZ" sz="1100" i="1" dirty="0"/>
              <a:t>Apple </a:t>
            </a:r>
            <a:r>
              <a:rPr lang="cs-CZ" sz="1100" i="1" dirty="0" err="1"/>
              <a:t>Store</a:t>
            </a:r>
            <a:r>
              <a:rPr lang="cs-CZ" sz="1100" i="1" dirty="0"/>
              <a:t> </a:t>
            </a:r>
            <a:r>
              <a:rPr lang="cs-CZ" sz="1100" i="1" dirty="0" err="1"/>
              <a:t>Yonkers</a:t>
            </a:r>
            <a:r>
              <a:rPr lang="cs-CZ" sz="1100" dirty="0"/>
              <a:t> [online]. [cit. 2.10.2014]. Dostupný na WWW: </a:t>
            </a:r>
            <a:r>
              <a:rPr lang="cs-CZ" sz="1100" dirty="0">
                <a:hlinkClick r:id="rId13"/>
              </a:rPr>
              <a:t>http://en.wikipedia.org/wiki/Apple_Inc.#mediaviewer/File:Apple_Store_Yonkers,_NY_January_8,_</a:t>
            </a:r>
            <a:r>
              <a:rPr lang="cs-CZ" sz="1100" dirty="0" smtClean="0">
                <a:hlinkClick r:id="rId13"/>
              </a:rPr>
              <a:t>2013.jpg</a:t>
            </a:r>
            <a:endParaRPr lang="cs-CZ" sz="1100" dirty="0" smtClean="0"/>
          </a:p>
          <a:p>
            <a:r>
              <a:rPr lang="cs-CZ" sz="1100" dirty="0" smtClean="0"/>
              <a:t>Autorem materiálu a všech jeho částí, není-li uvedeno jinak, je Mgr. Dagmar Laštovičková</a:t>
            </a: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xmlns="" val="4086940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.xml"/></Relationships>
</file>

<file path=customXml/_rels/item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9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3.xml><?xml version="1.0" encoding="utf-8"?>
<EsriMapsInfo xmlns="ESRI.ArcGIS.Mapping.OfficeIntegration.PowerPointInfo">
  <Version>Version1</Version>
  <RequiresSignIn>False</RequiresSignIn>
</EsriMapsInfo>
</file>

<file path=customXml/item4.xml><?xml version="1.0" encoding="utf-8"?>
<EsriMapsInfo xmlns="ESRI.ArcGIS.Mapping.OfficeIntegration.PowerPointInfo">
  <Version>Version1</Version>
  <RequiresSignIn>False</RequiresSignIn>
</EsriMapsInfo>
</file>

<file path=customXml/item5.xml><?xml version="1.0" encoding="utf-8"?>
<EsriMapsInfo xmlns="ESRI.ArcGIS.Mapping.OfficeIntegration.PowerPointInfo">
  <Version>Version1</Version>
  <RequiresSignIn>False</RequiresSignIn>
</EsriMapsInfo>
</file>

<file path=customXml/item6.xml><?xml version="1.0" encoding="utf-8"?>
<EsriMapsInfo xmlns="ESRI.ArcGIS.Mapping.OfficeIntegration.PowerPointInfo">
  <Version>Version1</Version>
  <RequiresSignIn>False</RequiresSignIn>
</EsriMapsInfo>
</file>

<file path=customXml/item7.xml><?xml version="1.0" encoding="utf-8"?>
<EsriMapsInfo xmlns="ESRI.ArcGIS.Mapping.OfficeIntegration.PowerPointInfo">
  <Version>Version1</Version>
  <RequiresSignIn>False</RequiresSignIn>
</EsriMapsInfo>
</file>

<file path=customXml/item8.xml><?xml version="1.0" encoding="utf-8"?>
<EsriMapsInfo xmlns="ESRI.ArcGIS.Mapping.OfficeIntegration.PowerPointInfo">
  <Version>Version1</Version>
  <RequiresSignIn>False</RequiresSignIn>
</EsriMapsInfo>
</file>

<file path=customXml/item9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2D91A807-D9C0-4BA0-B75E-D66D2C8BB5C2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ACE6A8BD-F21D-414D-85EA-E6847B406958}">
  <ds:schemaRefs>
    <ds:schemaRef ds:uri="ESRI.ArcGIS.Mapping.OfficeIntegration.PowerPointInfo"/>
  </ds:schemaRefs>
</ds:datastoreItem>
</file>

<file path=customXml/itemProps3.xml><?xml version="1.0" encoding="utf-8"?>
<ds:datastoreItem xmlns:ds="http://schemas.openxmlformats.org/officeDocument/2006/customXml" ds:itemID="{67170D6D-AFB3-45DB-98C2-EE76232491C5}">
  <ds:schemaRefs>
    <ds:schemaRef ds:uri="ESRI.ArcGIS.Mapping.OfficeIntegration.PowerPointInfo"/>
  </ds:schemaRefs>
</ds:datastoreItem>
</file>

<file path=customXml/itemProps4.xml><?xml version="1.0" encoding="utf-8"?>
<ds:datastoreItem xmlns:ds="http://schemas.openxmlformats.org/officeDocument/2006/customXml" ds:itemID="{A8ACF4E1-1128-47BC-ABEE-7F4FEA3740DD}">
  <ds:schemaRefs>
    <ds:schemaRef ds:uri="ESRI.ArcGIS.Mapping.OfficeIntegration.PowerPointInfo"/>
  </ds:schemaRefs>
</ds:datastoreItem>
</file>

<file path=customXml/itemProps5.xml><?xml version="1.0" encoding="utf-8"?>
<ds:datastoreItem xmlns:ds="http://schemas.openxmlformats.org/officeDocument/2006/customXml" ds:itemID="{B7280B20-5678-444A-989A-ACC1266FE83B}">
  <ds:schemaRefs>
    <ds:schemaRef ds:uri="ESRI.ArcGIS.Mapping.OfficeIntegration.PowerPointInfo"/>
  </ds:schemaRefs>
</ds:datastoreItem>
</file>

<file path=customXml/itemProps6.xml><?xml version="1.0" encoding="utf-8"?>
<ds:datastoreItem xmlns:ds="http://schemas.openxmlformats.org/officeDocument/2006/customXml" ds:itemID="{E08D32A7-20BF-445A-ACCB-AC0974012131}">
  <ds:schemaRefs>
    <ds:schemaRef ds:uri="ESRI.ArcGIS.Mapping.OfficeIntegration.PowerPointInfo"/>
  </ds:schemaRefs>
</ds:datastoreItem>
</file>

<file path=customXml/itemProps7.xml><?xml version="1.0" encoding="utf-8"?>
<ds:datastoreItem xmlns:ds="http://schemas.openxmlformats.org/officeDocument/2006/customXml" ds:itemID="{4A2FF9DB-EDF8-491A-A5A0-E2F9498C337F}">
  <ds:schemaRefs>
    <ds:schemaRef ds:uri="ESRI.ArcGIS.Mapping.OfficeIntegration.PowerPointInfo"/>
  </ds:schemaRefs>
</ds:datastoreItem>
</file>

<file path=customXml/itemProps8.xml><?xml version="1.0" encoding="utf-8"?>
<ds:datastoreItem xmlns:ds="http://schemas.openxmlformats.org/officeDocument/2006/customXml" ds:itemID="{86AC827A-389C-4951-960E-EB6FA8508540}">
  <ds:schemaRefs>
    <ds:schemaRef ds:uri="ESRI.ArcGIS.Mapping.OfficeIntegration.PowerPointInfo"/>
  </ds:schemaRefs>
</ds:datastoreItem>
</file>

<file path=customXml/itemProps9.xml><?xml version="1.0" encoding="utf-8"?>
<ds:datastoreItem xmlns:ds="http://schemas.openxmlformats.org/officeDocument/2006/customXml" ds:itemID="{5AA22FF2-AEA8-4DE0-98ED-AB470FB34AC4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167</TotalTime>
  <Words>421</Words>
  <Application>Microsoft Office PowerPoint</Application>
  <PresentationFormat>Předvádění na obrazovce (4:3)</PresentationFormat>
  <Paragraphs>116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Cesta</vt:lpstr>
      <vt:lpstr>Snímek 1</vt:lpstr>
      <vt:lpstr>USA</vt:lpstr>
      <vt:lpstr>Snímek 3</vt:lpstr>
      <vt:lpstr>Základní info</vt:lpstr>
      <vt:lpstr>Snímek 5</vt:lpstr>
      <vt:lpstr>Snímek 6</vt:lpstr>
      <vt:lpstr>Snímek 7</vt:lpstr>
      <vt:lpstr>Základní info</vt:lpstr>
      <vt:lpstr>Snímek 9</vt:lpstr>
      <vt:lpstr>Náboženství</vt:lpstr>
      <vt:lpstr>Obyvatelstvo</vt:lpstr>
      <vt:lpstr>Snímek 12</vt:lpstr>
      <vt:lpstr>Historie USA</vt:lpstr>
      <vt:lpstr>Snímek 14</vt:lpstr>
      <vt:lpstr>Velká města</vt:lpstr>
      <vt:lpstr>Snímek 16</vt:lpstr>
      <vt:lpstr>Snímek 17</vt:lpstr>
      <vt:lpstr>Snímek 18</vt:lpstr>
      <vt:lpstr>Národní organizace</vt:lpstr>
      <vt:lpstr>Snímek 20</vt:lpstr>
      <vt:lpstr>Odpověz na otázky:</vt:lpstr>
      <vt:lpstr>Řešení:</vt:lpstr>
      <vt:lpstr>Citace a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DPZ</dc:creator>
  <cp:lastModifiedBy>Dum</cp:lastModifiedBy>
  <cp:revision>26</cp:revision>
  <dcterms:created xsi:type="dcterms:W3CDTF">2014-10-02T18:00:46Z</dcterms:created>
  <dcterms:modified xsi:type="dcterms:W3CDTF">2014-11-26T07:46:55Z</dcterms:modified>
</cp:coreProperties>
</file>