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4"/>
  </p:notesMasterIdLst>
  <p:sldIdLst>
    <p:sldId id="258" r:id="rId2"/>
    <p:sldId id="259" r:id="rId3"/>
    <p:sldId id="260" r:id="rId4"/>
    <p:sldId id="261" r:id="rId5"/>
    <p:sldId id="279" r:id="rId6"/>
    <p:sldId id="276" r:id="rId7"/>
    <p:sldId id="262" r:id="rId8"/>
    <p:sldId id="275" r:id="rId9"/>
    <p:sldId id="263" r:id="rId10"/>
    <p:sldId id="264" r:id="rId11"/>
    <p:sldId id="273" r:id="rId12"/>
    <p:sldId id="265" r:id="rId13"/>
    <p:sldId id="269" r:id="rId14"/>
    <p:sldId id="268" r:id="rId15"/>
    <p:sldId id="266" r:id="rId16"/>
    <p:sldId id="270" r:id="rId17"/>
    <p:sldId id="271" r:id="rId18"/>
    <p:sldId id="272" r:id="rId19"/>
    <p:sldId id="277" r:id="rId20"/>
    <p:sldId id="280" r:id="rId21"/>
    <p:sldId id="281" r:id="rId22"/>
    <p:sldId id="25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7D6A45-C9A5-4DD7-A1E7-0F1F1810EBED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D278F9-4477-4A15-8CF9-D94D3571EF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72209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D278F9-4477-4A15-8CF9-D94D3571EF5A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2517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D18D6C7-2455-4C92-BC6E-080E42AC0146}" type="datetimeFigureOut">
              <a:rPr lang="cs-CZ" smtClean="0"/>
              <a:pPr/>
              <a:t>26.11.2014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hzaSWMvePw" TargetMode="Externa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PvwlsR6JiQ" TargetMode="Externa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oon_Dedal_crater.jpg" TargetMode="External"/><Relationship Id="rId13" Type="http://schemas.openxmlformats.org/officeDocument/2006/relationships/hyperlink" Target="http://commons.wikimedia.org/wiki/File:Aldrin_Looks_Back_at_Tranquility_Base_-_GPN-2000-001102.jpg" TargetMode="External"/><Relationship Id="rId3" Type="http://schemas.openxmlformats.org/officeDocument/2006/relationships/hyperlink" Target="http://commons.wikimedia.org/wiki/File:Moon-apollo17-schmitt_boulder.jpg" TargetMode="External"/><Relationship Id="rId7" Type="http://schemas.openxmlformats.org/officeDocument/2006/relationships/hyperlink" Target="http://en.wikipedia.org/wiki/File:Moon_names.svg" TargetMode="External"/><Relationship Id="rId12" Type="http://schemas.openxmlformats.org/officeDocument/2006/relationships/hyperlink" Target="http://commons.wikimedia.org/wiki/File:Apollo_11_first_step.jpg" TargetMode="External"/><Relationship Id="rId2" Type="http://schemas.openxmlformats.org/officeDocument/2006/relationships/hyperlink" Target="http://commons.wikimedia.org/wiki/File:Full_Moon_Luc_Viatou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Clementine_albedo_simp750.jpg" TargetMode="External"/><Relationship Id="rId11" Type="http://schemas.openxmlformats.org/officeDocument/2006/relationships/hyperlink" Target="http://commons.wikimedia.org/wiki/File:Apollo_11_Launch_-_GPN-2000-000630.jpg" TargetMode="External"/><Relationship Id="rId5" Type="http://schemas.openxmlformats.org/officeDocument/2006/relationships/hyperlink" Target="http://cs.wikipedia.org/wiki/Slapov%C3%A9_jevy" TargetMode="External"/><Relationship Id="rId10" Type="http://schemas.openxmlformats.org/officeDocument/2006/relationships/hyperlink" Target="http://commons.wikimedia.org/wiki/File:The_Apollo_11_Prime_Crew_-_GPN-2000-001164.jpg" TargetMode="External"/><Relationship Id="rId4" Type="http://schemas.openxmlformats.org/officeDocument/2006/relationships/hyperlink" Target="http://leccos.com/index.php/clanky/faze-mesice" TargetMode="External"/><Relationship Id="rId9" Type="http://schemas.openxmlformats.org/officeDocument/2006/relationships/hyperlink" Target="http://commons.wikimedia.org/wiki/File:Apollo_11_insigni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49869883"/>
              </p:ext>
            </p:extLst>
          </p:nvPr>
        </p:nvGraphicFramePr>
        <p:xfrm>
          <a:off x="1142976" y="1500174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VY_32_INOVACE_08_10Z-Měsíc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26.9. 2014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Vesmíru, konkrétně  o Měsíci. Snímky lze použít i jako zápis do sešitu, případně k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MĚSÍC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Přirozená družice Země</a:t>
            </a:r>
          </a:p>
          <a:p>
            <a:r>
              <a:rPr lang="cs-CZ" dirty="0" smtClean="0"/>
              <a:t>Poloměr: asi 1 700 km (přibližně pětina velikosti Země)</a:t>
            </a:r>
          </a:p>
          <a:p>
            <a:r>
              <a:rPr lang="cs-CZ" dirty="0" smtClean="0"/>
              <a:t>Vzdálenost od Země: asi 384 000 km</a:t>
            </a:r>
          </a:p>
          <a:p>
            <a:r>
              <a:rPr lang="cs-CZ" dirty="0" smtClean="0"/>
              <a:t>U pólů jsou zdroje ledu – H</a:t>
            </a:r>
            <a:r>
              <a:rPr lang="cs-CZ" baseline="-25000" dirty="0" smtClean="0"/>
              <a:t>2</a:t>
            </a:r>
            <a:r>
              <a:rPr lang="cs-CZ" dirty="0" smtClean="0"/>
              <a:t>O (zdroj vodíku a kyslíku)</a:t>
            </a:r>
          </a:p>
          <a:p>
            <a:r>
              <a:rPr lang="cs-CZ" dirty="0" smtClean="0"/>
              <a:t>Nemá atmosféru – nemá vzduch ani běžnou vodu → není život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 o Měsíci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Kolem vlastní osy – 28 dní (1 měsíc) </a:t>
            </a:r>
          </a:p>
          <a:p>
            <a:r>
              <a:rPr lang="cs-CZ" dirty="0" smtClean="0"/>
              <a:t>Rotuje okolo Země </a:t>
            </a:r>
            <a:r>
              <a:rPr lang="cs-CZ" smtClean="0"/>
              <a:t>– 28 dní (1 měsíc)</a:t>
            </a:r>
            <a:endParaRPr lang="cs-CZ" dirty="0" smtClean="0"/>
          </a:p>
          <a:p>
            <a:r>
              <a:rPr lang="cs-CZ" dirty="0" smtClean="0"/>
              <a:t>Společně se Zemí rotuje okolo Slunce – 1 rok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Shodná doba otočky okolo osy a oběhu okolo Země → vidíme pouze přivrácenou stranu Měsíce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ohyby Měsíce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d/dd/Full_Moon_Luc_Viatour.jpg/1024px-Full_Moon_Luc_Viatou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0"/>
            <a:ext cx="6153150" cy="62007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500562" y="6211669"/>
            <a:ext cx="32861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Měsíc – přivrácená strana viditelná ze Země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92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hlinkClick r:id="rId2"/>
              </a:rPr>
              <a:t>https://www.youtube.com/watch?v=DhzaSWMvePw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Fáze a pohyby Měsíce v roce 2014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Průměrná teplota: -23°C</a:t>
            </a:r>
          </a:p>
          <a:p>
            <a:r>
              <a:rPr lang="cs-CZ" dirty="0" smtClean="0"/>
              <a:t>Maximální teplota: 123°C</a:t>
            </a:r>
          </a:p>
          <a:p>
            <a:pPr lvl="2"/>
            <a:r>
              <a:rPr lang="cs-CZ" dirty="0" smtClean="0"/>
              <a:t>Přivrácená strana Měsíce nejblíže k Slunci</a:t>
            </a:r>
          </a:p>
          <a:p>
            <a:r>
              <a:rPr lang="cs-CZ" dirty="0" smtClean="0"/>
              <a:t>Minimální teplota: -240°C</a:t>
            </a:r>
          </a:p>
          <a:p>
            <a:pPr lvl="2"/>
            <a:r>
              <a:rPr lang="cs-CZ" dirty="0" smtClean="0"/>
              <a:t>Odvrácená strana Měsíce nejdále od Slunce</a:t>
            </a:r>
          </a:p>
          <a:p>
            <a:pPr lvl="2"/>
            <a:endParaRPr lang="cs-CZ" dirty="0" smtClean="0"/>
          </a:p>
          <a:p>
            <a:pPr lvl="2"/>
            <a:r>
              <a:rPr lang="cs-CZ" dirty="0" smtClean="0"/>
              <a:t>Pozn. Přechod mezi přivrácenou a odvrácenou stranou Měsíce – největší teplotní přechod, hranici nazýváme Terminátor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na Měsíci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2" descr="File:Moon-apollo17-schmitt bould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0"/>
            <a:ext cx="5676900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714744" y="5857892"/>
            <a:ext cx="4071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typické horniny na </a:t>
            </a:r>
            <a:r>
              <a:rPr lang="cs-CZ" dirty="0" smtClean="0"/>
              <a:t>Měsíci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</a:t>
            </a:r>
          </a:p>
          <a:p>
            <a:pPr lvl="2"/>
            <a:r>
              <a:rPr lang="cs-CZ" dirty="0" smtClean="0"/>
              <a:t>Měsíc není vidět (není osvětlen Sluncem)</a:t>
            </a:r>
          </a:p>
          <a:p>
            <a:r>
              <a:rPr lang="cs-CZ" dirty="0" smtClean="0"/>
              <a:t>První čtvrť</a:t>
            </a:r>
          </a:p>
          <a:p>
            <a:pPr lvl="2"/>
            <a:r>
              <a:rPr lang="cs-CZ" dirty="0" smtClean="0"/>
              <a:t>Měsíc dorůstá (D)</a:t>
            </a:r>
          </a:p>
          <a:p>
            <a:r>
              <a:rPr lang="cs-CZ" dirty="0" smtClean="0"/>
              <a:t>Úplněk</a:t>
            </a:r>
          </a:p>
          <a:p>
            <a:pPr lvl="2"/>
            <a:r>
              <a:rPr lang="cs-CZ" dirty="0" smtClean="0"/>
              <a:t>Celý Měsíc</a:t>
            </a:r>
          </a:p>
          <a:p>
            <a:r>
              <a:rPr lang="cs-CZ" dirty="0" smtClean="0"/>
              <a:t>Poslední čtvrť</a:t>
            </a:r>
          </a:p>
          <a:p>
            <a:pPr lvl="2"/>
            <a:r>
              <a:rPr lang="cs-CZ" dirty="0" smtClean="0"/>
              <a:t>Měsíc couvá (C)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měsíce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Vzájemná přitažlivost Slunce, Země a Měsíce</a:t>
            </a:r>
          </a:p>
          <a:p>
            <a:r>
              <a:rPr lang="cs-CZ" dirty="0" smtClean="0"/>
              <a:t>Působí jako magnet na mnoho předmětů na Měsíci i na Zemi</a:t>
            </a:r>
          </a:p>
          <a:p>
            <a:r>
              <a:rPr lang="cs-CZ" dirty="0" smtClean="0"/>
              <a:t>Na Zemi je typické pro mořské dmutí</a:t>
            </a:r>
          </a:p>
          <a:p>
            <a:r>
              <a:rPr lang="cs-CZ" dirty="0" smtClean="0"/>
              <a:t>Dmutí – příliv a odliv</a:t>
            </a:r>
          </a:p>
          <a:p>
            <a:r>
              <a:rPr lang="cs-CZ" dirty="0" smtClean="0"/>
              <a:t>Skočný příliv – S, Z a M jsou v jedné rovině (A)</a:t>
            </a:r>
          </a:p>
          <a:p>
            <a:r>
              <a:rPr lang="cs-CZ" dirty="0" smtClean="0"/>
              <a:t>Hluchý příliv – S, Z, a M tvoří pravý úhel (B)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Slapové jevy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0" name="Picture 2" descr="http://upload.wikimedia.org/wikipedia/commons/thumb/a/af/P%C5%82ywy_morskie.svg/800px-P%C5%82ywy_morskie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0"/>
            <a:ext cx="5391150" cy="62103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143736" y="1785926"/>
            <a:ext cx="2000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skočný příliv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72330" y="5643578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hluchý příliv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Zatmění Měsíce – Měsíc ve stínu Země</a:t>
            </a:r>
          </a:p>
          <a:p>
            <a:r>
              <a:rPr lang="cs-CZ" dirty="0" smtClean="0"/>
              <a:t>Mare (lat.) – měsíční moře, jedná se o tmavší plochy na měsíci, které vidíme pouhým okem</a:t>
            </a:r>
          </a:p>
          <a:p>
            <a:pPr lvl="2"/>
            <a:r>
              <a:rPr lang="cs-CZ" dirty="0" smtClean="0"/>
              <a:t>Tmavší – jedná se o tmavé horniny – bazalty</a:t>
            </a:r>
          </a:p>
          <a:p>
            <a:pPr lvl="2"/>
            <a:r>
              <a:rPr lang="cs-CZ" dirty="0" smtClean="0"/>
              <a:t>Vlivem pádu meteoritů došlo k proražení kůry Měsíce a následně pak k lávové činnosti, čímž se na povrch dostaly tyto mladší horniny</a:t>
            </a:r>
          </a:p>
          <a:p>
            <a:r>
              <a:rPr lang="cs-CZ" dirty="0" smtClean="0"/>
              <a:t>Krátery – velice časté objekty Měsíce, jedná se o prohloubeniny vzniklé spadnutím meteoritů na povrch Měsíce</a:t>
            </a:r>
          </a:p>
          <a:p>
            <a:pPr lvl="2"/>
            <a:r>
              <a:rPr lang="cs-CZ" dirty="0" smtClean="0"/>
              <a:t>Na Zemi je </a:t>
            </a:r>
            <a:r>
              <a:rPr lang="cs-CZ" dirty="0" smtClean="0"/>
              <a:t>takovýchto </a:t>
            </a:r>
            <a:r>
              <a:rPr lang="cs-CZ" dirty="0" smtClean="0"/>
              <a:t>útvarů velice málo, protože má Země na rozdíl od měsíce svoji atmosféru, kde ve většině případů meteority shoří při průletu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Jevy a úkazy na Měsíci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upload.wikimedia.org/wikipedia/commons/e/ea/Clementine_albedo_simp7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0" y="1"/>
            <a:ext cx="7572379" cy="3786190"/>
          </a:xfrm>
          <a:prstGeom prst="rect">
            <a:avLst/>
          </a:prstGeom>
          <a:noFill/>
        </p:spPr>
      </p:pic>
      <p:pic>
        <p:nvPicPr>
          <p:cNvPr id="24580" name="Picture 4" descr="File:Moon name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3200400"/>
            <a:ext cx="4876800" cy="36576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500958" y="400050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mare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Moon Dedal crat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534025" cy="5715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57620" y="5857892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krátery po </a:t>
            </a:r>
            <a:r>
              <a:rPr lang="cs-CZ" dirty="0" err="1" smtClean="0"/>
              <a:t>impaktech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Poprvé 1969 – Američané, NASA, Apollo 11</a:t>
            </a:r>
          </a:p>
          <a:p>
            <a:r>
              <a:rPr lang="cs-CZ" dirty="0" err="1" smtClean="0"/>
              <a:t>Neil</a:t>
            </a:r>
            <a:r>
              <a:rPr lang="cs-CZ" dirty="0" smtClean="0"/>
              <a:t> Armstrong</a:t>
            </a:r>
          </a:p>
          <a:p>
            <a:r>
              <a:rPr lang="cs-CZ" dirty="0" err="1" smtClean="0"/>
              <a:t>Edwin</a:t>
            </a:r>
            <a:r>
              <a:rPr lang="cs-CZ" dirty="0" smtClean="0"/>
              <a:t> Aldrin</a:t>
            </a:r>
          </a:p>
          <a:p>
            <a:r>
              <a:rPr lang="cs-CZ" dirty="0" smtClean="0"/>
              <a:t>Michael </a:t>
            </a:r>
            <a:r>
              <a:rPr lang="cs-CZ" dirty="0" err="1" smtClean="0"/>
              <a:t>Colins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Dobývání Měsíce</a:t>
            </a:r>
            <a:endParaRPr lang="cs-CZ" dirty="0"/>
          </a:p>
        </p:txBody>
      </p:sp>
      <p:pic>
        <p:nvPicPr>
          <p:cNvPr id="2050" name="Picture 2" descr="File:Apollo 11 insigni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628" y="2672776"/>
            <a:ext cx="4143372" cy="4185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File:The Apollo 11 Prime Crew - GPN-2000-0011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0"/>
            <a:ext cx="7620000" cy="526732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428992" y="5357826"/>
            <a:ext cx="3357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posádka Apolla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File:Apollo 11 Launch - GPN-2000-00063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5930" y="-1"/>
            <a:ext cx="5086367" cy="635795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072066" y="6357958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start Apolla 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 descr="File:Apollo 11 first ste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8686" y="0"/>
            <a:ext cx="3765314" cy="2857496"/>
          </a:xfrm>
          <a:prstGeom prst="rect">
            <a:avLst/>
          </a:prstGeom>
          <a:noFill/>
        </p:spPr>
      </p:pic>
      <p:pic>
        <p:nvPicPr>
          <p:cNvPr id="77828" name="Picture 4" descr="File:Aldrin Looks Back at Tranquility Base - GPN-2000-0011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43000"/>
            <a:ext cx="5715000" cy="5715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643570" y="6357958"/>
            <a:ext cx="35004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1969 – první kroky na Měsíci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https://www.youtube.com/watch?v=VPvwlsR6JiQ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Přistání na Měsíci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lvl="0" indent="-514350">
              <a:buFont typeface="+mj-lt"/>
              <a:buAutoNum type="arabicPeriod"/>
            </a:pPr>
            <a:r>
              <a:rPr lang="cs-CZ" dirty="0"/>
              <a:t>Jaké pohyby vykonává Měsíc?</a:t>
            </a: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Za jak dlouho oběhne Měsíc Zemi?</a:t>
            </a: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Co jsou tmavé skvrny na Měsíci</a:t>
            </a:r>
            <a:r>
              <a:rPr lang="cs-CZ" sz="2800" dirty="0" smtClean="0"/>
              <a:t>?</a:t>
            </a: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 smtClean="0"/>
              <a:t>Který člověk vystoupil na povrch Měsíce jako první? </a:t>
            </a:r>
            <a:endParaRPr lang="cs-CZ" sz="28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08163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Jaké pohyby vykonává Měsíc</a:t>
            </a:r>
            <a:r>
              <a:rPr lang="cs-CZ" sz="2800" dirty="0" smtClean="0"/>
              <a:t>? </a:t>
            </a:r>
            <a:r>
              <a:rPr lang="cs-CZ" sz="2800" dirty="0" smtClean="0">
                <a:solidFill>
                  <a:srgbClr val="FF0000"/>
                </a:solidFill>
              </a:rPr>
              <a:t>okolo své osy, okolo Země a se Zemí okolo Slunce</a:t>
            </a:r>
            <a:endParaRPr lang="cs-CZ" sz="2800" dirty="0">
              <a:solidFill>
                <a:srgbClr val="FF0000"/>
              </a:solidFill>
            </a:endParaRP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Za jak dlouho oběhne Měsíc Zemi</a:t>
            </a:r>
            <a:r>
              <a:rPr lang="cs-CZ" sz="2800" dirty="0" smtClean="0"/>
              <a:t>? </a:t>
            </a:r>
            <a:r>
              <a:rPr lang="cs-CZ" sz="2800" dirty="0" smtClean="0">
                <a:solidFill>
                  <a:srgbClr val="FF0000"/>
                </a:solidFill>
              </a:rPr>
              <a:t>oběh trvá 1 měsíc (29 dní)</a:t>
            </a:r>
            <a:endParaRPr lang="cs-CZ" sz="2800" dirty="0">
              <a:solidFill>
                <a:srgbClr val="FF0000"/>
              </a:solidFill>
            </a:endParaRP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Co jsou tmavé skvrny na </a:t>
            </a:r>
            <a:r>
              <a:rPr lang="cs-CZ" sz="2800" dirty="0" smtClean="0"/>
              <a:t>Měsíci</a:t>
            </a:r>
            <a:r>
              <a:rPr lang="cs-CZ" sz="2800" dirty="0"/>
              <a:t> </a:t>
            </a:r>
            <a:r>
              <a:rPr lang="cs-CZ" sz="2800" dirty="0" smtClean="0"/>
              <a:t>a jak jim říkáme? </a:t>
            </a:r>
            <a:r>
              <a:rPr lang="cs-CZ" sz="2800" dirty="0" smtClean="0">
                <a:solidFill>
                  <a:srgbClr val="FF0000"/>
                </a:solidFill>
              </a:rPr>
              <a:t>tmavé horniny, nazývají se „moře“</a:t>
            </a:r>
            <a:endParaRPr lang="cs-CZ" sz="2800" dirty="0">
              <a:solidFill>
                <a:srgbClr val="FF0000"/>
              </a:solidFill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sz="2800" dirty="0"/>
              <a:t>Který člověk vystoupil na povrch Měsíce jako první? </a:t>
            </a:r>
            <a:r>
              <a:rPr lang="cs-CZ" sz="2800" dirty="0">
                <a:solidFill>
                  <a:srgbClr val="FF0000"/>
                </a:solidFill>
              </a:rPr>
              <a:t>Neil Armstrong</a:t>
            </a:r>
          </a:p>
          <a:p>
            <a:pPr marL="624078" lvl="0" indent="-514350">
              <a:buFont typeface="+mj-lt"/>
              <a:buAutoNum type="arabicPeriod"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Řešení:</a:t>
            </a:r>
          </a:p>
        </p:txBody>
      </p:sp>
    </p:spTree>
    <p:extLst>
      <p:ext uri="{BB962C8B-B14F-4D97-AF65-F5344CB8AC3E}">
        <p14:creationId xmlns:p14="http://schemas.microsoft.com/office/powerpoint/2010/main" xmlns="" val="365352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900" dirty="0" smtClean="0"/>
              <a:t>VIATOUR, </a:t>
            </a:r>
            <a:r>
              <a:rPr lang="cs-CZ" sz="900" dirty="0" err="1" smtClean="0"/>
              <a:t>Luc</a:t>
            </a:r>
            <a:r>
              <a:rPr lang="cs-CZ" sz="900" dirty="0" smtClean="0"/>
              <a:t>. </a:t>
            </a:r>
            <a:r>
              <a:rPr lang="cs-CZ" sz="900" i="1" dirty="0" err="1" smtClean="0"/>
              <a:t>Full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Moon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Luc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Viatour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2"/>
              </a:rPr>
              <a:t>http://commons.wikimedia.org/wiki/File:Full_Moon_Luc_Viatour.jpg</a:t>
            </a:r>
            <a:endParaRPr lang="cs-CZ" sz="900" dirty="0" smtClean="0"/>
          </a:p>
          <a:p>
            <a:r>
              <a:rPr lang="cs-CZ" sz="900" dirty="0" smtClean="0"/>
              <a:t>WIKIPEDIA COMMONS. </a:t>
            </a:r>
            <a:r>
              <a:rPr lang="cs-CZ" sz="900" i="1" dirty="0" err="1" smtClean="0"/>
              <a:t>Moon</a:t>
            </a:r>
            <a:r>
              <a:rPr lang="cs-CZ" sz="900" i="1" dirty="0" smtClean="0"/>
              <a:t>-apollo17-</a:t>
            </a:r>
            <a:r>
              <a:rPr lang="cs-CZ" sz="900" i="1" dirty="0" err="1" smtClean="0"/>
              <a:t>schmitt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boulder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3"/>
              </a:rPr>
              <a:t>http://commons.wikimedia.org/wiki/File:Moon-apollo17-schmitt_boulder.jpg</a:t>
            </a:r>
            <a:endParaRPr lang="cs-CZ" sz="900" dirty="0" smtClean="0"/>
          </a:p>
          <a:p>
            <a:r>
              <a:rPr lang="cs-CZ" sz="900" dirty="0" smtClean="0"/>
              <a:t>LECCOS.COM. </a:t>
            </a:r>
            <a:r>
              <a:rPr lang="cs-CZ" sz="900" i="1" dirty="0" smtClean="0"/>
              <a:t>Fáze Měsíce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4"/>
              </a:rPr>
              <a:t>http://leccos.</a:t>
            </a:r>
            <a:r>
              <a:rPr lang="cs-CZ" sz="900" dirty="0" err="1" smtClean="0">
                <a:hlinkClick r:id="rId4"/>
              </a:rPr>
              <a:t>com</a:t>
            </a:r>
            <a:r>
              <a:rPr lang="cs-CZ" sz="900" dirty="0" smtClean="0">
                <a:hlinkClick r:id="rId4"/>
              </a:rPr>
              <a:t>/index.</a:t>
            </a:r>
            <a:r>
              <a:rPr lang="cs-CZ" sz="900" dirty="0" err="1" smtClean="0">
                <a:hlinkClick r:id="rId4"/>
              </a:rPr>
              <a:t>php</a:t>
            </a:r>
            <a:r>
              <a:rPr lang="cs-CZ" sz="900" dirty="0" smtClean="0">
                <a:hlinkClick r:id="rId4"/>
              </a:rPr>
              <a:t>/</a:t>
            </a:r>
            <a:r>
              <a:rPr lang="cs-CZ" sz="900" dirty="0" err="1" smtClean="0">
                <a:hlinkClick r:id="rId4"/>
              </a:rPr>
              <a:t>clanky</a:t>
            </a:r>
            <a:r>
              <a:rPr lang="cs-CZ" sz="900" dirty="0" smtClean="0">
                <a:hlinkClick r:id="rId4"/>
              </a:rPr>
              <a:t>/</a:t>
            </a:r>
            <a:r>
              <a:rPr lang="cs-CZ" sz="900" dirty="0" err="1" smtClean="0">
                <a:hlinkClick r:id="rId4"/>
              </a:rPr>
              <a:t>faze</a:t>
            </a:r>
            <a:r>
              <a:rPr lang="cs-CZ" sz="900" dirty="0" smtClean="0">
                <a:hlinkClick r:id="rId4"/>
              </a:rPr>
              <a:t>-</a:t>
            </a:r>
            <a:r>
              <a:rPr lang="cs-CZ" sz="900" dirty="0" err="1" smtClean="0">
                <a:hlinkClick r:id="rId4"/>
              </a:rPr>
              <a:t>mesice</a:t>
            </a:r>
            <a:endParaRPr lang="cs-CZ" sz="900" dirty="0" smtClean="0"/>
          </a:p>
          <a:p>
            <a:r>
              <a:rPr lang="cs-CZ" sz="900" smtClean="0"/>
              <a:t>WOLAND</a:t>
            </a:r>
            <a:r>
              <a:rPr lang="cs-CZ" sz="900" dirty="0" smtClean="0"/>
              <a:t>, </a:t>
            </a:r>
            <a:r>
              <a:rPr lang="cs-CZ" sz="900" dirty="0" err="1" smtClean="0"/>
              <a:t>Meser</a:t>
            </a:r>
            <a:r>
              <a:rPr lang="cs-CZ" sz="900" dirty="0" smtClean="0"/>
              <a:t>. </a:t>
            </a:r>
            <a:r>
              <a:rPr lang="cs-CZ" sz="900" i="1" dirty="0" err="1" smtClean="0"/>
              <a:t>Pływy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morskie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5"/>
              </a:rPr>
              <a:t>http://cs.wikipedia.org/wiki/Slapov%C3%A9_jevy#mediaviewer/File:P%C5%82ywy_morskie.svg</a:t>
            </a:r>
            <a:endParaRPr lang="cs-CZ" sz="900" dirty="0" smtClean="0"/>
          </a:p>
          <a:p>
            <a:r>
              <a:rPr lang="cs-CZ" sz="900" dirty="0" smtClean="0"/>
              <a:t>WIKIPEDIA COMMONS. </a:t>
            </a:r>
            <a:r>
              <a:rPr lang="cs-CZ" sz="900" i="1" dirty="0" err="1" smtClean="0"/>
              <a:t>Clementine</a:t>
            </a:r>
            <a:r>
              <a:rPr lang="cs-CZ" sz="900" i="1" dirty="0" smtClean="0"/>
              <a:t> albedo simp750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6"/>
              </a:rPr>
              <a:t>http://en.wikipedia.org/wiki/File:Clementine_albedo_simp750.jpg</a:t>
            </a:r>
            <a:endParaRPr lang="cs-CZ" sz="900" dirty="0" smtClean="0"/>
          </a:p>
          <a:p>
            <a:r>
              <a:rPr lang="nl-NL" sz="900" dirty="0" smtClean="0"/>
              <a:t>FREIMAN, Peter. </a:t>
            </a:r>
            <a:r>
              <a:rPr lang="nl-NL" sz="900" i="1" dirty="0" smtClean="0"/>
              <a:t>Moon Names</a:t>
            </a:r>
            <a:r>
              <a:rPr lang="nl-NL" sz="900" dirty="0" smtClean="0"/>
              <a:t> [online]. [cit. 26.9.2014]. Dostupný na WWW: </a:t>
            </a:r>
            <a:r>
              <a:rPr lang="nl-NL" sz="900" dirty="0" smtClean="0">
                <a:hlinkClick r:id="rId7"/>
              </a:rPr>
              <a:t>http://en.wikipedia.org/wiki/File:Moon_names.svg</a:t>
            </a:r>
            <a:endParaRPr lang="cs-CZ" sz="900" dirty="0" smtClean="0"/>
          </a:p>
          <a:p>
            <a:r>
              <a:rPr lang="cs-CZ" sz="900" dirty="0" smtClean="0"/>
              <a:t>WIKIPEDIA COMMONS. </a:t>
            </a:r>
            <a:r>
              <a:rPr lang="cs-CZ" sz="900" i="1" dirty="0" err="1" smtClean="0"/>
              <a:t>Moon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Dedal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crater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8"/>
              </a:rPr>
              <a:t>http://commons.wikimedia.org/wiki/File:Moon_Dedal_crater.jpg</a:t>
            </a:r>
            <a:endParaRPr lang="cs-CZ" sz="900" dirty="0" smtClean="0"/>
          </a:p>
          <a:p>
            <a:r>
              <a:rPr lang="it-IT" sz="900" dirty="0" smtClean="0"/>
              <a:t>NASA. </a:t>
            </a:r>
            <a:r>
              <a:rPr lang="it-IT" sz="900" i="1" dirty="0" smtClean="0"/>
              <a:t>Apollo 11 insignia</a:t>
            </a:r>
            <a:r>
              <a:rPr lang="it-IT" sz="900" dirty="0" smtClean="0"/>
              <a:t> [online]. [cit. 26.9.2014]. Dostupný na WWW: </a:t>
            </a:r>
            <a:r>
              <a:rPr lang="it-IT" sz="900" dirty="0" smtClean="0">
                <a:hlinkClick r:id="rId9"/>
              </a:rPr>
              <a:t>http://commons.wikimedia.org/wiki/File:Apollo_11_insignia.png</a:t>
            </a:r>
            <a:endParaRPr lang="cs-CZ" sz="900" dirty="0" smtClean="0"/>
          </a:p>
          <a:p>
            <a:r>
              <a:rPr lang="cs-CZ" sz="900" dirty="0" smtClean="0"/>
              <a:t>NASA.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Apollo 11 Prime </a:t>
            </a:r>
            <a:r>
              <a:rPr lang="cs-CZ" sz="900" i="1" dirty="0" err="1" smtClean="0"/>
              <a:t>Crew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10"/>
              </a:rPr>
              <a:t>http://commons.wikimedia.org/wiki/File:The_Apollo_11_Prime_Crew_-_GPN-2000-001164.jpg</a:t>
            </a:r>
            <a:endParaRPr lang="cs-CZ" sz="900" dirty="0" smtClean="0"/>
          </a:p>
          <a:p>
            <a:r>
              <a:rPr lang="cs-CZ" sz="900" dirty="0" smtClean="0"/>
              <a:t>NASA. </a:t>
            </a:r>
            <a:r>
              <a:rPr lang="cs-CZ" sz="900" i="1" dirty="0" err="1" smtClean="0"/>
              <a:t>The</a:t>
            </a:r>
            <a:r>
              <a:rPr lang="cs-CZ" sz="900" i="1" dirty="0" smtClean="0"/>
              <a:t> Apollo 11 </a:t>
            </a:r>
            <a:r>
              <a:rPr lang="cs-CZ" sz="900" i="1" dirty="0" err="1" smtClean="0"/>
              <a:t>Launch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11"/>
              </a:rPr>
              <a:t>http://commons.wikimedia.org/wiki/File:Apollo_11_Launch_-_GPN-2000-000630.jpg</a:t>
            </a:r>
            <a:endParaRPr lang="cs-CZ" sz="900" dirty="0" smtClean="0"/>
          </a:p>
          <a:p>
            <a:r>
              <a:rPr lang="en-US" sz="900" dirty="0" smtClean="0"/>
              <a:t>NASA. </a:t>
            </a:r>
            <a:r>
              <a:rPr lang="en-US" sz="900" i="1" dirty="0" smtClean="0"/>
              <a:t>The Apollo 11 first step</a:t>
            </a:r>
            <a:r>
              <a:rPr lang="en-US" sz="900" dirty="0" smtClean="0"/>
              <a:t> [online]. [cit. 26.9.2014]. </a:t>
            </a:r>
            <a:r>
              <a:rPr lang="en-US" sz="900" dirty="0" err="1" smtClean="0"/>
              <a:t>Dostupný</a:t>
            </a:r>
            <a:r>
              <a:rPr lang="en-US" sz="900" dirty="0" smtClean="0"/>
              <a:t> </a:t>
            </a:r>
            <a:r>
              <a:rPr lang="en-US" sz="900" dirty="0" err="1" smtClean="0"/>
              <a:t>na</a:t>
            </a:r>
            <a:r>
              <a:rPr lang="en-US" sz="900" dirty="0" smtClean="0"/>
              <a:t> WWW: </a:t>
            </a:r>
            <a:r>
              <a:rPr lang="en-US" sz="900" dirty="0" smtClean="0">
                <a:hlinkClick r:id="rId12"/>
              </a:rPr>
              <a:t>http://commons.wikimedia.org/wiki/File:Apollo_11_first_step.jpg</a:t>
            </a:r>
            <a:endParaRPr lang="cs-CZ" sz="900" dirty="0" smtClean="0"/>
          </a:p>
          <a:p>
            <a:r>
              <a:rPr lang="cs-CZ" sz="900" dirty="0" smtClean="0"/>
              <a:t>NASA; ARMSTRONG, </a:t>
            </a:r>
            <a:r>
              <a:rPr lang="cs-CZ" sz="900" dirty="0" err="1" smtClean="0"/>
              <a:t>Neil</a:t>
            </a:r>
            <a:r>
              <a:rPr lang="cs-CZ" sz="900" dirty="0" smtClean="0"/>
              <a:t>. </a:t>
            </a:r>
            <a:r>
              <a:rPr lang="cs-CZ" sz="900" i="1" dirty="0" smtClean="0"/>
              <a:t>Aldrin </a:t>
            </a:r>
            <a:r>
              <a:rPr lang="cs-CZ" sz="900" i="1" dirty="0" err="1" smtClean="0"/>
              <a:t>Looks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Back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at</a:t>
            </a:r>
            <a:r>
              <a:rPr lang="cs-CZ" sz="900" i="1" dirty="0" smtClean="0"/>
              <a:t> </a:t>
            </a:r>
            <a:r>
              <a:rPr lang="cs-CZ" sz="900" i="1" dirty="0" err="1" smtClean="0"/>
              <a:t>Tranquility</a:t>
            </a:r>
            <a:r>
              <a:rPr lang="cs-CZ" sz="900" i="1" dirty="0" smtClean="0"/>
              <a:t> Base</a:t>
            </a:r>
            <a:r>
              <a:rPr lang="cs-CZ" sz="900" dirty="0" smtClean="0"/>
              <a:t> [online]. [cit. 26.9.2014]. Dostupný na WWW: </a:t>
            </a:r>
            <a:r>
              <a:rPr lang="cs-CZ" sz="900" dirty="0" smtClean="0">
                <a:hlinkClick r:id="rId13"/>
              </a:rPr>
              <a:t>http://commons.wikimedia.org/wiki/File:Aldrin_Looks_Back_at_Tranquility_Base_-_GPN-2000-001102.jpg</a:t>
            </a:r>
            <a:endParaRPr lang="cs-CZ" sz="900" dirty="0" smtClean="0"/>
          </a:p>
          <a:p>
            <a:r>
              <a:rPr lang="cs-CZ" sz="900" dirty="0" smtClean="0"/>
              <a:t>Autorem materiálu a všech jeho částí, není-li uvedeno jinak, je Mgr. Dagmar Laštovičková</a:t>
            </a:r>
            <a:endParaRPr lang="cs-CZ" sz="9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619</TotalTime>
  <Words>861</Words>
  <Application>Microsoft Office PowerPoint</Application>
  <PresentationFormat>Předvádění na obrazovce (4:3)</PresentationFormat>
  <Paragraphs>107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Shluk</vt:lpstr>
      <vt:lpstr>Snímek 1</vt:lpstr>
      <vt:lpstr>MĚSÍC</vt:lpstr>
      <vt:lpstr>Základní údaje o Měsíci</vt:lpstr>
      <vt:lpstr>Pohyby Měsíce</vt:lpstr>
      <vt:lpstr>Snímek 5</vt:lpstr>
      <vt:lpstr>https://www.youtube.com/watch?v=DhzaSWMvePw</vt:lpstr>
      <vt:lpstr>Teplota na Měsíci</vt:lpstr>
      <vt:lpstr>Snímek 8</vt:lpstr>
      <vt:lpstr>Fáze měsíce</vt:lpstr>
      <vt:lpstr>Slapové jevy</vt:lpstr>
      <vt:lpstr>Snímek 11</vt:lpstr>
      <vt:lpstr>Jevy a úkazy na Měsíci</vt:lpstr>
      <vt:lpstr>Snímek 13</vt:lpstr>
      <vt:lpstr>Snímek 14</vt:lpstr>
      <vt:lpstr>Dobývání Měsíce</vt:lpstr>
      <vt:lpstr>Snímek 16</vt:lpstr>
      <vt:lpstr>Snímek 17</vt:lpstr>
      <vt:lpstr>Snímek 18</vt:lpstr>
      <vt:lpstr>https://www.youtube.com/watch?v=VPvwlsR6JiQ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Dum</cp:lastModifiedBy>
  <cp:revision>30</cp:revision>
  <dcterms:created xsi:type="dcterms:W3CDTF">2014-09-11T15:02:47Z</dcterms:created>
  <dcterms:modified xsi:type="dcterms:W3CDTF">2014-11-26T12:03:15Z</dcterms:modified>
</cp:coreProperties>
</file>