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8" r:id="rId2"/>
    <p:sldId id="259" r:id="rId3"/>
    <p:sldId id="262" r:id="rId4"/>
    <p:sldId id="274" r:id="rId5"/>
    <p:sldId id="263" r:id="rId6"/>
    <p:sldId id="268" r:id="rId7"/>
    <p:sldId id="273" r:id="rId8"/>
    <p:sldId id="260" r:id="rId9"/>
    <p:sldId id="275" r:id="rId10"/>
    <p:sldId id="266" r:id="rId11"/>
    <p:sldId id="269" r:id="rId12"/>
    <p:sldId id="278" r:id="rId13"/>
    <p:sldId id="272" r:id="rId14"/>
    <p:sldId id="261" r:id="rId15"/>
    <p:sldId id="276" r:id="rId16"/>
    <p:sldId id="267" r:id="rId17"/>
    <p:sldId id="270" r:id="rId18"/>
    <p:sldId id="271" r:id="rId19"/>
    <p:sldId id="281" r:id="rId20"/>
    <p:sldId id="283" r:id="rId21"/>
    <p:sldId id="257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64" autoAdjust="0"/>
    <p:restoredTop sz="94660"/>
  </p:normalViewPr>
  <p:slideViewPr>
    <p:cSldViewPr>
      <p:cViewPr varScale="1">
        <p:scale>
          <a:sx n="101" d="100"/>
          <a:sy n="101" d="100"/>
        </p:scale>
        <p:origin x="7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D18D6C7-2455-4C92-BC6E-080E42AC0146}" type="datetimeFigureOut">
              <a:rPr lang="cs-CZ" smtClean="0"/>
              <a:pPr/>
              <a:t>26.11.2014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AABA90A-C373-4EAA-94D0-D17050561CE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D18D6C7-2455-4C92-BC6E-080E42AC0146}" type="datetimeFigureOut">
              <a:rPr lang="cs-CZ" smtClean="0"/>
              <a:pPr/>
              <a:t>26.11.2014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AABA90A-C373-4EAA-94D0-D17050561CE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D18D6C7-2455-4C92-BC6E-080E42AC0146}" type="datetimeFigureOut">
              <a:rPr lang="cs-CZ" smtClean="0"/>
              <a:pPr/>
              <a:t>26.11.2014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AABA90A-C373-4EAA-94D0-D17050561CE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8D6C7-2455-4C92-BC6E-080E42AC0146}" type="datetimeFigureOut">
              <a:rPr lang="cs-CZ" smtClean="0"/>
              <a:pPr/>
              <a:t>26.11.2014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A90A-C373-4EAA-94D0-D17050561CE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8D6C7-2455-4C92-BC6E-080E42AC0146}" type="datetimeFigureOut">
              <a:rPr lang="cs-CZ" smtClean="0"/>
              <a:pPr/>
              <a:t>26.11.2014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A90A-C373-4EAA-94D0-D17050561CE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D18D6C7-2455-4C92-BC6E-080E42AC0146}" type="datetimeFigureOut">
              <a:rPr lang="cs-CZ" smtClean="0"/>
              <a:pPr/>
              <a:t>26.11.2014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AABA90A-C373-4EAA-94D0-D17050561CE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8D6C7-2455-4C92-BC6E-080E42AC0146}" type="datetimeFigureOut">
              <a:rPr lang="cs-CZ" smtClean="0"/>
              <a:pPr/>
              <a:t>26.11.2014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A90A-C373-4EAA-94D0-D17050561CE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D18D6C7-2455-4C92-BC6E-080E42AC0146}" type="datetimeFigureOut">
              <a:rPr lang="cs-CZ" smtClean="0"/>
              <a:pPr/>
              <a:t>26.11.2014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AABA90A-C373-4EAA-94D0-D17050561CE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D18D6C7-2455-4C92-BC6E-080E42AC0146}" type="datetimeFigureOut">
              <a:rPr lang="cs-CZ" smtClean="0"/>
              <a:pPr/>
              <a:t>26.11.2014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AABA90A-C373-4EAA-94D0-D17050561CE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8D6C7-2455-4C92-BC6E-080E42AC0146}" type="datetimeFigureOut">
              <a:rPr lang="cs-CZ" smtClean="0"/>
              <a:pPr/>
              <a:t>26.11.2014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A90A-C373-4EAA-94D0-D17050561CE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8D6C7-2455-4C92-BC6E-080E42AC0146}" type="datetimeFigureOut">
              <a:rPr lang="cs-CZ" smtClean="0"/>
              <a:pPr/>
              <a:t>26.11.2014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A90A-C373-4EAA-94D0-D17050561CE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D18D6C7-2455-4C92-BC6E-080E42AC0146}" type="datetimeFigureOut">
              <a:rPr lang="cs-CZ" smtClean="0"/>
              <a:pPr/>
              <a:t>26.11.2014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lovensko" TargetMode="External"/><Relationship Id="rId2" Type="http://schemas.openxmlformats.org/officeDocument/2006/relationships/hyperlink" Target="http://cs.wikipedia.org/wiki/Polsko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Ma%C4%8Farsko" TargetMode="External"/><Relationship Id="rId4" Type="http://schemas.openxmlformats.org/officeDocument/2006/relationships/hyperlink" Target="http://www.officehouse.cz/pronajem-sidla-spolecnosti/bratislav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2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928918"/>
              </p:ext>
            </p:extLst>
          </p:nvPr>
        </p:nvGraphicFramePr>
        <p:xfrm>
          <a:off x="1142976" y="1500174"/>
          <a:ext cx="6767513" cy="4520251"/>
        </p:xfrm>
        <a:graphic>
          <a:graphicData uri="http://schemas.openxmlformats.org/drawingml/2006/table">
            <a:tbl>
              <a:tblPr/>
              <a:tblGrid>
                <a:gridCol w="2195513"/>
                <a:gridCol w="1524000"/>
                <a:gridCol w="1524000"/>
                <a:gridCol w="1524000"/>
              </a:tblGrid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Bohdalov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CZ.1.07/1.4.00/21.3806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ŠABLONA: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III/2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Člověk a příroda, Zeměpis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7.,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VY_32_INOVACE_08_10Z-</a:t>
                      </a: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Střední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Evropa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I.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Mgr. Dagmar Laštovičková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TVORBY: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Říjen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OVĚŘENÍ: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21.10. 2014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Prezentace je určena k motivaci žáků v úvodu učiva o </a:t>
                      </a: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střední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Evropě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 případně při opakování tématu Evropa.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14290"/>
            <a:ext cx="57531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6000" dirty="0" err="1" smtClean="0"/>
              <a:t>Střední</a:t>
            </a:r>
            <a:r>
              <a:rPr lang="en-US" sz="6000" dirty="0" smtClean="0"/>
              <a:t> </a:t>
            </a:r>
            <a:r>
              <a:rPr lang="en-US" sz="6000" dirty="0" err="1" smtClean="0"/>
              <a:t>Evropa</a:t>
            </a:r>
            <a:r>
              <a:rPr lang="en-US" sz="6000" dirty="0" smtClean="0"/>
              <a:t> I</a:t>
            </a:r>
            <a:r>
              <a:rPr lang="cs-CZ" sz="6000" dirty="0" smtClean="0"/>
              <a:t>.</a:t>
            </a:r>
            <a:endParaRPr lang="cs-CZ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POLSKO</a:t>
            </a:r>
            <a:endParaRPr lang="en-US" dirty="0"/>
          </a:p>
        </p:txBody>
      </p:sp>
      <p:pic>
        <p:nvPicPr>
          <p:cNvPr id="1026" name="Picture 2" descr="Vlajka Polsk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437112"/>
            <a:ext cx="1047750" cy="6572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260900"/>
            <a:ext cx="85725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0413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809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Základní</a:t>
            </a:r>
            <a:r>
              <a:rPr lang="en-US" dirty="0" smtClean="0"/>
              <a:t> info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Hlavní</a:t>
            </a:r>
            <a:r>
              <a:rPr lang="en-US" dirty="0" smtClean="0"/>
              <a:t> </a:t>
            </a:r>
            <a:r>
              <a:rPr lang="en-US" dirty="0" err="1" smtClean="0"/>
              <a:t>město</a:t>
            </a:r>
            <a:r>
              <a:rPr lang="en-US" dirty="0" smtClean="0"/>
              <a:t>: </a:t>
            </a:r>
            <a:r>
              <a:rPr lang="en-US" dirty="0" err="1" smtClean="0"/>
              <a:t>Varšava</a:t>
            </a:r>
            <a:endParaRPr lang="en-US" dirty="0" smtClean="0"/>
          </a:p>
          <a:p>
            <a:r>
              <a:rPr lang="en-US" dirty="0" err="1" smtClean="0"/>
              <a:t>Rozloha</a:t>
            </a:r>
            <a:r>
              <a:rPr lang="en-US" dirty="0" smtClean="0"/>
              <a:t>: 312 679 km</a:t>
            </a:r>
            <a:r>
              <a:rPr lang="en-US" baseline="30000" dirty="0" smtClean="0"/>
              <a:t>2</a:t>
            </a:r>
          </a:p>
          <a:p>
            <a:r>
              <a:rPr lang="en-US" dirty="0" err="1" smtClean="0"/>
              <a:t>Nejvyšší</a:t>
            </a:r>
            <a:r>
              <a:rPr lang="en-US" dirty="0" smtClean="0"/>
              <a:t> bod: </a:t>
            </a:r>
            <a:r>
              <a:rPr lang="en-US" dirty="0" err="1" smtClean="0"/>
              <a:t>Rysy</a:t>
            </a:r>
            <a:r>
              <a:rPr lang="en-US" dirty="0" smtClean="0"/>
              <a:t> (2499 m)</a:t>
            </a:r>
          </a:p>
          <a:p>
            <a:r>
              <a:rPr lang="en-US" dirty="0" err="1" smtClean="0"/>
              <a:t>Počet</a:t>
            </a:r>
            <a:r>
              <a:rPr lang="en-US" dirty="0" smtClean="0"/>
              <a:t> </a:t>
            </a:r>
            <a:r>
              <a:rPr lang="en-US" dirty="0" err="1" smtClean="0"/>
              <a:t>obyvatel</a:t>
            </a:r>
            <a:r>
              <a:rPr lang="en-US" dirty="0" smtClean="0"/>
              <a:t>: 38 502 396</a:t>
            </a:r>
          </a:p>
          <a:p>
            <a:r>
              <a:rPr lang="en-US" dirty="0" err="1" smtClean="0"/>
              <a:t>Jazyk</a:t>
            </a:r>
            <a:r>
              <a:rPr lang="en-US" dirty="0" smtClean="0"/>
              <a:t>: </a:t>
            </a:r>
            <a:r>
              <a:rPr lang="en-US" dirty="0" err="1" smtClean="0"/>
              <a:t>polština</a:t>
            </a:r>
            <a:endParaRPr lang="en-US" dirty="0" smtClean="0"/>
          </a:p>
          <a:p>
            <a:r>
              <a:rPr lang="en-US" dirty="0" err="1" smtClean="0"/>
              <a:t>Státní</a:t>
            </a:r>
            <a:r>
              <a:rPr lang="en-US" dirty="0" smtClean="0"/>
              <a:t> </a:t>
            </a:r>
            <a:r>
              <a:rPr lang="en-US" dirty="0" err="1" smtClean="0"/>
              <a:t>zřízení</a:t>
            </a:r>
            <a:r>
              <a:rPr lang="en-US" dirty="0" smtClean="0"/>
              <a:t>: </a:t>
            </a:r>
            <a:r>
              <a:rPr lang="en-US" dirty="0" err="1" smtClean="0"/>
              <a:t>parlamentní</a:t>
            </a:r>
            <a:r>
              <a:rPr lang="en-US" dirty="0" smtClean="0"/>
              <a:t> </a:t>
            </a:r>
            <a:r>
              <a:rPr lang="en-US" dirty="0" err="1" smtClean="0"/>
              <a:t>republika</a:t>
            </a:r>
            <a:endParaRPr lang="en-US" dirty="0" smtClean="0"/>
          </a:p>
          <a:p>
            <a:r>
              <a:rPr lang="en-US" dirty="0" err="1" smtClean="0"/>
              <a:t>Měna</a:t>
            </a:r>
            <a:r>
              <a:rPr lang="en-US" dirty="0" smtClean="0"/>
              <a:t>: Zloty (PLN)</a:t>
            </a:r>
          </a:p>
          <a:p>
            <a:r>
              <a:rPr lang="en-US" dirty="0" err="1" smtClean="0"/>
              <a:t>Náboženství</a:t>
            </a:r>
            <a:r>
              <a:rPr lang="en-US" dirty="0" smtClean="0"/>
              <a:t>: </a:t>
            </a:r>
            <a:r>
              <a:rPr lang="en-US" dirty="0" err="1" smtClean="0"/>
              <a:t>římsko-katolické</a:t>
            </a:r>
            <a:r>
              <a:rPr lang="en-US" dirty="0" smtClean="0"/>
              <a:t> (89 %)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9833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Zajímavosti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Poničení</a:t>
            </a:r>
            <a:r>
              <a:rPr lang="en-US" dirty="0" smtClean="0"/>
              <a:t> </a:t>
            </a:r>
            <a:r>
              <a:rPr lang="en-US" dirty="0" err="1" smtClean="0"/>
              <a:t>měst</a:t>
            </a:r>
            <a:r>
              <a:rPr lang="en-US" dirty="0" smtClean="0"/>
              <a:t> </a:t>
            </a:r>
            <a:r>
              <a:rPr lang="cs-CZ" dirty="0" smtClean="0"/>
              <a:t>ve</a:t>
            </a:r>
            <a:r>
              <a:rPr lang="en-US" dirty="0" smtClean="0"/>
              <a:t> 2. </a:t>
            </a:r>
            <a:r>
              <a:rPr lang="en-US" dirty="0" err="1" smtClean="0"/>
              <a:t>sv</a:t>
            </a:r>
            <a:r>
              <a:rPr lang="en-US" dirty="0" smtClean="0"/>
              <a:t>. </a:t>
            </a:r>
            <a:r>
              <a:rPr lang="en-US" dirty="0" err="1"/>
              <a:t>v</a:t>
            </a:r>
            <a:r>
              <a:rPr lang="en-US" dirty="0" err="1" smtClean="0"/>
              <a:t>álce</a:t>
            </a:r>
            <a:endParaRPr lang="en-US" dirty="0" smtClean="0"/>
          </a:p>
          <a:p>
            <a:r>
              <a:rPr lang="en-US" dirty="0" smtClean="0"/>
              <a:t>Na </a:t>
            </a:r>
            <a:r>
              <a:rPr lang="en-US" dirty="0" err="1" smtClean="0"/>
              <a:t>severu</a:t>
            </a:r>
            <a:r>
              <a:rPr lang="en-US" dirty="0" smtClean="0"/>
              <a:t> </a:t>
            </a:r>
            <a:r>
              <a:rPr lang="en-US" dirty="0" err="1" smtClean="0"/>
              <a:t>státu</a:t>
            </a:r>
            <a:r>
              <a:rPr lang="en-US" dirty="0" smtClean="0"/>
              <a:t> </a:t>
            </a:r>
            <a:r>
              <a:rPr lang="en-US" dirty="0" err="1" smtClean="0"/>
              <a:t>přístavy</a:t>
            </a:r>
            <a:r>
              <a:rPr lang="en-US" dirty="0" smtClean="0"/>
              <a:t> u </a:t>
            </a:r>
            <a:r>
              <a:rPr lang="en-US" dirty="0" err="1" smtClean="0"/>
              <a:t>Baltského</a:t>
            </a:r>
            <a:r>
              <a:rPr lang="en-US" dirty="0" smtClean="0"/>
              <a:t> </a:t>
            </a:r>
            <a:r>
              <a:rPr lang="en-US" dirty="0" err="1" smtClean="0"/>
              <a:t>moře</a:t>
            </a:r>
            <a:r>
              <a:rPr lang="en-US" dirty="0" smtClean="0"/>
              <a:t> – </a:t>
            </a:r>
            <a:r>
              <a:rPr lang="en-US" dirty="0" err="1" smtClean="0"/>
              <a:t>Gdaňsk</a:t>
            </a:r>
            <a:r>
              <a:rPr lang="cs-CZ" dirty="0" smtClean="0"/>
              <a:t>, </a:t>
            </a:r>
            <a:r>
              <a:rPr lang="en-US" dirty="0" err="1" smtClean="0"/>
              <a:t>Štětín</a:t>
            </a:r>
            <a:endParaRPr lang="en-US" dirty="0" smtClean="0"/>
          </a:p>
          <a:p>
            <a:r>
              <a:rPr lang="en-US" dirty="0" err="1" smtClean="0"/>
              <a:t>Velká</a:t>
            </a:r>
            <a:r>
              <a:rPr lang="en-US" dirty="0" smtClean="0"/>
              <a:t> </a:t>
            </a:r>
            <a:r>
              <a:rPr lang="en-US" dirty="0" err="1" smtClean="0"/>
              <a:t>města</a:t>
            </a:r>
            <a:r>
              <a:rPr lang="en-US" dirty="0" smtClean="0"/>
              <a:t>: </a:t>
            </a:r>
            <a:r>
              <a:rPr lang="en-US" dirty="0" err="1" smtClean="0"/>
              <a:t>Krakov</a:t>
            </a:r>
            <a:r>
              <a:rPr lang="en-US" dirty="0" smtClean="0"/>
              <a:t>, </a:t>
            </a:r>
            <a:r>
              <a:rPr lang="en-US" dirty="0" err="1" smtClean="0"/>
              <a:t>Lodž</a:t>
            </a:r>
            <a:r>
              <a:rPr lang="en-US" dirty="0" smtClean="0"/>
              <a:t>, </a:t>
            </a:r>
            <a:r>
              <a:rPr lang="en-US" dirty="0" err="1" smtClean="0"/>
              <a:t>Poznaň</a:t>
            </a:r>
            <a:r>
              <a:rPr lang="cs-CZ" dirty="0" smtClean="0"/>
              <a:t>, </a:t>
            </a:r>
            <a:r>
              <a:rPr lang="en-US" dirty="0" err="1" smtClean="0"/>
              <a:t>Varšava</a:t>
            </a:r>
            <a:r>
              <a:rPr lang="en-US" dirty="0" smtClean="0"/>
              <a:t>, </a:t>
            </a:r>
            <a:r>
              <a:rPr lang="en-US" dirty="0" err="1" smtClean="0"/>
              <a:t>Vratislav</a:t>
            </a:r>
            <a:endParaRPr lang="en-US" dirty="0" smtClean="0"/>
          </a:p>
          <a:p>
            <a:r>
              <a:rPr lang="en-US" dirty="0" err="1" smtClean="0"/>
              <a:t>Řeky</a:t>
            </a:r>
            <a:r>
              <a:rPr lang="en-US" dirty="0" smtClean="0"/>
              <a:t> </a:t>
            </a:r>
            <a:r>
              <a:rPr lang="en-US" dirty="0" err="1" smtClean="0"/>
              <a:t>Visla</a:t>
            </a:r>
            <a:r>
              <a:rPr lang="en-US" dirty="0" smtClean="0"/>
              <a:t> a Odra</a:t>
            </a:r>
          </a:p>
          <a:p>
            <a:r>
              <a:rPr lang="en-US" dirty="0" err="1" smtClean="0"/>
              <a:t>Nížiny</a:t>
            </a:r>
            <a:r>
              <a:rPr lang="en-US" dirty="0" smtClean="0"/>
              <a:t> – </a:t>
            </a:r>
            <a:r>
              <a:rPr lang="en-US" dirty="0" err="1" smtClean="0"/>
              <a:t>zemědělství</a:t>
            </a:r>
            <a:endParaRPr lang="en-US" dirty="0" smtClean="0"/>
          </a:p>
          <a:p>
            <a:r>
              <a:rPr lang="en-US" dirty="0" err="1" smtClean="0"/>
              <a:t>Silné</a:t>
            </a:r>
            <a:r>
              <a:rPr lang="en-US" dirty="0" smtClean="0"/>
              <a:t> </a:t>
            </a:r>
            <a:r>
              <a:rPr lang="en-US" dirty="0" err="1" smtClean="0"/>
              <a:t>katolické</a:t>
            </a:r>
            <a:r>
              <a:rPr lang="en-US" dirty="0" smtClean="0"/>
              <a:t> </a:t>
            </a:r>
            <a:r>
              <a:rPr lang="en-US" dirty="0" err="1" smtClean="0"/>
              <a:t>náboženství</a:t>
            </a:r>
            <a:r>
              <a:rPr lang="en-US" dirty="0" smtClean="0"/>
              <a:t>, </a:t>
            </a:r>
            <a:r>
              <a:rPr lang="cs-CZ" dirty="0" smtClean="0"/>
              <a:t>vysoký počet</a:t>
            </a:r>
            <a:r>
              <a:rPr lang="en-US" dirty="0" smtClean="0"/>
              <a:t> </a:t>
            </a:r>
            <a:r>
              <a:rPr lang="en-US" dirty="0" err="1" smtClean="0"/>
              <a:t>věřících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25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20688"/>
            <a:ext cx="7620000" cy="494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62000" y="5805264"/>
            <a:ext cx="280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typická polská krajina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086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SLOVENSKO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780" y="4365104"/>
            <a:ext cx="1047750" cy="6953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174603"/>
            <a:ext cx="8572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910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525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Základní</a:t>
            </a:r>
            <a:r>
              <a:rPr lang="en-US" dirty="0" smtClean="0"/>
              <a:t> info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Hlavní</a:t>
            </a:r>
            <a:r>
              <a:rPr lang="en-US" dirty="0" smtClean="0"/>
              <a:t> </a:t>
            </a:r>
            <a:r>
              <a:rPr lang="en-US" dirty="0" err="1" smtClean="0"/>
              <a:t>město</a:t>
            </a:r>
            <a:r>
              <a:rPr lang="en-US" dirty="0" smtClean="0"/>
              <a:t>: Bratislava</a:t>
            </a:r>
          </a:p>
          <a:p>
            <a:r>
              <a:rPr lang="en-US" dirty="0" err="1"/>
              <a:t>Rozloha</a:t>
            </a:r>
            <a:r>
              <a:rPr lang="en-US" dirty="0" smtClean="0"/>
              <a:t>: 49 </a:t>
            </a:r>
            <a:r>
              <a:rPr lang="en-US" dirty="0"/>
              <a:t>036 km²</a:t>
            </a:r>
            <a:endParaRPr lang="en-US" dirty="0" smtClean="0"/>
          </a:p>
          <a:p>
            <a:r>
              <a:rPr lang="en-US" dirty="0" err="1" smtClean="0"/>
              <a:t>Nejvyšší</a:t>
            </a:r>
            <a:r>
              <a:rPr lang="en-US" dirty="0" smtClean="0"/>
              <a:t> bod: </a:t>
            </a:r>
            <a:r>
              <a:rPr lang="en-US" dirty="0" err="1" smtClean="0"/>
              <a:t>Gerlachovský</a:t>
            </a:r>
            <a:r>
              <a:rPr lang="en-US" dirty="0" smtClean="0"/>
              <a:t> </a:t>
            </a:r>
            <a:r>
              <a:rPr lang="en-US" dirty="0" err="1" smtClean="0"/>
              <a:t>štít</a:t>
            </a:r>
            <a:r>
              <a:rPr lang="en-US" dirty="0" smtClean="0"/>
              <a:t> (2 655 m)</a:t>
            </a:r>
          </a:p>
          <a:p>
            <a:r>
              <a:rPr lang="en-US" dirty="0" err="1" smtClean="0"/>
              <a:t>Počet</a:t>
            </a:r>
            <a:r>
              <a:rPr lang="en-US" dirty="0" smtClean="0"/>
              <a:t> </a:t>
            </a:r>
            <a:r>
              <a:rPr lang="en-US" dirty="0" err="1" smtClean="0"/>
              <a:t>obyvatel</a:t>
            </a:r>
            <a:r>
              <a:rPr lang="en-US" dirty="0" smtClean="0"/>
              <a:t>: 5 410 728</a:t>
            </a:r>
          </a:p>
          <a:p>
            <a:r>
              <a:rPr lang="en-US" dirty="0" err="1" smtClean="0"/>
              <a:t>Jazyk</a:t>
            </a:r>
            <a:r>
              <a:rPr lang="en-US" dirty="0" smtClean="0"/>
              <a:t>: </a:t>
            </a:r>
            <a:r>
              <a:rPr lang="en-US" dirty="0" err="1" smtClean="0"/>
              <a:t>slovenština</a:t>
            </a:r>
            <a:r>
              <a:rPr lang="en-US" dirty="0" smtClean="0"/>
              <a:t> (</a:t>
            </a:r>
            <a:r>
              <a:rPr lang="en-US" dirty="0" err="1" smtClean="0"/>
              <a:t>úřední</a:t>
            </a:r>
            <a:r>
              <a:rPr lang="en-US" dirty="0" smtClean="0"/>
              <a:t>), </a:t>
            </a:r>
          </a:p>
          <a:p>
            <a:r>
              <a:rPr lang="en-US" dirty="0" err="1" smtClean="0"/>
              <a:t>Státní</a:t>
            </a:r>
            <a:r>
              <a:rPr lang="en-US" dirty="0" smtClean="0"/>
              <a:t> </a:t>
            </a:r>
            <a:r>
              <a:rPr lang="en-US" dirty="0" err="1" smtClean="0"/>
              <a:t>zřízení</a:t>
            </a:r>
            <a:r>
              <a:rPr lang="en-US" dirty="0" smtClean="0"/>
              <a:t>: </a:t>
            </a:r>
            <a:r>
              <a:rPr lang="en-US" dirty="0" err="1" smtClean="0"/>
              <a:t>parlamentní</a:t>
            </a:r>
            <a:r>
              <a:rPr lang="en-US" dirty="0" smtClean="0"/>
              <a:t> </a:t>
            </a:r>
            <a:r>
              <a:rPr lang="en-US" dirty="0" err="1" smtClean="0"/>
              <a:t>republika</a:t>
            </a:r>
            <a:endParaRPr lang="en-US" dirty="0" smtClean="0"/>
          </a:p>
          <a:p>
            <a:r>
              <a:rPr lang="en-US" dirty="0" err="1" smtClean="0"/>
              <a:t>Měna</a:t>
            </a:r>
            <a:r>
              <a:rPr lang="en-US" dirty="0" smtClean="0"/>
              <a:t>: euro (EUR)</a:t>
            </a:r>
          </a:p>
          <a:p>
            <a:r>
              <a:rPr lang="en-US" dirty="0" err="1" smtClean="0"/>
              <a:t>Náboženství</a:t>
            </a:r>
            <a:r>
              <a:rPr lang="en-US" dirty="0" smtClean="0"/>
              <a:t>: </a:t>
            </a:r>
            <a:r>
              <a:rPr lang="en-US" dirty="0" err="1" smtClean="0"/>
              <a:t>římsko-katolické</a:t>
            </a:r>
            <a:r>
              <a:rPr lang="en-US" dirty="0" smtClean="0"/>
              <a:t> (62 %), </a:t>
            </a:r>
            <a:r>
              <a:rPr lang="en-US" dirty="0" err="1" smtClean="0"/>
              <a:t>protestanti</a:t>
            </a:r>
            <a:r>
              <a:rPr lang="en-US" dirty="0" smtClean="0"/>
              <a:t> (6,9 %), </a:t>
            </a:r>
            <a:r>
              <a:rPr lang="en-US" dirty="0" err="1" smtClean="0"/>
              <a:t>řečtí</a:t>
            </a:r>
            <a:r>
              <a:rPr lang="en-US" dirty="0" smtClean="0"/>
              <a:t> </a:t>
            </a:r>
            <a:r>
              <a:rPr lang="en-US" dirty="0" err="1" smtClean="0"/>
              <a:t>katolíci</a:t>
            </a:r>
            <a:r>
              <a:rPr lang="en-US" dirty="0" smtClean="0"/>
              <a:t> (4,1 %)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226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Zajímavosti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Dříve</a:t>
            </a:r>
            <a:r>
              <a:rPr lang="en-US" dirty="0" smtClean="0"/>
              <a:t> </a:t>
            </a:r>
            <a:r>
              <a:rPr lang="en-US" dirty="0" err="1" smtClean="0"/>
              <a:t>spojeno</a:t>
            </a:r>
            <a:r>
              <a:rPr lang="en-US" dirty="0" smtClean="0"/>
              <a:t> s ČR</a:t>
            </a:r>
          </a:p>
          <a:p>
            <a:r>
              <a:rPr lang="cs-CZ" dirty="0" smtClean="0"/>
              <a:t>Sever </a:t>
            </a:r>
            <a:r>
              <a:rPr lang="en-US" dirty="0" smtClean="0"/>
              <a:t>–</a:t>
            </a:r>
            <a:r>
              <a:rPr lang="en-US" dirty="0" err="1" smtClean="0"/>
              <a:t>Vysoké</a:t>
            </a:r>
            <a:r>
              <a:rPr lang="en-US" dirty="0" smtClean="0"/>
              <a:t> a </a:t>
            </a:r>
            <a:r>
              <a:rPr lang="en-US" dirty="0" err="1" smtClean="0"/>
              <a:t>Nízké</a:t>
            </a:r>
            <a:r>
              <a:rPr lang="en-US" dirty="0" smtClean="0"/>
              <a:t> </a:t>
            </a:r>
            <a:r>
              <a:rPr lang="en-US" dirty="0" err="1" smtClean="0"/>
              <a:t>Tatry</a:t>
            </a:r>
            <a:r>
              <a:rPr lang="en-US" dirty="0" smtClean="0"/>
              <a:t>, </a:t>
            </a:r>
            <a:r>
              <a:rPr lang="cs-CZ" dirty="0" smtClean="0"/>
              <a:t>Malá Fatra</a:t>
            </a:r>
            <a:r>
              <a:rPr lang="en-US" dirty="0" smtClean="0"/>
              <a:t>, </a:t>
            </a:r>
            <a:r>
              <a:rPr lang="en-US" dirty="0" err="1" smtClean="0"/>
              <a:t>Beskydy</a:t>
            </a:r>
            <a:r>
              <a:rPr lang="cs-CZ" dirty="0" smtClean="0"/>
              <a:t> (k</a:t>
            </a:r>
            <a:r>
              <a:rPr lang="en-US" dirty="0" err="1" smtClean="0"/>
              <a:t>rásná</a:t>
            </a:r>
            <a:r>
              <a:rPr lang="en-US" dirty="0" smtClean="0"/>
              <a:t> </a:t>
            </a:r>
            <a:r>
              <a:rPr lang="en-US" dirty="0" err="1" smtClean="0"/>
              <a:t>příroda</a:t>
            </a:r>
            <a:r>
              <a:rPr lang="cs-CZ" dirty="0" smtClean="0"/>
              <a:t>)</a:t>
            </a:r>
            <a:endParaRPr lang="en-US" dirty="0" smtClean="0"/>
          </a:p>
          <a:p>
            <a:r>
              <a:rPr lang="en-US" dirty="0" err="1" smtClean="0"/>
              <a:t>Jih</a:t>
            </a:r>
            <a:r>
              <a:rPr lang="en-US" dirty="0" smtClean="0"/>
              <a:t> – </a:t>
            </a:r>
            <a:r>
              <a:rPr lang="en-US" dirty="0" err="1" smtClean="0"/>
              <a:t>nížiny</a:t>
            </a:r>
            <a:r>
              <a:rPr lang="en-US" dirty="0" smtClean="0"/>
              <a:t>, </a:t>
            </a:r>
            <a:r>
              <a:rPr lang="en-US" dirty="0" err="1" smtClean="0"/>
              <a:t>termální</a:t>
            </a:r>
            <a:r>
              <a:rPr lang="en-US" dirty="0" smtClean="0"/>
              <a:t> </a:t>
            </a:r>
            <a:r>
              <a:rPr lang="en-US" dirty="0" err="1" smtClean="0"/>
              <a:t>koupaliště</a:t>
            </a:r>
            <a:r>
              <a:rPr lang="en-US" dirty="0" smtClean="0"/>
              <a:t>, </a:t>
            </a:r>
            <a:r>
              <a:rPr lang="en-US" dirty="0" err="1" smtClean="0"/>
              <a:t>vzácné</a:t>
            </a:r>
            <a:r>
              <a:rPr lang="en-US" dirty="0" smtClean="0"/>
              <a:t> </a:t>
            </a:r>
            <a:r>
              <a:rPr lang="en-US" dirty="0" err="1" smtClean="0"/>
              <a:t>prameny</a:t>
            </a:r>
            <a:endParaRPr lang="en-US" dirty="0" smtClean="0"/>
          </a:p>
          <a:p>
            <a:r>
              <a:rPr lang="en-US" dirty="0" err="1" smtClean="0"/>
              <a:t>Slovenský</a:t>
            </a:r>
            <a:r>
              <a:rPr lang="en-US" dirty="0" smtClean="0"/>
              <a:t> </a:t>
            </a:r>
            <a:r>
              <a:rPr lang="en-US" dirty="0" err="1" smtClean="0"/>
              <a:t>kras</a:t>
            </a:r>
            <a:endParaRPr lang="en-US" dirty="0" smtClean="0"/>
          </a:p>
          <a:p>
            <a:r>
              <a:rPr lang="en-US" dirty="0" err="1" smtClean="0"/>
              <a:t>Slovenský</a:t>
            </a:r>
            <a:r>
              <a:rPr lang="en-US" dirty="0" smtClean="0"/>
              <a:t> </a:t>
            </a:r>
            <a:r>
              <a:rPr lang="en-US" dirty="0" err="1" smtClean="0"/>
              <a:t>ráj</a:t>
            </a:r>
            <a:endParaRPr lang="en-US" dirty="0" smtClean="0"/>
          </a:p>
          <a:p>
            <a:r>
              <a:rPr lang="en-US" dirty="0" err="1" smtClean="0"/>
              <a:t>Řek</a:t>
            </a:r>
            <a:r>
              <a:rPr lang="cs-CZ" dirty="0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Váh</a:t>
            </a:r>
            <a:r>
              <a:rPr lang="en-US" dirty="0" smtClean="0"/>
              <a:t> a </a:t>
            </a:r>
            <a:r>
              <a:rPr lang="en-US" dirty="0" err="1" smtClean="0"/>
              <a:t>Dunaj</a:t>
            </a:r>
            <a:endParaRPr lang="en-US" dirty="0" smtClean="0"/>
          </a:p>
          <a:p>
            <a:r>
              <a:rPr lang="en-US" dirty="0" err="1" smtClean="0"/>
              <a:t>Problémy</a:t>
            </a:r>
            <a:r>
              <a:rPr lang="en-US" dirty="0" smtClean="0"/>
              <a:t> s </a:t>
            </a:r>
            <a:r>
              <a:rPr lang="en-US" dirty="0" err="1" smtClean="0"/>
              <a:t>maďarskou</a:t>
            </a:r>
            <a:r>
              <a:rPr lang="en-US" dirty="0" smtClean="0"/>
              <a:t> </a:t>
            </a:r>
            <a:r>
              <a:rPr lang="en-US" dirty="0" err="1" smtClean="0"/>
              <a:t>menšinou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954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officehouse.cz/wp-content/uploads/2014/06/bratislav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144000" cy="5105325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85720" y="5857892"/>
            <a:ext cx="350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Bratislava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260648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Vysoké Tatry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4522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MAĎARSKO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509119"/>
            <a:ext cx="1047750" cy="5238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161457"/>
            <a:ext cx="5715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599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5677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Základní</a:t>
            </a:r>
            <a:r>
              <a:rPr lang="en-US" dirty="0" smtClean="0"/>
              <a:t> info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Hlavní</a:t>
            </a:r>
            <a:r>
              <a:rPr lang="en-US" dirty="0" smtClean="0"/>
              <a:t> </a:t>
            </a:r>
            <a:r>
              <a:rPr lang="en-US" dirty="0" err="1" smtClean="0"/>
              <a:t>město</a:t>
            </a:r>
            <a:r>
              <a:rPr lang="en-US" dirty="0" smtClean="0"/>
              <a:t>: </a:t>
            </a:r>
            <a:r>
              <a:rPr lang="en-US" dirty="0" err="1" smtClean="0"/>
              <a:t>Budapešť</a:t>
            </a:r>
            <a:endParaRPr lang="en-US" dirty="0" smtClean="0"/>
          </a:p>
          <a:p>
            <a:r>
              <a:rPr lang="en-US" dirty="0" err="1" smtClean="0"/>
              <a:t>Rozloha</a:t>
            </a:r>
            <a:r>
              <a:rPr lang="en-US" dirty="0"/>
              <a:t>: 93 </a:t>
            </a:r>
            <a:r>
              <a:rPr lang="en-US" dirty="0" smtClean="0"/>
              <a:t>030 </a:t>
            </a:r>
            <a:r>
              <a:rPr lang="en-US" dirty="0"/>
              <a:t>km²</a:t>
            </a:r>
            <a:endParaRPr lang="en-US" dirty="0" smtClean="0"/>
          </a:p>
          <a:p>
            <a:r>
              <a:rPr lang="en-US" dirty="0" err="1" smtClean="0"/>
              <a:t>Nejvyšší</a:t>
            </a:r>
            <a:r>
              <a:rPr lang="en-US" dirty="0" smtClean="0"/>
              <a:t> bod: </a:t>
            </a:r>
            <a:r>
              <a:rPr lang="en-US" dirty="0" err="1" smtClean="0"/>
              <a:t>Kékes</a:t>
            </a:r>
            <a:r>
              <a:rPr lang="en-US" dirty="0" smtClean="0"/>
              <a:t> (1 014 m)</a:t>
            </a:r>
          </a:p>
          <a:p>
            <a:r>
              <a:rPr lang="en-US" dirty="0" err="1" smtClean="0"/>
              <a:t>Počet</a:t>
            </a:r>
            <a:r>
              <a:rPr lang="en-US" dirty="0" smtClean="0"/>
              <a:t> </a:t>
            </a:r>
            <a:r>
              <a:rPr lang="en-US" dirty="0" err="1" smtClean="0"/>
              <a:t>obyvatel</a:t>
            </a:r>
            <a:r>
              <a:rPr lang="en-US" dirty="0"/>
              <a:t>: 9 906 000</a:t>
            </a:r>
            <a:endParaRPr lang="en-US" dirty="0" smtClean="0"/>
          </a:p>
          <a:p>
            <a:r>
              <a:rPr lang="en-US" dirty="0" err="1" smtClean="0"/>
              <a:t>Jazyk</a:t>
            </a:r>
            <a:r>
              <a:rPr lang="en-US" dirty="0" smtClean="0"/>
              <a:t>: </a:t>
            </a:r>
            <a:r>
              <a:rPr lang="en-US" dirty="0" err="1" smtClean="0"/>
              <a:t>maďarština</a:t>
            </a:r>
            <a:endParaRPr lang="en-US" dirty="0" smtClean="0"/>
          </a:p>
          <a:p>
            <a:r>
              <a:rPr lang="en-US" dirty="0" err="1" smtClean="0"/>
              <a:t>Státní</a:t>
            </a:r>
            <a:r>
              <a:rPr lang="en-US" dirty="0" smtClean="0"/>
              <a:t> </a:t>
            </a:r>
            <a:r>
              <a:rPr lang="en-US" dirty="0" err="1" smtClean="0"/>
              <a:t>zřízení</a:t>
            </a:r>
            <a:r>
              <a:rPr lang="en-US" dirty="0" smtClean="0"/>
              <a:t>: </a:t>
            </a:r>
            <a:r>
              <a:rPr lang="en-US" dirty="0" err="1" smtClean="0"/>
              <a:t>parlamentní</a:t>
            </a:r>
            <a:r>
              <a:rPr lang="en-US" dirty="0" smtClean="0"/>
              <a:t> </a:t>
            </a:r>
            <a:r>
              <a:rPr lang="en-US" dirty="0" err="1" smtClean="0"/>
              <a:t>republika</a:t>
            </a:r>
            <a:endParaRPr lang="en-US" dirty="0" smtClean="0"/>
          </a:p>
          <a:p>
            <a:r>
              <a:rPr lang="en-US" dirty="0" err="1" smtClean="0"/>
              <a:t>Měna</a:t>
            </a:r>
            <a:r>
              <a:rPr lang="en-US" dirty="0" smtClean="0"/>
              <a:t>: forint (HUF)</a:t>
            </a:r>
          </a:p>
          <a:p>
            <a:r>
              <a:rPr lang="en-US" dirty="0" err="1" smtClean="0"/>
              <a:t>Náboženství</a:t>
            </a:r>
            <a:r>
              <a:rPr lang="en-US" dirty="0" smtClean="0"/>
              <a:t>: </a:t>
            </a:r>
            <a:r>
              <a:rPr lang="en-US" dirty="0" err="1" smtClean="0"/>
              <a:t>římsko</a:t>
            </a:r>
            <a:r>
              <a:rPr lang="en-US" dirty="0" smtClean="0"/>
              <a:t> </a:t>
            </a:r>
            <a:r>
              <a:rPr lang="en-US" dirty="0"/>
              <a:t>a </a:t>
            </a:r>
            <a:r>
              <a:rPr lang="en-US" dirty="0" err="1"/>
              <a:t>řecko</a:t>
            </a:r>
            <a:r>
              <a:rPr lang="en-US" dirty="0"/>
              <a:t> </a:t>
            </a:r>
            <a:r>
              <a:rPr lang="en-US" dirty="0" err="1"/>
              <a:t>katolické</a:t>
            </a:r>
            <a:r>
              <a:rPr lang="en-US" dirty="0"/>
              <a:t> (50 %), </a:t>
            </a:r>
            <a:r>
              <a:rPr lang="en-US" dirty="0" err="1"/>
              <a:t>kalvínské</a:t>
            </a:r>
            <a:r>
              <a:rPr lang="en-US" dirty="0"/>
              <a:t> (30 %), </a:t>
            </a:r>
            <a:r>
              <a:rPr lang="en-US" dirty="0" err="1"/>
              <a:t>luteránské</a:t>
            </a:r>
            <a:r>
              <a:rPr lang="en-US" dirty="0"/>
              <a:t> (5 %)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226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Zajímavosti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Pano</a:t>
            </a:r>
            <a:r>
              <a:rPr lang="cs-CZ" dirty="0" smtClean="0"/>
              <a:t>n</a:t>
            </a:r>
            <a:r>
              <a:rPr lang="en-US" dirty="0" err="1" smtClean="0"/>
              <a:t>ská</a:t>
            </a:r>
            <a:r>
              <a:rPr lang="en-US" dirty="0" smtClean="0"/>
              <a:t> </a:t>
            </a:r>
            <a:r>
              <a:rPr lang="en-US" dirty="0" err="1" smtClean="0"/>
              <a:t>pánev</a:t>
            </a:r>
            <a:r>
              <a:rPr lang="en-US" dirty="0" smtClean="0"/>
              <a:t>, </a:t>
            </a:r>
            <a:r>
              <a:rPr lang="en-US" dirty="0" err="1" smtClean="0"/>
              <a:t>Velká</a:t>
            </a:r>
            <a:r>
              <a:rPr lang="en-US" dirty="0" smtClean="0"/>
              <a:t> a </a:t>
            </a:r>
            <a:r>
              <a:rPr lang="en-US" dirty="0" err="1" smtClean="0"/>
              <a:t>Malá</a:t>
            </a:r>
            <a:r>
              <a:rPr lang="en-US" dirty="0" smtClean="0"/>
              <a:t> </a:t>
            </a:r>
            <a:r>
              <a:rPr lang="en-US" dirty="0" err="1" smtClean="0"/>
              <a:t>uherská</a:t>
            </a:r>
            <a:r>
              <a:rPr lang="en-US" dirty="0" smtClean="0"/>
              <a:t> </a:t>
            </a:r>
            <a:r>
              <a:rPr lang="en-US" dirty="0" err="1" smtClean="0"/>
              <a:t>nížina</a:t>
            </a:r>
            <a:endParaRPr lang="en-US" dirty="0" smtClean="0"/>
          </a:p>
          <a:p>
            <a:r>
              <a:rPr lang="en-US" dirty="0" err="1" smtClean="0"/>
              <a:t>Vnitřní</a:t>
            </a:r>
            <a:r>
              <a:rPr lang="en-US" dirty="0" smtClean="0"/>
              <a:t> </a:t>
            </a:r>
            <a:r>
              <a:rPr lang="en-US" dirty="0" err="1" smtClean="0"/>
              <a:t>západní</a:t>
            </a:r>
            <a:r>
              <a:rPr lang="en-US" dirty="0" smtClean="0"/>
              <a:t> </a:t>
            </a:r>
            <a:r>
              <a:rPr lang="en-US" dirty="0" err="1" smtClean="0"/>
              <a:t>Karpaty</a:t>
            </a:r>
            <a:endParaRPr lang="en-US" dirty="0" smtClean="0"/>
          </a:p>
          <a:p>
            <a:r>
              <a:rPr lang="en-US" dirty="0" err="1" smtClean="0"/>
              <a:t>kvalitní</a:t>
            </a:r>
            <a:r>
              <a:rPr lang="en-US" dirty="0" smtClean="0"/>
              <a:t> </a:t>
            </a:r>
            <a:r>
              <a:rPr lang="en-US" dirty="0" err="1" smtClean="0"/>
              <a:t>půdy</a:t>
            </a:r>
            <a:r>
              <a:rPr lang="en-US" dirty="0" smtClean="0"/>
              <a:t>, </a:t>
            </a:r>
            <a:r>
              <a:rPr lang="en-US" dirty="0" err="1" smtClean="0"/>
              <a:t>zemědělství</a:t>
            </a:r>
            <a:endParaRPr lang="en-US" dirty="0" smtClean="0"/>
          </a:p>
          <a:p>
            <a:r>
              <a:rPr lang="en-US" dirty="0" err="1" smtClean="0"/>
              <a:t>Maďarský</a:t>
            </a:r>
            <a:r>
              <a:rPr lang="en-US" dirty="0" smtClean="0"/>
              <a:t> </a:t>
            </a:r>
            <a:r>
              <a:rPr lang="en-US" dirty="0" err="1" smtClean="0"/>
              <a:t>guláš</a:t>
            </a:r>
            <a:r>
              <a:rPr lang="cs-CZ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paprikové</a:t>
            </a:r>
            <a:r>
              <a:rPr lang="en-US" dirty="0" smtClean="0"/>
              <a:t> </a:t>
            </a:r>
            <a:r>
              <a:rPr lang="en-US" dirty="0" err="1" smtClean="0"/>
              <a:t>klobásy</a:t>
            </a:r>
            <a:r>
              <a:rPr lang="cs-CZ" dirty="0" smtClean="0"/>
              <a:t>, tokajské víno</a:t>
            </a:r>
          </a:p>
          <a:p>
            <a:r>
              <a:rPr lang="cs-CZ" dirty="0" smtClean="0"/>
              <a:t>Řeky Dunaj a Tisa</a:t>
            </a:r>
          </a:p>
          <a:p>
            <a:r>
              <a:rPr lang="cs-CZ" dirty="0" smtClean="0"/>
              <a:t>Jezero Balaton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954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6392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260648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Zadunají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0953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tabulku: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522900939"/>
              </p:ext>
            </p:extLst>
          </p:nvPr>
        </p:nvGraphicFramePr>
        <p:xfrm>
          <a:off x="457200" y="2123440"/>
          <a:ext cx="7467600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6900"/>
                <a:gridCol w="1866900"/>
                <a:gridCol w="1866900"/>
                <a:gridCol w="1866900"/>
              </a:tblGrid>
              <a:tr h="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Stát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Hlavní město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Měna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Úřední</a:t>
                      </a:r>
                    </a:p>
                    <a:p>
                      <a:r>
                        <a:rPr lang="cs-CZ" dirty="0" smtClean="0"/>
                        <a:t>jazyk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Polsko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Slovensko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Maďarsko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87872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Řešení:</a:t>
            </a: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050604866"/>
              </p:ext>
            </p:extLst>
          </p:nvPr>
        </p:nvGraphicFramePr>
        <p:xfrm>
          <a:off x="457200" y="2123440"/>
          <a:ext cx="7467600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6900"/>
                <a:gridCol w="1866900"/>
                <a:gridCol w="1866900"/>
                <a:gridCol w="1866900"/>
              </a:tblGrid>
              <a:tr h="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Stát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Hlavní město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Měna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Úřední</a:t>
                      </a:r>
                    </a:p>
                    <a:p>
                      <a:r>
                        <a:rPr lang="cs-CZ" dirty="0" smtClean="0"/>
                        <a:t>jazyk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Polsko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Varšava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zlotý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polština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Slovensko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Bratislava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uro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slovenština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Maďarsko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Budapešť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forint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maďarština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72529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a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cs-CZ" sz="800" dirty="0"/>
              <a:t>WIKIPEDIA COMMONS. </a:t>
            </a:r>
            <a:r>
              <a:rPr lang="cs-CZ" sz="800" i="1" dirty="0"/>
              <a:t>Flag </a:t>
            </a:r>
            <a:r>
              <a:rPr lang="cs-CZ" sz="800" i="1" dirty="0" err="1"/>
              <a:t>of</a:t>
            </a:r>
            <a:r>
              <a:rPr lang="cs-CZ" sz="800" i="1" dirty="0"/>
              <a:t> </a:t>
            </a:r>
            <a:r>
              <a:rPr lang="cs-CZ" sz="800" i="1" dirty="0" err="1"/>
              <a:t>Poland</a:t>
            </a:r>
            <a:r>
              <a:rPr lang="cs-CZ" sz="800" dirty="0"/>
              <a:t> [online]. [cit. 7.10.2014]. Dostupný na WWW: </a:t>
            </a:r>
            <a:r>
              <a:rPr lang="cs-CZ" sz="800" dirty="0">
                <a:hlinkClick r:id="rId2"/>
              </a:rPr>
              <a:t>http://</a:t>
            </a:r>
            <a:r>
              <a:rPr lang="cs-CZ" sz="800" dirty="0" smtClean="0">
                <a:hlinkClick r:id="rId2"/>
              </a:rPr>
              <a:t>cs.wikipedia.org/wiki/Polsko#mediaviewer/File:Flag_of_Poland.svg</a:t>
            </a:r>
            <a:endParaRPr lang="cs-CZ" sz="800" dirty="0" smtClean="0"/>
          </a:p>
          <a:p>
            <a:r>
              <a:rPr lang="cs-CZ" sz="800" dirty="0"/>
              <a:t>WIKIPEDIA COMMONS. </a:t>
            </a:r>
            <a:r>
              <a:rPr lang="cs-CZ" sz="800" i="1" dirty="0" err="1"/>
              <a:t>Herb</a:t>
            </a:r>
            <a:r>
              <a:rPr lang="cs-CZ" sz="800" i="1" dirty="0"/>
              <a:t> </a:t>
            </a:r>
            <a:r>
              <a:rPr lang="cs-CZ" sz="800" i="1" dirty="0" err="1"/>
              <a:t>Polski</a:t>
            </a:r>
            <a:r>
              <a:rPr lang="cs-CZ" sz="800" dirty="0"/>
              <a:t> [online]. [cit. 7.10.2014]. Dostupný na WWW: </a:t>
            </a:r>
            <a:r>
              <a:rPr lang="cs-CZ" sz="800" dirty="0">
                <a:hlinkClick r:id="rId2"/>
              </a:rPr>
              <a:t>http://</a:t>
            </a:r>
            <a:r>
              <a:rPr lang="cs-CZ" sz="800" dirty="0" smtClean="0">
                <a:hlinkClick r:id="rId2"/>
              </a:rPr>
              <a:t>cs.wikipedia.org/wiki/Polsko#mediaviewer/File:Herb_Polski.svg</a:t>
            </a:r>
            <a:endParaRPr lang="cs-CZ" sz="800" dirty="0" smtClean="0"/>
          </a:p>
          <a:p>
            <a:r>
              <a:rPr lang="cs-CZ" sz="800" dirty="0"/>
              <a:t>LIUZZO, David. </a:t>
            </a:r>
            <a:r>
              <a:rPr lang="cs-CZ" sz="800" i="1" dirty="0"/>
              <a:t>EU </a:t>
            </a:r>
            <a:r>
              <a:rPr lang="cs-CZ" sz="800" i="1" dirty="0" err="1"/>
              <a:t>location</a:t>
            </a:r>
            <a:r>
              <a:rPr lang="cs-CZ" sz="800" i="1" dirty="0"/>
              <a:t> POL</a:t>
            </a:r>
            <a:r>
              <a:rPr lang="cs-CZ" sz="800" dirty="0"/>
              <a:t> [online]. [cit. 7.10.2014]. Dostupný na WWW: </a:t>
            </a:r>
            <a:r>
              <a:rPr lang="cs-CZ" sz="800" dirty="0">
                <a:hlinkClick r:id="rId2"/>
              </a:rPr>
              <a:t>http://</a:t>
            </a:r>
            <a:r>
              <a:rPr lang="cs-CZ" sz="800" dirty="0" smtClean="0">
                <a:hlinkClick r:id="rId2"/>
              </a:rPr>
              <a:t>cs.wikipedia.org/wiki/Polsko#mediaviewer/File:EU_location_POL.svg</a:t>
            </a:r>
            <a:endParaRPr lang="cs-CZ" sz="800" dirty="0" smtClean="0"/>
          </a:p>
          <a:p>
            <a:r>
              <a:rPr lang="pl-PL" sz="800" dirty="0" smtClean="0"/>
              <a:t>WOJCIECHOWSCY</a:t>
            </a:r>
            <a:r>
              <a:rPr lang="pl-PL" sz="800" dirty="0"/>
              <a:t>, Marek A Ewa. </a:t>
            </a:r>
            <a:r>
              <a:rPr lang="pl-PL" sz="800" i="1" dirty="0"/>
              <a:t>Gora Cisowa</a:t>
            </a:r>
            <a:r>
              <a:rPr lang="pl-PL" sz="800" dirty="0"/>
              <a:t> [online]. [cit. 7.10.2014]. Dostupný na WWW: </a:t>
            </a:r>
            <a:r>
              <a:rPr lang="pl-PL" sz="800" dirty="0">
                <a:hlinkClick r:id="rId2"/>
              </a:rPr>
              <a:t>http://</a:t>
            </a:r>
            <a:r>
              <a:rPr lang="pl-PL" sz="800" dirty="0" smtClean="0">
                <a:hlinkClick r:id="rId2"/>
              </a:rPr>
              <a:t>cs.wikipedia.org/wiki/Polsko#mediaviewer/File:Gora_Cisowa_03.jpg</a:t>
            </a:r>
            <a:endParaRPr lang="pl-PL" sz="800" dirty="0" smtClean="0"/>
          </a:p>
          <a:p>
            <a:r>
              <a:rPr lang="cs-CZ" sz="800" dirty="0"/>
              <a:t>WIKIPEDIA COMMONS. </a:t>
            </a:r>
            <a:r>
              <a:rPr lang="cs-CZ" sz="800" i="1" dirty="0"/>
              <a:t>Flag </a:t>
            </a:r>
            <a:r>
              <a:rPr lang="cs-CZ" sz="800" i="1" dirty="0" err="1"/>
              <a:t>of</a:t>
            </a:r>
            <a:r>
              <a:rPr lang="cs-CZ" sz="800" i="1" dirty="0"/>
              <a:t> Slovakia</a:t>
            </a:r>
            <a:r>
              <a:rPr lang="cs-CZ" sz="800" dirty="0"/>
              <a:t> [online]. [cit. 7.10.2014]. Dostupný na WWW: </a:t>
            </a:r>
            <a:r>
              <a:rPr lang="cs-CZ" sz="800" dirty="0">
                <a:hlinkClick r:id="rId3"/>
              </a:rPr>
              <a:t>http://</a:t>
            </a:r>
            <a:r>
              <a:rPr lang="cs-CZ" sz="800" dirty="0" smtClean="0">
                <a:hlinkClick r:id="rId3"/>
              </a:rPr>
              <a:t>cs.wikipedia.org/wiki/Slovensko#mediaviewer/File:Flag_of_Slovakia.svg</a:t>
            </a:r>
            <a:endParaRPr lang="cs-CZ" sz="800" dirty="0" smtClean="0"/>
          </a:p>
          <a:p>
            <a:r>
              <a:rPr lang="en-US" sz="800" dirty="0"/>
              <a:t>WIKIPEDIA COMMONS. </a:t>
            </a:r>
            <a:r>
              <a:rPr lang="en-US" sz="800" i="1" dirty="0"/>
              <a:t>Coat of arms of Slovakia</a:t>
            </a:r>
            <a:r>
              <a:rPr lang="en-US" sz="800" dirty="0"/>
              <a:t> [online]. [cit. 7.10.2014]. </a:t>
            </a:r>
            <a:r>
              <a:rPr lang="en-US" sz="800" dirty="0" err="1"/>
              <a:t>Dostupný</a:t>
            </a:r>
            <a:r>
              <a:rPr lang="en-US" sz="800" dirty="0"/>
              <a:t> </a:t>
            </a:r>
            <a:r>
              <a:rPr lang="en-US" sz="800" dirty="0" err="1"/>
              <a:t>na</a:t>
            </a:r>
            <a:r>
              <a:rPr lang="en-US" sz="800" dirty="0"/>
              <a:t> WWW: </a:t>
            </a:r>
            <a:r>
              <a:rPr lang="en-US" sz="800" dirty="0">
                <a:hlinkClick r:id="rId3"/>
              </a:rPr>
              <a:t>http://</a:t>
            </a:r>
            <a:r>
              <a:rPr lang="en-US" sz="800" dirty="0" smtClean="0">
                <a:hlinkClick r:id="rId3"/>
              </a:rPr>
              <a:t>cs.wikipedia.org/wiki/Slovensko#mediaviewer/File:Coat_of_arms_of_Slovakia.svg</a:t>
            </a:r>
            <a:endParaRPr lang="cs-CZ" sz="800" dirty="0" smtClean="0"/>
          </a:p>
          <a:p>
            <a:r>
              <a:rPr lang="en-US" sz="800" dirty="0"/>
              <a:t>LIUZZO, David. </a:t>
            </a:r>
            <a:r>
              <a:rPr lang="en-US" sz="800" i="1" dirty="0"/>
              <a:t>Coat of arms of Slovakia</a:t>
            </a:r>
            <a:r>
              <a:rPr lang="en-US" sz="800" dirty="0"/>
              <a:t> [online]. [cit. 7.10.2014]. </a:t>
            </a:r>
            <a:r>
              <a:rPr lang="en-US" sz="800" dirty="0" err="1"/>
              <a:t>Dostupný</a:t>
            </a:r>
            <a:r>
              <a:rPr lang="en-US" sz="800" dirty="0"/>
              <a:t> </a:t>
            </a:r>
            <a:r>
              <a:rPr lang="en-US" sz="800" dirty="0" err="1"/>
              <a:t>na</a:t>
            </a:r>
            <a:r>
              <a:rPr lang="en-US" sz="800" dirty="0"/>
              <a:t> WWW: </a:t>
            </a:r>
            <a:r>
              <a:rPr lang="en-US" sz="800" dirty="0">
                <a:hlinkClick r:id="rId3"/>
              </a:rPr>
              <a:t>http://</a:t>
            </a:r>
            <a:r>
              <a:rPr lang="en-US" sz="800" dirty="0" smtClean="0">
                <a:hlinkClick r:id="rId3"/>
              </a:rPr>
              <a:t>cs.wikipedia.org/wiki/Slovensko#mediaviewer/File:Eu_location_slovakia.svg</a:t>
            </a:r>
            <a:endParaRPr lang="cs-CZ" sz="800" dirty="0" smtClean="0"/>
          </a:p>
          <a:p>
            <a:r>
              <a:rPr lang="cs-CZ" sz="800" dirty="0" smtClean="0"/>
              <a:t>OFFICEHOUSE.CZ. </a:t>
            </a:r>
            <a:r>
              <a:rPr lang="cs-CZ" sz="800" i="1" dirty="0" smtClean="0"/>
              <a:t>Bratislava</a:t>
            </a:r>
            <a:r>
              <a:rPr lang="cs-CZ" sz="800" dirty="0" smtClean="0"/>
              <a:t> [online]. [cit. 20.10.2014]. Dostupný na WWW: </a:t>
            </a:r>
            <a:r>
              <a:rPr lang="cs-CZ" sz="800" dirty="0" smtClean="0">
                <a:hlinkClick r:id="rId4"/>
              </a:rPr>
              <a:t>http://www.</a:t>
            </a:r>
            <a:r>
              <a:rPr lang="cs-CZ" sz="800" dirty="0" err="1" smtClean="0">
                <a:hlinkClick r:id="rId4"/>
              </a:rPr>
              <a:t>officehouse.cz</a:t>
            </a:r>
            <a:r>
              <a:rPr lang="cs-CZ" sz="800" dirty="0" smtClean="0">
                <a:hlinkClick r:id="rId4"/>
              </a:rPr>
              <a:t>/</a:t>
            </a:r>
            <a:r>
              <a:rPr lang="cs-CZ" sz="800" dirty="0" err="1" smtClean="0">
                <a:hlinkClick r:id="rId4"/>
              </a:rPr>
              <a:t>pronajem</a:t>
            </a:r>
            <a:r>
              <a:rPr lang="cs-CZ" sz="800" dirty="0" smtClean="0">
                <a:hlinkClick r:id="rId4"/>
              </a:rPr>
              <a:t>-</a:t>
            </a:r>
            <a:r>
              <a:rPr lang="cs-CZ" sz="800" dirty="0" err="1" smtClean="0">
                <a:hlinkClick r:id="rId4"/>
              </a:rPr>
              <a:t>sidla</a:t>
            </a:r>
            <a:r>
              <a:rPr lang="cs-CZ" sz="800" dirty="0" smtClean="0">
                <a:hlinkClick r:id="rId4"/>
              </a:rPr>
              <a:t>-</a:t>
            </a:r>
            <a:r>
              <a:rPr lang="cs-CZ" sz="800" dirty="0" err="1" smtClean="0">
                <a:hlinkClick r:id="rId4"/>
              </a:rPr>
              <a:t>spolecnosti</a:t>
            </a:r>
            <a:r>
              <a:rPr lang="cs-CZ" sz="800" dirty="0" smtClean="0">
                <a:hlinkClick r:id="rId4"/>
              </a:rPr>
              <a:t>/</a:t>
            </a:r>
            <a:r>
              <a:rPr lang="cs-CZ" sz="800" dirty="0" err="1" smtClean="0">
                <a:hlinkClick r:id="rId4"/>
              </a:rPr>
              <a:t>bratislava</a:t>
            </a:r>
            <a:r>
              <a:rPr lang="cs-CZ" sz="800" dirty="0" smtClean="0">
                <a:hlinkClick r:id="rId4"/>
              </a:rPr>
              <a:t>/</a:t>
            </a:r>
            <a:endParaRPr lang="cs-CZ" sz="800" dirty="0" smtClean="0"/>
          </a:p>
          <a:p>
            <a:r>
              <a:rPr lang="cs-CZ" sz="800" dirty="0" smtClean="0"/>
              <a:t>WIKIPEDIA </a:t>
            </a:r>
            <a:r>
              <a:rPr lang="cs-CZ" sz="800" dirty="0"/>
              <a:t>COMMONS. </a:t>
            </a:r>
            <a:r>
              <a:rPr lang="cs-CZ" sz="800" i="1" dirty="0"/>
              <a:t>Vysoké Tatry</a:t>
            </a:r>
            <a:r>
              <a:rPr lang="cs-CZ" sz="800" dirty="0"/>
              <a:t> [online]. [cit. 7.10.2014]. Dostupný na WWW: </a:t>
            </a:r>
            <a:r>
              <a:rPr lang="cs-CZ" sz="800" dirty="0">
                <a:hlinkClick r:id="rId3"/>
              </a:rPr>
              <a:t>http://cs.wikipedia.org/wiki/Slovensko#mediaviewer/File:Vysok%C3%A9_Tatry,_v%C3%BDhled_z_vrcholu_Rysy,_z%C3%A1%C5%99%C3%AD_2011_(29).</a:t>
            </a:r>
            <a:r>
              <a:rPr lang="cs-CZ" sz="800" dirty="0" smtClean="0">
                <a:hlinkClick r:id="rId3"/>
              </a:rPr>
              <a:t>JPG</a:t>
            </a:r>
            <a:endParaRPr lang="cs-CZ" sz="800" dirty="0" smtClean="0"/>
          </a:p>
          <a:p>
            <a:r>
              <a:rPr lang="cs-CZ" sz="800" dirty="0"/>
              <a:t>WIKIPEDIA COMMONS. </a:t>
            </a:r>
            <a:r>
              <a:rPr lang="cs-CZ" sz="800" i="1" dirty="0"/>
              <a:t>Flag </a:t>
            </a:r>
            <a:r>
              <a:rPr lang="cs-CZ" sz="800" i="1" dirty="0" err="1"/>
              <a:t>of</a:t>
            </a:r>
            <a:r>
              <a:rPr lang="cs-CZ" sz="800" i="1" dirty="0"/>
              <a:t> </a:t>
            </a:r>
            <a:r>
              <a:rPr lang="cs-CZ" sz="800" i="1" dirty="0" err="1"/>
              <a:t>Hungary</a:t>
            </a:r>
            <a:r>
              <a:rPr lang="cs-CZ" sz="800" dirty="0"/>
              <a:t> [online]. [cit. 7.10.2014]. Dostupný na WWW: </a:t>
            </a:r>
            <a:r>
              <a:rPr lang="cs-CZ" sz="800" dirty="0">
                <a:hlinkClick r:id="rId5"/>
              </a:rPr>
              <a:t>http://</a:t>
            </a:r>
            <a:r>
              <a:rPr lang="cs-CZ" sz="800" dirty="0" smtClean="0">
                <a:hlinkClick r:id="rId5"/>
              </a:rPr>
              <a:t>cs.wikipedia.org/wiki/Ma%C4%8Farsko#mediaviewer/File:Flag_of_Hungary.svg</a:t>
            </a:r>
            <a:endParaRPr lang="cs-CZ" sz="800" dirty="0" smtClean="0"/>
          </a:p>
          <a:p>
            <a:r>
              <a:rPr lang="en-US" sz="800" dirty="0"/>
              <a:t>WIKIPEDIA COMMONS. </a:t>
            </a:r>
            <a:r>
              <a:rPr lang="en-US" sz="800" i="1" dirty="0"/>
              <a:t>Coat of arms of Hungary</a:t>
            </a:r>
            <a:r>
              <a:rPr lang="en-US" sz="800" dirty="0"/>
              <a:t> [online]. [cit. 7.10.2014]. </a:t>
            </a:r>
            <a:r>
              <a:rPr lang="en-US" sz="800" dirty="0" err="1"/>
              <a:t>Dostupný</a:t>
            </a:r>
            <a:r>
              <a:rPr lang="en-US" sz="800" dirty="0"/>
              <a:t> </a:t>
            </a:r>
            <a:r>
              <a:rPr lang="en-US" sz="800" dirty="0" err="1"/>
              <a:t>na</a:t>
            </a:r>
            <a:r>
              <a:rPr lang="en-US" sz="800" dirty="0"/>
              <a:t> WWW: </a:t>
            </a:r>
            <a:r>
              <a:rPr lang="en-US" sz="800" dirty="0">
                <a:hlinkClick r:id="rId5"/>
              </a:rPr>
              <a:t>http://</a:t>
            </a:r>
            <a:r>
              <a:rPr lang="en-US" sz="800" dirty="0" smtClean="0">
                <a:hlinkClick r:id="rId5"/>
              </a:rPr>
              <a:t>cs.wikipedia.org/wiki/Ma%C4%8Farsko#mediaviewer/File:Coat_of_arms_of_Hungary.svg</a:t>
            </a:r>
            <a:endParaRPr lang="cs-CZ" sz="800" dirty="0" smtClean="0"/>
          </a:p>
          <a:p>
            <a:r>
              <a:rPr lang="fr-FR" sz="800" dirty="0"/>
              <a:t>LIUZZO, David. </a:t>
            </a:r>
            <a:r>
              <a:rPr lang="fr-FR" sz="800" i="1" dirty="0"/>
              <a:t>EU location HUN</a:t>
            </a:r>
            <a:r>
              <a:rPr lang="fr-FR" sz="800" dirty="0"/>
              <a:t> [online]. [cit. 7.10.2014]. Dostupný na WWW: </a:t>
            </a:r>
            <a:r>
              <a:rPr lang="fr-FR" sz="800" dirty="0">
                <a:hlinkClick r:id="rId5"/>
              </a:rPr>
              <a:t>http://</a:t>
            </a:r>
            <a:r>
              <a:rPr lang="fr-FR" sz="800" dirty="0" smtClean="0">
                <a:hlinkClick r:id="rId5"/>
              </a:rPr>
              <a:t>cs.wikipedia.org/wiki/Ma%C4%8Farsko#mediaviewer/File:EU_location_HUN.svg</a:t>
            </a:r>
            <a:r>
              <a:rPr lang="cs-CZ" sz="800" dirty="0" smtClean="0"/>
              <a:t/>
            </a:r>
            <a:br>
              <a:rPr lang="cs-CZ" sz="800" dirty="0" smtClean="0"/>
            </a:br>
            <a:r>
              <a:rPr lang="cs-CZ" sz="800" dirty="0" smtClean="0"/>
              <a:t>WIKIPEDIA </a:t>
            </a:r>
            <a:r>
              <a:rPr lang="cs-CZ" sz="800" dirty="0"/>
              <a:t>COMMONS. </a:t>
            </a:r>
            <a:r>
              <a:rPr lang="cs-CZ" sz="800" i="1" dirty="0"/>
              <a:t>Balaton </a:t>
            </a:r>
            <a:r>
              <a:rPr lang="cs-CZ" sz="800" i="1" dirty="0" err="1"/>
              <a:t>Hungary</a:t>
            </a:r>
            <a:r>
              <a:rPr lang="cs-CZ" sz="800" i="1" dirty="0"/>
              <a:t> </a:t>
            </a:r>
            <a:r>
              <a:rPr lang="cs-CZ" sz="800" i="1" dirty="0" err="1"/>
              <a:t>Landscape</a:t>
            </a:r>
            <a:r>
              <a:rPr lang="cs-CZ" sz="800" dirty="0"/>
              <a:t> [online]. [cit. 7.10.2014]. Dostupný na WWW: </a:t>
            </a:r>
            <a:r>
              <a:rPr lang="cs-CZ" sz="800" dirty="0">
                <a:hlinkClick r:id="rId5"/>
              </a:rPr>
              <a:t>http://</a:t>
            </a:r>
            <a:r>
              <a:rPr lang="cs-CZ" sz="800" dirty="0" smtClean="0">
                <a:hlinkClick r:id="rId5"/>
              </a:rPr>
              <a:t>cs.wikipedia.org/wiki/Ma%C4%8Farsko#mediaviewer/File:Balaton_Hungary_Landscape.jpg</a:t>
            </a:r>
            <a:endParaRPr lang="cs-CZ" sz="800" dirty="0" smtClean="0"/>
          </a:p>
          <a:p>
            <a:r>
              <a:rPr lang="cs-CZ" sz="800" dirty="0" smtClean="0"/>
              <a:t>Autorem materiálu a všech jeho částí, není-li uvedeno jinak, je Mgr. Dagmar Laštovičková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494</TotalTime>
  <Words>362</Words>
  <Application>Microsoft Office PowerPoint</Application>
  <PresentationFormat>Předvádění na obrazovce (4:3)</PresentationFormat>
  <Paragraphs>140</Paragraphs>
  <Slides>21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6" baseType="lpstr">
      <vt:lpstr>Century Schoolbook</vt:lpstr>
      <vt:lpstr>Times New Roman</vt:lpstr>
      <vt:lpstr>Wingdings</vt:lpstr>
      <vt:lpstr>Wingdings 2</vt:lpstr>
      <vt:lpstr>Arkýř</vt:lpstr>
      <vt:lpstr>Prezentace aplikace PowerPoint</vt:lpstr>
      <vt:lpstr>Střední Evropa I.</vt:lpstr>
      <vt:lpstr>POLSKO</vt:lpstr>
      <vt:lpstr>Prezentace aplikace PowerPoint</vt:lpstr>
      <vt:lpstr>Základní info</vt:lpstr>
      <vt:lpstr>Zajímavosti</vt:lpstr>
      <vt:lpstr>Prezentace aplikace PowerPoint</vt:lpstr>
      <vt:lpstr>SLOVENSKO</vt:lpstr>
      <vt:lpstr>Prezentace aplikace PowerPoint</vt:lpstr>
      <vt:lpstr>Základní info</vt:lpstr>
      <vt:lpstr>Zajímavosti</vt:lpstr>
      <vt:lpstr>Prezentace aplikace PowerPoint</vt:lpstr>
      <vt:lpstr>Prezentace aplikace PowerPoint</vt:lpstr>
      <vt:lpstr>MAĎARSKO</vt:lpstr>
      <vt:lpstr>Prezentace aplikace PowerPoint</vt:lpstr>
      <vt:lpstr>Základní info</vt:lpstr>
      <vt:lpstr>Zajímavosti</vt:lpstr>
      <vt:lpstr>Prezentace aplikace PowerPoint</vt:lpstr>
      <vt:lpstr>Doplň tabulku:</vt:lpstr>
      <vt:lpstr>Řešení:</vt:lpstr>
      <vt:lpstr>Citace a zdroje</vt:lpstr>
    </vt:vector>
  </TitlesOfParts>
  <Company>ZŠ Bohdalov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Dagmar Laštovičková</dc:creator>
  <cp:lastModifiedBy>Reditelna</cp:lastModifiedBy>
  <cp:revision>58</cp:revision>
  <dcterms:created xsi:type="dcterms:W3CDTF">2014-09-11T15:02:47Z</dcterms:created>
  <dcterms:modified xsi:type="dcterms:W3CDTF">2014-11-26T10:56:05Z</dcterms:modified>
</cp:coreProperties>
</file>