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8" r:id="rId2"/>
    <p:sldId id="259" r:id="rId3"/>
    <p:sldId id="260" r:id="rId4"/>
    <p:sldId id="276" r:id="rId5"/>
    <p:sldId id="264" r:id="rId6"/>
    <p:sldId id="268" r:id="rId7"/>
    <p:sldId id="280" r:id="rId8"/>
    <p:sldId id="272" r:id="rId9"/>
    <p:sldId id="261" r:id="rId10"/>
    <p:sldId id="277" r:id="rId11"/>
    <p:sldId id="265" r:id="rId12"/>
    <p:sldId id="271" r:id="rId13"/>
    <p:sldId id="281" r:id="rId14"/>
    <p:sldId id="273" r:id="rId15"/>
    <p:sldId id="262" r:id="rId16"/>
    <p:sldId id="278" r:id="rId17"/>
    <p:sldId id="266" r:id="rId18"/>
    <p:sldId id="270" r:id="rId19"/>
    <p:sldId id="283" r:id="rId20"/>
    <p:sldId id="274" r:id="rId21"/>
    <p:sldId id="263" r:id="rId22"/>
    <p:sldId id="279" r:id="rId23"/>
    <p:sldId id="267" r:id="rId24"/>
    <p:sldId id="269" r:id="rId25"/>
    <p:sldId id="275" r:id="rId26"/>
    <p:sldId id="284" r:id="rId27"/>
    <p:sldId id="286" r:id="rId28"/>
    <p:sldId id="257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506" autoAdjust="0"/>
    <p:restoredTop sz="94660"/>
  </p:normalViewPr>
  <p:slideViewPr>
    <p:cSldViewPr>
      <p:cViewPr varScale="1">
        <p:scale>
          <a:sx n="101" d="100"/>
          <a:sy n="101" d="100"/>
        </p:scale>
        <p:origin x="7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terrain.de/cms/" TargetMode="External"/><Relationship Id="rId3" Type="http://schemas.openxmlformats.org/officeDocument/2006/relationships/hyperlink" Target="http://commons.wikimedia.org/wiki/File:Berlin-Brandenburg_Gate_overwiev.jpg" TargetMode="External"/><Relationship Id="rId7" Type="http://schemas.openxmlformats.org/officeDocument/2006/relationships/hyperlink" Target="http://cs.wikipedia.org/wiki/%C5%A0v%C3%BDcarsko" TargetMode="External"/><Relationship Id="rId2" Type="http://schemas.openxmlformats.org/officeDocument/2006/relationships/hyperlink" Target="http://cs.wikipedia.org/wiki/N%C4%9Bmec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atedr%C3%A1la_svat%C3%A9ho_%C5%A0t%C4%9Bp%C3%A1na_(V%C3%ADde%C5%88)" TargetMode="External"/><Relationship Id="rId5" Type="http://schemas.openxmlformats.org/officeDocument/2006/relationships/hyperlink" Target="http://cs.wikipedia.org/wiki/Rakousko" TargetMode="External"/><Relationship Id="rId10" Type="http://schemas.openxmlformats.org/officeDocument/2006/relationships/hyperlink" Target="http://cs.wikipedia.org/wiki/Lichten%C5%A1tejnsko" TargetMode="External"/><Relationship Id="rId4" Type="http://schemas.openxmlformats.org/officeDocument/2006/relationships/hyperlink" Target="http://en.wikipedia.org/wiki/Germany" TargetMode="External"/><Relationship Id="rId9" Type="http://schemas.openxmlformats.org/officeDocument/2006/relationships/hyperlink" Target="http://en.wikipedia.org/wiki/Switzer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7354598"/>
              </p:ext>
            </p:extLst>
          </p:nvPr>
        </p:nvGraphicFramePr>
        <p:xfrm>
          <a:off x="1142976" y="1500174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7., 8.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VY_32_INOVACE_16_10Z-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Střední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Evropa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II.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Říjen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30.10. 2014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motivaci žáků v úvodu učiva o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střední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Evropě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sz="6000" dirty="0" err="1" smtClean="0"/>
              <a:t>Střední</a:t>
            </a:r>
            <a:r>
              <a:rPr lang="en-US" sz="6000" dirty="0" smtClean="0"/>
              <a:t> </a:t>
            </a:r>
            <a:r>
              <a:rPr lang="en-US" sz="6000" dirty="0" err="1" smtClean="0"/>
              <a:t>Evropa</a:t>
            </a:r>
            <a:r>
              <a:rPr lang="en-US" sz="6000" dirty="0" smtClean="0"/>
              <a:t> II</a:t>
            </a:r>
            <a:r>
              <a:rPr lang="cs-CZ" sz="6000" dirty="0" smtClean="0"/>
              <a:t>.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NĚMECKO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437112"/>
            <a:ext cx="1047750" cy="6286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94224"/>
            <a:ext cx="85725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113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69"/>
            <a:ext cx="9144000" cy="768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8341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Základní</a:t>
            </a:r>
            <a:r>
              <a:rPr lang="en-US" dirty="0" smtClean="0"/>
              <a:t> info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Hlavní</a:t>
            </a:r>
            <a:r>
              <a:rPr lang="en-US" dirty="0" smtClean="0"/>
              <a:t> </a:t>
            </a:r>
            <a:r>
              <a:rPr lang="en-US" dirty="0" err="1" smtClean="0"/>
              <a:t>město</a:t>
            </a:r>
            <a:r>
              <a:rPr lang="en-US" dirty="0" smtClean="0"/>
              <a:t>: </a:t>
            </a:r>
            <a:r>
              <a:rPr lang="en-US" dirty="0" err="1" smtClean="0"/>
              <a:t>Berlín</a:t>
            </a:r>
            <a:endParaRPr lang="en-US" dirty="0" smtClean="0"/>
          </a:p>
          <a:p>
            <a:r>
              <a:rPr lang="en-US" dirty="0" err="1" smtClean="0"/>
              <a:t>Rozloha</a:t>
            </a:r>
            <a:r>
              <a:rPr lang="en-US" dirty="0"/>
              <a:t>: 357 022,9 km²</a:t>
            </a:r>
            <a:endParaRPr lang="en-US" dirty="0" smtClean="0"/>
          </a:p>
          <a:p>
            <a:r>
              <a:rPr lang="en-US" dirty="0" err="1" smtClean="0"/>
              <a:t>Nejvyšší</a:t>
            </a:r>
            <a:r>
              <a:rPr lang="en-US" dirty="0" smtClean="0"/>
              <a:t> bod: Zugspitze (2 962 m)</a:t>
            </a:r>
          </a:p>
          <a:p>
            <a:r>
              <a:rPr lang="en-US" dirty="0" err="1" smtClean="0"/>
              <a:t>Počet</a:t>
            </a:r>
            <a:r>
              <a:rPr lang="en-US" dirty="0" smtClean="0"/>
              <a:t> </a:t>
            </a:r>
            <a:r>
              <a:rPr lang="en-US" dirty="0" err="1" smtClean="0"/>
              <a:t>obyvatel</a:t>
            </a:r>
            <a:r>
              <a:rPr lang="en-US" dirty="0"/>
              <a:t>: 80 333 700</a:t>
            </a:r>
            <a:endParaRPr lang="en-US" dirty="0" smtClean="0"/>
          </a:p>
          <a:p>
            <a:r>
              <a:rPr lang="en-US" dirty="0" err="1" smtClean="0"/>
              <a:t>Jazyk</a:t>
            </a:r>
            <a:r>
              <a:rPr lang="en-US" dirty="0" smtClean="0"/>
              <a:t>: </a:t>
            </a:r>
            <a:r>
              <a:rPr lang="en-US" dirty="0" err="1" smtClean="0"/>
              <a:t>němčina</a:t>
            </a:r>
            <a:endParaRPr lang="en-US" dirty="0" smtClean="0"/>
          </a:p>
          <a:p>
            <a:r>
              <a:rPr lang="en-US" dirty="0" err="1" smtClean="0"/>
              <a:t>Státní</a:t>
            </a:r>
            <a:r>
              <a:rPr lang="en-US" dirty="0" smtClean="0"/>
              <a:t> </a:t>
            </a:r>
            <a:r>
              <a:rPr lang="en-US" dirty="0" err="1" smtClean="0"/>
              <a:t>zřízení</a:t>
            </a:r>
            <a:r>
              <a:rPr lang="en-US" dirty="0" smtClean="0"/>
              <a:t>: </a:t>
            </a:r>
            <a:r>
              <a:rPr lang="en-US" dirty="0" err="1" smtClean="0"/>
              <a:t>federativní</a:t>
            </a:r>
            <a:r>
              <a:rPr lang="en-US" dirty="0" smtClean="0"/>
              <a:t> </a:t>
            </a:r>
            <a:r>
              <a:rPr lang="en-US" dirty="0" err="1" smtClean="0"/>
              <a:t>parlamentní</a:t>
            </a:r>
            <a:r>
              <a:rPr lang="en-US" dirty="0" smtClean="0"/>
              <a:t> </a:t>
            </a:r>
            <a:r>
              <a:rPr lang="en-US" dirty="0" err="1" smtClean="0"/>
              <a:t>republika</a:t>
            </a:r>
            <a:endParaRPr lang="en-US" dirty="0" smtClean="0"/>
          </a:p>
          <a:p>
            <a:r>
              <a:rPr lang="en-US" dirty="0" err="1" smtClean="0"/>
              <a:t>Měna</a:t>
            </a:r>
            <a:r>
              <a:rPr lang="en-US" dirty="0" smtClean="0"/>
              <a:t>: euro (EUR)</a:t>
            </a:r>
          </a:p>
          <a:p>
            <a:r>
              <a:rPr lang="en-US" dirty="0" err="1" smtClean="0"/>
              <a:t>Náboženství</a:t>
            </a:r>
            <a:r>
              <a:rPr lang="en-US" dirty="0" smtClean="0"/>
              <a:t>: </a:t>
            </a:r>
            <a:r>
              <a:rPr lang="en-US" dirty="0" err="1" smtClean="0"/>
              <a:t>římsko-katolické</a:t>
            </a:r>
            <a:r>
              <a:rPr lang="en-US" dirty="0" smtClean="0"/>
              <a:t>, </a:t>
            </a:r>
            <a:r>
              <a:rPr lang="en-US" dirty="0" err="1" smtClean="0"/>
              <a:t>protestanské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26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Zajímavosti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Účast na obou světových válkách (v obou prohra)</a:t>
            </a:r>
          </a:p>
          <a:p>
            <a:r>
              <a:rPr lang="cs-CZ" dirty="0" smtClean="0"/>
              <a:t>Negativní vliv za II. světové války – silný nacismus a antisemitismus</a:t>
            </a:r>
          </a:p>
          <a:p>
            <a:r>
              <a:rPr lang="cs-CZ" dirty="0" smtClean="0"/>
              <a:t>Dnes zde žije mnoho přistěhovalců (Turecko)</a:t>
            </a:r>
          </a:p>
          <a:p>
            <a:r>
              <a:rPr lang="cs-CZ" dirty="0" smtClean="0"/>
              <a:t>Po druhé světové válce velký obrat a nyní v ekonomickém popředí</a:t>
            </a:r>
          </a:p>
          <a:p>
            <a:r>
              <a:rPr lang="cs-CZ" dirty="0" smtClean="0"/>
              <a:t>Automobilová výroba (Mercedes </a:t>
            </a:r>
            <a:r>
              <a:rPr lang="cs-CZ" dirty="0" err="1" smtClean="0"/>
              <a:t>Benz</a:t>
            </a:r>
            <a:r>
              <a:rPr lang="cs-CZ" dirty="0" smtClean="0"/>
              <a:t>, VW, </a:t>
            </a:r>
            <a:r>
              <a:rPr lang="cs-CZ" dirty="0" err="1" smtClean="0"/>
              <a:t>Opel</a:t>
            </a:r>
            <a:r>
              <a:rPr lang="cs-CZ" dirty="0" smtClean="0"/>
              <a:t>, </a:t>
            </a:r>
            <a:r>
              <a:rPr lang="cs-CZ" dirty="0" err="1" smtClean="0"/>
              <a:t>Audi</a:t>
            </a:r>
            <a:r>
              <a:rPr lang="cs-CZ" dirty="0" smtClean="0"/>
              <a:t>)</a:t>
            </a:r>
          </a:p>
          <a:p>
            <a:r>
              <a:rPr lang="cs-CZ" dirty="0" smtClean="0"/>
              <a:t>Čokolády, mléčné výrobky</a:t>
            </a:r>
          </a:p>
          <a:p>
            <a:r>
              <a:rPr lang="cs-CZ" dirty="0" smtClean="0"/>
              <a:t>Pivo (</a:t>
            </a:r>
            <a:r>
              <a:rPr lang="cs-CZ" dirty="0" err="1" smtClean="0"/>
              <a:t>October</a:t>
            </a:r>
            <a:r>
              <a:rPr lang="cs-CZ" dirty="0" smtClean="0"/>
              <a:t> </a:t>
            </a:r>
            <a:r>
              <a:rPr lang="cs-CZ" dirty="0" err="1" smtClean="0"/>
              <a:t>Fest</a:t>
            </a:r>
            <a:r>
              <a:rPr lang="cs-CZ" dirty="0" smtClean="0"/>
              <a:t>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54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e/e9/Berlin-Brandenburg_Gate_overwie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14422"/>
            <a:ext cx="9174646" cy="428628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14282" y="5715016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Berlín – Brandenburská brána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" y="1465"/>
            <a:ext cx="1047522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67836" y="186211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Frankfurt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87845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RAKOUSKO</a:t>
            </a: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635" y="4365104"/>
            <a:ext cx="1047750" cy="6953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60328"/>
            <a:ext cx="85725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453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900" y="-1"/>
            <a:ext cx="9160899" cy="7700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221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Základní</a:t>
            </a:r>
            <a:r>
              <a:rPr lang="en-US" dirty="0" smtClean="0"/>
              <a:t> info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Hlavní</a:t>
            </a:r>
            <a:r>
              <a:rPr lang="en-US" dirty="0" smtClean="0"/>
              <a:t> </a:t>
            </a:r>
            <a:r>
              <a:rPr lang="en-US" dirty="0" err="1" smtClean="0"/>
              <a:t>město</a:t>
            </a:r>
            <a:r>
              <a:rPr lang="en-US" dirty="0" smtClean="0"/>
              <a:t>: </a:t>
            </a:r>
            <a:r>
              <a:rPr lang="en-US" dirty="0" err="1" smtClean="0"/>
              <a:t>Vídeň</a:t>
            </a:r>
            <a:endParaRPr lang="en-US" dirty="0" smtClean="0"/>
          </a:p>
          <a:p>
            <a:r>
              <a:rPr lang="en-US" dirty="0" err="1" smtClean="0"/>
              <a:t>Rozloha</a:t>
            </a:r>
            <a:r>
              <a:rPr lang="en-US" dirty="0"/>
              <a:t>: 83 871 km²</a:t>
            </a:r>
            <a:endParaRPr lang="en-US" dirty="0" smtClean="0"/>
          </a:p>
          <a:p>
            <a:r>
              <a:rPr lang="en-US" dirty="0" err="1" smtClean="0"/>
              <a:t>Nejvyšší</a:t>
            </a:r>
            <a:r>
              <a:rPr lang="en-US" dirty="0" smtClean="0"/>
              <a:t> bod: Grossglockner (3 798 m)</a:t>
            </a:r>
          </a:p>
          <a:p>
            <a:r>
              <a:rPr lang="en-US" dirty="0" err="1" smtClean="0"/>
              <a:t>Počet</a:t>
            </a:r>
            <a:r>
              <a:rPr lang="en-US" dirty="0" smtClean="0"/>
              <a:t> </a:t>
            </a:r>
            <a:r>
              <a:rPr lang="en-US" dirty="0" err="1" smtClean="0"/>
              <a:t>obyvatel</a:t>
            </a:r>
            <a:r>
              <a:rPr lang="en-US" dirty="0"/>
              <a:t>: 8 404 252</a:t>
            </a:r>
            <a:endParaRPr lang="en-US" dirty="0" smtClean="0"/>
          </a:p>
          <a:p>
            <a:r>
              <a:rPr lang="en-US" dirty="0" err="1" smtClean="0"/>
              <a:t>Jazyk</a:t>
            </a:r>
            <a:r>
              <a:rPr lang="en-US" dirty="0" smtClean="0"/>
              <a:t>: </a:t>
            </a:r>
            <a:r>
              <a:rPr lang="en-US" dirty="0" err="1" smtClean="0"/>
              <a:t>němčina</a:t>
            </a:r>
            <a:endParaRPr lang="en-US" dirty="0" smtClean="0"/>
          </a:p>
          <a:p>
            <a:r>
              <a:rPr lang="en-US" dirty="0" err="1" smtClean="0"/>
              <a:t>Státní</a:t>
            </a:r>
            <a:r>
              <a:rPr lang="en-US" dirty="0" smtClean="0"/>
              <a:t> </a:t>
            </a:r>
            <a:r>
              <a:rPr lang="en-US" dirty="0" err="1" smtClean="0"/>
              <a:t>zřízení</a:t>
            </a:r>
            <a:r>
              <a:rPr lang="en-US" dirty="0" smtClean="0"/>
              <a:t>: </a:t>
            </a:r>
            <a:r>
              <a:rPr lang="en-US" dirty="0" err="1" smtClean="0"/>
              <a:t>spolková</a:t>
            </a:r>
            <a:r>
              <a:rPr lang="en-US" dirty="0" smtClean="0"/>
              <a:t> </a:t>
            </a:r>
            <a:r>
              <a:rPr lang="en-US" dirty="0" err="1" smtClean="0"/>
              <a:t>republika</a:t>
            </a:r>
            <a:endParaRPr lang="en-US" dirty="0" smtClean="0"/>
          </a:p>
          <a:p>
            <a:r>
              <a:rPr lang="en-US" dirty="0" err="1" smtClean="0"/>
              <a:t>Měna</a:t>
            </a:r>
            <a:r>
              <a:rPr lang="en-US" dirty="0" smtClean="0"/>
              <a:t>: euro (EUR)</a:t>
            </a:r>
          </a:p>
          <a:p>
            <a:r>
              <a:rPr lang="en-US" dirty="0" err="1" smtClean="0"/>
              <a:t>Náboženství</a:t>
            </a:r>
            <a:r>
              <a:rPr lang="en-US" dirty="0" smtClean="0"/>
              <a:t>: </a:t>
            </a:r>
            <a:r>
              <a:rPr lang="en-US" dirty="0" err="1" smtClean="0"/>
              <a:t>římskokatolické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26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Zajímavosti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Čistotné a zkrášlené malé vesničky v horách</a:t>
            </a:r>
          </a:p>
          <a:p>
            <a:r>
              <a:rPr lang="cs-CZ" dirty="0" smtClean="0"/>
              <a:t>Wolfgang Amadeus Mozart</a:t>
            </a:r>
          </a:p>
          <a:p>
            <a:r>
              <a:rPr lang="cs-CZ" dirty="0" smtClean="0"/>
              <a:t>Přepychová kultura velkých měst – Vídeň</a:t>
            </a:r>
          </a:p>
          <a:p>
            <a:r>
              <a:rPr lang="cs-CZ" dirty="0" smtClean="0"/>
              <a:t>Centrum kultury</a:t>
            </a:r>
          </a:p>
          <a:p>
            <a:r>
              <a:rPr lang="cs-CZ" dirty="0" smtClean="0"/>
              <a:t>Alpy a jezera v horách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54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7/71/Wien_-_Stephansdom.JPG/640px-Wien_-_Stephansdo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0"/>
            <a:ext cx="4572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28728" y="142852"/>
            <a:ext cx="2214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Vídeň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018357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obec </a:t>
            </a:r>
            <a:r>
              <a:rPr lang="cs-CZ" dirty="0" err="1" smtClean="0"/>
              <a:t>Musau</a:t>
            </a:r>
            <a:r>
              <a:rPr lang="cs-CZ" dirty="0" smtClean="0"/>
              <a:t>, řeka Lech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6050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ŠVÝCARSKO</a:t>
            </a:r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338" y="4221088"/>
            <a:ext cx="1047750" cy="10477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68713"/>
            <a:ext cx="8572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2875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049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Základní</a:t>
            </a:r>
            <a:r>
              <a:rPr lang="en-US" dirty="0" smtClean="0"/>
              <a:t> info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Hlavní</a:t>
            </a:r>
            <a:r>
              <a:rPr lang="en-US" dirty="0" smtClean="0"/>
              <a:t> </a:t>
            </a:r>
            <a:r>
              <a:rPr lang="en-US" dirty="0" err="1" smtClean="0"/>
              <a:t>město</a:t>
            </a:r>
            <a:r>
              <a:rPr lang="en-US" dirty="0" smtClean="0"/>
              <a:t>: Bern</a:t>
            </a:r>
          </a:p>
          <a:p>
            <a:r>
              <a:rPr lang="en-US" dirty="0" err="1" smtClean="0"/>
              <a:t>Rozloha</a:t>
            </a:r>
            <a:r>
              <a:rPr lang="en-US" dirty="0"/>
              <a:t>: 41 285 </a:t>
            </a:r>
            <a:r>
              <a:rPr lang="en-US" dirty="0" smtClean="0"/>
              <a:t>km²</a:t>
            </a:r>
          </a:p>
          <a:p>
            <a:r>
              <a:rPr lang="en-US" dirty="0" err="1" smtClean="0"/>
              <a:t>Nejvyšší</a:t>
            </a:r>
            <a:r>
              <a:rPr lang="en-US" dirty="0" smtClean="0"/>
              <a:t> bod: </a:t>
            </a:r>
            <a:r>
              <a:rPr lang="en-US" dirty="0" err="1" smtClean="0"/>
              <a:t>Dufourspitze</a:t>
            </a:r>
            <a:r>
              <a:rPr lang="en-US" dirty="0" smtClean="0"/>
              <a:t> (4 634 m)</a:t>
            </a:r>
          </a:p>
          <a:p>
            <a:r>
              <a:rPr lang="en-US" dirty="0" err="1" smtClean="0"/>
              <a:t>Počet</a:t>
            </a:r>
            <a:r>
              <a:rPr lang="en-US" dirty="0" smtClean="0"/>
              <a:t> </a:t>
            </a:r>
            <a:r>
              <a:rPr lang="en-US" dirty="0" err="1" smtClean="0"/>
              <a:t>obyvatel</a:t>
            </a:r>
            <a:r>
              <a:rPr lang="en-US" dirty="0"/>
              <a:t>: </a:t>
            </a:r>
            <a:r>
              <a:rPr lang="en-US" dirty="0" smtClean="0"/>
              <a:t>8 039 000</a:t>
            </a:r>
          </a:p>
          <a:p>
            <a:r>
              <a:rPr lang="en-US" dirty="0" err="1" smtClean="0"/>
              <a:t>Jazyk</a:t>
            </a:r>
            <a:r>
              <a:rPr lang="en-US" dirty="0" smtClean="0"/>
              <a:t>: </a:t>
            </a:r>
            <a:r>
              <a:rPr lang="en-US" dirty="0" err="1" smtClean="0"/>
              <a:t>němčina</a:t>
            </a:r>
            <a:r>
              <a:rPr lang="en-US" dirty="0" smtClean="0"/>
              <a:t>, </a:t>
            </a:r>
            <a:r>
              <a:rPr lang="en-US" dirty="0" err="1" smtClean="0"/>
              <a:t>francouzština</a:t>
            </a:r>
            <a:r>
              <a:rPr lang="en-US" dirty="0" smtClean="0"/>
              <a:t>, </a:t>
            </a:r>
            <a:r>
              <a:rPr lang="en-US" dirty="0" err="1" smtClean="0"/>
              <a:t>italština</a:t>
            </a:r>
            <a:r>
              <a:rPr lang="en-US" dirty="0" smtClean="0"/>
              <a:t> a </a:t>
            </a:r>
            <a:r>
              <a:rPr lang="en-US" dirty="0" err="1" smtClean="0"/>
              <a:t>rétorománština</a:t>
            </a:r>
            <a:endParaRPr lang="en-US" dirty="0" smtClean="0"/>
          </a:p>
          <a:p>
            <a:r>
              <a:rPr lang="en-US" dirty="0" err="1" smtClean="0"/>
              <a:t>Státní</a:t>
            </a:r>
            <a:r>
              <a:rPr lang="en-US" dirty="0" smtClean="0"/>
              <a:t> </a:t>
            </a:r>
            <a:r>
              <a:rPr lang="en-US" dirty="0" err="1" smtClean="0"/>
              <a:t>zřízení</a:t>
            </a:r>
            <a:r>
              <a:rPr lang="en-US" dirty="0" smtClean="0"/>
              <a:t>: </a:t>
            </a:r>
            <a:r>
              <a:rPr lang="en-US" dirty="0" err="1" smtClean="0"/>
              <a:t>federativní</a:t>
            </a:r>
            <a:r>
              <a:rPr lang="en-US" dirty="0" smtClean="0"/>
              <a:t> </a:t>
            </a:r>
            <a:r>
              <a:rPr lang="en-US" dirty="0" err="1" smtClean="0"/>
              <a:t>republika</a:t>
            </a:r>
            <a:endParaRPr lang="en-US" dirty="0" smtClean="0"/>
          </a:p>
          <a:p>
            <a:r>
              <a:rPr lang="en-US" dirty="0" err="1" smtClean="0"/>
              <a:t>Měna</a:t>
            </a:r>
            <a:r>
              <a:rPr lang="en-US" dirty="0" smtClean="0"/>
              <a:t>: </a:t>
            </a:r>
            <a:r>
              <a:rPr lang="en-US" dirty="0" err="1" smtClean="0"/>
              <a:t>švýcarský</a:t>
            </a:r>
            <a:r>
              <a:rPr lang="en-US" dirty="0" smtClean="0"/>
              <a:t> frank (CHF)</a:t>
            </a:r>
          </a:p>
          <a:p>
            <a:r>
              <a:rPr lang="en-US" dirty="0" err="1" smtClean="0"/>
              <a:t>Náboženství</a:t>
            </a:r>
            <a:r>
              <a:rPr lang="en-US" dirty="0" smtClean="0"/>
              <a:t>: </a:t>
            </a:r>
            <a:r>
              <a:rPr lang="en-US" dirty="0" err="1" smtClean="0"/>
              <a:t>římsko-katolické</a:t>
            </a:r>
            <a:r>
              <a:rPr lang="en-US" dirty="0" smtClean="0"/>
              <a:t> (41 %), </a:t>
            </a:r>
            <a:r>
              <a:rPr lang="en-US" dirty="0" err="1" smtClean="0"/>
              <a:t>protestanti</a:t>
            </a:r>
            <a:r>
              <a:rPr lang="en-US" dirty="0" smtClean="0"/>
              <a:t> (40 %)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26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Zajímavosti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Neutrální země</a:t>
            </a:r>
          </a:p>
          <a:p>
            <a:r>
              <a:rPr lang="cs-CZ" dirty="0" smtClean="0"/>
              <a:t>Není členem EU</a:t>
            </a:r>
          </a:p>
          <a:p>
            <a:r>
              <a:rPr lang="cs-CZ" dirty="0" smtClean="0"/>
              <a:t>Silná a kvalitní profesionální armáda</a:t>
            </a:r>
            <a:endParaRPr lang="cs-CZ" dirty="0"/>
          </a:p>
          <a:p>
            <a:r>
              <a:rPr lang="cs-CZ" dirty="0" smtClean="0"/>
              <a:t>Hodinky</a:t>
            </a:r>
          </a:p>
          <a:p>
            <a:r>
              <a:rPr lang="cs-CZ" dirty="0" smtClean="0"/>
              <a:t>Čokoláda</a:t>
            </a:r>
          </a:p>
          <a:p>
            <a:r>
              <a:rPr lang="cs-CZ" dirty="0" smtClean="0"/>
              <a:t>Zbraně a nože</a:t>
            </a:r>
          </a:p>
          <a:p>
            <a:r>
              <a:rPr lang="cs-CZ" dirty="0" smtClean="0"/>
              <a:t>Vysoká ekonomická stabilita</a:t>
            </a:r>
          </a:p>
          <a:p>
            <a:r>
              <a:rPr lang="cs-CZ" dirty="0" smtClean="0"/>
              <a:t>Banky</a:t>
            </a:r>
          </a:p>
        </p:txBody>
      </p:sp>
    </p:spTree>
    <p:extLst>
      <p:ext uri="{BB962C8B-B14F-4D97-AF65-F5344CB8AC3E}">
        <p14:creationId xmlns:p14="http://schemas.microsoft.com/office/powerpoint/2010/main" val="293954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terrain.de/cms/wp-content/uploads/2012/10/geneve_aerial_x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0"/>
            <a:ext cx="8001022" cy="571501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42910" y="5857892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Ženeva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902" y="-9325"/>
            <a:ext cx="9921192" cy="686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8864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Engadin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114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LICHTENŠTEJNSKO</a:t>
            </a:r>
            <a:endParaRPr lang="en-US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37112"/>
            <a:ext cx="1047750" cy="6286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4275187"/>
            <a:ext cx="8572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082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894"/>
            <a:ext cx="9140141" cy="685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0811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Základní</a:t>
            </a:r>
            <a:r>
              <a:rPr lang="en-US" dirty="0" smtClean="0"/>
              <a:t> info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Hlavní</a:t>
            </a:r>
            <a:r>
              <a:rPr lang="en-US" dirty="0" smtClean="0"/>
              <a:t> </a:t>
            </a:r>
            <a:r>
              <a:rPr lang="en-US" dirty="0" err="1" smtClean="0"/>
              <a:t>město</a:t>
            </a:r>
            <a:r>
              <a:rPr lang="en-US" dirty="0" smtClean="0"/>
              <a:t>: Vaduz</a:t>
            </a:r>
          </a:p>
          <a:p>
            <a:r>
              <a:rPr lang="en-US" dirty="0" err="1" smtClean="0"/>
              <a:t>Rozloha</a:t>
            </a:r>
            <a:r>
              <a:rPr lang="en-US" dirty="0"/>
              <a:t>: 160 km²</a:t>
            </a:r>
            <a:endParaRPr lang="en-US" dirty="0" smtClean="0"/>
          </a:p>
          <a:p>
            <a:r>
              <a:rPr lang="en-US" dirty="0" err="1" smtClean="0"/>
              <a:t>Nejvyšší</a:t>
            </a:r>
            <a:r>
              <a:rPr lang="en-US" dirty="0" smtClean="0"/>
              <a:t> bod: </a:t>
            </a:r>
            <a:r>
              <a:rPr lang="en-US" dirty="0" err="1" smtClean="0"/>
              <a:t>Grauspitz</a:t>
            </a:r>
            <a:r>
              <a:rPr lang="en-US" dirty="0" smtClean="0"/>
              <a:t> (2 599 m)</a:t>
            </a:r>
          </a:p>
          <a:p>
            <a:r>
              <a:rPr lang="en-US" dirty="0" err="1" smtClean="0"/>
              <a:t>Počet</a:t>
            </a:r>
            <a:r>
              <a:rPr lang="en-US" dirty="0" smtClean="0"/>
              <a:t> </a:t>
            </a:r>
            <a:r>
              <a:rPr lang="en-US" dirty="0" err="1" smtClean="0"/>
              <a:t>obyvatel</a:t>
            </a:r>
            <a:r>
              <a:rPr lang="en-US" dirty="0" smtClean="0"/>
              <a:t>: 36 476</a:t>
            </a:r>
          </a:p>
          <a:p>
            <a:r>
              <a:rPr lang="en-US" dirty="0" err="1" smtClean="0"/>
              <a:t>Jazyk</a:t>
            </a:r>
            <a:r>
              <a:rPr lang="en-US" dirty="0" smtClean="0"/>
              <a:t>: </a:t>
            </a:r>
            <a:r>
              <a:rPr lang="en-US" dirty="0" err="1" smtClean="0"/>
              <a:t>němčina</a:t>
            </a:r>
            <a:endParaRPr lang="en-US" dirty="0" smtClean="0"/>
          </a:p>
          <a:p>
            <a:r>
              <a:rPr lang="en-US" dirty="0" err="1" smtClean="0"/>
              <a:t>Státní</a:t>
            </a:r>
            <a:r>
              <a:rPr lang="en-US" dirty="0" smtClean="0"/>
              <a:t> </a:t>
            </a:r>
            <a:r>
              <a:rPr lang="en-US" dirty="0" err="1" smtClean="0"/>
              <a:t>zřízení</a:t>
            </a:r>
            <a:r>
              <a:rPr lang="en-US" dirty="0" smtClean="0"/>
              <a:t>: </a:t>
            </a:r>
            <a:r>
              <a:rPr lang="en-US" dirty="0" err="1" smtClean="0"/>
              <a:t>konstituční</a:t>
            </a:r>
            <a:r>
              <a:rPr lang="en-US" dirty="0" smtClean="0"/>
              <a:t> </a:t>
            </a:r>
            <a:r>
              <a:rPr lang="en-US" dirty="0" err="1" smtClean="0"/>
              <a:t>monarchie</a:t>
            </a:r>
            <a:endParaRPr lang="en-US" dirty="0" smtClean="0"/>
          </a:p>
          <a:p>
            <a:r>
              <a:rPr lang="en-US" dirty="0" err="1" smtClean="0"/>
              <a:t>Měna</a:t>
            </a:r>
            <a:r>
              <a:rPr lang="en-US" dirty="0" smtClean="0"/>
              <a:t>: </a:t>
            </a:r>
            <a:r>
              <a:rPr lang="en-US" dirty="0" err="1" smtClean="0"/>
              <a:t>švýcarský</a:t>
            </a:r>
            <a:r>
              <a:rPr lang="en-US" dirty="0" smtClean="0"/>
              <a:t> frank (CHF)</a:t>
            </a:r>
          </a:p>
          <a:p>
            <a:r>
              <a:rPr lang="en-US" dirty="0" err="1" smtClean="0"/>
              <a:t>Náboženství</a:t>
            </a:r>
            <a:r>
              <a:rPr lang="en-US" dirty="0" smtClean="0"/>
              <a:t>: </a:t>
            </a:r>
            <a:r>
              <a:rPr lang="en-US" dirty="0" err="1" smtClean="0"/>
              <a:t>římsko-katolické</a:t>
            </a:r>
            <a:r>
              <a:rPr lang="cs-CZ" dirty="0" smtClean="0"/>
              <a:t> (75 %)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26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Zajímavosti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Muzea: Zemské, umění, lyžařství, poštovní</a:t>
            </a:r>
          </a:p>
          <a:p>
            <a:r>
              <a:rPr lang="cs-CZ" dirty="0" smtClean="0"/>
              <a:t>FC Vaduz – fotbalový klub</a:t>
            </a:r>
          </a:p>
          <a:p>
            <a:r>
              <a:rPr lang="cs-CZ" dirty="0" smtClean="0"/>
              <a:t>Lyžařství</a:t>
            </a:r>
          </a:p>
          <a:p>
            <a:r>
              <a:rPr lang="cs-CZ" dirty="0" smtClean="0"/>
              <a:t>Lesy a pastviny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54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0327341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75982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zámek </a:t>
            </a:r>
            <a:r>
              <a:rPr lang="cs-CZ" b="1" dirty="0"/>
              <a:t>Vaduz, dřívější hrad, sídlo </a:t>
            </a:r>
            <a:r>
              <a:rPr lang="cs-CZ" b="1" dirty="0" err="1"/>
              <a:t>Lichtenštejnů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42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 tabulku: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06515810"/>
              </p:ext>
            </p:extLst>
          </p:nvPr>
        </p:nvGraphicFramePr>
        <p:xfrm>
          <a:off x="457200" y="2132855"/>
          <a:ext cx="7467600" cy="3384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67687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Stát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Úřední</a:t>
                      </a:r>
                    </a:p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Německo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Rakousko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Švýcarsko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Lichtenštejnsko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34485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Řešení: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686205553"/>
              </p:ext>
            </p:extLst>
          </p:nvPr>
        </p:nvGraphicFramePr>
        <p:xfrm>
          <a:off x="457200" y="2132855"/>
          <a:ext cx="7467600" cy="3896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67687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Stát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Úřední</a:t>
                      </a:r>
                    </a:p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Německo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Berlín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euro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němčina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Rakousko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Vídeň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uro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němčina</a:t>
                      </a:r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Švýcarsko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Bern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b="0" i="0" u="none" strike="noStrike" kern="1200" dirty="0" smtClean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kumimoji="0" lang="cs-CZ" b="0" i="0" u="none" strike="noStrike" kern="1200" dirty="0" smtClean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b="0" i="0" u="none" strike="noStrike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švýcarský frank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němčina, italština, francouzština, rétorománština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Lichtenštejnsko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Vaduz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b="0" i="0" u="none" strike="noStrike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švýcarský frank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němčina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43761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467600" cy="1143000"/>
          </a:xfrm>
        </p:spPr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85860"/>
            <a:ext cx="7467600" cy="4873752"/>
          </a:xfrm>
        </p:spPr>
        <p:txBody>
          <a:bodyPr>
            <a:noAutofit/>
          </a:bodyPr>
          <a:lstStyle/>
          <a:p>
            <a:r>
              <a:rPr lang="en-US" sz="700" dirty="0"/>
              <a:t>WIKIPEDIA COMMONS. </a:t>
            </a:r>
            <a:r>
              <a:rPr lang="en-US" sz="700" i="1" dirty="0"/>
              <a:t>Flag of Germany</a:t>
            </a:r>
            <a:r>
              <a:rPr lang="en-US" sz="700" dirty="0"/>
              <a:t> [online]. [cit. 7.10.2014]. </a:t>
            </a:r>
            <a:r>
              <a:rPr lang="en-US" sz="700" dirty="0" err="1"/>
              <a:t>Dostupný</a:t>
            </a:r>
            <a:r>
              <a:rPr lang="en-US" sz="700" dirty="0"/>
              <a:t> </a:t>
            </a:r>
            <a:r>
              <a:rPr lang="en-US" sz="700" dirty="0" err="1"/>
              <a:t>na</a:t>
            </a:r>
            <a:r>
              <a:rPr lang="en-US" sz="700" dirty="0"/>
              <a:t> WWW: </a:t>
            </a:r>
            <a:r>
              <a:rPr lang="en-US" sz="700" dirty="0">
                <a:hlinkClick r:id="rId2"/>
              </a:rPr>
              <a:t>http://</a:t>
            </a:r>
            <a:r>
              <a:rPr lang="en-US" sz="700" dirty="0" smtClean="0">
                <a:hlinkClick r:id="rId2"/>
              </a:rPr>
              <a:t>cs.wikipedia.org/wiki/N%C4%9Bmecko#mediaviewer/File:Flag_of_Germany.svg</a:t>
            </a:r>
            <a:endParaRPr lang="cs-CZ" sz="700" dirty="0" smtClean="0"/>
          </a:p>
          <a:p>
            <a:r>
              <a:rPr lang="en-US" sz="700" dirty="0"/>
              <a:t>WIKIPEDIA COMMONS. </a:t>
            </a:r>
            <a:r>
              <a:rPr lang="en-US" sz="700" i="1" dirty="0"/>
              <a:t>Coat of arms of Germany</a:t>
            </a:r>
            <a:r>
              <a:rPr lang="en-US" sz="700" dirty="0"/>
              <a:t> [online]. [cit. 7.10.2014]. </a:t>
            </a:r>
            <a:r>
              <a:rPr lang="en-US" sz="700" dirty="0" err="1"/>
              <a:t>Dostupný</a:t>
            </a:r>
            <a:r>
              <a:rPr lang="en-US" sz="700" dirty="0"/>
              <a:t> </a:t>
            </a:r>
            <a:r>
              <a:rPr lang="en-US" sz="700" dirty="0" err="1"/>
              <a:t>na</a:t>
            </a:r>
            <a:r>
              <a:rPr lang="en-US" sz="700" dirty="0"/>
              <a:t> WWW: </a:t>
            </a:r>
            <a:r>
              <a:rPr lang="en-US" sz="700" dirty="0">
                <a:hlinkClick r:id="rId2"/>
              </a:rPr>
              <a:t>http://</a:t>
            </a:r>
            <a:r>
              <a:rPr lang="en-US" sz="700" dirty="0" smtClean="0">
                <a:hlinkClick r:id="rId2"/>
              </a:rPr>
              <a:t>cs.wikipedia.org/wiki/N%C4%9Bmecko#mediaviewer/File:Coat_of_arms_of_Germany.svg</a:t>
            </a:r>
            <a:endParaRPr lang="cs-CZ" sz="700" dirty="0" smtClean="0"/>
          </a:p>
          <a:p>
            <a:r>
              <a:rPr lang="cs-CZ" sz="700" dirty="0" smtClean="0"/>
              <a:t>WIKIPEDIA </a:t>
            </a:r>
            <a:r>
              <a:rPr lang="cs-CZ" sz="700" dirty="0"/>
              <a:t>COMMONS. </a:t>
            </a:r>
            <a:r>
              <a:rPr lang="cs-CZ" sz="700" i="1" dirty="0"/>
              <a:t>EU-</a:t>
            </a:r>
            <a:r>
              <a:rPr lang="cs-CZ" sz="700" i="1" dirty="0" err="1"/>
              <a:t>Germany</a:t>
            </a:r>
            <a:r>
              <a:rPr lang="cs-CZ" sz="700" dirty="0"/>
              <a:t> [online]. [cit. 7.10.2014]. Dostupný na WWW: </a:t>
            </a:r>
            <a:r>
              <a:rPr lang="cs-CZ" sz="700" dirty="0">
                <a:hlinkClick r:id="rId2"/>
              </a:rPr>
              <a:t>http://</a:t>
            </a:r>
            <a:r>
              <a:rPr lang="cs-CZ" sz="700" dirty="0" smtClean="0">
                <a:hlinkClick r:id="rId2"/>
              </a:rPr>
              <a:t>cs.wikipedia.org/wiki/N%C4%9Bmecko#mediaviewer/File:EU-Germany.svg</a:t>
            </a:r>
            <a:endParaRPr lang="cs-CZ" sz="700" dirty="0" smtClean="0"/>
          </a:p>
          <a:p>
            <a:r>
              <a:rPr lang="cs-CZ" sz="700" dirty="0" smtClean="0"/>
              <a:t>WIKIPEDIA COMMONS. </a:t>
            </a:r>
            <a:r>
              <a:rPr lang="cs-CZ" sz="700" i="1" dirty="0" smtClean="0"/>
              <a:t>Berlin-Brandenburg </a:t>
            </a:r>
            <a:r>
              <a:rPr lang="cs-CZ" sz="700" i="1" dirty="0" err="1" smtClean="0"/>
              <a:t>Gate</a:t>
            </a:r>
            <a:r>
              <a:rPr lang="cs-CZ" sz="700" i="1" dirty="0" smtClean="0"/>
              <a:t> </a:t>
            </a:r>
            <a:r>
              <a:rPr lang="cs-CZ" sz="700" i="1" dirty="0" err="1" smtClean="0"/>
              <a:t>overwiev</a:t>
            </a:r>
            <a:r>
              <a:rPr lang="cs-CZ" sz="700" dirty="0" smtClean="0"/>
              <a:t> [online]. [cit. 20.10.2014]. Dostupný na WWW: </a:t>
            </a:r>
            <a:r>
              <a:rPr lang="cs-CZ" sz="700" dirty="0" smtClean="0">
                <a:hlinkClick r:id="rId3"/>
              </a:rPr>
              <a:t>http://commons.wikimedia.org/wiki/File:Berlin-Brandenburg_Gate_overwiev.jpg</a:t>
            </a:r>
            <a:endParaRPr lang="cs-CZ" sz="700" dirty="0" smtClean="0"/>
          </a:p>
          <a:p>
            <a:r>
              <a:rPr lang="cs-CZ" sz="700" dirty="0" smtClean="0"/>
              <a:t>WIKIPEDIA </a:t>
            </a:r>
            <a:r>
              <a:rPr lang="cs-CZ" sz="700" dirty="0"/>
              <a:t>COMMONS. </a:t>
            </a:r>
            <a:r>
              <a:rPr lang="cs-CZ" sz="700" i="1" dirty="0"/>
              <a:t>Frankfurt EZB</a:t>
            </a:r>
            <a:r>
              <a:rPr lang="cs-CZ" sz="700" dirty="0"/>
              <a:t> [online]. [cit. 7.10.2014]. Dostupný na WWW: </a:t>
            </a:r>
            <a:r>
              <a:rPr lang="cs-CZ" sz="700" dirty="0">
                <a:hlinkClick r:id="rId4"/>
              </a:rPr>
              <a:t>http://en.wikipedia.org/wiki/Germany#mediaviewer/File:Frankfurt_EZB-Neubau.20130909.jpg</a:t>
            </a:r>
            <a:endParaRPr lang="cs-CZ" sz="700" dirty="0"/>
          </a:p>
          <a:p>
            <a:r>
              <a:rPr lang="cs-CZ" sz="700" dirty="0"/>
              <a:t>WIKIPEDIA COMMONS. </a:t>
            </a:r>
            <a:r>
              <a:rPr lang="cs-CZ" sz="700" i="1" dirty="0"/>
              <a:t>Flag </a:t>
            </a:r>
            <a:r>
              <a:rPr lang="cs-CZ" sz="700" i="1" dirty="0" err="1"/>
              <a:t>of</a:t>
            </a:r>
            <a:r>
              <a:rPr lang="cs-CZ" sz="700" i="1" dirty="0"/>
              <a:t> </a:t>
            </a:r>
            <a:r>
              <a:rPr lang="cs-CZ" sz="700" i="1" dirty="0" err="1"/>
              <a:t>Austria</a:t>
            </a:r>
            <a:r>
              <a:rPr lang="cs-CZ" sz="700" dirty="0"/>
              <a:t> [online]. [cit. 7.10.2014]. Dostupný na WWW: </a:t>
            </a:r>
            <a:r>
              <a:rPr lang="cs-CZ" sz="700" dirty="0">
                <a:hlinkClick r:id="rId5"/>
              </a:rPr>
              <a:t>http://</a:t>
            </a:r>
            <a:r>
              <a:rPr lang="cs-CZ" sz="700" dirty="0" smtClean="0">
                <a:hlinkClick r:id="rId5"/>
              </a:rPr>
              <a:t>cs.wikipedia.org/wiki/Rakousko#mediaviewer/File:Flag_of_Austria.svg</a:t>
            </a:r>
            <a:endParaRPr lang="cs-CZ" sz="700" dirty="0" smtClean="0"/>
          </a:p>
          <a:p>
            <a:r>
              <a:rPr lang="cs-CZ" sz="700" dirty="0"/>
              <a:t>WIKIPEDIA COMMONS. </a:t>
            </a:r>
            <a:r>
              <a:rPr lang="cs-CZ" sz="700" i="1" dirty="0" err="1"/>
              <a:t>Austria</a:t>
            </a:r>
            <a:r>
              <a:rPr lang="cs-CZ" sz="700" i="1" dirty="0"/>
              <a:t> </a:t>
            </a:r>
            <a:r>
              <a:rPr lang="cs-CZ" sz="700" i="1" dirty="0" err="1"/>
              <a:t>Bundesadler</a:t>
            </a:r>
            <a:r>
              <a:rPr lang="cs-CZ" sz="700" dirty="0"/>
              <a:t> [online]. [cit. 7.10.2014]. Dostupný na WWW: </a:t>
            </a:r>
            <a:r>
              <a:rPr lang="cs-CZ" sz="700" dirty="0">
                <a:hlinkClick r:id="rId5"/>
              </a:rPr>
              <a:t>http://</a:t>
            </a:r>
            <a:r>
              <a:rPr lang="cs-CZ" sz="700" dirty="0" smtClean="0">
                <a:hlinkClick r:id="rId5"/>
              </a:rPr>
              <a:t>cs.wikipedia.org/wiki/Rakousko#mediaviewer/File:Austria_Bundesadler.svg</a:t>
            </a:r>
            <a:endParaRPr lang="cs-CZ" sz="700" dirty="0" smtClean="0"/>
          </a:p>
          <a:p>
            <a:r>
              <a:rPr lang="pt-BR" sz="700" dirty="0"/>
              <a:t>WIKIPEDIA COMMONS. </a:t>
            </a:r>
            <a:r>
              <a:rPr lang="pt-BR" sz="700" i="1" dirty="0"/>
              <a:t>EU-Austria</a:t>
            </a:r>
            <a:r>
              <a:rPr lang="pt-BR" sz="700" dirty="0"/>
              <a:t> [online]. [cit. 7.10.2014]. Dostupný na WWW: </a:t>
            </a:r>
            <a:r>
              <a:rPr lang="pt-BR" sz="700" dirty="0">
                <a:hlinkClick r:id="rId5"/>
              </a:rPr>
              <a:t>http://</a:t>
            </a:r>
            <a:r>
              <a:rPr lang="pt-BR" sz="700" dirty="0" smtClean="0">
                <a:hlinkClick r:id="rId5"/>
              </a:rPr>
              <a:t>cs.wikipedia.org/wiki/Rakousko#mediaviewer/File:EU-Austria.svg</a:t>
            </a:r>
            <a:endParaRPr lang="cs-CZ" sz="700" dirty="0" smtClean="0"/>
          </a:p>
          <a:p>
            <a:r>
              <a:rPr lang="en-US" sz="700" dirty="0" smtClean="0"/>
              <a:t>WIKIPEDIA COMMONS. </a:t>
            </a:r>
            <a:r>
              <a:rPr lang="en-US" sz="700" i="1" dirty="0" smtClean="0"/>
              <a:t>Wien - </a:t>
            </a:r>
            <a:r>
              <a:rPr lang="en-US" sz="700" i="1" dirty="0" err="1" smtClean="0"/>
              <a:t>Stephansdom</a:t>
            </a:r>
            <a:r>
              <a:rPr lang="en-US" sz="700" dirty="0" smtClean="0"/>
              <a:t> [online]. [cit. 20.10.2014]. </a:t>
            </a:r>
            <a:r>
              <a:rPr lang="en-US" sz="700" dirty="0" err="1" smtClean="0"/>
              <a:t>Dostupný</a:t>
            </a:r>
            <a:r>
              <a:rPr lang="en-US" sz="700" dirty="0" smtClean="0"/>
              <a:t> </a:t>
            </a:r>
            <a:r>
              <a:rPr lang="en-US" sz="700" dirty="0" err="1" smtClean="0"/>
              <a:t>na</a:t>
            </a:r>
            <a:r>
              <a:rPr lang="en-US" sz="700" dirty="0" smtClean="0"/>
              <a:t> WWW: </a:t>
            </a:r>
            <a:r>
              <a:rPr lang="en-US" sz="700" dirty="0" smtClean="0">
                <a:hlinkClick r:id="rId6"/>
              </a:rPr>
              <a:t>http://cs.wikipedia.org/wiki/Katedr%C3%A1la_svat%C3%A9ho_%C5%A0t%C4%9Bp%C3%A1na_%28V%C3%ADde%C5%88%29#mediaviewer/File:Wien_-_Stephansdom.JPG</a:t>
            </a:r>
            <a:endParaRPr lang="cs-CZ" sz="700" dirty="0" smtClean="0"/>
          </a:p>
          <a:p>
            <a:r>
              <a:rPr lang="cs-CZ" sz="700" dirty="0" smtClean="0"/>
              <a:t>BRÜHNE</a:t>
            </a:r>
            <a:r>
              <a:rPr lang="cs-CZ" sz="700" dirty="0"/>
              <a:t>, </a:t>
            </a:r>
            <a:r>
              <a:rPr lang="cs-CZ" sz="700" dirty="0" err="1"/>
              <a:t>Kai</a:t>
            </a:r>
            <a:r>
              <a:rPr lang="cs-CZ" sz="700" dirty="0"/>
              <a:t>. </a:t>
            </a:r>
            <a:r>
              <a:rPr lang="cs-CZ" sz="700" i="1" dirty="0" err="1"/>
              <a:t>Musau</a:t>
            </a:r>
            <a:r>
              <a:rPr lang="cs-CZ" sz="700" dirty="0"/>
              <a:t> [online]. [cit. 7.10.2014]. Dostupný na WWW: </a:t>
            </a:r>
            <a:r>
              <a:rPr lang="cs-CZ" sz="700" dirty="0">
                <a:hlinkClick r:id="rId5"/>
              </a:rPr>
              <a:t>http://</a:t>
            </a:r>
            <a:r>
              <a:rPr lang="cs-CZ" sz="700" dirty="0" smtClean="0">
                <a:hlinkClick r:id="rId5"/>
              </a:rPr>
              <a:t>cs.wikipedia.org/wiki/Rakousko#mediaviewer/File:Musau.jpg</a:t>
            </a:r>
            <a:endParaRPr lang="cs-CZ" sz="700" dirty="0" smtClean="0"/>
          </a:p>
          <a:p>
            <a:r>
              <a:rPr lang="cs-CZ" sz="700" dirty="0"/>
              <a:t>WIKIPEDIA COMMONS. </a:t>
            </a:r>
            <a:r>
              <a:rPr lang="cs-CZ" sz="700" i="1" dirty="0"/>
              <a:t>Flag </a:t>
            </a:r>
            <a:r>
              <a:rPr lang="cs-CZ" sz="700" i="1" dirty="0" err="1"/>
              <a:t>of</a:t>
            </a:r>
            <a:r>
              <a:rPr lang="cs-CZ" sz="700" i="1" dirty="0"/>
              <a:t> </a:t>
            </a:r>
            <a:r>
              <a:rPr lang="cs-CZ" sz="700" i="1" dirty="0" err="1"/>
              <a:t>Switzerland</a:t>
            </a:r>
            <a:r>
              <a:rPr lang="cs-CZ" sz="700" i="1" dirty="0"/>
              <a:t> (</a:t>
            </a:r>
            <a:r>
              <a:rPr lang="cs-CZ" sz="700" i="1" dirty="0" err="1"/>
              <a:t>Pantone</a:t>
            </a:r>
            <a:r>
              <a:rPr lang="cs-CZ" sz="700" i="1" dirty="0"/>
              <a:t>)</a:t>
            </a:r>
            <a:r>
              <a:rPr lang="cs-CZ" sz="700" dirty="0"/>
              <a:t> [online]. [cit. 7.10.2014]. Dostupný na WWW: </a:t>
            </a:r>
            <a:r>
              <a:rPr lang="cs-CZ" sz="700" dirty="0">
                <a:hlinkClick r:id="rId7"/>
              </a:rPr>
              <a:t>http://cs.wikipedia.org/wiki/%C5%A0v%C3%BDcarsko#mediaviewer/File:Flag_of_Switzerland_(Pantone).</a:t>
            </a:r>
            <a:r>
              <a:rPr lang="cs-CZ" sz="700" dirty="0" smtClean="0">
                <a:hlinkClick r:id="rId7"/>
              </a:rPr>
              <a:t>svg</a:t>
            </a:r>
            <a:endParaRPr lang="cs-CZ" sz="700" dirty="0" smtClean="0"/>
          </a:p>
          <a:p>
            <a:r>
              <a:rPr lang="en-US" sz="700" dirty="0"/>
              <a:t>WIKIPEDIA COMMONS. </a:t>
            </a:r>
            <a:r>
              <a:rPr lang="en-US" sz="700" i="1" dirty="0"/>
              <a:t>Coat of Arms of Switzerland</a:t>
            </a:r>
            <a:r>
              <a:rPr lang="en-US" sz="700" dirty="0"/>
              <a:t> [online]. [cit. 7.10.2014]. </a:t>
            </a:r>
            <a:r>
              <a:rPr lang="en-US" sz="700" dirty="0" err="1"/>
              <a:t>Dostupný</a:t>
            </a:r>
            <a:r>
              <a:rPr lang="en-US" sz="700" dirty="0"/>
              <a:t> </a:t>
            </a:r>
            <a:r>
              <a:rPr lang="en-US" sz="700" dirty="0" err="1"/>
              <a:t>na</a:t>
            </a:r>
            <a:r>
              <a:rPr lang="en-US" sz="700" dirty="0"/>
              <a:t> WWW: </a:t>
            </a:r>
            <a:r>
              <a:rPr lang="en-US" sz="700" dirty="0">
                <a:hlinkClick r:id="rId7"/>
              </a:rPr>
              <a:t>http://cs.wikipedia.org/wiki/%C5%A0v%C3%BDcarsko#mediaviewer/File:Coat_of_Arms_of_Switzerland_(Pantone).</a:t>
            </a:r>
            <a:r>
              <a:rPr lang="en-US" sz="700" dirty="0" smtClean="0">
                <a:hlinkClick r:id="rId7"/>
              </a:rPr>
              <a:t>svg</a:t>
            </a:r>
            <a:endParaRPr lang="cs-CZ" sz="700" dirty="0" smtClean="0"/>
          </a:p>
          <a:p>
            <a:r>
              <a:rPr lang="cs-CZ" sz="700" dirty="0"/>
              <a:t>LIUZZO, David</a:t>
            </a:r>
            <a:r>
              <a:rPr lang="cs-CZ" sz="700" dirty="0" smtClean="0"/>
              <a:t>.</a:t>
            </a:r>
            <a:r>
              <a:rPr lang="cs-CZ" sz="700" dirty="0"/>
              <a:t> </a:t>
            </a:r>
            <a:r>
              <a:rPr lang="cs-CZ" sz="700" i="1" dirty="0" err="1"/>
              <a:t>Europe</a:t>
            </a:r>
            <a:r>
              <a:rPr lang="cs-CZ" sz="700" i="1" dirty="0"/>
              <a:t> </a:t>
            </a:r>
            <a:r>
              <a:rPr lang="cs-CZ" sz="700" i="1" dirty="0" err="1"/>
              <a:t>location</a:t>
            </a:r>
            <a:r>
              <a:rPr lang="cs-CZ" sz="700" i="1" dirty="0"/>
              <a:t> CHE</a:t>
            </a:r>
            <a:r>
              <a:rPr lang="cs-CZ" sz="700" dirty="0"/>
              <a:t> [online]. [cit. 7.10.2014]. Dostupný na WWW: </a:t>
            </a:r>
            <a:r>
              <a:rPr lang="cs-CZ" sz="700" dirty="0">
                <a:hlinkClick r:id="rId7"/>
              </a:rPr>
              <a:t>http://cs.wikipedia.org/wiki/%</a:t>
            </a:r>
            <a:r>
              <a:rPr lang="cs-CZ" sz="700" dirty="0" smtClean="0">
                <a:hlinkClick r:id="rId7"/>
              </a:rPr>
              <a:t>C5%A0v%C3%BDcarsko#mediaviewer/File:Europe_location_CHE.png</a:t>
            </a:r>
            <a:endParaRPr lang="cs-CZ" sz="700" dirty="0" smtClean="0"/>
          </a:p>
          <a:p>
            <a:r>
              <a:rPr lang="en-US" sz="700" dirty="0" smtClean="0"/>
              <a:t>TERRAIN.DE. </a:t>
            </a:r>
            <a:r>
              <a:rPr lang="en-US" sz="700" i="1" dirty="0" smtClean="0"/>
              <a:t>PASSING THROUGH THE LANDSCAPE – WINNING PROJECT</a:t>
            </a:r>
            <a:r>
              <a:rPr lang="en-US" sz="700" dirty="0" smtClean="0"/>
              <a:t> [online]. [cit. 20.10.2014]. </a:t>
            </a:r>
            <a:r>
              <a:rPr lang="en-US" sz="700" dirty="0" err="1" smtClean="0"/>
              <a:t>Dostupný</a:t>
            </a:r>
            <a:r>
              <a:rPr lang="en-US" sz="700" dirty="0" smtClean="0"/>
              <a:t> </a:t>
            </a:r>
            <a:r>
              <a:rPr lang="en-US" sz="700" dirty="0" err="1" smtClean="0"/>
              <a:t>na</a:t>
            </a:r>
            <a:r>
              <a:rPr lang="en-US" sz="700" dirty="0" smtClean="0"/>
              <a:t> WWW: </a:t>
            </a:r>
            <a:r>
              <a:rPr lang="en-US" sz="700" dirty="0" smtClean="0">
                <a:hlinkClick r:id="rId8"/>
              </a:rPr>
              <a:t>http://terrain.de/cms/</a:t>
            </a:r>
            <a:endParaRPr lang="cs-CZ" sz="700" dirty="0" smtClean="0"/>
          </a:p>
          <a:p>
            <a:r>
              <a:rPr lang="cs-CZ" sz="700" dirty="0" smtClean="0"/>
              <a:t>WIKIPEDIA </a:t>
            </a:r>
            <a:r>
              <a:rPr lang="cs-CZ" sz="700" dirty="0"/>
              <a:t>COMMONS. </a:t>
            </a:r>
            <a:r>
              <a:rPr lang="cs-CZ" sz="700" i="1" dirty="0" err="1"/>
              <a:t>Engadine</a:t>
            </a:r>
            <a:r>
              <a:rPr lang="cs-CZ" sz="700" dirty="0"/>
              <a:t> [online]. [cit. 7.10.2014]. Dostupný na WWW: </a:t>
            </a:r>
            <a:r>
              <a:rPr lang="cs-CZ" sz="700" dirty="0">
                <a:hlinkClick r:id="rId9"/>
              </a:rPr>
              <a:t>http://</a:t>
            </a:r>
            <a:r>
              <a:rPr lang="cs-CZ" sz="700" dirty="0" smtClean="0">
                <a:hlinkClick r:id="rId9"/>
              </a:rPr>
              <a:t>en.wikipedia.org/wiki/Switzerland#mediaviewer/File:Engadine.jpg</a:t>
            </a:r>
            <a:endParaRPr lang="cs-CZ" sz="700" dirty="0" smtClean="0"/>
          </a:p>
          <a:p>
            <a:r>
              <a:rPr lang="nl-NL" sz="700" dirty="0"/>
              <a:t>WIKIPEDIA COMMONS. </a:t>
            </a:r>
            <a:r>
              <a:rPr lang="nl-NL" sz="700" i="1" dirty="0"/>
              <a:t>Flag of Liechtenstein</a:t>
            </a:r>
            <a:r>
              <a:rPr lang="nl-NL" sz="700" dirty="0"/>
              <a:t> [online]. [cit. 7.10.2014]. Dostupný na WWW: </a:t>
            </a:r>
            <a:r>
              <a:rPr lang="nl-NL" sz="700" dirty="0">
                <a:hlinkClick r:id="rId10"/>
              </a:rPr>
              <a:t>http://</a:t>
            </a:r>
            <a:r>
              <a:rPr lang="nl-NL" sz="700" dirty="0" smtClean="0">
                <a:hlinkClick r:id="rId10"/>
              </a:rPr>
              <a:t>cs.wikipedia.org/wiki/Lichten%C5%A1tejnsko#mediaviewer/File:Flag_of_Liechtenstein.sv</a:t>
            </a:r>
            <a:r>
              <a:rPr lang="cs-CZ" sz="700" dirty="0" smtClean="0">
                <a:hlinkClick r:id="rId10"/>
              </a:rPr>
              <a:t>g</a:t>
            </a:r>
            <a:endParaRPr lang="cs-CZ" sz="700" dirty="0" smtClean="0"/>
          </a:p>
          <a:p>
            <a:r>
              <a:rPr lang="cs-CZ" sz="700" dirty="0"/>
              <a:t>WIKIPEDIA COMMONS. </a:t>
            </a:r>
            <a:r>
              <a:rPr lang="cs-CZ" sz="700" i="1" dirty="0" err="1"/>
              <a:t>Staatswappen-Liechtensteins</a:t>
            </a:r>
            <a:r>
              <a:rPr lang="cs-CZ" sz="700" dirty="0"/>
              <a:t> [online]. [cit. 7.10.2014]. Dostupný na WWW: </a:t>
            </a:r>
            <a:r>
              <a:rPr lang="cs-CZ" sz="700" dirty="0">
                <a:hlinkClick r:id="rId10"/>
              </a:rPr>
              <a:t>http://</a:t>
            </a:r>
            <a:r>
              <a:rPr lang="cs-CZ" sz="700" dirty="0" smtClean="0">
                <a:hlinkClick r:id="rId10"/>
              </a:rPr>
              <a:t>cs.wikipedia.org/wiki/Lichten%C5%A1tejnsko#mediaviewer/File:Staatswappen-Liechtensteins.svg</a:t>
            </a:r>
            <a:endParaRPr lang="cs-CZ" sz="700" dirty="0" smtClean="0"/>
          </a:p>
          <a:p>
            <a:r>
              <a:rPr lang="cs-CZ" sz="700" dirty="0"/>
              <a:t>LIUZZO, David. </a:t>
            </a:r>
            <a:r>
              <a:rPr lang="cs-CZ" sz="700" i="1" dirty="0" err="1"/>
              <a:t>Europe</a:t>
            </a:r>
            <a:r>
              <a:rPr lang="cs-CZ" sz="700" i="1" dirty="0"/>
              <a:t> </a:t>
            </a:r>
            <a:r>
              <a:rPr lang="cs-CZ" sz="700" i="1" dirty="0" err="1"/>
              <a:t>location</a:t>
            </a:r>
            <a:r>
              <a:rPr lang="cs-CZ" sz="700" i="1" dirty="0"/>
              <a:t> LIE</a:t>
            </a:r>
            <a:r>
              <a:rPr lang="cs-CZ" sz="700" dirty="0"/>
              <a:t> [online]. [cit. 7.10.2014]. Dostupný na WWW: </a:t>
            </a:r>
            <a:r>
              <a:rPr lang="cs-CZ" sz="700" dirty="0">
                <a:hlinkClick r:id="rId10"/>
              </a:rPr>
              <a:t>http://</a:t>
            </a:r>
            <a:r>
              <a:rPr lang="cs-CZ" sz="700" dirty="0" smtClean="0">
                <a:hlinkClick r:id="rId10"/>
              </a:rPr>
              <a:t>cs.wikipedia.org/wiki/Lichten%C5%A1tejnsko#mediaviewer/File:Europe_location_LIE.png</a:t>
            </a:r>
            <a:endParaRPr lang="cs-CZ" sz="700" dirty="0" smtClean="0"/>
          </a:p>
          <a:p>
            <a:r>
              <a:rPr lang="cs-CZ" sz="700" dirty="0"/>
              <a:t>GREDENBERG, Michael. </a:t>
            </a:r>
            <a:r>
              <a:rPr lang="cs-CZ" sz="700" i="1" dirty="0" err="1"/>
              <a:t>Schlossvaduz</a:t>
            </a:r>
            <a:r>
              <a:rPr lang="cs-CZ" sz="700" dirty="0"/>
              <a:t> [online]. [cit. 7.10.2014]. Dostupný na WWW: http://cs.wikipedia.org/wiki/Lichten%C5%A1tejnsko#mediaviewer/File:Schlossvaduz.jpg</a:t>
            </a:r>
            <a:endParaRPr lang="cs-CZ" sz="700" dirty="0" smtClean="0"/>
          </a:p>
          <a:p>
            <a:r>
              <a:rPr lang="cs-CZ" sz="700" dirty="0" smtClean="0"/>
              <a:t>Autorem materiálu a všech jeho částí, není-li uvedeno jinak, je Mgr. Dagmar Laštovičková</a:t>
            </a:r>
            <a:endParaRPr lang="cs-CZ" sz="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311</TotalTime>
  <Words>467</Words>
  <Application>Microsoft Office PowerPoint</Application>
  <PresentationFormat>Předvádění na obrazovce (4:3)</PresentationFormat>
  <Paragraphs>178</Paragraphs>
  <Slides>28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3" baseType="lpstr">
      <vt:lpstr>Century Schoolbook</vt:lpstr>
      <vt:lpstr>Times New Roman</vt:lpstr>
      <vt:lpstr>Wingdings</vt:lpstr>
      <vt:lpstr>Wingdings 2</vt:lpstr>
      <vt:lpstr>Arkýř</vt:lpstr>
      <vt:lpstr>Prezentace aplikace PowerPoint</vt:lpstr>
      <vt:lpstr>Střední Evropa II.</vt:lpstr>
      <vt:lpstr>NĚMECKO</vt:lpstr>
      <vt:lpstr>Prezentace aplikace PowerPoint</vt:lpstr>
      <vt:lpstr>Základní info</vt:lpstr>
      <vt:lpstr>Zajímavosti</vt:lpstr>
      <vt:lpstr>Prezentace aplikace PowerPoint</vt:lpstr>
      <vt:lpstr>Prezentace aplikace PowerPoint</vt:lpstr>
      <vt:lpstr>RAKOUSKO</vt:lpstr>
      <vt:lpstr>Prezentace aplikace PowerPoint</vt:lpstr>
      <vt:lpstr>Základní info</vt:lpstr>
      <vt:lpstr>Zajímavosti</vt:lpstr>
      <vt:lpstr>Prezentace aplikace PowerPoint</vt:lpstr>
      <vt:lpstr>Prezentace aplikace PowerPoint</vt:lpstr>
      <vt:lpstr>ŠVÝCARSKO</vt:lpstr>
      <vt:lpstr>Prezentace aplikace PowerPoint</vt:lpstr>
      <vt:lpstr>Základní info</vt:lpstr>
      <vt:lpstr>Zajímavosti</vt:lpstr>
      <vt:lpstr>Prezentace aplikace PowerPoint</vt:lpstr>
      <vt:lpstr>Prezentace aplikace PowerPoint</vt:lpstr>
      <vt:lpstr>LICHTENŠTEJNSKO</vt:lpstr>
      <vt:lpstr>Prezentace aplikace PowerPoint</vt:lpstr>
      <vt:lpstr>Základní info</vt:lpstr>
      <vt:lpstr>Zajímavosti</vt:lpstr>
      <vt:lpstr>Prezentace aplikace PowerPoint</vt:lpstr>
      <vt:lpstr>Doplň tabulku: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Reditelna</cp:lastModifiedBy>
  <cp:revision>59</cp:revision>
  <dcterms:created xsi:type="dcterms:W3CDTF">2014-09-11T15:02:47Z</dcterms:created>
  <dcterms:modified xsi:type="dcterms:W3CDTF">2014-11-26T10:58:15Z</dcterms:modified>
</cp:coreProperties>
</file>