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71" r:id="rId6"/>
    <p:sldId id="262" r:id="rId7"/>
    <p:sldId id="263" r:id="rId8"/>
    <p:sldId id="269" r:id="rId9"/>
    <p:sldId id="272" r:id="rId10"/>
    <p:sldId id="273" r:id="rId11"/>
    <p:sldId id="265" r:id="rId12"/>
    <p:sldId id="264" r:id="rId13"/>
    <p:sldId id="274" r:id="rId14"/>
    <p:sldId id="266" r:id="rId15"/>
    <p:sldId id="277" r:id="rId16"/>
    <p:sldId id="278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AFF5BE6-E990-4FCC-AB64-76B256A87051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BC31619-314C-4614-AA22-5953C65E7D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04594657"/>
              </p:ext>
            </p:extLst>
          </p:nvPr>
        </p:nvGraphicFramePr>
        <p:xfrm>
          <a:off x="1142976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6., 7., 8.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VY_32_INOVACE_04_10Z-Afrika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18.9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o Africe.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Učivo o světadílech AFRIKA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a 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/>
          <a:lstStyle/>
          <a:p>
            <a:r>
              <a:rPr lang="cs-CZ" dirty="0" smtClean="0"/>
              <a:t>Rozloha: 30 mil.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Gibraltarský průliv</a:t>
            </a:r>
          </a:p>
          <a:p>
            <a:r>
              <a:rPr lang="cs-CZ" dirty="0" smtClean="0"/>
              <a:t>Somálský poloostrov</a:t>
            </a:r>
          </a:p>
          <a:p>
            <a:r>
              <a:rPr lang="cs-CZ" dirty="0" smtClean="0"/>
              <a:t>ostrov Madagaskar</a:t>
            </a:r>
          </a:p>
          <a:p>
            <a:r>
              <a:rPr lang="cs-CZ" dirty="0" smtClean="0"/>
              <a:t>Guinejský záliv</a:t>
            </a:r>
          </a:p>
          <a:p>
            <a:r>
              <a:rPr lang="cs-CZ" dirty="0" smtClean="0"/>
              <a:t>Suezský průplav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8/86/Africa_%28orthographic_projection%29.svg/550px-Africa_%28orthographic_projection%29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785794"/>
            <a:ext cx="5238750" cy="523875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V="1">
            <a:off x="1428728" y="3357562"/>
            <a:ext cx="2286016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5786446" y="3214686"/>
            <a:ext cx="2428892" cy="1285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5643570" y="4500570"/>
            <a:ext cx="1571636" cy="15716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357290" y="1571612"/>
            <a:ext cx="200026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14282" y="1071546"/>
            <a:ext cx="18899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Gibraltarský průliv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027010" y="4500570"/>
            <a:ext cx="2116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Somálský poloostrov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929454" y="6143644"/>
            <a:ext cx="1961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ostrov Madagaskar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57158" y="4929198"/>
            <a:ext cx="15561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Guinejský záliv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4929190" y="1214422"/>
            <a:ext cx="228601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929454" y="78579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Suezský průplav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thumb/8/82/USS_America_%28CV-66%29_in_the_Suez_canal_1981.jpg/1280px-USS_America_%28CV-66%29_in_the_Suez_canal_19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428604"/>
            <a:ext cx="9072594" cy="606392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00958" y="6488668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Suezský průplav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Povrch:</a:t>
            </a:r>
          </a:p>
          <a:p>
            <a:r>
              <a:rPr lang="cs-CZ" dirty="0" smtClean="0"/>
              <a:t>Kilimandžáro </a:t>
            </a:r>
            <a:r>
              <a:rPr lang="cs-CZ" dirty="0" smtClean="0"/>
              <a:t>(Uhuru, 5 895 m n. m.)</a:t>
            </a:r>
          </a:p>
          <a:p>
            <a:r>
              <a:rPr lang="cs-CZ" dirty="0" smtClean="0"/>
              <a:t>Dračí hory, Atlas, Etiopská vysočina</a:t>
            </a:r>
          </a:p>
          <a:p>
            <a:r>
              <a:rPr lang="cs-CZ" dirty="0" smtClean="0"/>
              <a:t>Čadská a Konžská pánev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Vodstvo:</a:t>
            </a:r>
          </a:p>
          <a:p>
            <a:r>
              <a:rPr lang="cs-CZ" dirty="0" smtClean="0"/>
              <a:t>Nil – nejdelší řeka</a:t>
            </a:r>
          </a:p>
          <a:p>
            <a:r>
              <a:rPr lang="cs-CZ" dirty="0" smtClean="0"/>
              <a:t>Kongo – největší řeka</a:t>
            </a:r>
          </a:p>
          <a:p>
            <a:r>
              <a:rPr lang="cs-CZ" dirty="0" smtClean="0"/>
              <a:t>Zambezi – řeka s Viktoriiny vodopády</a:t>
            </a:r>
          </a:p>
          <a:p>
            <a:r>
              <a:rPr lang="cs-CZ" dirty="0" smtClean="0"/>
              <a:t>Viktoriino jezero – největší</a:t>
            </a:r>
          </a:p>
          <a:p>
            <a:r>
              <a:rPr lang="cs-CZ" dirty="0" smtClean="0"/>
              <a:t>Tanganika – nejhlubší jezero</a:t>
            </a:r>
          </a:p>
          <a:p>
            <a:r>
              <a:rPr lang="cs-CZ" dirty="0" smtClean="0"/>
              <a:t>Asuánská vodní nádrž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hichinese.org/wp-content/uploads/2012/12/kilimanjaro-national-pa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71612"/>
            <a:ext cx="6477000" cy="381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72330" y="5357826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Kilimandžáro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cestopisy.xf.cz/cestovani/maroko2001/atl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285728"/>
            <a:ext cx="8458200" cy="55435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715272" y="5929330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pohoří Atlas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43768" y="6000768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Viktoriiny vodopády</a:t>
            </a:r>
            <a:endParaRPr lang="cs-CZ" dirty="0"/>
          </a:p>
        </p:txBody>
      </p:sp>
      <p:pic>
        <p:nvPicPr>
          <p:cNvPr id="29700" name="Picture 4" descr="http://springbokatlas.com/wp-content/blogs.dir/2/files/2012/02/vic_falls_feat_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6372225" cy="5962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43702" y="6215082"/>
            <a:ext cx="2500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Asuánská přehrada</a:t>
            </a:r>
            <a:endParaRPr lang="cs-CZ" dirty="0"/>
          </a:p>
        </p:txBody>
      </p:sp>
      <p:pic>
        <p:nvPicPr>
          <p:cNvPr id="30722" name="Picture 2" descr="http://www.uoguelph.ca/geology/geol2250/glossary/HTML%20files/Aswan_D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28604"/>
            <a:ext cx="714375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tropické vlhké → prales</a:t>
            </a:r>
          </a:p>
          <a:p>
            <a:r>
              <a:rPr lang="cs-CZ" dirty="0"/>
              <a:t>t</a:t>
            </a:r>
            <a:r>
              <a:rPr lang="cs-CZ" dirty="0" smtClean="0"/>
              <a:t>ropické střídavé → savana</a:t>
            </a:r>
          </a:p>
          <a:p>
            <a:r>
              <a:rPr lang="cs-CZ" dirty="0"/>
              <a:t>t</a:t>
            </a:r>
            <a:r>
              <a:rPr lang="cs-CZ" dirty="0" smtClean="0"/>
              <a:t>ropické suché → poušť</a:t>
            </a:r>
          </a:p>
          <a:p>
            <a:r>
              <a:rPr lang="cs-CZ" dirty="0" smtClean="0"/>
              <a:t>subtropické → subtropy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Prales: hroznýš, krokodýl, krajta, gorila, hmyz (moucha tse-tse), lemur (madagaskarský endemit)</a:t>
            </a:r>
          </a:p>
          <a:p>
            <a:r>
              <a:rPr lang="cs-CZ" dirty="0" smtClean="0"/>
              <a:t>Savana: slon, zebra, žirafa, antilopa, lev, hroch, nosorožec, šimpanz, gepard, pavián, pakůň, sup</a:t>
            </a:r>
          </a:p>
          <a:p>
            <a:r>
              <a:rPr lang="cs-CZ" dirty="0" smtClean="0"/>
              <a:t>Poušť: fenek, zmije písečná, štír</a:t>
            </a:r>
            <a:r>
              <a:rPr lang="cs-CZ" smtClean="0"/>
              <a:t>, velbloud</a:t>
            </a:r>
            <a:endParaRPr lang="cs-CZ" dirty="0" smtClean="0"/>
          </a:p>
          <a:p>
            <a:r>
              <a:rPr lang="cs-CZ" dirty="0" smtClean="0"/>
              <a:t>Subtropy: koza, osel, cikáda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929586" y="614364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fenek</a:t>
            </a:r>
            <a:endParaRPr lang="cs-CZ" dirty="0"/>
          </a:p>
        </p:txBody>
      </p:sp>
      <p:pic>
        <p:nvPicPr>
          <p:cNvPr id="31748" name="Picture 4" descr="http://upload.wikimedia.org/wikipedia/commons/3/30/Fennec_fo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785794"/>
            <a:ext cx="7115175" cy="5334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Počet obyvatel: 1 070 mil.</a:t>
            </a:r>
          </a:p>
          <a:p>
            <a:r>
              <a:rPr lang="cs-CZ" dirty="0" smtClean="0"/>
              <a:t>Rasa: </a:t>
            </a:r>
          </a:p>
          <a:p>
            <a:pPr lvl="1"/>
            <a:r>
              <a:rPr lang="cs-CZ" dirty="0" smtClean="0"/>
              <a:t>černá:  </a:t>
            </a:r>
            <a:r>
              <a:rPr lang="cs-CZ" dirty="0" err="1" smtClean="0"/>
              <a:t>Masajové</a:t>
            </a:r>
            <a:r>
              <a:rPr lang="cs-CZ" dirty="0" smtClean="0"/>
              <a:t>, Křováci, Hotentoti, Pygmejové</a:t>
            </a:r>
          </a:p>
          <a:p>
            <a:pPr lvl="1"/>
            <a:r>
              <a:rPr lang="cs-CZ" dirty="0" smtClean="0"/>
              <a:t>bílá:  Arabové, Berbeři </a:t>
            </a:r>
          </a:p>
          <a:p>
            <a:r>
              <a:rPr lang="cs-CZ" dirty="0" smtClean="0"/>
              <a:t>Špatné životní podmínky (hlad, nemoci, negramotnost)</a:t>
            </a:r>
          </a:p>
          <a:p>
            <a:pPr lvl="1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/>
              <a:t>Jmenuj velký ostrov, poloostrov a záliv.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Jmenuj nejznámější průplav.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Které pohoří je v Africe nejvyšší?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Jmenuj 2 velké africké řeky.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/>
              <a:t>Jmenuj největší a nejhlubší jezero.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 smtClean="0"/>
              <a:t>V</a:t>
            </a:r>
            <a:r>
              <a:rPr lang="cs-CZ" dirty="0"/>
              <a:t> Africe žijí lidé převážně 2 ras. </a:t>
            </a:r>
            <a:r>
              <a:rPr lang="cs-CZ" dirty="0" smtClean="0"/>
              <a:t>Které - </a:t>
            </a:r>
            <a:r>
              <a:rPr lang="cs-CZ" dirty="0"/>
              <a:t>a uveď i příklad.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Jaké problémy provázejí život Afričanů? Jmenuj 3 z nich.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828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82296" indent="0">
              <a:buNone/>
            </a:pPr>
            <a:r>
              <a:rPr lang="cs-CZ" dirty="0" smtClean="0"/>
              <a:t>1.   Jmenuj </a:t>
            </a:r>
            <a:r>
              <a:rPr lang="cs-CZ" dirty="0"/>
              <a:t>velký ostrov, poloostrov a </a:t>
            </a:r>
            <a:r>
              <a:rPr lang="cs-CZ" dirty="0" smtClean="0"/>
              <a:t>záliv.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ostrov Madagaskar, Somálský poloostrov, Guinejský záliv</a:t>
            </a:r>
            <a:endParaRPr lang="cs-CZ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dirty="0" smtClean="0"/>
              <a:t>2.   Jmenuj </a:t>
            </a:r>
            <a:r>
              <a:rPr lang="cs-CZ" dirty="0"/>
              <a:t>nejznámější průplav</a:t>
            </a:r>
            <a:r>
              <a:rPr lang="cs-CZ" dirty="0" smtClean="0"/>
              <a:t>.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Suezský průplav</a:t>
            </a:r>
            <a:endParaRPr lang="cs-CZ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dirty="0" smtClean="0"/>
              <a:t>3.   Které </a:t>
            </a:r>
            <a:r>
              <a:rPr lang="cs-CZ" dirty="0"/>
              <a:t>pohoří je v Africe nejvyšší</a:t>
            </a:r>
            <a:r>
              <a:rPr lang="cs-CZ" dirty="0" smtClean="0"/>
              <a:t>?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Kilimandžáro </a:t>
            </a:r>
            <a:r>
              <a:rPr lang="cs-CZ" dirty="0" smtClean="0">
                <a:solidFill>
                  <a:srgbClr val="FF0000"/>
                </a:solidFill>
              </a:rPr>
              <a:t>(Uhuru)</a:t>
            </a:r>
            <a:endParaRPr lang="cs-CZ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dirty="0" smtClean="0"/>
              <a:t>4.   Jmenuj </a:t>
            </a:r>
            <a:r>
              <a:rPr lang="cs-CZ" dirty="0"/>
              <a:t>2 velké africké řeky</a:t>
            </a:r>
            <a:r>
              <a:rPr lang="cs-CZ" dirty="0" smtClean="0"/>
              <a:t>.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Nil, Kongo (Zair), Zambezi, Niger, Orange, …</a:t>
            </a:r>
            <a:endParaRPr lang="cs-CZ" dirty="0">
              <a:solidFill>
                <a:srgbClr val="FF0000"/>
              </a:solidFill>
            </a:endParaRPr>
          </a:p>
          <a:p>
            <a:pPr marL="82296" indent="0">
              <a:buNone/>
            </a:pPr>
            <a:r>
              <a:rPr lang="cs-CZ" dirty="0" smtClean="0"/>
              <a:t>5.   Jmenuj </a:t>
            </a:r>
            <a:r>
              <a:rPr lang="cs-CZ" dirty="0"/>
              <a:t>největší a nejhlubší jezero</a:t>
            </a:r>
            <a:r>
              <a:rPr lang="cs-CZ" dirty="0" smtClean="0"/>
              <a:t>.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Viktoriino j. a Tanganika</a:t>
            </a:r>
            <a:endParaRPr lang="cs-CZ" dirty="0">
              <a:solidFill>
                <a:srgbClr val="FF0000"/>
              </a:solidFill>
            </a:endParaRPr>
          </a:p>
          <a:p>
            <a:pPr marL="82296" lvl="0" indent="0">
              <a:buNone/>
            </a:pPr>
            <a:r>
              <a:rPr lang="cs-CZ" dirty="0" smtClean="0"/>
              <a:t>6.   V</a:t>
            </a:r>
            <a:r>
              <a:rPr lang="cs-CZ" dirty="0"/>
              <a:t> Africe žijí lidé převážně 2 ras. Které a uveď i příklad</a:t>
            </a:r>
            <a:r>
              <a:rPr lang="cs-CZ" dirty="0" smtClean="0"/>
              <a:t>.</a:t>
            </a:r>
          </a:p>
          <a:p>
            <a:pPr marL="82296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Rasa bílá - Arabové, Berbeři</a:t>
            </a:r>
          </a:p>
          <a:p>
            <a:pPr marL="82296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Rasa černá - </a:t>
            </a:r>
            <a:r>
              <a:rPr lang="cs-CZ" dirty="0">
                <a:solidFill>
                  <a:srgbClr val="FF0000"/>
                </a:solidFill>
              </a:rPr>
              <a:t>Masajové, Křováci, Hotentoti, Pygmejové</a:t>
            </a:r>
          </a:p>
          <a:p>
            <a:pPr marL="82296" lvl="0" indent="0">
              <a:buNone/>
            </a:pPr>
            <a:r>
              <a:rPr lang="cs-CZ" dirty="0" smtClean="0"/>
              <a:t>7.   Jaké </a:t>
            </a:r>
            <a:r>
              <a:rPr lang="cs-CZ" dirty="0"/>
              <a:t>problémy provázejí život Afričanů? Jmenuj 3 z nich.</a:t>
            </a:r>
          </a:p>
          <a:p>
            <a:pPr marL="82296" indent="0">
              <a:buNone/>
            </a:pPr>
            <a:r>
              <a:rPr lang="cs-CZ" dirty="0">
                <a:solidFill>
                  <a:srgbClr val="FF0000"/>
                </a:solidFill>
              </a:rPr>
              <a:t>hlad, nemoci, </a:t>
            </a:r>
            <a:r>
              <a:rPr lang="cs-CZ" dirty="0" smtClean="0">
                <a:solidFill>
                  <a:srgbClr val="FF0000"/>
                </a:solidFill>
              </a:rPr>
              <a:t>negramotnost, chudoba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58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100" dirty="0" smtClean="0"/>
              <a:t>WIKIPEDIA COMMONS. </a:t>
            </a:r>
            <a:r>
              <a:rPr lang="cs-CZ" sz="1100" i="1" dirty="0" err="1" smtClean="0"/>
              <a:t>Africa</a:t>
            </a:r>
            <a:r>
              <a:rPr lang="cs-CZ" sz="1100" i="1" dirty="0" smtClean="0"/>
              <a:t> (</a:t>
            </a:r>
            <a:r>
              <a:rPr lang="cs-CZ" sz="1100" i="1" dirty="0" err="1" smtClean="0"/>
              <a:t>ortographic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projection</a:t>
            </a:r>
            <a:r>
              <a:rPr lang="cs-CZ" sz="1100" i="1" dirty="0" smtClean="0"/>
              <a:t>)</a:t>
            </a:r>
            <a:r>
              <a:rPr lang="cs-CZ" sz="1100" dirty="0" smtClean="0"/>
              <a:t> [online]. [cit. 4.9.2014]. Dostupný na WWW: http://cs.wikipedia.org/wiki/Afrika#mediaviewer/File:Africa_%28orthographic_projection%29.svg </a:t>
            </a:r>
          </a:p>
          <a:p>
            <a:r>
              <a:rPr lang="cs-CZ" sz="1100" dirty="0" smtClean="0"/>
              <a:t>WIKIPEDIA COMMONS. </a:t>
            </a:r>
            <a:r>
              <a:rPr lang="cs-CZ" sz="1100" i="1" dirty="0" smtClean="0"/>
              <a:t>USS </a:t>
            </a:r>
            <a:r>
              <a:rPr lang="cs-CZ" sz="1100" i="1" dirty="0" err="1" smtClean="0"/>
              <a:t>America</a:t>
            </a:r>
            <a:r>
              <a:rPr lang="cs-CZ" sz="1100" i="1" dirty="0" smtClean="0"/>
              <a:t> (CV-66) in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Suez </a:t>
            </a:r>
            <a:r>
              <a:rPr lang="cs-CZ" sz="1100" i="1" dirty="0" err="1" smtClean="0"/>
              <a:t>canal</a:t>
            </a:r>
            <a:r>
              <a:rPr lang="cs-CZ" sz="1100" i="1" dirty="0" smtClean="0"/>
              <a:t> 1981</a:t>
            </a:r>
            <a:r>
              <a:rPr lang="cs-CZ" sz="1100" dirty="0" smtClean="0"/>
              <a:t> [online]. [cit. 9.9.2014]. Dostupný na WWW: http://cs.wikipedia.org/wiki/Eurafrasie#mediaviewer/File:USS_America_%28CV-66%29_in_the_Suez_canal_1981.jpg </a:t>
            </a:r>
          </a:p>
          <a:p>
            <a:r>
              <a:rPr lang="cs-CZ" sz="1100" dirty="0" smtClean="0"/>
              <a:t>HICHINESE.ORG. </a:t>
            </a:r>
            <a:r>
              <a:rPr lang="cs-CZ" sz="1100" i="1" dirty="0" err="1" smtClean="0"/>
              <a:t>Kilimanjaro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Trekking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Route</a:t>
            </a:r>
            <a:r>
              <a:rPr lang="cs-CZ" sz="1100" dirty="0" smtClean="0"/>
              <a:t> [online]. [cit. 9.9.2014]. Dostupný na WWW: http://www.</a:t>
            </a:r>
            <a:r>
              <a:rPr lang="cs-CZ" sz="1100" dirty="0" err="1" smtClean="0"/>
              <a:t>hichinese.org</a:t>
            </a:r>
            <a:r>
              <a:rPr lang="cs-CZ" sz="1100" dirty="0" smtClean="0"/>
              <a:t>/</a:t>
            </a:r>
            <a:r>
              <a:rPr lang="cs-CZ" sz="1100" dirty="0" err="1" smtClean="0"/>
              <a:t>kilimanjaro</a:t>
            </a:r>
            <a:r>
              <a:rPr lang="cs-CZ" sz="1100" dirty="0" smtClean="0"/>
              <a:t>-</a:t>
            </a:r>
            <a:r>
              <a:rPr lang="cs-CZ" sz="1100" dirty="0" err="1" smtClean="0"/>
              <a:t>trekking</a:t>
            </a:r>
            <a:r>
              <a:rPr lang="cs-CZ" sz="1100" dirty="0" smtClean="0"/>
              <a:t>-</a:t>
            </a:r>
            <a:r>
              <a:rPr lang="cs-CZ" sz="1100" dirty="0" err="1" smtClean="0"/>
              <a:t>route</a:t>
            </a:r>
            <a:r>
              <a:rPr lang="cs-CZ" sz="1100" dirty="0" smtClean="0"/>
              <a:t>/ </a:t>
            </a:r>
          </a:p>
          <a:p>
            <a:r>
              <a:rPr lang="en-US" sz="1100" dirty="0" smtClean="0"/>
              <a:t>SPRINGBOKATLAS.COM. </a:t>
            </a:r>
            <a:r>
              <a:rPr lang="en-US" sz="1100" i="1" dirty="0" smtClean="0"/>
              <a:t>One of the Seven Wonders of the Natural World</a:t>
            </a:r>
            <a:r>
              <a:rPr lang="en-US" sz="1100" dirty="0" smtClean="0"/>
              <a:t> [online]. [cit. 9.9.2014].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http://springbokatlas.com/destination/victoria-falls/</a:t>
            </a:r>
            <a:endParaRPr lang="cs-CZ" sz="1100" dirty="0" smtClean="0"/>
          </a:p>
          <a:p>
            <a:r>
              <a:rPr lang="cs-CZ" sz="1100" dirty="0" smtClean="0"/>
              <a:t>UOGUELPH.CA. </a:t>
            </a:r>
            <a:r>
              <a:rPr lang="cs-CZ" sz="1100" i="1" dirty="0" err="1" smtClean="0"/>
              <a:t>Aswan</a:t>
            </a:r>
            <a:r>
              <a:rPr lang="cs-CZ" sz="1100" i="1" dirty="0" smtClean="0"/>
              <a:t> Dam</a:t>
            </a:r>
            <a:r>
              <a:rPr lang="cs-CZ" sz="1100" dirty="0" smtClean="0"/>
              <a:t> [online]. [cit. 9.9.2014]. Dostupný na WWW: http://www.</a:t>
            </a:r>
            <a:r>
              <a:rPr lang="cs-CZ" sz="1100" dirty="0" err="1" smtClean="0"/>
              <a:t>uoguelph.ca</a:t>
            </a:r>
            <a:r>
              <a:rPr lang="cs-CZ" sz="1100" dirty="0" smtClean="0"/>
              <a:t>/geology/geol2250/</a:t>
            </a:r>
            <a:r>
              <a:rPr lang="cs-CZ" sz="1100" dirty="0" err="1" smtClean="0"/>
              <a:t>glossary</a:t>
            </a:r>
            <a:r>
              <a:rPr lang="cs-CZ" sz="1100" dirty="0" smtClean="0"/>
              <a:t>/HTML%20files/</a:t>
            </a:r>
            <a:r>
              <a:rPr lang="cs-CZ" sz="1100" dirty="0" err="1" smtClean="0"/>
              <a:t>aswandam.html</a:t>
            </a:r>
            <a:endParaRPr lang="cs-CZ" sz="1100" dirty="0" smtClean="0"/>
          </a:p>
          <a:p>
            <a:r>
              <a:rPr lang="cs-CZ" sz="1100" smtClean="0"/>
              <a:t>WIKIPEDIA </a:t>
            </a:r>
            <a:r>
              <a:rPr lang="cs-CZ" sz="1100" dirty="0" smtClean="0"/>
              <a:t>COMMONS. </a:t>
            </a:r>
            <a:r>
              <a:rPr lang="cs-CZ" sz="1100" i="1" dirty="0" err="1" smtClean="0"/>
              <a:t>Fennec</a:t>
            </a:r>
            <a:r>
              <a:rPr lang="cs-CZ" sz="1100" i="1" dirty="0" smtClean="0"/>
              <a:t> Fox</a:t>
            </a:r>
            <a:r>
              <a:rPr lang="cs-CZ" sz="1100" dirty="0" smtClean="0"/>
              <a:t> [online]. [cit. 9.9.2014]. Dostupný na WWW: http://commons.wikimedia.org/wiki/File:Fennec_fox.jpg</a:t>
            </a:r>
          </a:p>
          <a:p>
            <a:r>
              <a:rPr lang="cs-CZ" sz="1100" dirty="0" smtClean="0"/>
              <a:t>Autorem materiálu a všech jeho částí, není-li uvedeno jinak, je Mgr. Dagmar Laštovičková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163</TotalTime>
  <Words>510</Words>
  <Application>Microsoft Office PowerPoint</Application>
  <PresentationFormat>Předvádění na obrazovce (4:3)</PresentationFormat>
  <Paragraphs>100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Snímek 1</vt:lpstr>
      <vt:lpstr>Učivo o světadílech AFRIKA</vt:lpstr>
      <vt:lpstr>Rozloha a členitost</vt:lpstr>
      <vt:lpstr>Snímek 4</vt:lpstr>
      <vt:lpstr>Snímek 5</vt:lpstr>
      <vt:lpstr>Povrch a vodstvo</vt:lpstr>
      <vt:lpstr>Snímek 7</vt:lpstr>
      <vt:lpstr>Snímek 8</vt:lpstr>
      <vt:lpstr>Snímek 9</vt:lpstr>
      <vt:lpstr>Snímek 10</vt:lpstr>
      <vt:lpstr>Podnebí a krajiny</vt:lpstr>
      <vt:lpstr>Rostliny a živočichové</vt:lpstr>
      <vt:lpstr>Snímek 13</vt:lpstr>
      <vt:lpstr>Obyvatelstvo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Dum</cp:lastModifiedBy>
  <cp:revision>25</cp:revision>
  <dcterms:created xsi:type="dcterms:W3CDTF">2014-09-04T19:13:27Z</dcterms:created>
  <dcterms:modified xsi:type="dcterms:W3CDTF">2014-11-27T07:33:56Z</dcterms:modified>
</cp:coreProperties>
</file>