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customXml/itemProps4.xml" ContentType="application/vnd.openxmlformats-officedocument.customXmlPropertie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5"/>
  </p:sldMasterIdLst>
  <p:sldIdLst>
    <p:sldId id="257" r:id="rId6"/>
    <p:sldId id="256" r:id="rId7"/>
    <p:sldId id="262" r:id="rId8"/>
    <p:sldId id="258" r:id="rId9"/>
    <p:sldId id="267" r:id="rId10"/>
    <p:sldId id="260" r:id="rId11"/>
    <p:sldId id="263" r:id="rId12"/>
    <p:sldId id="261" r:id="rId13"/>
    <p:sldId id="264" r:id="rId14"/>
    <p:sldId id="265" r:id="rId15"/>
    <p:sldId id="266" r:id="rId16"/>
    <p:sldId id="269" r:id="rId17"/>
    <p:sldId id="268" r:id="rId18"/>
    <p:sldId id="270" r:id="rId19"/>
    <p:sldId id="271" r:id="rId20"/>
    <p:sldId id="272" r:id="rId21"/>
    <p:sldId id="259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viewProps" Target="viewProps.xml"/><Relationship Id="rId5" Type="http://schemas.openxmlformats.org/officeDocument/2006/relationships/slideMaster" Target="slideMasters/slideMaster1.xml"/><Relationship Id="rId15" Type="http://schemas.openxmlformats.org/officeDocument/2006/relationships/slide" Target="slides/slide10.xml"/><Relationship Id="rId23" Type="http://schemas.openxmlformats.org/officeDocument/2006/relationships/presProps" Target="pres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customXml" Target="../customXml/item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9BA749-C19E-4FE6-A68B-611ACC272DD9}" type="datetimeFigureOut">
              <a:rPr lang="cs-CZ" smtClean="0"/>
              <a:pPr/>
              <a:t>27.11.2014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5FE3D-4911-4660-940E-B1C8D4FE9C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9BA749-C19E-4FE6-A68B-611ACC272DD9}" type="datetimeFigureOut">
              <a:rPr lang="cs-CZ" smtClean="0"/>
              <a:pPr/>
              <a:t>27.11.2014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5FE3D-4911-4660-940E-B1C8D4FE9C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9BA749-C19E-4FE6-A68B-611ACC272DD9}" type="datetimeFigureOut">
              <a:rPr lang="cs-CZ" smtClean="0"/>
              <a:pPr/>
              <a:t>27.11.2014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5FE3D-4911-4660-940E-B1C8D4FE9C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9BA749-C19E-4FE6-A68B-611ACC272DD9}" type="datetimeFigureOut">
              <a:rPr lang="cs-CZ" smtClean="0"/>
              <a:pPr/>
              <a:t>27.11.2014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5FE3D-4911-4660-940E-B1C8D4FE9C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9BA749-C19E-4FE6-A68B-611ACC272DD9}" type="datetimeFigureOut">
              <a:rPr lang="cs-CZ" smtClean="0"/>
              <a:pPr/>
              <a:t>27.11.2014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5FE3D-4911-4660-940E-B1C8D4FE9C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9BA749-C19E-4FE6-A68B-611ACC272DD9}" type="datetimeFigureOut">
              <a:rPr lang="cs-CZ" smtClean="0"/>
              <a:pPr/>
              <a:t>27.11.2014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5FE3D-4911-4660-940E-B1C8D4FE9C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9BA749-C19E-4FE6-A68B-611ACC272DD9}" type="datetimeFigureOut">
              <a:rPr lang="cs-CZ" smtClean="0"/>
              <a:pPr/>
              <a:t>27.11.2014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5FE3D-4911-4660-940E-B1C8D4FE9C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9BA749-C19E-4FE6-A68B-611ACC272DD9}" type="datetimeFigureOut">
              <a:rPr lang="cs-CZ" smtClean="0"/>
              <a:pPr/>
              <a:t>27.11.2014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5FE3D-4911-4660-940E-B1C8D4FE9C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6D9BA749-C19E-4FE6-A68B-611ACC272DD9}" type="datetimeFigureOut">
              <a:rPr lang="cs-CZ" smtClean="0"/>
              <a:pPr/>
              <a:t>27.11.2014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9805FE3D-4911-4660-940E-B1C8D4FE9C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9BA749-C19E-4FE6-A68B-611ACC272DD9}" type="datetimeFigureOut">
              <a:rPr lang="cs-CZ" smtClean="0"/>
              <a:pPr/>
              <a:t>27.11.2014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5FE3D-4911-4660-940E-B1C8D4FE9C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9BA749-C19E-4FE6-A68B-611ACC272DD9}" type="datetimeFigureOut">
              <a:rPr lang="cs-CZ" smtClean="0"/>
              <a:pPr/>
              <a:t>27.11.2014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5FE3D-4911-4660-940E-B1C8D4FE9C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6D9BA749-C19E-4FE6-A68B-611ACC272DD9}" type="datetimeFigureOut">
              <a:rPr lang="cs-CZ" smtClean="0"/>
              <a:pPr/>
              <a:t>27.11.2014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9805FE3D-4911-4660-940E-B1C8D4FE9CE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ekuritaci.cz/wp-content/uploads/blueberets.jpg" TargetMode="External"/><Relationship Id="rId3" Type="http://schemas.openxmlformats.org/officeDocument/2006/relationships/hyperlink" Target="http://commons.wikimedia.org/wiki/File:United_Nations_Members.svg" TargetMode="External"/><Relationship Id="rId7" Type="http://schemas.openxmlformats.org/officeDocument/2006/relationships/hyperlink" Target="http://en.wikipedia.org/wiki/File:UN_General_Assembly_hall.jpg" TargetMode="External"/><Relationship Id="rId2" Type="http://schemas.openxmlformats.org/officeDocument/2006/relationships/hyperlink" Target="http://commons.wikimedia.org/wiki/File:Flag_of_the_United_Nations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File:United_Nations_Headquarters_in_New_York_City,_view_from_Roosevelt_Island.jpg" TargetMode="External"/><Relationship Id="rId5" Type="http://schemas.openxmlformats.org/officeDocument/2006/relationships/hyperlink" Target="http://en.wikipedia.org/wiki/United_Nations_Security_Council" TargetMode="External"/><Relationship Id="rId4" Type="http://schemas.openxmlformats.org/officeDocument/2006/relationships/hyperlink" Target="http://cs.wikipedia.org/wiki/Pan_Ki-mu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2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60508889"/>
              </p:ext>
            </p:extLst>
          </p:nvPr>
        </p:nvGraphicFramePr>
        <p:xfrm>
          <a:off x="1207273" y="1628800"/>
          <a:ext cx="6767513" cy="4733611"/>
        </p:xfrm>
        <a:graphic>
          <a:graphicData uri="http://schemas.openxmlformats.org/drawingml/2006/table">
            <a:tbl>
              <a:tblPr/>
              <a:tblGrid>
                <a:gridCol w="2195513"/>
                <a:gridCol w="1524000"/>
                <a:gridCol w="1524000"/>
                <a:gridCol w="1524000"/>
              </a:tblGrid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Bohdalov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CZ.1.07/1.4.00/21.3806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ŠABLONA: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III/2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Člověk a příroda, Zeměpis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6., 8., 9.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VY_32_INOVACE_19_10Z-OSN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Mgr. Dagmar Laštovičková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Říjen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OVĚŘENÍ: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27.11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.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Prezentace je určena k vysvětlení učiva o mezinárodních organizacích, konkrétně o OSN. Snímky lze použít i jako zápis do sešitu, případně k opakování.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214289"/>
            <a:ext cx="5753100" cy="1114425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xmlns="" val="155181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4221088"/>
            <a:ext cx="8077200" cy="1673352"/>
          </a:xfrm>
        </p:spPr>
        <p:txBody>
          <a:bodyPr/>
          <a:lstStyle/>
          <a:p>
            <a:r>
              <a:rPr lang="cs-CZ" dirty="0" smtClean="0"/>
              <a:t>OSN (United </a:t>
            </a:r>
            <a:r>
              <a:rPr lang="cs-CZ" dirty="0" err="1" smtClean="0"/>
              <a:t>Nations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3399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756592" y="-18323"/>
            <a:ext cx="10369152" cy="69084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164288" y="6381328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OSN: vlajka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70374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údaje o OSN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= Organizace spojených národů </a:t>
            </a:r>
          </a:p>
          <a:p>
            <a:pPr marL="118872" indent="0">
              <a:buNone/>
            </a:pPr>
            <a:r>
              <a:rPr lang="cs-CZ" dirty="0"/>
              <a:t> </a:t>
            </a:r>
            <a:r>
              <a:rPr lang="cs-CZ" dirty="0" smtClean="0"/>
              <a:t>       (United </a:t>
            </a:r>
            <a:r>
              <a:rPr lang="cs-CZ" dirty="0" err="1" smtClean="0"/>
              <a:t>Nations</a:t>
            </a:r>
            <a:r>
              <a:rPr lang="cs-CZ" dirty="0" smtClean="0"/>
              <a:t> (UN))</a:t>
            </a:r>
          </a:p>
          <a:p>
            <a:r>
              <a:rPr lang="cs-CZ" dirty="0" smtClean="0"/>
              <a:t>Mezinárodní organizace</a:t>
            </a:r>
          </a:p>
          <a:p>
            <a:r>
              <a:rPr lang="cs-CZ" dirty="0" smtClean="0"/>
              <a:t>Cílem je </a:t>
            </a:r>
            <a:r>
              <a:rPr lang="cs-CZ" dirty="0"/>
              <a:t>zachování </a:t>
            </a:r>
            <a:r>
              <a:rPr lang="cs-CZ" dirty="0" smtClean="0"/>
              <a:t>světového </a:t>
            </a:r>
            <a:r>
              <a:rPr lang="cs-CZ" dirty="0"/>
              <a:t>míru a bezpečnosti a zajištění mezinárodní spolupráce</a:t>
            </a:r>
            <a:endParaRPr lang="cs-CZ" dirty="0" smtClean="0"/>
          </a:p>
          <a:p>
            <a:r>
              <a:rPr lang="cs-CZ" dirty="0" smtClean="0"/>
              <a:t>Založeno již 1945 (po 2. sv. válce)</a:t>
            </a:r>
          </a:p>
          <a:p>
            <a:r>
              <a:rPr lang="cs-CZ" dirty="0" smtClean="0"/>
              <a:t>Členy jsou téměř všechny státy světa</a:t>
            </a:r>
          </a:p>
          <a:p>
            <a:pPr marL="118872" indent="0">
              <a:buNone/>
            </a:pPr>
            <a:r>
              <a:rPr lang="cs-CZ" dirty="0" smtClean="0"/>
              <a:t>    - 193 členských států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41388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1052736"/>
            <a:ext cx="9159535" cy="46479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495238" y="576461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mapa členských států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42518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Sídlo, orgány a tajemník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Sídlo: New York (USA)</a:t>
            </a:r>
          </a:p>
          <a:p>
            <a:r>
              <a:rPr lang="cs-CZ" dirty="0" smtClean="0"/>
              <a:t>Hlavní orgány:</a:t>
            </a:r>
          </a:p>
          <a:p>
            <a:pPr lvl="2"/>
            <a:r>
              <a:rPr lang="cs-CZ" dirty="0" smtClean="0"/>
              <a:t>Rada bezpečnosti</a:t>
            </a:r>
          </a:p>
          <a:p>
            <a:pPr lvl="2"/>
            <a:r>
              <a:rPr lang="cs-CZ" dirty="0" smtClean="0"/>
              <a:t>Valné shromáždění</a:t>
            </a:r>
          </a:p>
          <a:p>
            <a:r>
              <a:rPr lang="cs-CZ" dirty="0" smtClean="0"/>
              <a:t>Vedlejší orgány:</a:t>
            </a:r>
          </a:p>
          <a:p>
            <a:pPr lvl="2"/>
            <a:r>
              <a:rPr lang="cs-CZ" dirty="0" smtClean="0"/>
              <a:t>Ekonomická a sociální rada</a:t>
            </a:r>
          </a:p>
          <a:p>
            <a:pPr lvl="2"/>
            <a:r>
              <a:rPr lang="cs-CZ" dirty="0" smtClean="0"/>
              <a:t>Poručenská rada</a:t>
            </a:r>
          </a:p>
          <a:p>
            <a:pPr lvl="2"/>
            <a:r>
              <a:rPr lang="cs-CZ" dirty="0" smtClean="0"/>
              <a:t>Mezinárodní soudní dvůr</a:t>
            </a:r>
          </a:p>
          <a:p>
            <a:pPr lvl="2"/>
            <a:r>
              <a:rPr lang="cs-CZ" dirty="0" smtClean="0"/>
              <a:t>Sekretariát </a:t>
            </a:r>
            <a:r>
              <a:rPr lang="cs-CZ" dirty="0" smtClean="0"/>
              <a:t>s generálním tajemníkem v čele</a:t>
            </a:r>
          </a:p>
          <a:p>
            <a:r>
              <a:rPr lang="cs-CZ" dirty="0" smtClean="0"/>
              <a:t>Generální tajemník: </a:t>
            </a:r>
          </a:p>
          <a:p>
            <a:pPr>
              <a:buNone/>
            </a:pPr>
            <a:r>
              <a:rPr lang="cs-CZ" sz="2600" dirty="0" smtClean="0"/>
              <a:t>              Pan </a:t>
            </a:r>
            <a:r>
              <a:rPr lang="cs-CZ" sz="2600" dirty="0" err="1" smtClean="0"/>
              <a:t>Ki</a:t>
            </a:r>
            <a:r>
              <a:rPr lang="cs-CZ" sz="2600" dirty="0" smtClean="0"/>
              <a:t>-</a:t>
            </a:r>
            <a:r>
              <a:rPr lang="cs-CZ" sz="2600" dirty="0" err="1" smtClean="0"/>
              <a:t>mun</a:t>
            </a:r>
            <a:r>
              <a:rPr lang="cs-CZ" sz="2600" dirty="0" smtClean="0"/>
              <a:t> (Korejská republika)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42465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0"/>
            <a:ext cx="54864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588224" y="6237312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Pan </a:t>
            </a:r>
            <a:r>
              <a:rPr lang="cs-CZ" dirty="0" err="1" smtClean="0"/>
              <a:t>Ki</a:t>
            </a:r>
            <a:r>
              <a:rPr lang="cs-CZ" dirty="0" smtClean="0"/>
              <a:t>-mun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93833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 OSN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snížit chudobu a sociální vyloučení</a:t>
            </a:r>
          </a:p>
          <a:p>
            <a:r>
              <a:rPr lang="cs-CZ" dirty="0"/>
              <a:t>dosáhnout univerzálního </a:t>
            </a:r>
            <a:r>
              <a:rPr lang="cs-CZ" dirty="0" smtClean="0"/>
              <a:t>základního </a:t>
            </a:r>
            <a:r>
              <a:rPr lang="cs-CZ" dirty="0"/>
              <a:t>vzdělávání</a:t>
            </a:r>
          </a:p>
          <a:p>
            <a:r>
              <a:rPr lang="cs-CZ" dirty="0"/>
              <a:t>prosazovat rovnost mužů a žen a poskytovat ženám více možností prosadit se ve společnosti</a:t>
            </a:r>
          </a:p>
          <a:p>
            <a:r>
              <a:rPr lang="cs-CZ" dirty="0"/>
              <a:t>snížit dětskou úmrtnost</a:t>
            </a:r>
          </a:p>
          <a:p>
            <a:r>
              <a:rPr lang="cs-CZ" dirty="0"/>
              <a:t>zlepšit zdraví matek</a:t>
            </a:r>
          </a:p>
          <a:p>
            <a:r>
              <a:rPr lang="cs-CZ" dirty="0"/>
              <a:t>boj s HIV/AIDS, malárií a dalšími nemocemi</a:t>
            </a:r>
          </a:p>
          <a:p>
            <a:r>
              <a:rPr lang="cs-CZ" dirty="0"/>
              <a:t>zajistit environmentální udržitelnost</a:t>
            </a:r>
          </a:p>
          <a:p>
            <a:r>
              <a:rPr lang="cs-CZ" dirty="0"/>
              <a:t>vybudovat globální partnerství pro rozvoj</a:t>
            </a:r>
          </a:p>
          <a:p>
            <a:r>
              <a:rPr lang="cs-CZ" dirty="0"/>
              <a:t>udržovat mezinárodní mír a bezpečnost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99931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53893" y="908720"/>
            <a:ext cx="9197894" cy="47139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429388" y="5733256"/>
            <a:ext cx="38312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sídlo OSN v New Yorku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65173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Součásti OSN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/>
              <a:t>Mezinárodní organizace práce (ILO)</a:t>
            </a:r>
          </a:p>
          <a:p>
            <a:r>
              <a:rPr lang="cs-CZ" dirty="0"/>
              <a:t>Mezinárodní organizace pro civilní letectví (ICAO)</a:t>
            </a:r>
          </a:p>
          <a:p>
            <a:r>
              <a:rPr lang="cs-CZ" dirty="0"/>
              <a:t>Organizace OSN pro vzdělávání, vědu a kulturu (UNESCO)</a:t>
            </a:r>
          </a:p>
          <a:p>
            <a:r>
              <a:rPr lang="cs-CZ" dirty="0"/>
              <a:t>Organizace pro výživu a zemědělství (FAO)</a:t>
            </a:r>
          </a:p>
          <a:p>
            <a:r>
              <a:rPr lang="cs-CZ" dirty="0"/>
              <a:t>Světová meteorologická organizace (WMO)</a:t>
            </a:r>
          </a:p>
          <a:p>
            <a:r>
              <a:rPr lang="cs-CZ" dirty="0"/>
              <a:t>Světová zdravotnická organizace (WHO)</a:t>
            </a:r>
          </a:p>
          <a:p>
            <a:r>
              <a:rPr lang="cs-CZ" dirty="0"/>
              <a:t>Mezinárodní měnový fond (MMF)</a:t>
            </a:r>
          </a:p>
          <a:p>
            <a:r>
              <a:rPr lang="cs-CZ" dirty="0"/>
              <a:t>Mezinárodní agentura pro atomovou energii (MAAE)</a:t>
            </a:r>
          </a:p>
          <a:p>
            <a:r>
              <a:rPr lang="cs-CZ" dirty="0"/>
              <a:t>Mezinárodní banka pro obnovu a rozvoj (Světová banka) - IBRD</a:t>
            </a:r>
          </a:p>
          <a:p>
            <a:r>
              <a:rPr lang="cs-CZ" dirty="0"/>
              <a:t>Mezinárodní asociace pro rozvoj (IDA</a:t>
            </a:r>
            <a:r>
              <a:rPr lang="cs-CZ" dirty="0" smtClean="0"/>
              <a:t>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95698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79754"/>
            <a:ext cx="9144000" cy="69377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092280" y="6421978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Rada bezpečnosti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15940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7045" y="332656"/>
            <a:ext cx="9171045" cy="5661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092280" y="6057935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Valné shromáždění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93223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Zajímavosti o OSN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roce 2011 získala OSN Nobelovu cenu za mír.</a:t>
            </a:r>
          </a:p>
          <a:p>
            <a:r>
              <a:rPr lang="cs-CZ" dirty="0"/>
              <a:t>OSN má 6 úředních jazyků (angličtinu, čínštinu, arabštinu, francouzštinu, španělštinu a </a:t>
            </a:r>
            <a:r>
              <a:rPr lang="cs-CZ" dirty="0" smtClean="0"/>
              <a:t>ruštinu).</a:t>
            </a:r>
          </a:p>
          <a:p>
            <a:r>
              <a:rPr lang="cs-CZ" dirty="0" smtClean="0"/>
              <a:t>V Praze má OSN informační centrum.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74443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0900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56176" y="6111616"/>
            <a:ext cx="3491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armádní jednotka OSN v Peru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0862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33222" lvl="0" indent="-514350">
              <a:buFont typeface="+mj-lt"/>
              <a:buAutoNum type="arabicPeriod"/>
            </a:pPr>
            <a:r>
              <a:rPr lang="cs-CZ" dirty="0"/>
              <a:t>Vysvětli zkratku </a:t>
            </a:r>
            <a:r>
              <a:rPr lang="cs-CZ" dirty="0" smtClean="0"/>
              <a:t>OSN.</a:t>
            </a:r>
            <a:endParaRPr lang="cs-CZ" dirty="0"/>
          </a:p>
          <a:p>
            <a:pPr marL="633222" lvl="0" indent="-514350">
              <a:buFont typeface="+mj-lt"/>
              <a:buAutoNum type="arabicPeriod"/>
            </a:pPr>
            <a:r>
              <a:rPr lang="cs-CZ" dirty="0" smtClean="0"/>
              <a:t>Udej rok </a:t>
            </a:r>
            <a:r>
              <a:rPr lang="cs-CZ" dirty="0"/>
              <a:t>založení </a:t>
            </a:r>
            <a:r>
              <a:rPr lang="cs-CZ" dirty="0" smtClean="0"/>
              <a:t>OSN.</a:t>
            </a:r>
            <a:endParaRPr lang="cs-CZ" dirty="0"/>
          </a:p>
          <a:p>
            <a:pPr marL="633222" lvl="0" indent="-514350">
              <a:buFont typeface="+mj-lt"/>
              <a:buAutoNum type="arabicPeriod"/>
            </a:pPr>
            <a:r>
              <a:rPr lang="cs-CZ" dirty="0" smtClean="0"/>
              <a:t>Kde je hlavní sídlo organizace?</a:t>
            </a:r>
            <a:endParaRPr lang="cs-CZ" dirty="0"/>
          </a:p>
          <a:p>
            <a:pPr marL="633222" lvl="0" indent="-514350">
              <a:buFont typeface="+mj-lt"/>
              <a:buAutoNum type="arabicPeriod"/>
            </a:pPr>
            <a:r>
              <a:rPr lang="cs-CZ" dirty="0" smtClean="0"/>
              <a:t>Uveď jméno </a:t>
            </a:r>
            <a:r>
              <a:rPr lang="cs-CZ" dirty="0"/>
              <a:t>generálního tajemníka </a:t>
            </a:r>
            <a:r>
              <a:rPr lang="cs-CZ" dirty="0" smtClean="0"/>
              <a:t>OSN.</a:t>
            </a:r>
            <a:endParaRPr lang="cs-CZ" dirty="0"/>
          </a:p>
          <a:p>
            <a:pPr marL="633222" lvl="0" indent="-514350">
              <a:buFont typeface="+mj-lt"/>
              <a:buAutoNum type="arabicPeriod"/>
            </a:pPr>
            <a:r>
              <a:rPr lang="cs-CZ" dirty="0"/>
              <a:t>Jmenuj 3 </a:t>
            </a:r>
            <a:r>
              <a:rPr lang="cs-CZ" dirty="0" smtClean="0"/>
              <a:t>úřední jazyky OSN.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99188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33222" indent="-514350">
              <a:buFont typeface="+mj-lt"/>
              <a:buAutoNum type="arabicPeriod"/>
            </a:pPr>
            <a:r>
              <a:rPr lang="cs-CZ" dirty="0"/>
              <a:t>Vysvětli zkratku </a:t>
            </a:r>
            <a:r>
              <a:rPr lang="cs-CZ" dirty="0" smtClean="0"/>
              <a:t>OSN. </a:t>
            </a:r>
            <a:r>
              <a:rPr lang="cs-CZ" dirty="0">
                <a:solidFill>
                  <a:srgbClr val="FF0000"/>
                </a:solidFill>
              </a:rPr>
              <a:t>Organizace spojených národů </a:t>
            </a:r>
            <a:r>
              <a:rPr lang="cs-CZ" dirty="0" smtClean="0">
                <a:solidFill>
                  <a:srgbClr val="FF0000"/>
                </a:solidFill>
              </a:rPr>
              <a:t>nebo United </a:t>
            </a:r>
            <a:r>
              <a:rPr lang="cs-CZ" dirty="0" err="1">
                <a:solidFill>
                  <a:srgbClr val="FF0000"/>
                </a:solidFill>
              </a:rPr>
              <a:t>Nations</a:t>
            </a:r>
            <a:r>
              <a:rPr lang="cs-CZ" dirty="0">
                <a:solidFill>
                  <a:srgbClr val="FF0000"/>
                </a:solidFill>
              </a:rPr>
              <a:t> </a:t>
            </a:r>
            <a:endParaRPr lang="cs-CZ" dirty="0" smtClean="0">
              <a:solidFill>
                <a:srgbClr val="FF0000"/>
              </a:solidFill>
            </a:endParaRPr>
          </a:p>
          <a:p>
            <a:pPr marL="633222" indent="-514350">
              <a:buFont typeface="+mj-lt"/>
              <a:buAutoNum type="arabicPeriod"/>
            </a:pPr>
            <a:r>
              <a:rPr lang="cs-CZ" dirty="0" smtClean="0"/>
              <a:t>Udej rok </a:t>
            </a:r>
            <a:r>
              <a:rPr lang="cs-CZ" dirty="0"/>
              <a:t>založení </a:t>
            </a:r>
            <a:r>
              <a:rPr lang="cs-CZ" dirty="0" smtClean="0"/>
              <a:t>OSN. </a:t>
            </a:r>
            <a:r>
              <a:rPr lang="cs-CZ" dirty="0" smtClean="0">
                <a:solidFill>
                  <a:srgbClr val="FF0000"/>
                </a:solidFill>
              </a:rPr>
              <a:t>1945</a:t>
            </a:r>
            <a:endParaRPr lang="cs-CZ" dirty="0">
              <a:solidFill>
                <a:srgbClr val="FF0000"/>
              </a:solidFill>
            </a:endParaRPr>
          </a:p>
          <a:p>
            <a:pPr marL="633222" lvl="0" indent="-514350">
              <a:buFont typeface="+mj-lt"/>
              <a:buAutoNum type="arabicPeriod"/>
            </a:pPr>
            <a:r>
              <a:rPr lang="cs-CZ" dirty="0" smtClean="0"/>
              <a:t>Kde je hlavní sídlo organizace? </a:t>
            </a:r>
            <a:r>
              <a:rPr lang="cs-CZ" dirty="0" smtClean="0">
                <a:solidFill>
                  <a:srgbClr val="FF0000"/>
                </a:solidFill>
              </a:rPr>
              <a:t>New York</a:t>
            </a:r>
            <a:endParaRPr lang="cs-CZ" dirty="0">
              <a:solidFill>
                <a:srgbClr val="FF0000"/>
              </a:solidFill>
            </a:endParaRPr>
          </a:p>
          <a:p>
            <a:pPr marL="633222" lvl="0" indent="-514350">
              <a:buFont typeface="+mj-lt"/>
              <a:buAutoNum type="arabicPeriod"/>
            </a:pPr>
            <a:r>
              <a:rPr lang="cs-CZ" dirty="0" smtClean="0"/>
              <a:t>Uveď jméno </a:t>
            </a:r>
            <a:r>
              <a:rPr lang="cs-CZ" dirty="0"/>
              <a:t>generálního </a:t>
            </a:r>
            <a:r>
              <a:rPr lang="cs-CZ" dirty="0" smtClean="0"/>
              <a:t>tajemníka OSN.              </a:t>
            </a:r>
            <a:r>
              <a:rPr lang="cs-CZ" dirty="0" smtClean="0">
                <a:solidFill>
                  <a:srgbClr val="FF0000"/>
                </a:solidFill>
              </a:rPr>
              <a:t>Pan </a:t>
            </a:r>
            <a:r>
              <a:rPr lang="cs-CZ" dirty="0" err="1" smtClean="0">
                <a:solidFill>
                  <a:srgbClr val="FF0000"/>
                </a:solidFill>
              </a:rPr>
              <a:t>Ki</a:t>
            </a:r>
            <a:r>
              <a:rPr lang="cs-CZ" dirty="0" smtClean="0">
                <a:solidFill>
                  <a:srgbClr val="FF0000"/>
                </a:solidFill>
              </a:rPr>
              <a:t>-mun</a:t>
            </a:r>
            <a:endParaRPr lang="cs-CZ" dirty="0">
              <a:solidFill>
                <a:srgbClr val="FF0000"/>
              </a:solidFill>
            </a:endParaRPr>
          </a:p>
          <a:p>
            <a:pPr marL="633222" indent="-514350">
              <a:buFont typeface="+mj-lt"/>
              <a:buAutoNum type="arabicPeriod"/>
            </a:pPr>
            <a:r>
              <a:rPr lang="cs-CZ" dirty="0"/>
              <a:t>Jmenuj 3 </a:t>
            </a:r>
            <a:r>
              <a:rPr lang="cs-CZ" dirty="0" smtClean="0"/>
              <a:t>úřední jazyky OSN. </a:t>
            </a:r>
            <a:r>
              <a:rPr lang="cs-CZ" dirty="0" smtClean="0">
                <a:solidFill>
                  <a:srgbClr val="FF0000"/>
                </a:solidFill>
              </a:rPr>
              <a:t>angličtina, čínština, arabština, francouzština, španělština, ruština</a:t>
            </a:r>
            <a:endParaRPr lang="cs-CZ" dirty="0">
              <a:solidFill>
                <a:srgbClr val="FF0000"/>
              </a:solidFill>
            </a:endParaRPr>
          </a:p>
          <a:p>
            <a:pPr lvl="0"/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42717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a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1400" dirty="0"/>
              <a:t>WIKIPEDIA COMMONS. </a:t>
            </a:r>
            <a:r>
              <a:rPr lang="en-US" sz="1400" i="1" dirty="0"/>
              <a:t>Flag of the United Nations</a:t>
            </a:r>
            <a:r>
              <a:rPr lang="en-US" sz="1400" dirty="0"/>
              <a:t> [online]. [cit. 2.10.2014]. </a:t>
            </a:r>
            <a:r>
              <a:rPr lang="en-US" sz="1400" dirty="0" err="1"/>
              <a:t>Dostupný</a:t>
            </a:r>
            <a:r>
              <a:rPr lang="en-US" sz="1400" dirty="0"/>
              <a:t> </a:t>
            </a:r>
            <a:r>
              <a:rPr lang="en-US" sz="1400" dirty="0" err="1"/>
              <a:t>na</a:t>
            </a:r>
            <a:r>
              <a:rPr lang="en-US" sz="1400" dirty="0"/>
              <a:t> WWW: </a:t>
            </a:r>
            <a:r>
              <a:rPr lang="en-US" sz="1400" dirty="0">
                <a:hlinkClick r:id="rId2"/>
              </a:rPr>
              <a:t>http://</a:t>
            </a:r>
            <a:r>
              <a:rPr lang="en-US" sz="1400" dirty="0" smtClean="0">
                <a:hlinkClick r:id="rId2"/>
              </a:rPr>
              <a:t>commons.wikimedia.org/wiki/File:Flag_of_the_United_Nations.svg</a:t>
            </a:r>
            <a:endParaRPr lang="cs-CZ" sz="1400" dirty="0" smtClean="0"/>
          </a:p>
          <a:p>
            <a:r>
              <a:rPr lang="en-US" sz="1400" dirty="0"/>
              <a:t>WIKIPEDIA COMMONS. </a:t>
            </a:r>
            <a:r>
              <a:rPr lang="en-US" sz="1400" i="1" dirty="0"/>
              <a:t>United Nations Members</a:t>
            </a:r>
            <a:r>
              <a:rPr lang="en-US" sz="1400" dirty="0"/>
              <a:t> [online]. [cit. 2.10.2014]. </a:t>
            </a:r>
            <a:r>
              <a:rPr lang="en-US" sz="1400" dirty="0" err="1"/>
              <a:t>Dostupný</a:t>
            </a:r>
            <a:r>
              <a:rPr lang="en-US" sz="1400" dirty="0"/>
              <a:t> </a:t>
            </a:r>
            <a:r>
              <a:rPr lang="en-US" sz="1400" dirty="0" err="1"/>
              <a:t>na</a:t>
            </a:r>
            <a:r>
              <a:rPr lang="en-US" sz="1400" dirty="0"/>
              <a:t> WWW: </a:t>
            </a:r>
            <a:r>
              <a:rPr lang="en-US" sz="1400" dirty="0">
                <a:hlinkClick r:id="rId3"/>
              </a:rPr>
              <a:t>http://</a:t>
            </a:r>
            <a:r>
              <a:rPr lang="en-US" sz="1400" dirty="0" smtClean="0">
                <a:hlinkClick r:id="rId3"/>
              </a:rPr>
              <a:t>commons.wikimedia.org/wiki/File:United_Nations_Members.svg</a:t>
            </a:r>
            <a:endParaRPr lang="cs-CZ" sz="1400" dirty="0" smtClean="0"/>
          </a:p>
          <a:p>
            <a:r>
              <a:rPr lang="cs-CZ" sz="1400" dirty="0"/>
              <a:t>WARD, Robert. </a:t>
            </a:r>
            <a:r>
              <a:rPr lang="cs-CZ" sz="1400" i="1" dirty="0" err="1"/>
              <a:t>Bankimoon</a:t>
            </a:r>
            <a:r>
              <a:rPr lang="cs-CZ" sz="1400" dirty="0"/>
              <a:t> [online]. [cit. 2.10.2014]. Dostupný na WWW: </a:t>
            </a: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cs.wikipedia.org/wiki/Pan_Ki-mun#mediaviewer/File:Bankimoon.jpg</a:t>
            </a:r>
            <a:endParaRPr lang="cs-CZ" sz="1400" dirty="0" smtClean="0"/>
          </a:p>
          <a:p>
            <a:r>
              <a:rPr lang="cs-CZ" sz="1400" dirty="0"/>
              <a:t>WIKIPEDIA COMMONS. </a:t>
            </a:r>
            <a:r>
              <a:rPr lang="cs-CZ" sz="1400" i="1" dirty="0"/>
              <a:t>UN-</a:t>
            </a:r>
            <a:r>
              <a:rPr lang="cs-CZ" sz="1400" i="1" dirty="0" err="1"/>
              <a:t>Sicherheitsrat</a:t>
            </a:r>
            <a:r>
              <a:rPr lang="cs-CZ" sz="1400" i="1" dirty="0"/>
              <a:t> - UN </a:t>
            </a:r>
            <a:r>
              <a:rPr lang="cs-CZ" sz="1400" i="1" dirty="0" err="1"/>
              <a:t>Security</a:t>
            </a:r>
            <a:r>
              <a:rPr lang="cs-CZ" sz="1400" i="1" dirty="0"/>
              <a:t> </a:t>
            </a:r>
            <a:r>
              <a:rPr lang="cs-CZ" sz="1400" i="1" dirty="0" err="1"/>
              <a:t>Council</a:t>
            </a:r>
            <a:r>
              <a:rPr lang="cs-CZ" sz="1400" i="1" dirty="0"/>
              <a:t> - New York City</a:t>
            </a:r>
            <a:r>
              <a:rPr lang="cs-CZ" sz="1400" dirty="0"/>
              <a:t> [online]. [cit. 2.10.2014]. Dostupný na WWW: </a:t>
            </a:r>
            <a:r>
              <a:rPr lang="cs-CZ" sz="1400" dirty="0">
                <a:hlinkClick r:id="rId5"/>
              </a:rPr>
              <a:t>http://en.wikipedia.org/wiki/United_Nations_Security_Council#mediaviewer/File:UN-Sicherheitsrat_-_UN_Security_Council_-_New_York_City_-_</a:t>
            </a:r>
            <a:r>
              <a:rPr lang="cs-CZ" sz="1400" dirty="0" smtClean="0">
                <a:hlinkClick r:id="rId5"/>
              </a:rPr>
              <a:t>2014_01_06.jpg</a:t>
            </a:r>
            <a:endParaRPr lang="cs-CZ" sz="1400" dirty="0" smtClean="0"/>
          </a:p>
          <a:p>
            <a:r>
              <a:rPr lang="en-US" sz="1400" dirty="0"/>
              <a:t>WIKIPEDIA COMMONS. </a:t>
            </a:r>
            <a:r>
              <a:rPr lang="en-US" sz="1400" i="1" dirty="0"/>
              <a:t>United Nations Headquarters in New York City, view from Roosevelt Island</a:t>
            </a:r>
            <a:r>
              <a:rPr lang="en-US" sz="1400" dirty="0"/>
              <a:t> [online]. [cit. 2.10.2014]. </a:t>
            </a:r>
            <a:r>
              <a:rPr lang="en-US" sz="1400" dirty="0" err="1"/>
              <a:t>Dostupný</a:t>
            </a:r>
            <a:r>
              <a:rPr lang="en-US" sz="1400" dirty="0"/>
              <a:t> </a:t>
            </a:r>
            <a:r>
              <a:rPr lang="en-US" sz="1400" dirty="0" err="1"/>
              <a:t>na</a:t>
            </a:r>
            <a:r>
              <a:rPr lang="en-US" sz="1400" dirty="0"/>
              <a:t> WWW: </a:t>
            </a:r>
            <a:r>
              <a:rPr lang="en-US" sz="1400" dirty="0">
                <a:hlinkClick r:id="rId6"/>
              </a:rPr>
              <a:t>http://en.wikipedia.org/wiki/File:United_Nations_Headquarters_in_New_York_City,_</a:t>
            </a:r>
            <a:r>
              <a:rPr lang="en-US" sz="1400" dirty="0" smtClean="0">
                <a:hlinkClick r:id="rId6"/>
              </a:rPr>
              <a:t>view_from_Roosevelt_Island.jpg</a:t>
            </a:r>
            <a:endParaRPr lang="cs-CZ" sz="1400" dirty="0" smtClean="0"/>
          </a:p>
          <a:p>
            <a:r>
              <a:rPr lang="cs-CZ" sz="1400" dirty="0"/>
              <a:t>GRUBAN, Patrick. </a:t>
            </a:r>
            <a:r>
              <a:rPr lang="cs-CZ" sz="1400" i="1" dirty="0"/>
              <a:t>UN General </a:t>
            </a:r>
            <a:r>
              <a:rPr lang="cs-CZ" sz="1400" i="1" dirty="0" err="1"/>
              <a:t>Assembly</a:t>
            </a:r>
            <a:r>
              <a:rPr lang="cs-CZ" sz="1400" i="1" dirty="0"/>
              <a:t> </a:t>
            </a:r>
            <a:r>
              <a:rPr lang="cs-CZ" sz="1400" i="1" dirty="0" err="1"/>
              <a:t>hall</a:t>
            </a:r>
            <a:r>
              <a:rPr lang="cs-CZ" sz="1400" dirty="0"/>
              <a:t> [online]. [cit. 2.10.2014]. Dostupný na WWW: </a:t>
            </a:r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en.wikipedia.org/wiki/File:UN_General_Assembly_hall.jpg</a:t>
            </a:r>
            <a:endParaRPr lang="cs-CZ" sz="1400" dirty="0" smtClean="0"/>
          </a:p>
          <a:p>
            <a:r>
              <a:rPr lang="cs-CZ" sz="1400" dirty="0"/>
              <a:t>SEKURITACI.CZ. </a:t>
            </a:r>
            <a:r>
              <a:rPr lang="cs-CZ" sz="1400" i="1" dirty="0"/>
              <a:t>Peru UN </a:t>
            </a:r>
            <a:r>
              <a:rPr lang="cs-CZ" sz="1400" i="1" dirty="0" err="1"/>
              <a:t>Peacekeepers</a:t>
            </a:r>
            <a:r>
              <a:rPr lang="cs-CZ" sz="1400" dirty="0"/>
              <a:t> [online]. [cit. 2.10.2014]. Dostupný na WWW: </a:t>
            </a:r>
            <a:r>
              <a:rPr lang="cs-CZ" sz="1400" dirty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www.sekuritaci.cz/wp-content/uploads/blueberets.jpg</a:t>
            </a:r>
            <a:endParaRPr lang="cs-CZ" sz="1400" dirty="0" smtClean="0"/>
          </a:p>
          <a:p>
            <a:r>
              <a:rPr lang="cs-CZ" sz="1400" dirty="0" smtClean="0"/>
              <a:t>Autorem materiálu a všech jeho částí, není-li uvedeno jinak, je Mgr. Dagmar Laštovičková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548428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EsriMapsInfo xmlns="ESRI.ArcGIS.Mapping.OfficeIntegration.PowerPointInfo">
  <Version>Version1</Version>
  <RequiresSignIn>False</RequiresSignIn>
</EsriMapsInfo>
</file>

<file path=customXml/item2.xml><?xml version="1.0" encoding="utf-8"?>
<EsriMapsInfo xmlns="ESRI.ArcGIS.Mapping.OfficeIntegration.PowerPointInfo">
  <Version>Version1</Version>
  <RequiresSignIn>False</RequiresSignIn>
</EsriMapsInfo>
</file>

<file path=customXml/item3.xml><?xml version="1.0" encoding="utf-8"?>
<EsriMapsInfo xmlns="ESRI.ArcGIS.Mapping.OfficeIntegration.PowerPointInfo">
  <Version>Version1</Version>
  <RequiresSignIn>False</RequiresSignIn>
</EsriMapsInfo>
</file>

<file path=customXml/item4.xml><?xml version="1.0" encoding="utf-8"?>
<EsriMapsInfo xmlns="ESRI.ArcGIS.Mapping.OfficeIntegration.PowerPointInfo">
  <Version>Version1</Version>
  <RequiresSignIn>False</RequiresSignIn>
</EsriMapsInfo>
</file>

<file path=customXml/itemProps1.xml><?xml version="1.0" encoding="utf-8"?>
<ds:datastoreItem xmlns:ds="http://schemas.openxmlformats.org/officeDocument/2006/customXml" ds:itemID="{9230E93A-61F2-4E86-A389-CAE9CD38171B}">
  <ds:schemaRefs>
    <ds:schemaRef ds:uri="ESRI.ArcGIS.Mapping.OfficeIntegration.PowerPointInfo"/>
  </ds:schemaRefs>
</ds:datastoreItem>
</file>

<file path=customXml/itemProps2.xml><?xml version="1.0" encoding="utf-8"?>
<ds:datastoreItem xmlns:ds="http://schemas.openxmlformats.org/officeDocument/2006/customXml" ds:itemID="{35AA23B1-AB1D-4572-A17F-DC63F0A6AC53}">
  <ds:schemaRefs>
    <ds:schemaRef ds:uri="ESRI.ArcGIS.Mapping.OfficeIntegration.PowerPointInfo"/>
  </ds:schemaRefs>
</ds:datastoreItem>
</file>

<file path=customXml/itemProps3.xml><?xml version="1.0" encoding="utf-8"?>
<ds:datastoreItem xmlns:ds="http://schemas.openxmlformats.org/officeDocument/2006/customXml" ds:itemID="{B4293CB1-BFCE-4BBE-97D0-B8E2E2B1FBB7}">
  <ds:schemaRefs>
    <ds:schemaRef ds:uri="ESRI.ArcGIS.Mapping.OfficeIntegration.PowerPointInfo"/>
  </ds:schemaRefs>
</ds:datastoreItem>
</file>

<file path=customXml/itemProps4.xml><?xml version="1.0" encoding="utf-8"?>
<ds:datastoreItem xmlns:ds="http://schemas.openxmlformats.org/officeDocument/2006/customXml" ds:itemID="{D9C7E03E-7E49-4C05-BF69-EB1BB9C9078A}">
  <ds:schemaRefs>
    <ds:schemaRef ds:uri="ESRI.ArcGIS.Mapping.OfficeIntegration.PowerPointInfo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103</TotalTime>
  <Words>389</Words>
  <Application>Microsoft Office PowerPoint</Application>
  <PresentationFormat>Předvádění na obrazovce (4:3)</PresentationFormat>
  <Paragraphs>94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Modul</vt:lpstr>
      <vt:lpstr>Snímek 1</vt:lpstr>
      <vt:lpstr>OSN (United Nations)</vt:lpstr>
      <vt:lpstr>Snímek 3</vt:lpstr>
      <vt:lpstr>Základní údaje o OSN</vt:lpstr>
      <vt:lpstr>Snímek 5</vt:lpstr>
      <vt:lpstr>Sídlo, orgány a tajemník</vt:lpstr>
      <vt:lpstr>Snímek 7</vt:lpstr>
      <vt:lpstr>ÚKOLY OSN</vt:lpstr>
      <vt:lpstr>Snímek 9</vt:lpstr>
      <vt:lpstr>Součásti OSN</vt:lpstr>
      <vt:lpstr>Snímek 11</vt:lpstr>
      <vt:lpstr>Snímek 12</vt:lpstr>
      <vt:lpstr>Zajímavosti o OSN</vt:lpstr>
      <vt:lpstr>Snímek 14</vt:lpstr>
      <vt:lpstr>Odpověz na otázky:</vt:lpstr>
      <vt:lpstr>Řešení:</vt:lpstr>
      <vt:lpstr>Citace a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DPZ</dc:creator>
  <cp:lastModifiedBy>Dum</cp:lastModifiedBy>
  <cp:revision>19</cp:revision>
  <dcterms:created xsi:type="dcterms:W3CDTF">2014-10-02T16:45:49Z</dcterms:created>
  <dcterms:modified xsi:type="dcterms:W3CDTF">2014-11-27T07:42:06Z</dcterms:modified>
</cp:coreProperties>
</file>